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48600" cy="4800599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Epidemiological survey &amp; Surveillance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2800" dirty="0" smtClean="0">
                <a:solidFill>
                  <a:srgbClr val="FFFF00"/>
                </a:solidFill>
              </a:rPr>
              <a:t>By: Dr. P. </a:t>
            </a:r>
            <a:r>
              <a:rPr lang="en-IN" sz="2800" dirty="0" err="1" smtClean="0">
                <a:solidFill>
                  <a:srgbClr val="FFFF00"/>
                </a:solidFill>
              </a:rPr>
              <a:t>Kaushik</a:t>
            </a:r>
            <a:r>
              <a:rPr lang="en-IN" sz="2800" dirty="0" smtClean="0">
                <a:solidFill>
                  <a:srgbClr val="FFFF00"/>
                </a:solidFill>
              </a:rPr>
              <a:t/>
            </a:r>
            <a:br>
              <a:rPr lang="en-IN" sz="2800" dirty="0" smtClean="0">
                <a:solidFill>
                  <a:srgbClr val="FFFF00"/>
                </a:solidFill>
              </a:rPr>
            </a:br>
            <a:r>
              <a:rPr lang="en-IN" sz="2800" dirty="0" err="1" smtClean="0">
                <a:solidFill>
                  <a:srgbClr val="FFFF00"/>
                </a:solidFill>
              </a:rPr>
              <a:t>Deptt</a:t>
            </a:r>
            <a:r>
              <a:rPr lang="en-IN" sz="2800" dirty="0" smtClean="0">
                <a:solidFill>
                  <a:srgbClr val="FFFF00"/>
                </a:solidFill>
              </a:rPr>
              <a:t>. of VPHE</a:t>
            </a:r>
            <a:br>
              <a:rPr lang="en-IN" sz="2800" dirty="0" smtClean="0">
                <a:solidFill>
                  <a:srgbClr val="FFFF00"/>
                </a:solidFill>
              </a:rPr>
            </a:br>
            <a:r>
              <a:rPr lang="en-IN" sz="2800" dirty="0" smtClean="0">
                <a:solidFill>
                  <a:srgbClr val="FFFF00"/>
                </a:solidFill>
              </a:rPr>
              <a:t>BVC, Patna</a:t>
            </a:r>
            <a:endParaRPr lang="en-IN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chemeClr val="tx2"/>
                </a:solidFill>
              </a:rPr>
              <a:t>Cross-sectional survey</a:t>
            </a:r>
            <a:r>
              <a:rPr lang="en-IN" dirty="0" smtClean="0"/>
              <a:t> : events occurring at a particular point in time. </a:t>
            </a:r>
          </a:p>
          <a:p>
            <a:r>
              <a:rPr lang="en-IN" dirty="0" smtClean="0">
                <a:solidFill>
                  <a:schemeClr val="tx2"/>
                </a:solidFill>
              </a:rPr>
              <a:t>Longitudinal survey: </a:t>
            </a:r>
            <a:r>
              <a:rPr lang="en-IN" dirty="0" smtClean="0"/>
              <a:t>events over a period of time. This can be recorded prospectively from the present into the future; or may be a retrospective</a:t>
            </a:r>
          </a:p>
          <a:p>
            <a:pPr>
              <a:buNone/>
            </a:pPr>
            <a:r>
              <a:rPr lang="en-IN" dirty="0" smtClean="0"/>
              <a:t>	record of past events.</a:t>
            </a:r>
          </a:p>
          <a:p>
            <a:r>
              <a:rPr lang="en-IN" dirty="0" smtClean="0">
                <a:solidFill>
                  <a:schemeClr val="tx2"/>
                </a:solidFill>
              </a:rPr>
              <a:t>Screening:</a:t>
            </a:r>
            <a:r>
              <a:rPr lang="en-IN" dirty="0" smtClean="0"/>
              <a:t> A particular type of diagnostic survey using a rapid test  is screening.</a:t>
            </a:r>
          </a:p>
          <a:p>
            <a:r>
              <a:rPr lang="en-IN" dirty="0" smtClean="0"/>
              <a:t>The aim of screening is to  separate  apparently healthy individuals from those that probably do not. </a:t>
            </a:r>
            <a:r>
              <a:rPr lang="en-IN" dirty="0" smtClean="0">
                <a:solidFill>
                  <a:schemeClr val="tx2"/>
                </a:solidFill>
              </a:rPr>
              <a:t>Screening tests are not intended to be diagnostic</a:t>
            </a:r>
            <a:endParaRPr lang="en-IN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Monitoring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routine collection of information or observation on disease, productivity and other characteristics possibly related to them in a population.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Surveillance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algn="just"/>
            <a:r>
              <a:rPr lang="en-IN" sz="2800" dirty="0" smtClean="0"/>
              <a:t>It is the intensive form of monitoring</a:t>
            </a:r>
          </a:p>
          <a:p>
            <a:pPr algn="just"/>
            <a:r>
              <a:rPr lang="en-IN" sz="2800" dirty="0" smtClean="0"/>
              <a:t>Initially it was used for tracing and observation of people in contact with infection or diseases</a:t>
            </a:r>
          </a:p>
          <a:p>
            <a:pPr algn="just"/>
            <a:r>
              <a:rPr lang="en-IN" sz="2800" dirty="0" smtClean="0"/>
              <a:t>Now, It involves the collection, collation and interpretation of data collected during monitoring programmes,</a:t>
            </a:r>
          </a:p>
          <a:p>
            <a:pPr algn="just"/>
            <a:r>
              <a:rPr lang="en-IN" sz="2800" dirty="0" smtClean="0"/>
              <a:t>It also intends to detecting changes in a population's health.</a:t>
            </a:r>
            <a:endParaRPr lang="en-IN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Elements of </a:t>
            </a:r>
            <a:r>
              <a:rPr lang="en-IN" dirty="0" smtClean="0"/>
              <a:t>surveillance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Gathering, recording and analysis of data;</a:t>
            </a:r>
          </a:p>
          <a:p>
            <a:r>
              <a:rPr lang="en-IN" sz="2800" dirty="0" smtClean="0"/>
              <a:t>Dissemination of information to interested parties, so that</a:t>
            </a:r>
          </a:p>
          <a:p>
            <a:r>
              <a:rPr lang="en-IN" sz="2800" dirty="0" smtClean="0"/>
              <a:t>Action can be taken to control disease.</a:t>
            </a:r>
            <a:endParaRPr lang="en-IN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Goals of surveillance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r>
              <a:rPr lang="en-IN" sz="2800" dirty="0" smtClean="0"/>
              <a:t>Rapid detection of disease outbreaks;</a:t>
            </a:r>
          </a:p>
          <a:p>
            <a:endParaRPr lang="en-IN" sz="2800" dirty="0" smtClean="0"/>
          </a:p>
          <a:p>
            <a:r>
              <a:rPr lang="en-IN" sz="2800" dirty="0" smtClean="0"/>
              <a:t>Identification of disease problems (endemic and non-endemic);</a:t>
            </a:r>
          </a:p>
          <a:p>
            <a:endParaRPr lang="en-IN" sz="2800" dirty="0" smtClean="0"/>
          </a:p>
          <a:p>
            <a:r>
              <a:rPr lang="en-IN" sz="2800" dirty="0" smtClean="0"/>
              <a:t>Assessment of the health status of population;</a:t>
            </a:r>
          </a:p>
          <a:p>
            <a:endParaRPr lang="en-IN" sz="2800" dirty="0" smtClean="0"/>
          </a:p>
          <a:p>
            <a:r>
              <a:rPr lang="en-IN" sz="2800" dirty="0" smtClean="0"/>
              <a:t>Definition of priorities for disease control  and prevention;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Identification of new and emerging diseases;</a:t>
            </a:r>
          </a:p>
          <a:p>
            <a:endParaRPr lang="en-IN" sz="2800" dirty="0" smtClean="0"/>
          </a:p>
          <a:p>
            <a:r>
              <a:rPr lang="en-IN" sz="2800" dirty="0" smtClean="0"/>
              <a:t>Evaluation of disease control programmes;</a:t>
            </a:r>
          </a:p>
          <a:p>
            <a:endParaRPr lang="en-IN" sz="2800" dirty="0" smtClean="0"/>
          </a:p>
          <a:p>
            <a:r>
              <a:rPr lang="en-IN" sz="2800" dirty="0" smtClean="0"/>
              <a:t>Provision of information to plan and conduct research;</a:t>
            </a:r>
          </a:p>
          <a:p>
            <a:endParaRPr lang="en-IN" sz="2800" dirty="0" smtClean="0"/>
          </a:p>
          <a:p>
            <a:r>
              <a:rPr lang="en-IN" sz="2800" dirty="0" smtClean="0"/>
              <a:t>Confirmation of absence of a specific disease.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surveillance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Disease surveillance</a:t>
            </a:r>
          </a:p>
          <a:p>
            <a:r>
              <a:rPr lang="en-IN" sz="2800" dirty="0" smtClean="0"/>
              <a:t>Sentinel surveillance</a:t>
            </a:r>
          </a:p>
          <a:p>
            <a:r>
              <a:rPr lang="en-IN" sz="2800" dirty="0" smtClean="0"/>
              <a:t>Serological surveillance</a:t>
            </a:r>
          </a:p>
          <a:p>
            <a:r>
              <a:rPr lang="en-IN" sz="2800" dirty="0" smtClean="0"/>
              <a:t>Passive surveillance</a:t>
            </a:r>
          </a:p>
          <a:p>
            <a:r>
              <a:rPr lang="en-IN" sz="2800" dirty="0" smtClean="0"/>
              <a:t>Active surveillance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Quantitative epidemiology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Survey </a:t>
            </a:r>
          </a:p>
          <a:p>
            <a:endParaRPr lang="en-IN" sz="2800" dirty="0" smtClean="0"/>
          </a:p>
          <a:p>
            <a:r>
              <a:rPr lang="en-IN" sz="2800" dirty="0" smtClean="0"/>
              <a:t>Monitoring</a:t>
            </a:r>
          </a:p>
          <a:p>
            <a:endParaRPr lang="en-IN" sz="2800" dirty="0" smtClean="0"/>
          </a:p>
          <a:p>
            <a:r>
              <a:rPr lang="en-IN" sz="2800" dirty="0" smtClean="0"/>
              <a:t>Surveillance </a:t>
            </a:r>
            <a:br>
              <a:rPr lang="en-IN" sz="2800" dirty="0" smtClean="0"/>
            </a:b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Survey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800" dirty="0" smtClean="0"/>
              <a:t>Collection of data or information of a disease in a population.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They are used to know the number of individuals, or number of diseased animal, characteristic of individuals such as weight, sex, milk yield etc.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In epidemiology it is used for the estimation of the prevalence of disease, infection, or </a:t>
            </a:r>
            <a:r>
              <a:rPr lang="en-IN" sz="2800" dirty="0" err="1" smtClean="0"/>
              <a:t>seropositive</a:t>
            </a:r>
            <a:r>
              <a:rPr lang="en-IN" sz="2800" dirty="0" smtClean="0"/>
              <a:t> cases in animal population.</a:t>
            </a:r>
            <a:endParaRPr lang="en-I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Census Vs. Survey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 smtClean="0"/>
              <a:t>If all the individuals of a population are investigated then it is called as census.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In survey the sample plays an important role.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sz="2800" dirty="0" smtClean="0"/>
              <a:t>If a survey is </a:t>
            </a:r>
            <a:r>
              <a:rPr lang="en-IN" sz="2800" dirty="0" err="1" smtClean="0"/>
              <a:t>desingned</a:t>
            </a:r>
            <a:r>
              <a:rPr lang="en-IN" sz="2800" dirty="0" smtClean="0"/>
              <a:t> in a way representing the population (sample) then the estimate can be made accurately by examining few individuals in a population</a:t>
            </a: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Sample: It can be defined as a small proportion of individuals or items from a populations which represents the whole population or lot.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Sampling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The target population: </a:t>
            </a:r>
            <a:r>
              <a:rPr lang="en-IN" dirty="0" smtClean="0"/>
              <a:t>The total population about which information is required.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0070C0"/>
                </a:solidFill>
              </a:rPr>
              <a:t>The study population</a:t>
            </a:r>
            <a:r>
              <a:rPr lang="en-IN" dirty="0" smtClean="0"/>
              <a:t>: It is the population from which a sample is drawn.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Sampling frame: </a:t>
            </a:r>
            <a:r>
              <a:rPr lang="en-IN" dirty="0" smtClean="0"/>
              <a:t>Identified individuals of a study population is the sampling frame. </a:t>
            </a:r>
          </a:p>
          <a:p>
            <a:r>
              <a:rPr lang="en-IN" dirty="0" smtClean="0"/>
              <a:t>Each member of the sampling frame is called a </a:t>
            </a:r>
            <a:r>
              <a:rPr lang="en-IN" dirty="0" smtClean="0">
                <a:solidFill>
                  <a:srgbClr val="0070C0"/>
                </a:solidFill>
              </a:rPr>
              <a:t>sampling unit</a:t>
            </a:r>
            <a:endParaRPr lang="en-IN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sampling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Non-probability sampling: Depends on the choice of the investigator.</a:t>
            </a:r>
          </a:p>
          <a:p>
            <a:r>
              <a:rPr lang="en-IN" dirty="0" smtClean="0"/>
              <a:t>Probability sampling: Sampling is made by unbiased process, so that each sampling unit in a group has an equal probability of being selected; this is the basis of random sampling.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chemeClr val="tx2"/>
                </a:solidFill>
              </a:rPr>
              <a:t>Simple random sampling</a:t>
            </a:r>
            <a:r>
              <a:rPr lang="en-IN" dirty="0" smtClean="0"/>
              <a:t>: the sample is selected randomly from the list of sample unit in a study population.</a:t>
            </a:r>
          </a:p>
          <a:p>
            <a:r>
              <a:rPr lang="en-IN" dirty="0" smtClean="0">
                <a:solidFill>
                  <a:schemeClr val="tx2"/>
                </a:solidFill>
              </a:rPr>
              <a:t>Systematic sampling:  </a:t>
            </a:r>
            <a:r>
              <a:rPr lang="en-IN" dirty="0" smtClean="0"/>
              <a:t>It involves selection of sampling units at equal intervals, the first animal being selected Randomly. 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dirty="0" smtClean="0">
                <a:solidFill>
                  <a:srgbClr val="C00000"/>
                </a:solidFill>
              </a:rPr>
              <a:t>Systematic sampling is common in industrial quality control, such as selecting samples of goods on a conveyor belt.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Stratified sampling: A stratified random sample is obtained by dividing the study population into exclusive groups (strata), then randomly sampling units from all of the strata.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1393</TotalTime>
  <Words>549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Epidemiological survey &amp; Surveillance   By: Dr. P. Kaushik Deptt. of VPHE BVC, Patna</vt:lpstr>
      <vt:lpstr>Quantitative epidemiology</vt:lpstr>
      <vt:lpstr>Survey </vt:lpstr>
      <vt:lpstr>Census Vs. Survey</vt:lpstr>
      <vt:lpstr>Sample</vt:lpstr>
      <vt:lpstr>Sampling</vt:lpstr>
      <vt:lpstr>Types of sampling</vt:lpstr>
      <vt:lpstr>Slide 8</vt:lpstr>
      <vt:lpstr>Slide 9</vt:lpstr>
      <vt:lpstr>Slide 10</vt:lpstr>
      <vt:lpstr>Monitoring </vt:lpstr>
      <vt:lpstr>Surveillance </vt:lpstr>
      <vt:lpstr>Elements of surveillance</vt:lpstr>
      <vt:lpstr>Goals of surveillance</vt:lpstr>
      <vt:lpstr>Slide 15</vt:lpstr>
      <vt:lpstr>Types of surveillance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6</cp:revision>
  <dcterms:created xsi:type="dcterms:W3CDTF">2006-08-16T00:00:00Z</dcterms:created>
  <dcterms:modified xsi:type="dcterms:W3CDTF">2020-06-03T11:13:26Z</dcterms:modified>
</cp:coreProperties>
</file>