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648" r:id="rId1"/>
  </p:sldMasterIdLst>
  <p:sldIdLst>
    <p:sldId id="256" r:id="rId2"/>
    <p:sldId id="257" r:id="rId3"/>
    <p:sldId id="269" r:id="rId4"/>
    <p:sldId id="270" r:id="rId5"/>
    <p:sldId id="278" r:id="rId6"/>
    <p:sldId id="264" r:id="rId7"/>
    <p:sldId id="271" r:id="rId8"/>
    <p:sldId id="272" r:id="rId9"/>
    <p:sldId id="273" r:id="rId10"/>
    <p:sldId id="274" r:id="rId11"/>
    <p:sldId id="279" r:id="rId12"/>
    <p:sldId id="281" r:id="rId13"/>
    <p:sldId id="282" r:id="rId14"/>
    <p:sldId id="295" r:id="rId15"/>
    <p:sldId id="296" r:id="rId16"/>
    <p:sldId id="276" r:id="rId17"/>
    <p:sldId id="277" r:id="rId18"/>
    <p:sldId id="283" r:id="rId19"/>
    <p:sldId id="291" r:id="rId20"/>
    <p:sldId id="292" r:id="rId21"/>
    <p:sldId id="293" r:id="rId22"/>
    <p:sldId id="284" r:id="rId23"/>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125E5076-3810-47DD-B79F-674D7AD40C01}" styleName="深色样式 1 - 强调 1">
    <a:wholeTbl>
      <a:tcTxStyle>
        <a:fontRef idx="minor">
          <a:scrgbClr r="0" g="0" b="0"/>
        </a:fontRef>
        <a:schemeClr val="lt1"/>
      </a:tcTxStyle>
      <a:tcStyle>
        <a:tcBdr>
          <a:left>
            <a:ln>
              <a:noFill/>
            </a:ln>
          </a:left>
          <a:right>
            <a:ln>
              <a:noFill/>
            </a:ln>
          </a:right>
          <a:top>
            <a:ln>
              <a:noFill/>
            </a:ln>
          </a:top>
          <a:bottom>
            <a:ln>
              <a:noFill/>
            </a:ln>
          </a:bottom>
          <a:insideH>
            <a:ln>
              <a:noFill/>
            </a:ln>
          </a:insideH>
          <a:insideV>
            <a:ln>
              <a:noFill/>
            </a:ln>
          </a:insideV>
        </a:tcBdr>
        <a:fill>
          <a:solidFill>
            <a:schemeClr val="accent1"/>
          </a:solidFill>
        </a:fill>
      </a:tcStyle>
    </a:wholeTbl>
    <a:band1H>
      <a:tcStyle>
        <a:tcBdr/>
        <a:fill>
          <a:solidFill>
            <a:schemeClr val="accent1">
              <a:shade val="60000"/>
            </a:schemeClr>
          </a:solidFill>
        </a:fill>
      </a:tcStyle>
    </a:band1H>
    <a:band1V>
      <a:tcStyle>
        <a:tcBdr/>
        <a:fill>
          <a:solidFill>
            <a:schemeClr val="accent1">
              <a:shade val="60000"/>
            </a:schemeClr>
          </a:solidFill>
        </a:fill>
      </a:tcStyle>
    </a:band1V>
    <a:lastCol>
      <a:tcTxStyle b="on"/>
      <a:tcStyle>
        <a:tcBdr>
          <a:left>
            <a:ln w="25400" cmpd="sng">
              <a:solidFill>
                <a:schemeClr val="lt1"/>
              </a:solidFill>
            </a:ln>
          </a:left>
        </a:tcBdr>
        <a:fill>
          <a:solidFill>
            <a:schemeClr val="accent1">
              <a:shade val="60000"/>
            </a:schemeClr>
          </a:solidFill>
        </a:fill>
      </a:tcStyle>
    </a:lastCol>
    <a:firstCol>
      <a:tcTxStyle b="on"/>
      <a:tcStyle>
        <a:tcBdr>
          <a:right>
            <a:ln w="25400" cmpd="sng">
              <a:solidFill>
                <a:schemeClr val="lt1"/>
              </a:solidFill>
            </a:ln>
          </a:right>
        </a:tcBdr>
        <a:fill>
          <a:solidFill>
            <a:schemeClr val="accent1">
              <a:shade val="60000"/>
            </a:schemeClr>
          </a:solidFill>
        </a:fill>
      </a:tcStyle>
    </a:firstCol>
    <a:lastRow>
      <a:tcTxStyle b="on"/>
      <a:tcStyle>
        <a:tcBdr>
          <a:top>
            <a:ln w="25400" cmpd="sng">
              <a:solidFill>
                <a:schemeClr val="lt1"/>
              </a:solidFill>
            </a:ln>
          </a:top>
        </a:tcBdr>
        <a:fill>
          <a:solidFill>
            <a:schemeClr val="accent1">
              <a:shade val="40000"/>
            </a:schemeClr>
          </a:solidFill>
        </a:fill>
      </a:tcStyle>
    </a:lastRow>
    <a:seCell>
      <a:tcStyle>
        <a:tcBdr>
          <a:left>
            <a:ln>
              <a:noFill/>
            </a:ln>
          </a:left>
        </a:tcBdr>
      </a:tcStyle>
    </a:seCell>
    <a:swCell>
      <a:tcStyle>
        <a:tcBdr>
          <a:right>
            <a:ln>
              <a:noFill/>
            </a:ln>
          </a:right>
        </a:tcBdr>
      </a:tcStyle>
    </a:swCell>
    <a:firstRow>
      <a:tcTxStyle b="on"/>
      <a:tcStyle>
        <a:tcBdr>
          <a:bottom>
            <a:ln w="25400" cmpd="sng">
              <a:solidFill>
                <a:schemeClr val="lt1"/>
              </a:solidFill>
            </a:ln>
          </a:bottom>
        </a:tcBdr>
        <a:fill>
          <a:solidFill>
            <a:schemeClr val="dk1"/>
          </a:solidFill>
        </a:fill>
      </a:tcStyle>
    </a:firstRow>
    <a:neCell>
      <a:tcStyle>
        <a:tcBdr>
          <a:left>
            <a:ln>
              <a:noFill/>
            </a:ln>
          </a:left>
        </a:tcBdr>
      </a:tcStyle>
    </a:neCell>
    <a:nwCell>
      <a:tcStyle>
        <a:tcBdr>
          <a:right>
            <a:ln>
              <a:noFill/>
            </a:ln>
          </a:right>
        </a:tcBdr>
      </a:tcStyle>
    </a:nwCell>
  </a:tblStyle>
  <a:tblStyle styleId="{5C22544A-7EE6-4342-B048-85BDC9FD1C3A}" styleName="中度样式 2 - 强调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76" d="100"/>
          <a:sy n="76" d="100"/>
        </p:scale>
        <p:origin x="-996" y="-80"/>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905000"/>
            <a:ext cx="7543800" cy="2593975"/>
          </a:xfrm>
        </p:spPr>
        <p:txBody>
          <a:bodyPr anchor="b"/>
          <a:lstStyle>
            <a:lvl1pPr>
              <a:defRPr sz="6600">
                <a:ln>
                  <a:noFill/>
                </a:ln>
                <a:solidFill>
                  <a:schemeClr val="tx2"/>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685800" y="4572000"/>
            <a:ext cx="6461760" cy="1066800"/>
          </a:xfrm>
        </p:spPr>
        <p:txBody>
          <a:bodyPr anchor="t">
            <a:normAutofit/>
          </a:bodyPr>
          <a:lstStyle>
            <a:lvl1pPr marL="0" indent="0" algn="l">
              <a:buNone/>
              <a:defRPr sz="2000">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t>5/28/2020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t>5/28/2020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5486400"/>
            <a:ext cx="7659687" cy="1168400"/>
          </a:xfrm>
        </p:spPr>
        <p:txBody>
          <a:bodyPr anchor="t"/>
          <a:lstStyle>
            <a:lvl1pPr algn="l">
              <a:defRPr sz="3600" b="0" cap="all"/>
            </a:lvl1pPr>
          </a:lstStyle>
          <a:p>
            <a:r>
              <a:rPr lang="en-US" smtClean="0"/>
              <a:t>Click to edit Master title style</a:t>
            </a:r>
            <a:endParaRPr lang="en-US" dirty="0"/>
          </a:p>
        </p:txBody>
      </p:sp>
      <p:sp>
        <p:nvSpPr>
          <p:cNvPr id="3" name="Text Placeholder 2"/>
          <p:cNvSpPr>
            <a:spLocks noGrp="1"/>
          </p:cNvSpPr>
          <p:nvPr>
            <p:ph type="body" idx="1"/>
          </p:nvPr>
        </p:nvSpPr>
        <p:spPr>
          <a:xfrm>
            <a:off x="722313" y="3852863"/>
            <a:ext cx="6135687" cy="1633538"/>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t>5/28/2020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536192"/>
            <a:ext cx="36576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419600" y="1536192"/>
            <a:ext cx="36576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1D8BD707-D9CF-40AE-B4C6-C98DA3205C09}" type="datetimeFigureOut">
              <a:rPr lang="en-US" smtClean="0"/>
              <a:t>5/28/2020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3657600" cy="639762"/>
          </a:xfrm>
        </p:spPr>
        <p:txBody>
          <a:bodyPr anchor="b">
            <a:noAutofit/>
          </a:bodyPr>
          <a:lstStyle>
            <a:lvl1pPr marL="0" indent="0" algn="ctr">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36576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419600" y="1535113"/>
            <a:ext cx="3657600" cy="639762"/>
          </a:xfrm>
        </p:spPr>
        <p:txBody>
          <a:bodyPr anchor="b">
            <a:noAutofit/>
          </a:bodyPr>
          <a:lstStyle>
            <a:lvl1pPr marL="0" indent="0" algn="ctr">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419600" y="2174875"/>
            <a:ext cx="36576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D8BD707-D9CF-40AE-B4C6-C98DA3205C09}" type="datetimeFigureOut">
              <a:rPr lang="en-US" smtClean="0"/>
              <a:t>5/28/2020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D8BD707-D9CF-40AE-B4C6-C98DA3205C09}" type="datetimeFigureOut">
              <a:rPr lang="en-US" smtClean="0"/>
              <a:t>5/28/2020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t>5/28/2020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304801" y="5495544"/>
            <a:ext cx="7772400" cy="594360"/>
          </a:xfrm>
        </p:spPr>
        <p:txBody>
          <a:bodyPr anchor="b"/>
          <a:lstStyle>
            <a:lvl1pPr algn="ctr">
              <a:defRPr sz="2200" b="1"/>
            </a:lvl1pPr>
          </a:lstStyle>
          <a:p>
            <a:r>
              <a:rPr lang="en-US" smtClean="0"/>
              <a:t>Click to edit Master title style</a:t>
            </a:r>
            <a:endParaRPr lang="en-US" dirty="0"/>
          </a:p>
        </p:txBody>
      </p:sp>
      <p:sp>
        <p:nvSpPr>
          <p:cNvPr id="4" name="Text Placeholder 3"/>
          <p:cNvSpPr>
            <a:spLocks noGrp="1"/>
          </p:cNvSpPr>
          <p:nvPr>
            <p:ph type="body" sz="half" idx="2"/>
          </p:nvPr>
        </p:nvSpPr>
        <p:spPr>
          <a:xfrm>
            <a:off x="304799" y="6096000"/>
            <a:ext cx="7772401" cy="609600"/>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t>5/28/2020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t>‹#›</a:t>
            </a:fld>
            <a:endParaRPr lang="en-US"/>
          </a:p>
        </p:txBody>
      </p:sp>
      <p:sp>
        <p:nvSpPr>
          <p:cNvPr id="9" name="Content Placeholder 8"/>
          <p:cNvSpPr>
            <a:spLocks noGrp="1"/>
          </p:cNvSpPr>
          <p:nvPr>
            <p:ph sz="quarter" idx="13"/>
          </p:nvPr>
        </p:nvSpPr>
        <p:spPr>
          <a:xfrm>
            <a:off x="304800" y="381000"/>
            <a:ext cx="7772400" cy="494284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301752" y="5495278"/>
            <a:ext cx="7772400" cy="594626"/>
          </a:xfrm>
        </p:spPr>
        <p:txBody>
          <a:bodyPr anchor="b"/>
          <a:lstStyle>
            <a:lvl1pPr algn="ctr">
              <a:defRPr sz="2200" b="1">
                <a:ln>
                  <a:noFill/>
                </a:ln>
                <a:solidFill>
                  <a:schemeClr val="tx2"/>
                </a:solidFill>
              </a:defRPr>
            </a:lvl1pPr>
          </a:lstStyle>
          <a:p>
            <a:r>
              <a:rPr lang="en-US" smtClean="0"/>
              <a:t>Click to edit Master title style</a:t>
            </a:r>
            <a:endParaRPr lang="en-US" dirty="0"/>
          </a:p>
        </p:txBody>
      </p:sp>
      <p:sp>
        <p:nvSpPr>
          <p:cNvPr id="3" name="Picture Placeholder 2"/>
          <p:cNvSpPr>
            <a:spLocks noGrp="1"/>
          </p:cNvSpPr>
          <p:nvPr>
            <p:ph type="pic" idx="1"/>
          </p:nvPr>
        </p:nvSpPr>
        <p:spPr>
          <a:xfrm>
            <a:off x="0" y="0"/>
            <a:ext cx="8458200" cy="54864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301752" y="6096000"/>
            <a:ext cx="7772400" cy="612648"/>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8" name="Date Placeholder 7"/>
          <p:cNvSpPr>
            <a:spLocks noGrp="1"/>
          </p:cNvSpPr>
          <p:nvPr>
            <p:ph type="dt" sz="half" idx="10"/>
          </p:nvPr>
        </p:nvSpPr>
        <p:spPr/>
        <p:txBody>
          <a:bodyPr/>
          <a:lstStyle/>
          <a:p>
            <a:fld id="{1D8BD707-D9CF-40AE-B4C6-C98DA3205C09}" type="datetimeFigureOut">
              <a:rPr lang="en-US" smtClean="0"/>
              <a:t>5/28/2020</a:t>
            </a:fld>
            <a:endParaRPr lang="en-US"/>
          </a:p>
        </p:txBody>
      </p:sp>
      <p:sp>
        <p:nvSpPr>
          <p:cNvPr id="9" name="Slide Number Placeholder 8"/>
          <p:cNvSpPr>
            <a:spLocks noGrp="1"/>
          </p:cNvSpPr>
          <p:nvPr>
            <p:ph type="sldNum" sz="quarter" idx="11"/>
          </p:nvPr>
        </p:nvSpPr>
        <p:spPr/>
        <p:txBody>
          <a:bodyPr/>
          <a:lstStyle/>
          <a:p>
            <a:fld id="{B6F15528-21DE-4FAA-801E-634DDDAF4B2B}" type="slidenum">
              <a:rPr lang="en-US" smtClean="0"/>
              <a:t>‹#›</a:t>
            </a:fld>
            <a:endParaRPr lang="en-US"/>
          </a:p>
        </p:txBody>
      </p:sp>
      <p:sp>
        <p:nvSpPr>
          <p:cNvPr id="10" name="Footer Placeholder 9"/>
          <p:cNvSpPr>
            <a:spLocks noGrp="1"/>
          </p:cNvSpPr>
          <p:nvPr>
            <p:ph type="ftr" sz="quarter" idx="12"/>
          </p:nvPr>
        </p:nvSpPr>
        <p:spPr/>
        <p:txBody>
          <a:bodyPr/>
          <a:lstStyle/>
          <a:p>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t>5/28/2020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1752600" cy="5851525"/>
          </a:xfrm>
        </p:spPr>
        <p:txBody>
          <a:bodyPr vert="eaVert" anchor="b" anchorCtr="0"/>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t>5/28/2020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7620000" cy="1143000"/>
          </a:xfrm>
          <a:prstGeom prst="rect">
            <a:avLst/>
          </a:prstGeom>
        </p:spPr>
        <p:txBody>
          <a:bodyPr vert="horz" lIns="91440" tIns="45720" rIns="91440" bIns="45720" rtlCol="0" anchor="ctr">
            <a:noAutofit/>
          </a:bodyPr>
          <a:lstStyle/>
          <a:p>
            <a:r>
              <a:rPr lang="en-US" smtClean="0"/>
              <a:t>Click to edit Master title style</a:t>
            </a:r>
            <a:endParaRPr lang="en-US" dirty="0"/>
          </a:p>
        </p:txBody>
      </p:sp>
      <p:sp>
        <p:nvSpPr>
          <p:cNvPr id="3" name="Text Placeholder 2"/>
          <p:cNvSpPr>
            <a:spLocks noGrp="1"/>
          </p:cNvSpPr>
          <p:nvPr>
            <p:ph type="body" idx="1"/>
          </p:nvPr>
        </p:nvSpPr>
        <p:spPr>
          <a:xfrm>
            <a:off x="457200" y="1600200"/>
            <a:ext cx="7620000" cy="48006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Rectangle 6"/>
          <p:cNvSpPr/>
          <p:nvPr/>
        </p:nvSpPr>
        <p:spPr>
          <a:xfrm>
            <a:off x="8458200" y="0"/>
            <a:ext cx="6858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p:cNvSpPr/>
          <p:nvPr/>
        </p:nvSpPr>
        <p:spPr>
          <a:xfrm>
            <a:off x="8458200" y="5486400"/>
            <a:ext cx="685800" cy="6858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Slide Number Placeholder 5"/>
          <p:cNvSpPr>
            <a:spLocks noGrp="1"/>
          </p:cNvSpPr>
          <p:nvPr>
            <p:ph type="sldNum" sz="quarter" idx="4"/>
          </p:nvPr>
        </p:nvSpPr>
        <p:spPr>
          <a:xfrm>
            <a:off x="8531788" y="5648960"/>
            <a:ext cx="548640" cy="396240"/>
          </a:xfrm>
          <a:prstGeom prst="bracketPair">
            <a:avLst>
              <a:gd name="adj" fmla="val 17949"/>
            </a:avLst>
          </a:prstGeom>
          <a:ln w="19050">
            <a:solidFill>
              <a:srgbClr val="FFFFFF"/>
            </a:solidFill>
          </a:ln>
        </p:spPr>
        <p:txBody>
          <a:bodyPr vert="horz" lIns="0" tIns="0" rIns="0" bIns="0" rtlCol="0" anchor="ctr"/>
          <a:lstStyle>
            <a:lvl1pPr algn="ctr">
              <a:defRPr sz="1800">
                <a:solidFill>
                  <a:srgbClr val="FFFFFF"/>
                </a:solidFill>
              </a:defRPr>
            </a:lvl1pPr>
          </a:lstStyle>
          <a:p>
            <a:fld id="{B6F15528-21DE-4FAA-801E-634DDDAF4B2B}" type="slidenum">
              <a:rPr lang="en-US" smtClean="0"/>
              <a:t>‹#›</a:t>
            </a:fld>
            <a:endParaRPr lang="en-US"/>
          </a:p>
        </p:txBody>
      </p:sp>
      <p:sp>
        <p:nvSpPr>
          <p:cNvPr id="5" name="Footer Placeholder 4"/>
          <p:cNvSpPr>
            <a:spLocks noGrp="1"/>
          </p:cNvSpPr>
          <p:nvPr>
            <p:ph type="ftr" sz="quarter" idx="3"/>
          </p:nvPr>
        </p:nvSpPr>
        <p:spPr>
          <a:xfrm rot="16200000">
            <a:off x="7586910" y="4048760"/>
            <a:ext cx="2367281" cy="365760"/>
          </a:xfrm>
          <a:prstGeom prst="rect">
            <a:avLst/>
          </a:prstGeom>
        </p:spPr>
        <p:txBody>
          <a:bodyPr vert="horz" lIns="91440" tIns="45720" rIns="91440" bIns="45720" rtlCol="0" anchor="ctr"/>
          <a:lstStyle>
            <a:lvl1pPr algn="r">
              <a:defRPr sz="1200">
                <a:solidFill>
                  <a:schemeClr val="bg2"/>
                </a:solidFill>
              </a:defRPr>
            </a:lvl1pPr>
          </a:lstStyle>
          <a:p>
            <a:endParaRPr lang="en-US"/>
          </a:p>
        </p:txBody>
      </p:sp>
      <p:sp>
        <p:nvSpPr>
          <p:cNvPr id="4" name="Date Placeholder 3"/>
          <p:cNvSpPr>
            <a:spLocks noGrp="1"/>
          </p:cNvSpPr>
          <p:nvPr>
            <p:ph type="dt" sz="half" idx="2"/>
          </p:nvPr>
        </p:nvSpPr>
        <p:spPr>
          <a:xfrm rot="16200000">
            <a:off x="7551351" y="1645920"/>
            <a:ext cx="2438399" cy="365760"/>
          </a:xfrm>
          <a:prstGeom prst="rect">
            <a:avLst/>
          </a:prstGeom>
        </p:spPr>
        <p:txBody>
          <a:bodyPr vert="horz" lIns="91440" tIns="45720" rIns="91440" bIns="45720" rtlCol="0" anchor="ctr"/>
          <a:lstStyle>
            <a:lvl1pPr algn="l">
              <a:defRPr sz="1200">
                <a:solidFill>
                  <a:schemeClr val="bg2"/>
                </a:solidFill>
              </a:defRPr>
            </a:lvl1pPr>
          </a:lstStyle>
          <a:p>
            <a:fld id="{1D8BD707-D9CF-40AE-B4C6-C98DA3205C09}" type="datetimeFigureOut">
              <a:rPr lang="en-US" smtClean="0"/>
              <a:t>5/28/2020</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spcBef>
          <a:spcPct val="0"/>
        </a:spcBef>
        <a:buNone/>
        <a:defRPr sz="4600" kern="1200" cap="none" spc="-100" baseline="0">
          <a:ln>
            <a:noFill/>
          </a:ln>
          <a:solidFill>
            <a:schemeClr val="tx2"/>
          </a:solidFill>
          <a:effectLst/>
          <a:latin typeface="+mj-lt"/>
          <a:ea typeface="+mj-ea"/>
          <a:cs typeface="+mj-cs"/>
        </a:defRPr>
      </a:lvl1pPr>
    </p:titleStyle>
    <p:bodyStyle>
      <a:lvl1pPr marL="342900" indent="-228600" algn="l" defTabSz="914400" rtl="0" eaLnBrk="1" latinLnBrk="0" hangingPunct="1">
        <a:spcBef>
          <a:spcPct val="20000"/>
        </a:spcBef>
        <a:buClr>
          <a:schemeClr val="accent1"/>
        </a:buClr>
        <a:buFont typeface="Arial" panose="020B0604020202020204" pitchFamily="34" charset="0"/>
        <a:buChar char="•"/>
        <a:defRPr sz="2200" kern="1200">
          <a:solidFill>
            <a:schemeClr val="tx1"/>
          </a:solidFill>
          <a:latin typeface="+mn-lt"/>
          <a:ea typeface="+mn-ea"/>
          <a:cs typeface="+mn-cs"/>
        </a:defRPr>
      </a:lvl1pPr>
      <a:lvl2pPr marL="640080" indent="-228600" algn="l" defTabSz="914400" rtl="0" eaLnBrk="1" latinLnBrk="0" hangingPunct="1">
        <a:spcBef>
          <a:spcPct val="20000"/>
        </a:spcBef>
        <a:buClr>
          <a:schemeClr val="accent2"/>
        </a:buClr>
        <a:buFont typeface="Arial" panose="020B0604020202020204" pitchFamily="34" charset="0"/>
        <a:buChar char="•"/>
        <a:defRPr sz="2000" kern="1200">
          <a:solidFill>
            <a:schemeClr val="tx1"/>
          </a:solidFill>
          <a:latin typeface="+mn-lt"/>
          <a:ea typeface="+mn-ea"/>
          <a:cs typeface="+mn-cs"/>
        </a:defRPr>
      </a:lvl2pPr>
      <a:lvl3pPr marL="1005840" indent="-228600" algn="l" defTabSz="914400" rtl="0" eaLnBrk="1" latinLnBrk="0" hangingPunct="1">
        <a:spcBef>
          <a:spcPct val="20000"/>
        </a:spcBef>
        <a:buClr>
          <a:schemeClr val="accent3"/>
        </a:buClr>
        <a:buFont typeface="Arial" panose="020B0604020202020204" pitchFamily="34" charset="0"/>
        <a:buChar char="•"/>
        <a:defRPr sz="1800" kern="1200">
          <a:solidFill>
            <a:schemeClr val="tx1"/>
          </a:solidFill>
          <a:latin typeface="+mn-lt"/>
          <a:ea typeface="+mn-ea"/>
          <a:cs typeface="+mn-cs"/>
        </a:defRPr>
      </a:lvl3pPr>
      <a:lvl4pPr marL="1280160" indent="-228600" algn="l" defTabSz="914400" rtl="0" eaLnBrk="1" latinLnBrk="0" hangingPunct="1">
        <a:spcBef>
          <a:spcPct val="20000"/>
        </a:spcBef>
        <a:buClr>
          <a:schemeClr val="accent4"/>
        </a:buClr>
        <a:buFont typeface="Arial" panose="020B0604020202020204" pitchFamily="34" charset="0"/>
        <a:buChar char="•"/>
        <a:defRPr sz="1600" kern="1200">
          <a:solidFill>
            <a:schemeClr val="tx1"/>
          </a:solidFill>
          <a:latin typeface="+mn-lt"/>
          <a:ea typeface="+mn-ea"/>
          <a:cs typeface="+mn-cs"/>
        </a:defRPr>
      </a:lvl4pPr>
      <a:lvl5pPr marL="1554480" indent="-228600" algn="l" defTabSz="914400" rtl="0" eaLnBrk="1" latinLnBrk="0" hangingPunct="1">
        <a:spcBef>
          <a:spcPct val="20000"/>
        </a:spcBef>
        <a:buClr>
          <a:schemeClr val="accent5"/>
        </a:buClr>
        <a:buFont typeface="Arial" panose="020B0604020202020204" pitchFamily="34" charset="0"/>
        <a:buChar char="•"/>
        <a:defRPr sz="1400" kern="1200" baseline="0">
          <a:solidFill>
            <a:schemeClr val="tx1"/>
          </a:solidFill>
          <a:latin typeface="+mn-lt"/>
          <a:ea typeface="+mn-ea"/>
          <a:cs typeface="+mn-cs"/>
        </a:defRPr>
      </a:lvl5pPr>
      <a:lvl6pPr marL="1737360" indent="-182880" algn="l" defTabSz="914400" rtl="0" eaLnBrk="1" latinLnBrk="0" hangingPunct="1">
        <a:spcBef>
          <a:spcPct val="20000"/>
        </a:spcBef>
        <a:buClr>
          <a:schemeClr val="accent1"/>
        </a:buClr>
        <a:buFont typeface="Arial" panose="020B0604020202020204" pitchFamily="34" charset="0"/>
        <a:buChar char="•"/>
        <a:defRPr sz="1400" kern="1200" baseline="0">
          <a:solidFill>
            <a:schemeClr val="tx1"/>
          </a:solidFill>
          <a:latin typeface="+mn-lt"/>
          <a:ea typeface="+mn-ea"/>
          <a:cs typeface="+mn-cs"/>
        </a:defRPr>
      </a:lvl6pPr>
      <a:lvl7pPr marL="1920240" indent="-182880" algn="l" defTabSz="914400" rtl="0" eaLnBrk="1" latinLnBrk="0" hangingPunct="1">
        <a:spcBef>
          <a:spcPct val="20000"/>
        </a:spcBef>
        <a:buClr>
          <a:schemeClr val="accent2"/>
        </a:buClr>
        <a:buFont typeface="Arial" panose="020B0604020202020204" pitchFamily="34" charset="0"/>
        <a:buChar char="•"/>
        <a:defRPr sz="1400" kern="1200">
          <a:solidFill>
            <a:schemeClr val="tx1"/>
          </a:solidFill>
          <a:latin typeface="+mn-lt"/>
          <a:ea typeface="+mn-ea"/>
          <a:cs typeface="+mn-cs"/>
        </a:defRPr>
      </a:lvl7pPr>
      <a:lvl8pPr marL="2103120" indent="-182880" algn="l" defTabSz="914400" rtl="0" eaLnBrk="1" latinLnBrk="0" hangingPunct="1">
        <a:spcBef>
          <a:spcPct val="20000"/>
        </a:spcBef>
        <a:buClr>
          <a:schemeClr val="accent3"/>
        </a:buClr>
        <a:buFont typeface="Arial" panose="020B0604020202020204" pitchFamily="34" charset="0"/>
        <a:buChar char="•"/>
        <a:defRPr sz="1400" kern="1200">
          <a:solidFill>
            <a:schemeClr val="tx1"/>
          </a:solidFill>
          <a:latin typeface="+mn-lt"/>
          <a:ea typeface="+mn-ea"/>
          <a:cs typeface="+mn-cs"/>
        </a:defRPr>
      </a:lvl8pPr>
      <a:lvl9pPr marL="2286000" indent="-182880" algn="l" defTabSz="914400" rtl="0" eaLnBrk="1" latinLnBrk="0" hangingPunct="1">
        <a:spcBef>
          <a:spcPct val="20000"/>
        </a:spcBef>
        <a:buClr>
          <a:schemeClr val="accent4"/>
        </a:buClr>
        <a:buFont typeface="Arial" panose="020B0604020202020204" pitchFamily="34" charset="0"/>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image" Target="../media/image2.jpeg"/><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4.jpeg"/><Relationship Id="rId1" Type="http://schemas.openxmlformats.org/officeDocument/2006/relationships/slideLayout" Target="../slideLayouts/slideLayout5.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image" Target="../media/image6.jpeg"/><Relationship Id="rId1" Type="http://schemas.openxmlformats.org/officeDocument/2006/relationships/slideLayout" Target="../slideLayouts/slideLayout5.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85800" y="990600"/>
            <a:ext cx="7543800" cy="2133600"/>
          </a:xfrm>
        </p:spPr>
        <p:txBody>
          <a:bodyPr/>
          <a:lstStyle/>
          <a:p>
            <a:pPr algn="ctr"/>
            <a:r>
              <a:rPr lang="en-US" altLang="en-IN" dirty="0" smtClean="0"/>
              <a:t>Hernia</a:t>
            </a:r>
            <a:r>
              <a:rPr lang="en-US" altLang="en-IN" dirty="0" smtClean="0"/>
              <a:t>              </a:t>
            </a:r>
            <a:r>
              <a:rPr lang="en-US" altLang="en-IN" sz="3200" b="1" dirty="0" smtClean="0">
                <a:solidFill>
                  <a:srgbClr val="FF0000"/>
                </a:solidFill>
                <a:effectLst>
                  <a:outerShdw blurRad="38100" dist="38100" dir="2700000" algn="tl">
                    <a:srgbClr val="000000">
                      <a:alpha val="43137"/>
                    </a:srgbClr>
                  </a:outerShdw>
                </a:effectLst>
              </a:rPr>
              <a:t/>
            </a:r>
            <a:br>
              <a:rPr lang="en-US" altLang="en-IN" sz="3200" b="1" dirty="0" smtClean="0">
                <a:solidFill>
                  <a:srgbClr val="FF0000"/>
                </a:solidFill>
                <a:effectLst>
                  <a:outerShdw blurRad="38100" dist="38100" dir="2700000" algn="tl">
                    <a:srgbClr val="000000">
                      <a:alpha val="43137"/>
                    </a:srgbClr>
                  </a:outerShdw>
                </a:effectLst>
              </a:rPr>
            </a:br>
            <a:r>
              <a:rPr lang="en-US" altLang="en-IN" sz="3200" b="1" dirty="0" smtClean="0">
                <a:solidFill>
                  <a:srgbClr val="FF0000"/>
                </a:solidFill>
                <a:effectLst>
                  <a:outerShdw blurRad="38100" dist="38100" dir="2700000" algn="tl">
                    <a:srgbClr val="000000">
                      <a:alpha val="43137"/>
                    </a:srgbClr>
                  </a:outerShdw>
                </a:effectLst>
              </a:rPr>
              <a:t>VSR (2+1)-608</a:t>
            </a:r>
            <a:br>
              <a:rPr lang="en-US" altLang="en-IN" sz="3200" b="1" dirty="0" smtClean="0">
                <a:solidFill>
                  <a:srgbClr val="FF0000"/>
                </a:solidFill>
                <a:effectLst>
                  <a:outerShdw blurRad="38100" dist="38100" dir="2700000" algn="tl">
                    <a:srgbClr val="000000">
                      <a:alpha val="43137"/>
                    </a:srgbClr>
                  </a:outerShdw>
                </a:effectLst>
              </a:rPr>
            </a:br>
            <a:r>
              <a:rPr lang="en-US" altLang="en-IN" sz="3200" b="1" dirty="0" smtClean="0">
                <a:solidFill>
                  <a:srgbClr val="FF0000"/>
                </a:solidFill>
                <a:effectLst>
                  <a:outerShdw blurRad="38100" dist="38100" dir="2700000" algn="tl">
                    <a:srgbClr val="000000">
                      <a:alpha val="43137"/>
                    </a:srgbClr>
                  </a:outerShdw>
                </a:effectLst>
              </a:rPr>
              <a:t>Small animal soft </a:t>
            </a:r>
            <a:r>
              <a:rPr lang="en-US" altLang="en-IN" sz="3200" b="1" smtClean="0">
                <a:solidFill>
                  <a:srgbClr val="FF0000"/>
                </a:solidFill>
                <a:effectLst>
                  <a:outerShdw blurRad="38100" dist="38100" dir="2700000" algn="tl">
                    <a:srgbClr val="000000">
                      <a:alpha val="43137"/>
                    </a:srgbClr>
                  </a:outerShdw>
                </a:effectLst>
              </a:rPr>
              <a:t>tissue surgery</a:t>
            </a:r>
            <a:r>
              <a:rPr lang="en-US" altLang="en-IN" sz="3200" b="1" dirty="0" smtClean="0">
                <a:solidFill>
                  <a:srgbClr val="FF0000"/>
                </a:solidFill>
                <a:effectLst>
                  <a:outerShdw blurRad="38100" dist="38100" dir="2700000" algn="tl">
                    <a:srgbClr val="000000">
                      <a:alpha val="43137"/>
                    </a:srgbClr>
                  </a:outerShdw>
                </a:effectLst>
              </a:rPr>
              <a:t/>
            </a:r>
            <a:br>
              <a:rPr lang="en-US" altLang="en-IN" sz="3200" b="1" dirty="0" smtClean="0">
                <a:solidFill>
                  <a:srgbClr val="FF0000"/>
                </a:solidFill>
                <a:effectLst>
                  <a:outerShdw blurRad="38100" dist="38100" dir="2700000" algn="tl">
                    <a:srgbClr val="000000">
                      <a:alpha val="43137"/>
                    </a:srgbClr>
                  </a:outerShdw>
                </a:effectLst>
              </a:rPr>
            </a:br>
            <a:endParaRPr lang="en-US" altLang="en-IN" sz="3200" b="1" dirty="0">
              <a:solidFill>
                <a:srgbClr val="FF0000"/>
              </a:solidFill>
              <a:effectLst>
                <a:outerShdw blurRad="38100" dist="38100" dir="2700000" algn="tl">
                  <a:srgbClr val="000000">
                    <a:alpha val="43137"/>
                  </a:srgbClr>
                </a:outerShdw>
              </a:effectLst>
            </a:endParaRPr>
          </a:p>
        </p:txBody>
      </p:sp>
      <p:sp>
        <p:nvSpPr>
          <p:cNvPr id="3" name="Subtitle 2"/>
          <p:cNvSpPr>
            <a:spLocks noGrp="1"/>
          </p:cNvSpPr>
          <p:nvPr>
            <p:ph type="subTitle" idx="1"/>
          </p:nvPr>
        </p:nvSpPr>
        <p:spPr>
          <a:xfrm>
            <a:off x="534670" y="3058795"/>
            <a:ext cx="7459980" cy="3457575"/>
          </a:xfrm>
        </p:spPr>
        <p:txBody>
          <a:bodyPr>
            <a:normAutofit lnSpcReduction="10000"/>
          </a:bodyPr>
          <a:lstStyle/>
          <a:p>
            <a:pPr algn="ctr"/>
            <a:r>
              <a:rPr lang="en-IN" sz="4000" b="1" dirty="0" smtClean="0">
                <a:solidFill>
                  <a:schemeClr val="tx2">
                    <a:lumMod val="50000"/>
                  </a:schemeClr>
                </a:solidFill>
                <a:effectLst>
                  <a:outerShdw blurRad="38100" dist="38100" dir="2700000" algn="tl">
                    <a:srgbClr val="000000">
                      <a:alpha val="43137"/>
                    </a:srgbClr>
                  </a:outerShdw>
                </a:effectLst>
                <a:sym typeface="+mn-ea"/>
              </a:rPr>
              <a:t>Dr </a:t>
            </a:r>
            <a:r>
              <a:rPr lang="en-IN" sz="4000" b="1" dirty="0" err="1" smtClean="0">
                <a:solidFill>
                  <a:schemeClr val="tx2">
                    <a:lumMod val="50000"/>
                  </a:schemeClr>
                </a:solidFill>
                <a:effectLst>
                  <a:outerShdw blurRad="38100" dist="38100" dir="2700000" algn="tl">
                    <a:srgbClr val="000000">
                      <a:alpha val="43137"/>
                    </a:srgbClr>
                  </a:outerShdw>
                </a:effectLst>
                <a:sym typeface="+mn-ea"/>
              </a:rPr>
              <a:t>Archana</a:t>
            </a:r>
            <a:r>
              <a:rPr lang="en-IN" sz="4000" b="1" dirty="0" smtClean="0">
                <a:solidFill>
                  <a:schemeClr val="tx2">
                    <a:lumMod val="50000"/>
                  </a:schemeClr>
                </a:solidFill>
                <a:effectLst>
                  <a:outerShdw blurRad="38100" dist="38100" dir="2700000" algn="tl">
                    <a:srgbClr val="000000">
                      <a:alpha val="43137"/>
                    </a:srgbClr>
                  </a:outerShdw>
                </a:effectLst>
                <a:sym typeface="+mn-ea"/>
              </a:rPr>
              <a:t> </a:t>
            </a:r>
            <a:r>
              <a:rPr lang="en-IN" sz="4000" b="1" dirty="0" err="1" smtClean="0">
                <a:solidFill>
                  <a:schemeClr val="tx2">
                    <a:lumMod val="50000"/>
                  </a:schemeClr>
                </a:solidFill>
                <a:effectLst>
                  <a:outerShdw blurRad="38100" dist="38100" dir="2700000" algn="tl">
                    <a:srgbClr val="000000">
                      <a:alpha val="43137"/>
                    </a:srgbClr>
                  </a:outerShdw>
                </a:effectLst>
                <a:sym typeface="+mn-ea"/>
              </a:rPr>
              <a:t>Kumari</a:t>
            </a:r>
            <a:endParaRPr lang="en-IN" sz="4000" b="1" dirty="0" smtClean="0">
              <a:solidFill>
                <a:schemeClr val="tx2">
                  <a:lumMod val="50000"/>
                </a:schemeClr>
              </a:solidFill>
              <a:effectLst>
                <a:outerShdw blurRad="38100" dist="38100" dir="2700000" algn="tl">
                  <a:srgbClr val="000000">
                    <a:alpha val="43137"/>
                  </a:srgbClr>
                </a:outerShdw>
              </a:effectLst>
              <a:sym typeface="+mn-ea"/>
            </a:endParaRPr>
          </a:p>
          <a:p>
            <a:pPr algn="ctr"/>
            <a:r>
              <a:rPr lang="en-IN" sz="4000" b="1" dirty="0" smtClean="0">
                <a:solidFill>
                  <a:schemeClr val="tx2">
                    <a:lumMod val="50000"/>
                  </a:schemeClr>
                </a:solidFill>
                <a:effectLst>
                  <a:outerShdw blurRad="38100" dist="38100" dir="2700000" algn="tl">
                    <a:srgbClr val="000000">
                      <a:alpha val="43137"/>
                    </a:srgbClr>
                  </a:outerShdw>
                </a:effectLst>
                <a:sym typeface="+mn-ea"/>
              </a:rPr>
              <a:t>Department </a:t>
            </a:r>
            <a:r>
              <a:rPr lang="en-IN" sz="4000" b="1" dirty="0" smtClean="0">
                <a:solidFill>
                  <a:schemeClr val="tx2">
                    <a:lumMod val="50000"/>
                  </a:schemeClr>
                </a:solidFill>
                <a:effectLst>
                  <a:outerShdw blurRad="38100" dist="38100" dir="2700000" algn="tl">
                    <a:srgbClr val="000000">
                      <a:alpha val="43137"/>
                    </a:srgbClr>
                  </a:outerShdw>
                </a:effectLst>
                <a:sym typeface="+mn-ea"/>
              </a:rPr>
              <a:t>of </a:t>
            </a:r>
            <a:r>
              <a:rPr lang="en-US" altLang="en-IN" sz="4000" b="1" dirty="0" smtClean="0">
                <a:solidFill>
                  <a:schemeClr val="tx2">
                    <a:lumMod val="50000"/>
                  </a:schemeClr>
                </a:solidFill>
                <a:effectLst>
                  <a:outerShdw blurRad="38100" dist="38100" dir="2700000" algn="tl">
                    <a:srgbClr val="000000">
                      <a:alpha val="43137"/>
                    </a:srgbClr>
                  </a:outerShdw>
                </a:effectLst>
                <a:sym typeface="+mn-ea"/>
              </a:rPr>
              <a:t>V</a:t>
            </a:r>
            <a:r>
              <a:rPr lang="en-IN" sz="4000" b="1" dirty="0" smtClean="0">
                <a:solidFill>
                  <a:schemeClr val="tx2">
                    <a:lumMod val="50000"/>
                  </a:schemeClr>
                </a:solidFill>
                <a:effectLst>
                  <a:outerShdw blurRad="38100" dist="38100" dir="2700000" algn="tl">
                    <a:srgbClr val="000000">
                      <a:alpha val="43137"/>
                    </a:srgbClr>
                  </a:outerShdw>
                </a:effectLst>
                <a:sym typeface="+mn-ea"/>
              </a:rPr>
              <a:t>eterinary </a:t>
            </a:r>
            <a:r>
              <a:rPr lang="en-US" altLang="en-IN" sz="4000" b="1" dirty="0" smtClean="0">
                <a:solidFill>
                  <a:schemeClr val="tx2">
                    <a:lumMod val="50000"/>
                  </a:schemeClr>
                </a:solidFill>
                <a:effectLst>
                  <a:outerShdw blurRad="38100" dist="38100" dir="2700000" algn="tl">
                    <a:srgbClr val="000000">
                      <a:alpha val="43137"/>
                    </a:srgbClr>
                  </a:outerShdw>
                </a:effectLst>
                <a:sym typeface="+mn-ea"/>
              </a:rPr>
              <a:t>S</a:t>
            </a:r>
            <a:r>
              <a:rPr lang="en-IN" sz="4000" b="1" dirty="0" smtClean="0">
                <a:solidFill>
                  <a:schemeClr val="tx2">
                    <a:lumMod val="50000"/>
                  </a:schemeClr>
                </a:solidFill>
                <a:effectLst>
                  <a:outerShdw blurRad="38100" dist="38100" dir="2700000" algn="tl">
                    <a:srgbClr val="000000">
                      <a:alpha val="43137"/>
                    </a:srgbClr>
                  </a:outerShdw>
                </a:effectLst>
                <a:sym typeface="+mn-ea"/>
              </a:rPr>
              <a:t>urgery and </a:t>
            </a:r>
            <a:r>
              <a:rPr lang="en-US" altLang="en-IN" sz="4000" b="1" dirty="0" smtClean="0">
                <a:solidFill>
                  <a:schemeClr val="tx2">
                    <a:lumMod val="50000"/>
                  </a:schemeClr>
                </a:solidFill>
                <a:effectLst>
                  <a:outerShdw blurRad="38100" dist="38100" dir="2700000" algn="tl">
                    <a:srgbClr val="000000">
                      <a:alpha val="43137"/>
                    </a:srgbClr>
                  </a:outerShdw>
                </a:effectLst>
                <a:sym typeface="+mn-ea"/>
              </a:rPr>
              <a:t>R</a:t>
            </a:r>
            <a:r>
              <a:rPr lang="en-IN" sz="4000" b="1" dirty="0" smtClean="0">
                <a:solidFill>
                  <a:schemeClr val="tx2">
                    <a:lumMod val="50000"/>
                  </a:schemeClr>
                </a:solidFill>
                <a:effectLst>
                  <a:outerShdw blurRad="38100" dist="38100" dir="2700000" algn="tl">
                    <a:srgbClr val="000000">
                      <a:alpha val="43137"/>
                    </a:srgbClr>
                  </a:outerShdw>
                </a:effectLst>
                <a:sym typeface="+mn-ea"/>
              </a:rPr>
              <a:t>adiology</a:t>
            </a:r>
            <a:endParaRPr lang="en-IN" sz="4000" b="1" dirty="0" smtClean="0">
              <a:solidFill>
                <a:schemeClr val="tx2">
                  <a:lumMod val="50000"/>
                </a:schemeClr>
              </a:solidFill>
              <a:effectLst>
                <a:outerShdw blurRad="38100" dist="38100" dir="2700000" algn="tl">
                  <a:srgbClr val="000000">
                    <a:alpha val="43137"/>
                  </a:srgbClr>
                </a:outerShdw>
              </a:effectLst>
            </a:endParaRPr>
          </a:p>
          <a:p>
            <a:pPr algn="ctr"/>
            <a:r>
              <a:rPr lang="en-US" altLang="en-IN" sz="4000" b="1" dirty="0">
                <a:solidFill>
                  <a:schemeClr val="tx2">
                    <a:lumMod val="50000"/>
                  </a:schemeClr>
                </a:solidFill>
                <a:effectLst>
                  <a:outerShdw blurRad="38100" dist="38100" dir="2700000" algn="tl">
                    <a:srgbClr val="000000">
                      <a:alpha val="43137"/>
                    </a:srgbClr>
                  </a:outerShdw>
                </a:effectLst>
                <a:sym typeface="+mn-ea"/>
              </a:rPr>
              <a:t>BIHAR VETERINARY COLLEGE</a:t>
            </a:r>
            <a:endParaRPr lang="en-US" altLang="en-IN" sz="4000" b="1" dirty="0">
              <a:solidFill>
                <a:schemeClr val="tx2">
                  <a:lumMod val="50000"/>
                </a:schemeClr>
              </a:solidFill>
              <a:effectLst>
                <a:outerShdw blurRad="38100" dist="38100" dir="2700000" algn="tl">
                  <a:srgbClr val="000000">
                    <a:alpha val="43137"/>
                  </a:srgbClr>
                </a:outerShdw>
              </a:effectLst>
            </a:endParaRPr>
          </a:p>
          <a:p>
            <a:pPr algn="ctr"/>
            <a:r>
              <a:rPr lang="en-US" altLang="en-IN" sz="4000" b="1" dirty="0">
                <a:solidFill>
                  <a:schemeClr val="tx2">
                    <a:lumMod val="50000"/>
                  </a:schemeClr>
                </a:solidFill>
                <a:effectLst>
                  <a:outerShdw blurRad="38100" dist="38100" dir="2700000" algn="tl">
                    <a:srgbClr val="000000">
                      <a:alpha val="43137"/>
                    </a:srgbClr>
                  </a:outerShdw>
                </a:effectLst>
                <a:sym typeface="+mn-ea"/>
              </a:rPr>
              <a:t>PATNA</a:t>
            </a:r>
            <a:endParaRPr lang="en-US" altLang="en-IN" sz="4000" b="1" dirty="0">
              <a:solidFill>
                <a:schemeClr val="tx2">
                  <a:lumMod val="50000"/>
                </a:schemeClr>
              </a:solidFill>
              <a:effectLst>
                <a:outerShdw blurRad="38100" dist="38100" dir="2700000" algn="tl">
                  <a:srgbClr val="000000">
                    <a:alpha val="43137"/>
                  </a:srgbClr>
                </a:outerShdw>
              </a:effectLst>
            </a:endParaRPr>
          </a:p>
          <a:p>
            <a:pPr algn="ctr"/>
            <a:endParaRPr lang="en-US" altLang="en-IN" sz="4000" b="1" dirty="0">
              <a:solidFill>
                <a:schemeClr val="tx2">
                  <a:lumMod val="50000"/>
                </a:schemeClr>
              </a:solidFill>
              <a:effectLst>
                <a:outerShdw blurRad="38100" dist="38100" dir="2700000" algn="tl">
                  <a:srgbClr val="000000">
                    <a:alpha val="43137"/>
                  </a:srgbClr>
                </a:outerShdw>
              </a:effectLst>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solidFill>
                  <a:srgbClr val="FF0000"/>
                </a:solidFill>
              </a:rPr>
              <a:t>Hernia</a:t>
            </a:r>
          </a:p>
        </p:txBody>
      </p:sp>
      <p:sp>
        <p:nvSpPr>
          <p:cNvPr id="3" name="Content Placeholder 2"/>
          <p:cNvSpPr>
            <a:spLocks noGrp="1"/>
          </p:cNvSpPr>
          <p:nvPr>
            <p:ph idx="1"/>
          </p:nvPr>
        </p:nvSpPr>
        <p:spPr>
          <a:xfrm>
            <a:off x="306070" y="1417955"/>
            <a:ext cx="7771130" cy="5287645"/>
          </a:xfrm>
        </p:spPr>
        <p:txBody>
          <a:bodyPr>
            <a:normAutofit/>
          </a:bodyPr>
          <a:lstStyle/>
          <a:p>
            <a:pPr algn="just">
              <a:buFont typeface="Wingdings" panose="05000000000000000000" charset="0"/>
              <a:buChar char="v"/>
            </a:pPr>
            <a:r>
              <a:rPr lang="en-US" sz="2800" dirty="0" smtClean="0"/>
              <a:t>  Hernia is defined as  the protusion of the contents of a body cavity through a normal or abnormal opening in the wall of that cavity either to lie beneath the intact skin or to occupy another adjacent body cavity.</a:t>
            </a:r>
          </a:p>
          <a:p>
            <a:pPr algn="just">
              <a:buFont typeface="Wingdings" panose="05000000000000000000" charset="0"/>
              <a:buChar char="v"/>
            </a:pPr>
            <a:endParaRPr lang="en-US" sz="2800" dirty="0" smtClean="0"/>
          </a:p>
          <a:p>
            <a:pPr algn="just">
              <a:buFont typeface="Wingdings" panose="05000000000000000000" charset="0"/>
              <a:buChar char="v"/>
            </a:pPr>
            <a:r>
              <a:rPr lang="en-US" sz="2800" dirty="0" smtClean="0"/>
              <a:t> A hernia is different from prolapse . In prolapse the protruded tissue is exposed outside whereas in a hernia it is covered by the skin.</a:t>
            </a:r>
          </a:p>
          <a:p>
            <a:pPr algn="just">
              <a:buFont typeface="Wingdings" panose="05000000000000000000" charset="0"/>
              <a:buChar char="v"/>
            </a:pPr>
            <a:endParaRPr lang="en-US" dirty="0" smtClean="0"/>
          </a:p>
          <a:p>
            <a:pPr algn="just">
              <a:buFont typeface="Wingdings" panose="05000000000000000000" charset="0"/>
              <a:buChar char="v"/>
            </a:pPr>
            <a:endParaRPr lang="en-IN" dirty="0"/>
          </a:p>
          <a:p>
            <a:pPr algn="just">
              <a:buNone/>
            </a:pPr>
            <a:endParaRPr lang="en-IN" sz="2600" b="1" dirty="0"/>
          </a:p>
          <a:p>
            <a:pPr marL="571500" indent="-457200" algn="just"/>
            <a:endParaRPr lang="en-IN" dirty="0"/>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altLang="en-GB" b="1">
                <a:solidFill>
                  <a:srgbClr val="FF0000"/>
                </a:solidFill>
                <a:effectLst>
                  <a:outerShdw blurRad="38100" dist="38100" dir="2700000" algn="tl">
                    <a:srgbClr val="000000">
                      <a:alpha val="43137"/>
                    </a:srgbClr>
                  </a:outerShdw>
                </a:effectLst>
              </a:rPr>
              <a:t>Etiology</a:t>
            </a:r>
          </a:p>
        </p:txBody>
      </p:sp>
      <p:sp>
        <p:nvSpPr>
          <p:cNvPr id="3" name="Content Placeholder 2"/>
          <p:cNvSpPr>
            <a:spLocks noGrp="1"/>
          </p:cNvSpPr>
          <p:nvPr>
            <p:ph idx="1"/>
          </p:nvPr>
        </p:nvSpPr>
        <p:spPr>
          <a:xfrm>
            <a:off x="260985" y="1417955"/>
            <a:ext cx="7816215" cy="5285740"/>
          </a:xfrm>
        </p:spPr>
        <p:txBody>
          <a:bodyPr/>
          <a:lstStyle/>
          <a:p>
            <a:pPr algn="just">
              <a:buFont typeface="Wingdings" panose="05000000000000000000" charset="0"/>
              <a:buChar char="v"/>
            </a:pPr>
            <a:r>
              <a:rPr lang="en-US" altLang="en-GB"/>
              <a:t> </a:t>
            </a:r>
            <a:r>
              <a:rPr lang="en-US" altLang="en-GB" sz="2400"/>
              <a:t>Congenital as well as acquired hernia is common in domestic  animals. </a:t>
            </a:r>
          </a:p>
          <a:p>
            <a:pPr algn="just">
              <a:buFont typeface="Wingdings" panose="05000000000000000000" charset="0"/>
              <a:buChar char="v"/>
            </a:pPr>
            <a:endParaRPr lang="en-US" altLang="en-GB" sz="2400"/>
          </a:p>
          <a:p>
            <a:pPr algn="just">
              <a:buFont typeface="Wingdings" panose="05000000000000000000" charset="0"/>
              <a:buChar char="v"/>
            </a:pPr>
            <a:r>
              <a:rPr lang="en-US" altLang="en-GB" sz="2400"/>
              <a:t> A congenital hernia may occur due to </a:t>
            </a:r>
            <a:r>
              <a:rPr lang="en-US" altLang="en-GB" sz="2400">
                <a:solidFill>
                  <a:srgbClr val="FF0000"/>
                </a:solidFill>
              </a:rPr>
              <a:t>anatomical variations , polygenic inheritance or infectious diseases.</a:t>
            </a:r>
          </a:p>
          <a:p>
            <a:pPr algn="just">
              <a:buFont typeface="Wingdings" panose="05000000000000000000" charset="0"/>
              <a:buChar char="v"/>
            </a:pPr>
            <a:endParaRPr lang="en-US" altLang="en-GB" sz="2400">
              <a:solidFill>
                <a:srgbClr val="FF0000"/>
              </a:solidFill>
            </a:endParaRPr>
          </a:p>
          <a:p>
            <a:pPr algn="just">
              <a:buFont typeface="Wingdings" panose="05000000000000000000" charset="0"/>
              <a:buChar char="v"/>
            </a:pPr>
            <a:r>
              <a:rPr lang="en-US" altLang="en-GB" sz="2400">
                <a:solidFill>
                  <a:srgbClr val="FF0000"/>
                </a:solidFill>
              </a:rPr>
              <a:t> </a:t>
            </a:r>
            <a:r>
              <a:rPr lang="en-US" altLang="en-GB" sz="2400">
                <a:solidFill>
                  <a:schemeClr val="tx1"/>
                </a:solidFill>
              </a:rPr>
              <a:t>The primary predisposing cause of acquired hernia is mostly trauma. Other factors may be exciting causes that is Increased intra-abdominal pressure .</a:t>
            </a:r>
          </a:p>
          <a:p>
            <a:pPr algn="just">
              <a:buFont typeface="Wingdings" panose="05000000000000000000" charset="0"/>
              <a:buChar char="v"/>
            </a:pPr>
            <a:endParaRPr lang="en-US" altLang="en-GB" sz="2400">
              <a:solidFill>
                <a:schemeClr val="tx1"/>
              </a:solidFill>
            </a:endParaRPr>
          </a:p>
          <a:p>
            <a:pPr algn="just">
              <a:buFont typeface="Wingdings" panose="05000000000000000000" charset="0"/>
              <a:buChar char="v"/>
            </a:pPr>
            <a:r>
              <a:rPr lang="en-US" altLang="en-GB" sz="2400">
                <a:solidFill>
                  <a:schemeClr val="tx1"/>
                </a:solidFill>
              </a:rPr>
              <a:t>In most cases abdominal contents herniate through the abdominal wall, diaphragm or perineum.</a:t>
            </a: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altLang="en-GB" b="1">
                <a:solidFill>
                  <a:srgbClr val="FF0000"/>
                </a:solidFill>
                <a:effectLst>
                  <a:outerShdw blurRad="38100" dist="38100" dir="2700000" algn="tl">
                    <a:srgbClr val="000000">
                      <a:alpha val="43137"/>
                    </a:srgbClr>
                  </a:outerShdw>
                </a:effectLst>
              </a:rPr>
              <a:t>Constituents of Hernia</a:t>
            </a:r>
          </a:p>
        </p:txBody>
      </p:sp>
      <p:sp>
        <p:nvSpPr>
          <p:cNvPr id="3" name="Content Placeholder 2"/>
          <p:cNvSpPr>
            <a:spLocks noGrp="1"/>
          </p:cNvSpPr>
          <p:nvPr>
            <p:ph idx="1"/>
          </p:nvPr>
        </p:nvSpPr>
        <p:spPr>
          <a:xfrm>
            <a:off x="321310" y="1524635"/>
            <a:ext cx="7755890" cy="4876165"/>
          </a:xfrm>
        </p:spPr>
        <p:txBody>
          <a:bodyPr/>
          <a:lstStyle/>
          <a:p>
            <a:pPr algn="just">
              <a:buFont typeface="Wingdings" panose="05000000000000000000" charset="0"/>
              <a:buChar char="v"/>
            </a:pPr>
            <a:r>
              <a:rPr lang="en-US" altLang="en-GB" sz="2400"/>
              <a:t>A hernia consist of of the </a:t>
            </a:r>
            <a:r>
              <a:rPr lang="en-US" altLang="en-GB" sz="2400" b="1"/>
              <a:t>Hernial ring, sac</a:t>
            </a:r>
            <a:r>
              <a:rPr lang="en-US" altLang="en-GB" sz="2400"/>
              <a:t> and </a:t>
            </a:r>
            <a:r>
              <a:rPr lang="en-US" altLang="en-GB" sz="2400" b="1"/>
              <a:t>contents.</a:t>
            </a:r>
            <a:endParaRPr lang="en-US" altLang="en-GB" sz="2400"/>
          </a:p>
          <a:p>
            <a:pPr algn="just">
              <a:buFont typeface="Wingdings" panose="05000000000000000000" charset="0"/>
              <a:buChar char="v"/>
            </a:pPr>
            <a:r>
              <a:rPr lang="en-US" altLang="en-GB" sz="2400"/>
              <a:t> The ring may be formed due to rupture in the abdominal wall(</a:t>
            </a:r>
            <a:r>
              <a:rPr lang="en-US" altLang="en-GB" sz="2400">
                <a:solidFill>
                  <a:srgbClr val="FF0000"/>
                </a:solidFill>
              </a:rPr>
              <a:t>Ventral hernia</a:t>
            </a:r>
            <a:r>
              <a:rPr lang="en-US" altLang="en-GB" sz="2400">
                <a:solidFill>
                  <a:schemeClr val="tx1"/>
                </a:solidFill>
              </a:rPr>
              <a:t>) , limiting wall(</a:t>
            </a:r>
            <a:r>
              <a:rPr lang="en-US" altLang="en-GB" sz="2400">
                <a:solidFill>
                  <a:srgbClr val="FF0000"/>
                </a:solidFill>
              </a:rPr>
              <a:t>Diaphragmatic hernia</a:t>
            </a:r>
            <a:r>
              <a:rPr lang="en-US" altLang="en-GB" sz="2400">
                <a:solidFill>
                  <a:schemeClr val="tx1"/>
                </a:solidFill>
              </a:rPr>
              <a:t>),or due to persistent prenatal opening(</a:t>
            </a:r>
            <a:r>
              <a:rPr lang="en-US" altLang="en-GB" sz="2400">
                <a:solidFill>
                  <a:srgbClr val="FF0000"/>
                </a:solidFill>
              </a:rPr>
              <a:t>Umblical hernia</a:t>
            </a:r>
            <a:r>
              <a:rPr lang="en-US" altLang="en-GB" sz="2400">
                <a:solidFill>
                  <a:schemeClr val="tx1"/>
                </a:solidFill>
              </a:rPr>
              <a:t>).</a:t>
            </a:r>
          </a:p>
          <a:p>
            <a:pPr algn="just">
              <a:buFont typeface="Wingdings" panose="05000000000000000000" charset="0"/>
              <a:buChar char="v"/>
            </a:pPr>
            <a:r>
              <a:rPr lang="en-US" altLang="en-GB" sz="2400">
                <a:solidFill>
                  <a:schemeClr val="tx1"/>
                </a:solidFill>
              </a:rPr>
              <a:t> A normal opening or passage (inguinal hernia/canal)may also form a ring.</a:t>
            </a:r>
          </a:p>
          <a:p>
            <a:pPr algn="just">
              <a:buFont typeface="Wingdings" panose="05000000000000000000" charset="0"/>
              <a:buChar char="v"/>
            </a:pPr>
            <a:r>
              <a:rPr lang="en-US" altLang="en-GB" sz="2400">
                <a:solidFill>
                  <a:schemeClr val="tx1"/>
                </a:solidFill>
              </a:rPr>
              <a:t>The hernial sac is made of tissue that enclose the hernial contents .</a:t>
            </a:r>
          </a:p>
          <a:p>
            <a:pPr algn="just">
              <a:buFont typeface="Wingdings" panose="05000000000000000000" charset="0"/>
              <a:buChar char="v"/>
            </a:pPr>
            <a:r>
              <a:rPr lang="en-US" altLang="en-GB" sz="2400">
                <a:solidFill>
                  <a:schemeClr val="tx1"/>
                </a:solidFill>
              </a:rPr>
              <a:t> The contents of hernia include the organ (a loop of bowel ) or tissue(omentum) or both.</a:t>
            </a:r>
          </a:p>
          <a:p>
            <a:pPr algn="just">
              <a:buFont typeface="Wingdings" panose="05000000000000000000" charset="0"/>
              <a:buChar char="v"/>
            </a:pPr>
            <a:endParaRPr lang="en-US" altLang="en-GB" sz="2400">
              <a:solidFill>
                <a:schemeClr val="tx1"/>
              </a:solidFill>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pPr algn="ctr"/>
            <a:r>
              <a:rPr lang="en-US" altLang="en-GB" b="1">
                <a:solidFill>
                  <a:srgbClr val="FF0000"/>
                </a:solidFill>
              </a:rPr>
              <a:t> Constituents of Hernia</a:t>
            </a:r>
          </a:p>
        </p:txBody>
      </p:sp>
      <p:pic>
        <p:nvPicPr>
          <p:cNvPr id="7" name="Content Placeholder 6" descr="henial ring"/>
          <p:cNvPicPr>
            <a:picLocks noGrp="1" noChangeAspect="1"/>
          </p:cNvPicPr>
          <p:nvPr>
            <p:ph sz="half" idx="1"/>
          </p:nvPr>
        </p:nvPicPr>
        <p:blipFill>
          <a:blip r:embed="rId2"/>
          <a:stretch>
            <a:fillRect/>
          </a:stretch>
        </p:blipFill>
        <p:spPr>
          <a:xfrm>
            <a:off x="551180" y="1418590"/>
            <a:ext cx="3652520" cy="4799330"/>
          </a:xfrm>
          <a:prstGeom prst="rect">
            <a:avLst/>
          </a:prstGeom>
        </p:spPr>
      </p:pic>
      <p:pic>
        <p:nvPicPr>
          <p:cNvPr id="8" name="Content Placeholder 7" descr="colour hernia"/>
          <p:cNvPicPr>
            <a:picLocks noGrp="1" noChangeAspect="1"/>
          </p:cNvPicPr>
          <p:nvPr>
            <p:ph sz="half" idx="2"/>
          </p:nvPr>
        </p:nvPicPr>
        <p:blipFill>
          <a:blip r:embed="rId3"/>
          <a:srcRect l="17351" t="8150" r="10105" b="2302"/>
          <a:stretch>
            <a:fillRect/>
          </a:stretch>
        </p:blipFill>
        <p:spPr>
          <a:xfrm>
            <a:off x="4203700" y="1391285"/>
            <a:ext cx="3749675" cy="4826635"/>
          </a:xfrm>
          <a:prstGeom prst="rect">
            <a:avLst/>
          </a:prstGeom>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altLang="en-GB"/>
              <a:t>                   </a:t>
            </a:r>
            <a:r>
              <a:rPr lang="en-US" altLang="en-GB" b="1">
                <a:gradFill>
                  <a:gsLst>
                    <a:gs pos="0">
                      <a:srgbClr val="14CD68"/>
                    </a:gs>
                    <a:gs pos="100000">
                      <a:srgbClr val="0B6E38"/>
                    </a:gs>
                  </a:gsLst>
                  <a:lin scaled="0"/>
                </a:gradFill>
                <a:effectLst>
                  <a:outerShdw blurRad="38100" dist="38100" dir="2700000" algn="tl">
                    <a:srgbClr val="000000">
                      <a:alpha val="43137"/>
                    </a:srgbClr>
                  </a:outerShdw>
                </a:effectLst>
              </a:rPr>
              <a:t>HERNIA IMAGES</a:t>
            </a:r>
          </a:p>
        </p:txBody>
      </p:sp>
      <p:sp>
        <p:nvSpPr>
          <p:cNvPr id="9" name="Text Placeholder 8"/>
          <p:cNvSpPr>
            <a:spLocks noGrp="1"/>
          </p:cNvSpPr>
          <p:nvPr>
            <p:ph type="body" idx="1"/>
          </p:nvPr>
        </p:nvSpPr>
        <p:spPr>
          <a:xfrm>
            <a:off x="457200" y="1263015"/>
            <a:ext cx="3657600" cy="624840"/>
          </a:xfrm>
        </p:spPr>
        <p:txBody>
          <a:bodyPr/>
          <a:lstStyle/>
          <a:p>
            <a:r>
              <a:rPr lang="en-US" altLang="en-GB"/>
              <a:t>Inguinal hernia in horse</a:t>
            </a:r>
          </a:p>
        </p:txBody>
      </p:sp>
      <p:sp>
        <p:nvSpPr>
          <p:cNvPr id="10" name="Text Placeholder 9"/>
          <p:cNvSpPr>
            <a:spLocks noGrp="1"/>
          </p:cNvSpPr>
          <p:nvPr>
            <p:ph type="body" sz="quarter" idx="3"/>
          </p:nvPr>
        </p:nvSpPr>
        <p:spPr/>
        <p:txBody>
          <a:bodyPr/>
          <a:lstStyle/>
          <a:p>
            <a:r>
              <a:rPr lang="en-US" altLang="en-GB"/>
              <a:t>Hernia examination by manual  palpation.</a:t>
            </a:r>
          </a:p>
        </p:txBody>
      </p:sp>
      <p:pic>
        <p:nvPicPr>
          <p:cNvPr id="6" name="Content Placeholder 5" descr="IMG_20191111_095507"/>
          <p:cNvPicPr>
            <a:picLocks noGrp="1" noChangeAspect="1"/>
          </p:cNvPicPr>
          <p:nvPr>
            <p:ph sz="half" idx="2"/>
          </p:nvPr>
        </p:nvPicPr>
        <p:blipFill>
          <a:blip r:embed="rId2"/>
          <a:srcRect l="7788"/>
          <a:stretch>
            <a:fillRect/>
          </a:stretch>
        </p:blipFill>
        <p:spPr>
          <a:xfrm>
            <a:off x="683260" y="2174875"/>
            <a:ext cx="3431540" cy="4133215"/>
          </a:xfrm>
          <a:prstGeom prst="rect">
            <a:avLst/>
          </a:prstGeom>
        </p:spPr>
      </p:pic>
      <p:pic>
        <p:nvPicPr>
          <p:cNvPr id="7" name="Content Placeholder 6" descr="IMG_20191111_120323"/>
          <p:cNvPicPr>
            <a:picLocks noGrp="1" noChangeAspect="1"/>
          </p:cNvPicPr>
          <p:nvPr>
            <p:ph sz="quarter" idx="4"/>
          </p:nvPr>
        </p:nvPicPr>
        <p:blipFill>
          <a:blip r:embed="rId3"/>
          <a:stretch>
            <a:fillRect/>
          </a:stretch>
        </p:blipFill>
        <p:spPr>
          <a:xfrm>
            <a:off x="4208145" y="2174875"/>
            <a:ext cx="3521710" cy="4133215"/>
          </a:xfrm>
          <a:prstGeom prst="rect">
            <a:avLst/>
          </a:prstGeom>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p:cNvSpPr>
            <a:spLocks noGrp="1"/>
          </p:cNvSpPr>
          <p:nvPr>
            <p:ph type="title"/>
          </p:nvPr>
        </p:nvSpPr>
        <p:spPr/>
        <p:txBody>
          <a:bodyPr/>
          <a:lstStyle/>
          <a:p>
            <a:r>
              <a:rPr lang="en-US" altLang="en-GB" b="1">
                <a:solidFill>
                  <a:srgbClr val="FF0000"/>
                </a:solidFill>
                <a:effectLst>
                  <a:outerShdw blurRad="38100" dist="38100" dir="2700000" algn="tl">
                    <a:srgbClr val="000000">
                      <a:alpha val="43137"/>
                    </a:srgbClr>
                  </a:outerShdw>
                </a:effectLst>
              </a:rPr>
              <a:t>CLASSIFICATION OF HERNIA</a:t>
            </a:r>
          </a:p>
        </p:txBody>
      </p:sp>
      <p:sp>
        <p:nvSpPr>
          <p:cNvPr id="8" name="Content Placeholder 7"/>
          <p:cNvSpPr>
            <a:spLocks noGrp="1"/>
          </p:cNvSpPr>
          <p:nvPr>
            <p:ph idx="1"/>
          </p:nvPr>
        </p:nvSpPr>
        <p:spPr>
          <a:xfrm>
            <a:off x="457200" y="1600200"/>
            <a:ext cx="7620000" cy="5164455"/>
          </a:xfrm>
        </p:spPr>
        <p:txBody>
          <a:bodyPr/>
          <a:lstStyle/>
          <a:p>
            <a:pPr>
              <a:buFont typeface="Wingdings" panose="05000000000000000000" charset="0"/>
              <a:buChar char="v"/>
            </a:pPr>
            <a:r>
              <a:rPr lang="en-US" altLang="en-GB" sz="2400"/>
              <a:t>   A hernia can be classified according to its-:</a:t>
            </a:r>
          </a:p>
          <a:p>
            <a:pPr>
              <a:buFont typeface="Wingdings" panose="05000000000000000000" charset="0"/>
              <a:buChar char="v"/>
            </a:pPr>
            <a:r>
              <a:rPr lang="en-US" altLang="en-GB" sz="2400"/>
              <a:t>Location</a:t>
            </a:r>
          </a:p>
          <a:p>
            <a:pPr>
              <a:buFont typeface="Wingdings" panose="05000000000000000000" charset="0"/>
              <a:buChar char="v"/>
            </a:pPr>
            <a:r>
              <a:rPr lang="en-US" altLang="en-GB" sz="2400"/>
              <a:t> Functional alteration </a:t>
            </a:r>
          </a:p>
          <a:p>
            <a:pPr>
              <a:buFont typeface="Wingdings" panose="05000000000000000000" charset="0"/>
              <a:buChar char="v"/>
            </a:pPr>
            <a:r>
              <a:rPr lang="en-US" altLang="en-GB" sz="2400"/>
              <a:t> Contents and cause</a:t>
            </a:r>
          </a:p>
          <a:p>
            <a:pPr marL="114300" indent="0">
              <a:buFont typeface="Wingdings" panose="05000000000000000000" charset="0"/>
              <a:buNone/>
            </a:pPr>
            <a:r>
              <a:rPr lang="en-US" altLang="en-GB" sz="2800" b="1"/>
              <a:t>  Location</a:t>
            </a:r>
          </a:p>
          <a:p>
            <a:pPr>
              <a:buFont typeface="Wingdings" panose="05000000000000000000" charset="0"/>
              <a:buChar char="v"/>
            </a:pPr>
            <a:r>
              <a:rPr lang="en-US" altLang="en-GB" b="1" u="sng"/>
              <a:t>External Hernia</a:t>
            </a:r>
            <a:r>
              <a:rPr lang="en-US" altLang="en-GB"/>
              <a:t>:- Which consist of the hernial ring, hernial sac, and contents of the sac . egVentral hernia or lateral hernia , inguinal or scrotal hernia , umblical hernia. and perineal hernia.</a:t>
            </a:r>
          </a:p>
          <a:p>
            <a:pPr>
              <a:buFont typeface="Wingdings" panose="05000000000000000000" charset="0"/>
              <a:buChar char="v"/>
            </a:pPr>
            <a:r>
              <a:rPr lang="en-US" altLang="en-GB" b="1" u="sng"/>
              <a:t>Internal Hernia:</a:t>
            </a:r>
            <a:r>
              <a:rPr lang="en-US" altLang="en-GB"/>
              <a:t>- Which lacks t hernial sac , eg; diaphragmatic hernia , and “gut-tie”. </a:t>
            </a:r>
          </a:p>
          <a:p>
            <a:pPr>
              <a:buFont typeface="Wingdings" panose="05000000000000000000" charset="0"/>
              <a:buChar char="v"/>
            </a:pPr>
            <a:endParaRPr lang="en-US" altLang="en-GB"/>
          </a:p>
          <a:p>
            <a:pPr>
              <a:buFont typeface="Wingdings" panose="05000000000000000000" charset="0"/>
              <a:buChar char="v"/>
            </a:pPr>
            <a:endParaRPr lang="en-US" altLang="en-GB"/>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altLang="en-GB" b="1">
                <a:solidFill>
                  <a:srgbClr val="FF0000"/>
                </a:solidFill>
                <a:effectLst>
                  <a:outerShdw blurRad="38100" dist="38100" dir="2700000" algn="tl">
                    <a:srgbClr val="000000">
                      <a:alpha val="43137"/>
                    </a:srgbClr>
                  </a:outerShdw>
                </a:effectLst>
              </a:rPr>
              <a:t>CONT....</a:t>
            </a:r>
          </a:p>
        </p:txBody>
      </p:sp>
      <p:sp>
        <p:nvSpPr>
          <p:cNvPr id="3" name="Content Placeholder 2"/>
          <p:cNvSpPr>
            <a:spLocks noGrp="1"/>
          </p:cNvSpPr>
          <p:nvPr>
            <p:ph idx="1"/>
          </p:nvPr>
        </p:nvSpPr>
        <p:spPr>
          <a:xfrm>
            <a:off x="457200" y="1221740"/>
            <a:ext cx="7620000" cy="5466715"/>
          </a:xfrm>
        </p:spPr>
        <p:txBody>
          <a:bodyPr/>
          <a:lstStyle/>
          <a:p>
            <a:pPr>
              <a:buFont typeface="Wingdings" panose="05000000000000000000" charset="0"/>
              <a:buChar char="v"/>
            </a:pPr>
            <a:r>
              <a:rPr lang="en-US" altLang="en-GB" sz="2800" b="1" u="sng"/>
              <a:t>Functional alteration;</a:t>
            </a:r>
          </a:p>
          <a:p>
            <a:pPr marL="685800" indent="-571500">
              <a:buFont typeface="+mj-lt"/>
              <a:buAutoNum type="romanUcPeriod"/>
            </a:pPr>
            <a:r>
              <a:rPr lang="en-US" altLang="en-GB" sz="2400" b="1"/>
              <a:t>Reducible Hernia</a:t>
            </a:r>
            <a:r>
              <a:rPr lang="en-US" altLang="en-GB" sz="2800" b="1" u="sng"/>
              <a:t> </a:t>
            </a:r>
            <a:r>
              <a:rPr lang="en-US" altLang="en-GB" sz="2800"/>
              <a:t>:</a:t>
            </a:r>
            <a:r>
              <a:rPr lang="en-US" altLang="en-GB" sz="2400"/>
              <a:t>where contents of the hernial sac can be returned to the original position through the hernial opening .</a:t>
            </a:r>
          </a:p>
          <a:p>
            <a:pPr marL="685800" indent="-571500">
              <a:buFont typeface="+mj-lt"/>
              <a:buAutoNum type="romanUcPeriod"/>
            </a:pPr>
            <a:r>
              <a:rPr lang="en-US" altLang="en-GB" sz="2400" b="1"/>
              <a:t>Irreducible Hernia: </a:t>
            </a:r>
            <a:r>
              <a:rPr lang="en-US" altLang="en-GB" sz="2400"/>
              <a:t>When the contents of the hernial sac can not be returned to the original position through the hernial opening .it could be positioned through the hernial opening . It ould be of three types:-</a:t>
            </a:r>
          </a:p>
          <a:p>
            <a:pPr marL="571500" indent="-457200">
              <a:buFont typeface="+mj-lt"/>
              <a:buAutoNum type="alphaLcParenR"/>
            </a:pPr>
            <a:r>
              <a:rPr lang="en-US" altLang="en-GB" sz="2400" b="1"/>
              <a:t>Hernia with Adhesion </a:t>
            </a:r>
          </a:p>
          <a:p>
            <a:pPr marL="571500" indent="-457200">
              <a:buFont typeface="+mj-lt"/>
              <a:buAutoNum type="alphaLcParenR"/>
            </a:pPr>
            <a:r>
              <a:rPr lang="en-US" altLang="en-GB" sz="2400" b="1"/>
              <a:t>Incarcerated Hernia</a:t>
            </a:r>
          </a:p>
          <a:p>
            <a:pPr marL="571500" indent="-457200">
              <a:buFont typeface="+mj-lt"/>
              <a:buAutoNum type="alphaLcParenR"/>
            </a:pPr>
            <a:r>
              <a:rPr lang="en-US" altLang="en-GB" sz="2400" b="1"/>
              <a:t>Strangulated Hernia</a:t>
            </a:r>
          </a:p>
          <a:p>
            <a:pPr marL="571500" indent="-457200">
              <a:buFont typeface="+mj-lt"/>
              <a:buAutoNum type="alphaLcParenR"/>
            </a:pPr>
            <a:endParaRPr lang="en-US" altLang="en-GB" sz="2400" b="1"/>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altLang="en-GB">
                <a:solidFill>
                  <a:srgbClr val="FF0000"/>
                </a:solidFill>
                <a:effectLst>
                  <a:outerShdw blurRad="38100" dist="38100" dir="2700000" algn="tl">
                    <a:srgbClr val="000000">
                      <a:alpha val="43137"/>
                    </a:srgbClr>
                  </a:outerShdw>
                </a:effectLst>
              </a:rPr>
              <a:t>CONT..</a:t>
            </a:r>
          </a:p>
        </p:txBody>
      </p:sp>
      <p:sp>
        <p:nvSpPr>
          <p:cNvPr id="3" name="Content Placeholder 2"/>
          <p:cNvSpPr>
            <a:spLocks noGrp="1"/>
          </p:cNvSpPr>
          <p:nvPr>
            <p:ph idx="1"/>
          </p:nvPr>
        </p:nvSpPr>
        <p:spPr/>
        <p:txBody>
          <a:bodyPr/>
          <a:lstStyle/>
          <a:p>
            <a:pPr>
              <a:buFont typeface="Wingdings" panose="05000000000000000000" charset="0"/>
              <a:buChar char="v"/>
            </a:pPr>
            <a:r>
              <a:rPr lang="en-US" altLang="en-GB" sz="2400" b="1"/>
              <a:t>Hernia with adhesion: </a:t>
            </a:r>
            <a:r>
              <a:rPr lang="en-US" altLang="en-GB" sz="2400"/>
              <a:t>When adhesion between the sac and its content prevent reduction .</a:t>
            </a:r>
          </a:p>
          <a:p>
            <a:pPr>
              <a:buFont typeface="Wingdings" panose="05000000000000000000" charset="0"/>
              <a:buChar char="v"/>
            </a:pPr>
            <a:r>
              <a:rPr lang="en-US" altLang="en-GB" sz="2400"/>
              <a:t> </a:t>
            </a:r>
            <a:r>
              <a:rPr lang="en-US" altLang="en-GB" sz="2400" b="1"/>
              <a:t>Incarcerated Hernia: </a:t>
            </a:r>
            <a:r>
              <a:rPr lang="en-US" altLang="en-GB" sz="2400"/>
              <a:t>When the hernial contents become too voluminous to be replaced through a narrow hernial ring.</a:t>
            </a:r>
          </a:p>
          <a:p>
            <a:pPr>
              <a:buFont typeface="Wingdings" panose="05000000000000000000" charset="0"/>
              <a:buChar char="v"/>
            </a:pPr>
            <a:r>
              <a:rPr lang="en-US" altLang="en-GB" sz="2400" b="1"/>
              <a:t> Strangulated Hernia</a:t>
            </a:r>
            <a:r>
              <a:rPr lang="en-US" altLang="en-GB" sz="2400"/>
              <a:t>: When the blood vessels supplying the hernial contents are affected to cause complications like necrosis and extensive adhesion.</a:t>
            </a: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altLang="en-GB" b="1">
                <a:solidFill>
                  <a:srgbClr val="FF0000"/>
                </a:solidFill>
                <a:effectLst>
                  <a:outerShdw blurRad="38100" dist="38100" dir="2700000" algn="tl">
                    <a:srgbClr val="000000">
                      <a:alpha val="43137"/>
                    </a:srgbClr>
                  </a:outerShdw>
                </a:effectLst>
              </a:rPr>
              <a:t>CONT..</a:t>
            </a:r>
          </a:p>
        </p:txBody>
      </p:sp>
      <p:sp>
        <p:nvSpPr>
          <p:cNvPr id="3" name="Content Placeholder 2"/>
          <p:cNvSpPr>
            <a:spLocks noGrp="1"/>
          </p:cNvSpPr>
          <p:nvPr>
            <p:ph idx="1"/>
          </p:nvPr>
        </p:nvSpPr>
        <p:spPr>
          <a:xfrm>
            <a:off x="457200" y="1418590"/>
            <a:ext cx="7620000" cy="4982210"/>
          </a:xfrm>
        </p:spPr>
        <p:txBody>
          <a:bodyPr/>
          <a:lstStyle/>
          <a:p>
            <a:pPr>
              <a:buFont typeface="Wingdings" panose="05000000000000000000" charset="0"/>
              <a:buChar char="v"/>
            </a:pPr>
            <a:r>
              <a:rPr lang="en-US" altLang="en-GB" sz="2400" b="1"/>
              <a:t>Content of the sac :</a:t>
            </a:r>
          </a:p>
          <a:p>
            <a:pPr>
              <a:buFont typeface="Wingdings" panose="05000000000000000000" charset="0"/>
              <a:buChar char="Ø"/>
            </a:pPr>
            <a:r>
              <a:rPr lang="en-US" altLang="en-GB" sz="2400"/>
              <a:t>The contents of the sac define the terminology used for hernia eg:</a:t>
            </a:r>
          </a:p>
          <a:p>
            <a:pPr>
              <a:buFont typeface="Wingdings" panose="05000000000000000000" charset="0"/>
              <a:buChar char="Ø"/>
            </a:pPr>
            <a:r>
              <a:rPr lang="en-US" altLang="en-GB" sz="2400">
                <a:solidFill>
                  <a:srgbClr val="FF0000"/>
                </a:solidFill>
              </a:rPr>
              <a:t>Enterocele</a:t>
            </a:r>
            <a:r>
              <a:rPr lang="en-US" altLang="en-GB" sz="2400">
                <a:solidFill>
                  <a:schemeClr val="tx1"/>
                </a:solidFill>
              </a:rPr>
              <a:t>(Intestine)</a:t>
            </a:r>
            <a:endParaRPr lang="en-US" altLang="en-GB" sz="2400">
              <a:solidFill>
                <a:srgbClr val="FF0000"/>
              </a:solidFill>
            </a:endParaRPr>
          </a:p>
          <a:p>
            <a:pPr>
              <a:buFont typeface="Wingdings" panose="05000000000000000000" charset="0"/>
              <a:buChar char="Ø"/>
            </a:pPr>
            <a:r>
              <a:rPr lang="en-US" altLang="en-GB" sz="2400">
                <a:solidFill>
                  <a:srgbClr val="FF0000"/>
                </a:solidFill>
              </a:rPr>
              <a:t>Epiplocele</a:t>
            </a:r>
            <a:r>
              <a:rPr lang="en-US" altLang="en-GB" sz="2400">
                <a:solidFill>
                  <a:schemeClr val="tx1"/>
                </a:solidFill>
              </a:rPr>
              <a:t>(omentum)</a:t>
            </a:r>
            <a:endParaRPr lang="en-US" altLang="en-GB" sz="2400">
              <a:solidFill>
                <a:srgbClr val="FF0000"/>
              </a:solidFill>
            </a:endParaRPr>
          </a:p>
          <a:p>
            <a:pPr>
              <a:buFont typeface="Wingdings" panose="05000000000000000000" charset="0"/>
              <a:buChar char="Ø"/>
            </a:pPr>
            <a:r>
              <a:rPr lang="en-US" altLang="en-GB" sz="2400">
                <a:solidFill>
                  <a:srgbClr val="FF0000"/>
                </a:solidFill>
              </a:rPr>
              <a:t>Enteroepiplocele </a:t>
            </a:r>
            <a:r>
              <a:rPr lang="en-US" altLang="en-GB" sz="2400">
                <a:solidFill>
                  <a:schemeClr val="tx1"/>
                </a:solidFill>
              </a:rPr>
              <a:t>(intestine plus omentum)</a:t>
            </a:r>
            <a:endParaRPr lang="en-US" altLang="en-GB" sz="2400">
              <a:solidFill>
                <a:srgbClr val="FF0000"/>
              </a:solidFill>
            </a:endParaRPr>
          </a:p>
          <a:p>
            <a:pPr>
              <a:buFont typeface="Wingdings" panose="05000000000000000000" charset="0"/>
              <a:buChar char="Ø"/>
            </a:pPr>
            <a:r>
              <a:rPr lang="en-US" altLang="en-GB" sz="2400">
                <a:solidFill>
                  <a:srgbClr val="FF0000"/>
                </a:solidFill>
              </a:rPr>
              <a:t>Reticulocele </a:t>
            </a:r>
            <a:r>
              <a:rPr lang="en-US" altLang="en-GB" sz="2400">
                <a:solidFill>
                  <a:schemeClr val="tx1"/>
                </a:solidFill>
              </a:rPr>
              <a:t>(Reticulum)</a:t>
            </a:r>
            <a:endParaRPr lang="en-US" altLang="en-GB" sz="2400">
              <a:solidFill>
                <a:srgbClr val="FF0000"/>
              </a:solidFill>
            </a:endParaRPr>
          </a:p>
          <a:p>
            <a:pPr>
              <a:buFont typeface="Wingdings" panose="05000000000000000000" charset="0"/>
              <a:buChar char="Ø"/>
            </a:pPr>
            <a:r>
              <a:rPr lang="en-US" altLang="en-GB" sz="2400">
                <a:solidFill>
                  <a:srgbClr val="FF0000"/>
                </a:solidFill>
              </a:rPr>
              <a:t> Hysterocele</a:t>
            </a:r>
            <a:r>
              <a:rPr lang="en-US" altLang="en-GB" sz="2400">
                <a:solidFill>
                  <a:schemeClr val="tx1"/>
                </a:solidFill>
              </a:rPr>
              <a:t> ( Uterus)</a:t>
            </a:r>
            <a:endParaRPr lang="en-US" altLang="en-GB" sz="2400">
              <a:solidFill>
                <a:srgbClr val="FF0000"/>
              </a:solidFill>
            </a:endParaRPr>
          </a:p>
          <a:p>
            <a:pPr>
              <a:buFont typeface="Wingdings" panose="05000000000000000000" charset="0"/>
              <a:buChar char="Ø"/>
            </a:pPr>
            <a:r>
              <a:rPr lang="en-US" altLang="en-GB" sz="2400">
                <a:solidFill>
                  <a:srgbClr val="FF0000"/>
                </a:solidFill>
              </a:rPr>
              <a:t>Vesicocele </a:t>
            </a:r>
            <a:r>
              <a:rPr lang="en-US" altLang="en-GB" sz="2400">
                <a:solidFill>
                  <a:schemeClr val="tx1"/>
                </a:solidFill>
              </a:rPr>
              <a:t>(Urinary bladder)</a:t>
            </a:r>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altLang="en-GB"/>
              <a:t>      </a:t>
            </a:r>
            <a:r>
              <a:rPr lang="en-US" altLang="en-GB">
                <a:solidFill>
                  <a:srgbClr val="FF0000"/>
                </a:solidFill>
              </a:rPr>
              <a:t>  Different types of hernia</a:t>
            </a:r>
          </a:p>
        </p:txBody>
      </p:sp>
      <p:sp>
        <p:nvSpPr>
          <p:cNvPr id="5" name="Text Placeholder 4"/>
          <p:cNvSpPr>
            <a:spLocks noGrp="1"/>
          </p:cNvSpPr>
          <p:nvPr>
            <p:ph type="body" idx="1"/>
          </p:nvPr>
        </p:nvSpPr>
        <p:spPr/>
        <p:txBody>
          <a:bodyPr/>
          <a:lstStyle/>
          <a:p>
            <a:pPr algn="just"/>
            <a:r>
              <a:rPr lang="en-US" altLang="en-GB">
                <a:solidFill>
                  <a:srgbClr val="7030A0"/>
                </a:solidFill>
              </a:rPr>
              <a:t>Radiograph Perineal Hernia in dog</a:t>
            </a:r>
          </a:p>
        </p:txBody>
      </p:sp>
      <p:pic>
        <p:nvPicPr>
          <p:cNvPr id="9" name="Content Placeholder 8" descr="perineal hernia"/>
          <p:cNvPicPr>
            <a:picLocks noGrp="1" noChangeAspect="1"/>
          </p:cNvPicPr>
          <p:nvPr>
            <p:ph sz="half" idx="2"/>
          </p:nvPr>
        </p:nvPicPr>
        <p:blipFill>
          <a:blip r:embed="rId2"/>
          <a:stretch>
            <a:fillRect/>
          </a:stretch>
        </p:blipFill>
        <p:spPr>
          <a:xfrm>
            <a:off x="457200" y="2310130"/>
            <a:ext cx="3657600" cy="3816985"/>
          </a:xfrm>
          <a:prstGeom prst="rect">
            <a:avLst/>
          </a:prstGeom>
        </p:spPr>
      </p:pic>
      <p:sp>
        <p:nvSpPr>
          <p:cNvPr id="7" name="Text Placeholder 6"/>
          <p:cNvSpPr>
            <a:spLocks noGrp="1"/>
          </p:cNvSpPr>
          <p:nvPr>
            <p:ph type="body" sz="quarter" idx="3"/>
          </p:nvPr>
        </p:nvSpPr>
        <p:spPr>
          <a:xfrm>
            <a:off x="4419600" y="1417955"/>
            <a:ext cx="3657600" cy="484505"/>
          </a:xfrm>
        </p:spPr>
        <p:txBody>
          <a:bodyPr/>
          <a:lstStyle/>
          <a:p>
            <a:r>
              <a:rPr lang="en-US" altLang="en-GB">
                <a:solidFill>
                  <a:srgbClr val="7030A0"/>
                </a:solidFill>
              </a:rPr>
              <a:t>Umblical hernia in calf</a:t>
            </a:r>
          </a:p>
        </p:txBody>
      </p:sp>
      <p:pic>
        <p:nvPicPr>
          <p:cNvPr id="12" name="Content Placeholder 11" descr="umblical hernial"/>
          <p:cNvPicPr>
            <a:picLocks noGrp="1" noChangeAspect="1"/>
          </p:cNvPicPr>
          <p:nvPr>
            <p:ph sz="quarter" idx="4"/>
          </p:nvPr>
        </p:nvPicPr>
        <p:blipFill>
          <a:blip r:embed="rId3"/>
          <a:stretch>
            <a:fillRect/>
          </a:stretch>
        </p:blipFill>
        <p:spPr>
          <a:xfrm>
            <a:off x="4250690" y="2484755"/>
            <a:ext cx="3827145" cy="3641725"/>
          </a:xfrm>
          <a:prstGeom prst="rect">
            <a:avLst/>
          </a:prstGeom>
        </p:spPr>
      </p:pic>
      <p:sp>
        <p:nvSpPr>
          <p:cNvPr id="15" name="Right Arrow 14"/>
          <p:cNvSpPr/>
          <p:nvPr/>
        </p:nvSpPr>
        <p:spPr>
          <a:xfrm>
            <a:off x="1600200" y="3352800"/>
            <a:ext cx="1447800" cy="152400"/>
          </a:xfrm>
          <a:prstGeom prst="rightArrow">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ltLang="en-US"/>
          </a:p>
        </p:txBody>
      </p:sp>
      <p:sp>
        <p:nvSpPr>
          <p:cNvPr id="16" name="Right Arrow 15"/>
          <p:cNvSpPr/>
          <p:nvPr/>
        </p:nvSpPr>
        <p:spPr>
          <a:xfrm rot="16200000" flipV="1">
            <a:off x="6061710" y="4984115"/>
            <a:ext cx="697865" cy="137160"/>
          </a:xfrm>
          <a:prstGeom prst="rightArrow">
            <a:avLst>
              <a:gd name="adj1" fmla="val 49700"/>
              <a:gd name="adj2" fmla="val 50000"/>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ltLang="en-US"/>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flipV="1">
            <a:off x="457200" y="228600"/>
            <a:ext cx="8229600" cy="46038"/>
          </a:xfrm>
        </p:spPr>
        <p:txBody>
          <a:bodyPr>
            <a:normAutofit fontScale="90000"/>
          </a:bodyPr>
          <a:lstStyle/>
          <a:p>
            <a:r>
              <a:rPr lang="en-MY" sz="200" dirty="0"/>
              <a:t>.</a:t>
            </a:r>
          </a:p>
        </p:txBody>
      </p:sp>
      <p:graphicFrame>
        <p:nvGraphicFramePr>
          <p:cNvPr id="4" name="Content Placeholder 3"/>
          <p:cNvGraphicFramePr>
            <a:graphicFrameLocks noGrp="1"/>
          </p:cNvGraphicFramePr>
          <p:nvPr>
            <p:ph idx="1"/>
          </p:nvPr>
        </p:nvGraphicFramePr>
        <p:xfrm>
          <a:off x="36195" y="63500"/>
          <a:ext cx="8394700" cy="6745605"/>
        </p:xfrm>
        <a:graphic>
          <a:graphicData uri="http://schemas.openxmlformats.org/drawingml/2006/table">
            <a:tbl>
              <a:tblPr>
                <a:tableStyleId>{5C22544A-7EE6-4342-B048-85BDC9FD1C3A}</a:tableStyleId>
              </a:tblPr>
              <a:tblGrid>
                <a:gridCol w="1929130"/>
                <a:gridCol w="4550410"/>
                <a:gridCol w="1915160"/>
              </a:tblGrid>
              <a:tr h="686435">
                <a:tc>
                  <a:txBody>
                    <a:bodyPr/>
                    <a:lstStyle/>
                    <a:p>
                      <a:pPr algn="ctr">
                        <a:lnSpc>
                          <a:spcPct val="107000"/>
                        </a:lnSpc>
                        <a:spcAft>
                          <a:spcPts val="0"/>
                        </a:spcAft>
                      </a:pPr>
                      <a:r>
                        <a:rPr lang="en-GB" sz="1800" b="1" u="sng" dirty="0">
                          <a:solidFill>
                            <a:srgbClr val="FF0000"/>
                          </a:solidFill>
                          <a:effectLst/>
                        </a:rPr>
                        <a:t>Name of Hernia</a:t>
                      </a:r>
                      <a:endParaRPr lang="en-GB" sz="1800" b="1" u="sng" dirty="0">
                        <a:solidFill>
                          <a:srgbClr val="FF0000"/>
                        </a:solidFill>
                        <a:effectLst/>
                        <a:latin typeface="Times New Roman" panose="02020603050405020304" pitchFamily="18" charset="0"/>
                        <a:ea typeface="Times New Roman" panose="02020603050405020304" pitchFamily="18" charset="0"/>
                      </a:endParaRPr>
                    </a:p>
                  </a:txBody>
                  <a:tcPr marL="0" marR="0" marT="0" marB="0" anchor="ctr"/>
                </a:tc>
                <a:tc>
                  <a:txBody>
                    <a:bodyPr/>
                    <a:lstStyle/>
                    <a:p>
                      <a:pPr marR="962660" algn="ctr">
                        <a:lnSpc>
                          <a:spcPct val="107000"/>
                        </a:lnSpc>
                        <a:spcAft>
                          <a:spcPts val="0"/>
                        </a:spcAft>
                      </a:pPr>
                      <a:r>
                        <a:rPr lang="en-GB" sz="1800" b="1" u="sng" dirty="0">
                          <a:solidFill>
                            <a:srgbClr val="FF0000"/>
                          </a:solidFill>
                          <a:effectLst/>
                        </a:rPr>
                        <a:t>Characteristics</a:t>
                      </a:r>
                      <a:endParaRPr lang="en-GB" sz="1800" b="1" u="sng" dirty="0">
                        <a:solidFill>
                          <a:srgbClr val="FF0000"/>
                        </a:solidFill>
                        <a:effectLst/>
                        <a:latin typeface="Times New Roman" panose="02020603050405020304" pitchFamily="18" charset="0"/>
                        <a:ea typeface="Times New Roman" panose="02020603050405020304" pitchFamily="18" charset="0"/>
                      </a:endParaRPr>
                    </a:p>
                  </a:txBody>
                  <a:tcPr marL="0" marR="0" marT="0" marB="0" anchor="ctr"/>
                </a:tc>
                <a:tc>
                  <a:txBody>
                    <a:bodyPr/>
                    <a:lstStyle/>
                    <a:p>
                      <a:pPr algn="ctr">
                        <a:lnSpc>
                          <a:spcPct val="107000"/>
                        </a:lnSpc>
                        <a:spcAft>
                          <a:spcPts val="0"/>
                        </a:spcAft>
                      </a:pPr>
                      <a:r>
                        <a:rPr lang="en-GB" sz="1800" b="1" u="sng" dirty="0">
                          <a:solidFill>
                            <a:srgbClr val="FF0000"/>
                          </a:solidFill>
                          <a:effectLst/>
                        </a:rPr>
                        <a:t>Incidence  </a:t>
                      </a:r>
                      <a:endParaRPr lang="en-GB" sz="1800" b="1" u="sng" dirty="0">
                        <a:solidFill>
                          <a:srgbClr val="FF0000"/>
                        </a:solidFill>
                        <a:effectLst/>
                        <a:latin typeface="Times New Roman" panose="02020603050405020304" pitchFamily="18" charset="0"/>
                        <a:ea typeface="Times New Roman" panose="02020603050405020304" pitchFamily="18" charset="0"/>
                      </a:endParaRPr>
                    </a:p>
                  </a:txBody>
                  <a:tcPr marL="0" marR="0" marT="0" marB="0" anchor="ctr"/>
                </a:tc>
              </a:tr>
              <a:tr h="2828290">
                <a:tc>
                  <a:txBody>
                    <a:bodyPr/>
                    <a:lstStyle/>
                    <a:p>
                      <a:pPr algn="just">
                        <a:lnSpc>
                          <a:spcPct val="150000"/>
                        </a:lnSpc>
                        <a:spcAft>
                          <a:spcPts val="0"/>
                        </a:spcAft>
                      </a:pPr>
                      <a:r>
                        <a:rPr lang="en-GB" sz="1600" b="1" dirty="0">
                          <a:solidFill>
                            <a:srgbClr val="FF0000"/>
                          </a:solidFill>
                          <a:effectLst>
                            <a:outerShdw blurRad="38100" dist="38100" dir="2700000" algn="tl">
                              <a:srgbClr val="000000">
                                <a:alpha val="43137"/>
                              </a:srgbClr>
                            </a:outerShdw>
                          </a:effectLst>
                        </a:rPr>
                        <a:t>   </a:t>
                      </a:r>
                      <a:r>
                        <a:rPr lang="en-US" altLang="en-GB" sz="1600" b="1" dirty="0">
                          <a:solidFill>
                            <a:srgbClr val="FF0000"/>
                          </a:solidFill>
                          <a:effectLst>
                            <a:outerShdw blurRad="38100" dist="38100" dir="2700000" algn="tl">
                              <a:srgbClr val="000000">
                                <a:alpha val="43137"/>
                              </a:srgbClr>
                            </a:outerShdw>
                          </a:effectLst>
                        </a:rPr>
                        <a:t>U</a:t>
                      </a:r>
                      <a:r>
                        <a:rPr lang="en-GB" sz="1600" b="1" dirty="0" err="1">
                          <a:solidFill>
                            <a:srgbClr val="FF0000"/>
                          </a:solidFill>
                          <a:effectLst>
                            <a:outerShdw blurRad="38100" dist="38100" dir="2700000" algn="tl">
                              <a:srgbClr val="000000">
                                <a:alpha val="43137"/>
                              </a:srgbClr>
                            </a:outerShdw>
                          </a:effectLst>
                        </a:rPr>
                        <a:t>mblical</a:t>
                      </a:r>
                      <a:r>
                        <a:rPr lang="en-GB" sz="1600" b="1" dirty="0">
                          <a:solidFill>
                            <a:srgbClr val="FF0000"/>
                          </a:solidFill>
                          <a:effectLst>
                            <a:outerShdw blurRad="38100" dist="38100" dir="2700000" algn="tl">
                              <a:srgbClr val="000000">
                                <a:alpha val="43137"/>
                              </a:srgbClr>
                            </a:outerShdw>
                          </a:effectLst>
                        </a:rPr>
                        <a:t> hernia</a:t>
                      </a:r>
                    </a:p>
                    <a:p>
                      <a:pPr algn="just">
                        <a:lnSpc>
                          <a:spcPct val="150000"/>
                        </a:lnSpc>
                        <a:spcAft>
                          <a:spcPts val="0"/>
                        </a:spcAft>
                      </a:pPr>
                      <a:r>
                        <a:rPr lang="en-GB" sz="1600" b="1" dirty="0">
                          <a:solidFill>
                            <a:srgbClr val="FF0000"/>
                          </a:solidFill>
                          <a:effectLst>
                            <a:outerShdw blurRad="38100" dist="38100" dir="2700000" algn="tl">
                              <a:srgbClr val="000000">
                                <a:alpha val="43137"/>
                              </a:srgbClr>
                            </a:outerShdw>
                          </a:effectLst>
                        </a:rPr>
                        <a:t>   </a:t>
                      </a:r>
                    </a:p>
                  </a:txBody>
                  <a:tcPr marL="0" marR="0" marT="0" marB="0" anchor="ctr"/>
                </a:tc>
                <a:tc>
                  <a:txBody>
                    <a:bodyPr/>
                    <a:lstStyle/>
                    <a:p>
                      <a:pPr marL="85725" marR="181610" algn="l">
                        <a:lnSpc>
                          <a:spcPct val="150000"/>
                        </a:lnSpc>
                        <a:spcAft>
                          <a:spcPts val="0"/>
                        </a:spcAft>
                      </a:pPr>
                      <a:r>
                        <a:rPr lang="en-GB" sz="1600" b="1" dirty="0">
                          <a:effectLst/>
                        </a:rPr>
                        <a:t>According to anatomical location </a:t>
                      </a:r>
                      <a:endParaRPr lang="en-MY" sz="1600" b="1" dirty="0">
                        <a:effectLst/>
                      </a:endParaRPr>
                    </a:p>
                    <a:p>
                      <a:pPr marL="85725" marR="181610" algn="l">
                        <a:lnSpc>
                          <a:spcPct val="150000"/>
                        </a:lnSpc>
                        <a:spcAft>
                          <a:spcPts val="0"/>
                        </a:spcAft>
                      </a:pPr>
                      <a:r>
                        <a:rPr lang="en-GB" sz="1600" b="1" dirty="0">
                          <a:effectLst/>
                        </a:rPr>
                        <a:t>An opening in the abdominal wall, which normally closes before birth, doesn't close completely. Even if the area is closed at birth, </a:t>
                      </a:r>
                      <a:r>
                        <a:rPr lang="en-GB" sz="1600" b="1" dirty="0" err="1">
                          <a:effectLst/>
                        </a:rPr>
                        <a:t>umbilcal</a:t>
                      </a:r>
                      <a:r>
                        <a:rPr lang="en-GB" sz="1600" b="1" dirty="0">
                          <a:effectLst/>
                        </a:rPr>
                        <a:t> hernias can appear later in life because this spot remains a weaker place in the abdominal wall. </a:t>
                      </a:r>
                      <a:endParaRPr lang="en-MY" sz="1600" b="1" dirty="0">
                        <a:effectLst/>
                        <a:latin typeface="Times New Roman" panose="02020603050405020304" pitchFamily="18" charset="0"/>
                        <a:ea typeface="Times New Roman" panose="02020603050405020304" pitchFamily="18" charset="0"/>
                      </a:endParaRPr>
                    </a:p>
                  </a:txBody>
                  <a:tcPr marL="0" marR="0" marT="0" marB="0" anchor="ctr"/>
                </a:tc>
                <a:tc>
                  <a:txBody>
                    <a:bodyPr/>
                    <a:lstStyle/>
                    <a:p>
                      <a:pPr marR="5715" algn="just">
                        <a:lnSpc>
                          <a:spcPct val="150000"/>
                        </a:lnSpc>
                        <a:spcAft>
                          <a:spcPts val="0"/>
                        </a:spcAft>
                      </a:pPr>
                      <a:r>
                        <a:rPr lang="en-GB" sz="1600" b="1" dirty="0">
                          <a:effectLst/>
                        </a:rPr>
                        <a:t>Calves, pups, foals and pigs </a:t>
                      </a:r>
                      <a:endParaRPr lang="en-GB" sz="1600" b="1" dirty="0">
                        <a:effectLst/>
                        <a:latin typeface="Times New Roman" panose="02020603050405020304" pitchFamily="18" charset="0"/>
                        <a:ea typeface="Times New Roman" panose="02020603050405020304" pitchFamily="18" charset="0"/>
                      </a:endParaRPr>
                    </a:p>
                  </a:txBody>
                  <a:tcPr marL="0" marR="0" marT="0" marB="0" anchor="ctr"/>
                </a:tc>
              </a:tr>
              <a:tr h="3230880">
                <a:tc>
                  <a:txBody>
                    <a:bodyPr/>
                    <a:lstStyle/>
                    <a:p>
                      <a:pPr algn="just">
                        <a:lnSpc>
                          <a:spcPct val="150000"/>
                        </a:lnSpc>
                        <a:spcAft>
                          <a:spcPts val="0"/>
                        </a:spcAft>
                      </a:pPr>
                      <a:r>
                        <a:rPr lang="en-GB" sz="1600" b="1" dirty="0">
                          <a:solidFill>
                            <a:srgbClr val="FF0000"/>
                          </a:solidFill>
                          <a:effectLst>
                            <a:outerShdw blurRad="38100" dist="38100" dir="2700000" algn="tl">
                              <a:srgbClr val="000000">
                                <a:alpha val="43137"/>
                              </a:srgbClr>
                            </a:outerShdw>
                          </a:effectLst>
                        </a:rPr>
                        <a:t>    </a:t>
                      </a:r>
                      <a:r>
                        <a:rPr lang="en-US" altLang="en-GB" sz="1600" b="1" dirty="0">
                          <a:solidFill>
                            <a:srgbClr val="FF0000"/>
                          </a:solidFill>
                          <a:effectLst>
                            <a:outerShdw blurRad="38100" dist="38100" dir="2700000" algn="tl">
                              <a:srgbClr val="000000">
                                <a:alpha val="43137"/>
                              </a:srgbClr>
                            </a:outerShdw>
                          </a:effectLst>
                        </a:rPr>
                        <a:t>I</a:t>
                      </a:r>
                      <a:r>
                        <a:rPr lang="en-GB" sz="1600" b="1" dirty="0">
                          <a:solidFill>
                            <a:srgbClr val="FF0000"/>
                          </a:solidFill>
                          <a:effectLst>
                            <a:outerShdw blurRad="38100" dist="38100" dir="2700000" algn="tl">
                              <a:srgbClr val="000000">
                                <a:alpha val="43137"/>
                              </a:srgbClr>
                            </a:outerShdw>
                          </a:effectLst>
                        </a:rPr>
                        <a:t>nguinal hernia </a:t>
                      </a:r>
                      <a:endParaRPr lang="en-GB" sz="1600" b="1" dirty="0">
                        <a:solidFill>
                          <a:srgbClr val="FF0000"/>
                        </a:solidFill>
                        <a:effectLst>
                          <a:outerShdw blurRad="38100" dist="38100" dir="2700000" algn="tl">
                            <a:srgbClr val="000000">
                              <a:alpha val="43137"/>
                            </a:srgbClr>
                          </a:outerShdw>
                        </a:effectLst>
                        <a:latin typeface="Times New Roman" panose="02020603050405020304" pitchFamily="18" charset="0"/>
                        <a:ea typeface="Times New Roman" panose="02020603050405020304" pitchFamily="18" charset="0"/>
                      </a:endParaRPr>
                    </a:p>
                  </a:txBody>
                  <a:tcPr marL="0" marR="0" marT="0" marB="0" anchor="ctr"/>
                </a:tc>
                <a:tc>
                  <a:txBody>
                    <a:bodyPr/>
                    <a:lstStyle/>
                    <a:p>
                      <a:pPr marL="85725" marR="181610" algn="l">
                        <a:lnSpc>
                          <a:spcPct val="150000"/>
                        </a:lnSpc>
                        <a:spcAft>
                          <a:spcPts val="0"/>
                        </a:spcAft>
                      </a:pPr>
                      <a:r>
                        <a:rPr lang="en-GB" sz="1600" b="1" dirty="0">
                          <a:effectLst/>
                        </a:rPr>
                        <a:t>Occurs in the groin area in which tissue that belongs in the rear of the abdominal cavity presses out through a weak area surrounding the femoral artery and nerve. </a:t>
                      </a:r>
                      <a:endParaRPr lang="en-MY" sz="1600" b="1" dirty="0">
                        <a:effectLst/>
                      </a:endParaRPr>
                    </a:p>
                    <a:p>
                      <a:pPr marL="85725" marR="181610" algn="l">
                        <a:lnSpc>
                          <a:spcPct val="150000"/>
                        </a:lnSpc>
                        <a:spcAft>
                          <a:spcPts val="0"/>
                        </a:spcAft>
                      </a:pPr>
                      <a:r>
                        <a:rPr lang="en-GB" sz="1600" b="1" dirty="0">
                          <a:effectLst/>
                        </a:rPr>
                        <a:t>Usually the hernial sac contains nothing but fat and can be reduced back into the abdomen with finger </a:t>
                      </a:r>
                      <a:endParaRPr lang="en-MY" sz="1600" b="1" dirty="0">
                        <a:effectLst/>
                      </a:endParaRPr>
                    </a:p>
                    <a:p>
                      <a:pPr marL="85725" marR="181610" algn="l">
                        <a:lnSpc>
                          <a:spcPct val="150000"/>
                        </a:lnSpc>
                        <a:spcAft>
                          <a:spcPts val="0"/>
                        </a:spcAft>
                      </a:pPr>
                      <a:r>
                        <a:rPr lang="en-GB" sz="1600" b="1" dirty="0">
                          <a:effectLst/>
                        </a:rPr>
                        <a:t>pressure. </a:t>
                      </a:r>
                      <a:endParaRPr lang="en-MY" sz="1600" b="1" dirty="0">
                        <a:effectLst/>
                        <a:latin typeface="Times New Roman" panose="02020603050405020304" pitchFamily="18" charset="0"/>
                        <a:ea typeface="Times New Roman" panose="02020603050405020304" pitchFamily="18" charset="0"/>
                      </a:endParaRPr>
                    </a:p>
                  </a:txBody>
                  <a:tcPr marL="0" marR="0" marT="0" marB="0" anchor="ctr"/>
                </a:tc>
                <a:tc>
                  <a:txBody>
                    <a:bodyPr/>
                    <a:lstStyle/>
                    <a:p>
                      <a:pPr>
                        <a:lnSpc>
                          <a:spcPct val="150000"/>
                        </a:lnSpc>
                        <a:spcAft>
                          <a:spcPts val="0"/>
                        </a:spcAft>
                      </a:pPr>
                      <a:r>
                        <a:rPr lang="en-GB" sz="1600" b="1" dirty="0">
                          <a:effectLst/>
                        </a:rPr>
                        <a:t>Bitches, bulls, horses and pigs </a:t>
                      </a:r>
                      <a:endParaRPr lang="en-GB" sz="1600" b="1" dirty="0">
                        <a:effectLst/>
                        <a:latin typeface="Times New Roman" panose="02020603050405020304" pitchFamily="18" charset="0"/>
                        <a:ea typeface="Times New Roman" panose="02020603050405020304" pitchFamily="18" charset="0"/>
                      </a:endParaRPr>
                    </a:p>
                  </a:txBody>
                  <a:tcPr marL="0" marR="0" marT="0" marB="0" anchor="ctr"/>
                </a:tc>
              </a:tr>
            </a:tbl>
          </a:graphicData>
        </a:graphic>
      </p:graphicFrame>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97550"/>
            <a:ext cx="8229600" cy="45719"/>
          </a:xfrm>
        </p:spPr>
        <p:txBody>
          <a:bodyPr>
            <a:normAutofit fontScale="90000"/>
          </a:bodyPr>
          <a:lstStyle/>
          <a:p>
            <a:r>
              <a:rPr lang="en-MY" sz="100" dirty="0"/>
              <a:t>.</a:t>
            </a:r>
          </a:p>
        </p:txBody>
      </p:sp>
      <p:graphicFrame>
        <p:nvGraphicFramePr>
          <p:cNvPr id="4" name="Content Placeholder 3"/>
          <p:cNvGraphicFramePr>
            <a:graphicFrameLocks noGrp="1"/>
          </p:cNvGraphicFramePr>
          <p:nvPr>
            <p:ph idx="1"/>
          </p:nvPr>
        </p:nvGraphicFramePr>
        <p:xfrm>
          <a:off x="60960" y="11430"/>
          <a:ext cx="8309610" cy="6713855"/>
        </p:xfrm>
        <a:graphic>
          <a:graphicData uri="http://schemas.openxmlformats.org/drawingml/2006/table">
            <a:tbl>
              <a:tblPr>
                <a:tableStyleId>{5C22544A-7EE6-4342-B048-85BDC9FD1C3A}</a:tableStyleId>
              </a:tblPr>
              <a:tblGrid>
                <a:gridCol w="1496695"/>
                <a:gridCol w="4834255"/>
                <a:gridCol w="1978660"/>
              </a:tblGrid>
              <a:tr h="1739900">
                <a:tc>
                  <a:txBody>
                    <a:bodyPr/>
                    <a:lstStyle/>
                    <a:p>
                      <a:pPr algn="ctr">
                        <a:lnSpc>
                          <a:spcPct val="150000"/>
                        </a:lnSpc>
                        <a:spcAft>
                          <a:spcPts val="0"/>
                        </a:spcAft>
                      </a:pPr>
                      <a:r>
                        <a:rPr lang="en-GB" sz="1600" b="1" dirty="0">
                          <a:solidFill>
                            <a:srgbClr val="FF0000"/>
                          </a:solidFill>
                          <a:effectLst/>
                        </a:rPr>
                        <a:t>Perineal hernia </a:t>
                      </a:r>
                      <a:endParaRPr lang="en-GB" sz="1600" b="1" dirty="0">
                        <a:solidFill>
                          <a:srgbClr val="FF0000"/>
                        </a:solidFill>
                        <a:effectLst/>
                        <a:latin typeface="Times New Roman" panose="02020603050405020304" pitchFamily="18" charset="0"/>
                        <a:ea typeface="Times New Roman" panose="02020603050405020304" pitchFamily="18" charset="0"/>
                      </a:endParaRPr>
                    </a:p>
                  </a:txBody>
                  <a:tcPr marL="0" marR="0" marT="0" marB="0" anchor="ctr"/>
                </a:tc>
                <a:tc>
                  <a:txBody>
                    <a:bodyPr/>
                    <a:lstStyle/>
                    <a:p>
                      <a:pPr marL="85725" marR="181610" algn="l">
                        <a:lnSpc>
                          <a:spcPct val="150000"/>
                        </a:lnSpc>
                        <a:spcAft>
                          <a:spcPts val="0"/>
                        </a:spcAft>
                      </a:pPr>
                      <a:r>
                        <a:rPr lang="en-GB" sz="1600" b="1" dirty="0">
                          <a:solidFill>
                            <a:schemeClr val="tx1"/>
                          </a:solidFill>
                          <a:effectLst/>
                        </a:rPr>
                        <a:t>Herniation of abdominal contents through the pelvic diaphragm and causing swelling on one side of the anus. The hernial sac may contain fat, intestines, or </a:t>
                      </a:r>
                      <a:endParaRPr lang="en-MY" sz="1600" b="1" dirty="0">
                        <a:solidFill>
                          <a:schemeClr val="tx1"/>
                        </a:solidFill>
                        <a:effectLst/>
                      </a:endParaRPr>
                    </a:p>
                    <a:p>
                      <a:pPr marL="85725" marR="181610" algn="l">
                        <a:lnSpc>
                          <a:spcPct val="150000"/>
                        </a:lnSpc>
                        <a:spcAft>
                          <a:spcPts val="0"/>
                        </a:spcAft>
                      </a:pPr>
                      <a:r>
                        <a:rPr lang="en-GB" sz="1600" b="1" dirty="0">
                          <a:solidFill>
                            <a:schemeClr val="tx1"/>
                          </a:solidFill>
                          <a:effectLst/>
                        </a:rPr>
                        <a:t>the bladder. </a:t>
                      </a:r>
                      <a:endParaRPr lang="en-GB" sz="1600" b="1" dirty="0">
                        <a:solidFill>
                          <a:schemeClr val="tx1"/>
                        </a:solidFill>
                        <a:effectLst/>
                        <a:latin typeface="Times New Roman" panose="02020603050405020304" pitchFamily="18" charset="0"/>
                        <a:ea typeface="Times New Roman" panose="02020603050405020304" pitchFamily="18" charset="0"/>
                      </a:endParaRPr>
                    </a:p>
                  </a:txBody>
                  <a:tcPr marL="0" marR="0" marT="0" marB="0" anchor="ctr"/>
                </a:tc>
                <a:tc>
                  <a:txBody>
                    <a:bodyPr/>
                    <a:lstStyle/>
                    <a:p>
                      <a:pPr marR="5715" algn="l">
                        <a:lnSpc>
                          <a:spcPct val="150000"/>
                        </a:lnSpc>
                        <a:spcAft>
                          <a:spcPts val="0"/>
                        </a:spcAft>
                      </a:pPr>
                      <a:r>
                        <a:rPr lang="en-GB" sz="1600" b="1">
                          <a:solidFill>
                            <a:schemeClr val="tx1"/>
                          </a:solidFill>
                          <a:effectLst/>
                        </a:rPr>
                        <a:t>Un castrated, old male dogs </a:t>
                      </a:r>
                      <a:endParaRPr lang="en-GB" sz="1600" b="1">
                        <a:solidFill>
                          <a:schemeClr val="tx1"/>
                        </a:solidFill>
                        <a:effectLst/>
                        <a:latin typeface="Times New Roman" panose="02020603050405020304" pitchFamily="18" charset="0"/>
                        <a:ea typeface="Times New Roman" panose="02020603050405020304" pitchFamily="18" charset="0"/>
                      </a:endParaRPr>
                    </a:p>
                  </a:txBody>
                  <a:tcPr marL="0" marR="0" marT="0" marB="0" anchor="ctr"/>
                </a:tc>
              </a:tr>
              <a:tr h="1097280">
                <a:tc>
                  <a:txBody>
                    <a:bodyPr/>
                    <a:lstStyle/>
                    <a:p>
                      <a:pPr algn="ctr">
                        <a:lnSpc>
                          <a:spcPct val="150000"/>
                        </a:lnSpc>
                        <a:spcAft>
                          <a:spcPts val="0"/>
                        </a:spcAft>
                      </a:pPr>
                      <a:r>
                        <a:rPr lang="en-GB" sz="1600" b="1" dirty="0">
                          <a:solidFill>
                            <a:srgbClr val="FF0000"/>
                          </a:solidFill>
                          <a:effectLst/>
                        </a:rPr>
                        <a:t>Diaphragmatic </a:t>
                      </a:r>
                      <a:endParaRPr lang="en-MY" sz="1600" b="1" dirty="0">
                        <a:solidFill>
                          <a:srgbClr val="FF0000"/>
                        </a:solidFill>
                        <a:effectLst/>
                      </a:endParaRPr>
                    </a:p>
                    <a:p>
                      <a:pPr algn="ctr">
                        <a:lnSpc>
                          <a:spcPct val="150000"/>
                        </a:lnSpc>
                        <a:spcAft>
                          <a:spcPts val="0"/>
                        </a:spcAft>
                      </a:pPr>
                      <a:r>
                        <a:rPr lang="en-GB" sz="1600" b="1" dirty="0">
                          <a:solidFill>
                            <a:srgbClr val="FF0000"/>
                          </a:solidFill>
                          <a:effectLst/>
                        </a:rPr>
                        <a:t>hernia </a:t>
                      </a:r>
                      <a:endParaRPr lang="en-GB" sz="1600" b="1" dirty="0">
                        <a:solidFill>
                          <a:srgbClr val="FF0000"/>
                        </a:solidFill>
                        <a:effectLst/>
                        <a:latin typeface="Times New Roman" panose="02020603050405020304" pitchFamily="18" charset="0"/>
                        <a:ea typeface="Times New Roman" panose="02020603050405020304" pitchFamily="18" charset="0"/>
                      </a:endParaRPr>
                    </a:p>
                  </a:txBody>
                  <a:tcPr marL="0" marR="0" marT="0" marB="0" anchor="ctr"/>
                </a:tc>
                <a:tc>
                  <a:txBody>
                    <a:bodyPr/>
                    <a:lstStyle/>
                    <a:p>
                      <a:pPr marL="85725" marR="181610" algn="l">
                        <a:lnSpc>
                          <a:spcPct val="150000"/>
                        </a:lnSpc>
                        <a:spcAft>
                          <a:spcPts val="0"/>
                        </a:spcAft>
                      </a:pPr>
                      <a:r>
                        <a:rPr lang="en-GB" sz="1600" b="1" dirty="0">
                          <a:solidFill>
                            <a:schemeClr val="tx1"/>
                          </a:solidFill>
                          <a:effectLst/>
                        </a:rPr>
                        <a:t>Protrusion of abdominal organs to the thoracic cavity by tearing of diaphragm. </a:t>
                      </a:r>
                      <a:endParaRPr lang="en-GB" sz="1600" b="1" dirty="0">
                        <a:solidFill>
                          <a:schemeClr val="tx1"/>
                        </a:solidFill>
                        <a:effectLst/>
                        <a:latin typeface="Times New Roman" panose="02020603050405020304" pitchFamily="18" charset="0"/>
                        <a:ea typeface="Times New Roman" panose="02020603050405020304" pitchFamily="18" charset="0"/>
                      </a:endParaRPr>
                    </a:p>
                  </a:txBody>
                  <a:tcPr marL="0" marR="0" marT="0" marB="0" anchor="ctr"/>
                </a:tc>
                <a:tc>
                  <a:txBody>
                    <a:bodyPr/>
                    <a:lstStyle/>
                    <a:p>
                      <a:pPr marR="5715" algn="l">
                        <a:lnSpc>
                          <a:spcPct val="150000"/>
                        </a:lnSpc>
                        <a:spcAft>
                          <a:spcPts val="0"/>
                        </a:spcAft>
                      </a:pPr>
                      <a:r>
                        <a:rPr lang="en-GB" sz="1600" b="1" dirty="0">
                          <a:solidFill>
                            <a:schemeClr val="tx1"/>
                          </a:solidFill>
                          <a:effectLst/>
                        </a:rPr>
                        <a:t>Buffaloes, horses and dogs </a:t>
                      </a:r>
                      <a:endParaRPr lang="en-MY" sz="1600" b="1" dirty="0">
                        <a:solidFill>
                          <a:schemeClr val="tx1"/>
                        </a:solidFill>
                        <a:effectLst/>
                      </a:endParaRPr>
                    </a:p>
                    <a:p>
                      <a:pPr marR="5715" algn="l">
                        <a:lnSpc>
                          <a:spcPct val="150000"/>
                        </a:lnSpc>
                        <a:spcAft>
                          <a:spcPts val="0"/>
                        </a:spcAft>
                      </a:pPr>
                      <a:r>
                        <a:rPr lang="en-GB" sz="1600" b="1" dirty="0">
                          <a:solidFill>
                            <a:schemeClr val="tx1"/>
                          </a:solidFill>
                          <a:effectLst/>
                        </a:rPr>
                        <a:t> </a:t>
                      </a:r>
                      <a:endParaRPr lang="en-GB" sz="1600" b="1" dirty="0">
                        <a:solidFill>
                          <a:schemeClr val="tx1"/>
                        </a:solidFill>
                        <a:effectLst/>
                        <a:latin typeface="Times New Roman" panose="02020603050405020304" pitchFamily="18" charset="0"/>
                        <a:ea typeface="Times New Roman" panose="02020603050405020304" pitchFamily="18" charset="0"/>
                      </a:endParaRPr>
                    </a:p>
                  </a:txBody>
                  <a:tcPr marL="0" marR="0" marT="0" marB="0" anchor="ctr"/>
                </a:tc>
              </a:tr>
              <a:tr h="368300">
                <a:tc>
                  <a:txBody>
                    <a:bodyPr/>
                    <a:lstStyle/>
                    <a:p>
                      <a:pPr algn="ctr">
                        <a:lnSpc>
                          <a:spcPct val="150000"/>
                        </a:lnSpc>
                        <a:spcAft>
                          <a:spcPts val="0"/>
                        </a:spcAft>
                      </a:pPr>
                      <a:r>
                        <a:rPr lang="en-GB" sz="1600" b="1">
                          <a:solidFill>
                            <a:srgbClr val="FF0000"/>
                          </a:solidFill>
                          <a:effectLst/>
                        </a:rPr>
                        <a:t>Scrotal hernia </a:t>
                      </a:r>
                      <a:endParaRPr lang="en-GB" sz="1600" b="1">
                        <a:solidFill>
                          <a:srgbClr val="FF0000"/>
                        </a:solidFill>
                        <a:effectLst/>
                        <a:latin typeface="Times New Roman" panose="02020603050405020304" pitchFamily="18" charset="0"/>
                        <a:ea typeface="Times New Roman" panose="02020603050405020304" pitchFamily="18" charset="0"/>
                      </a:endParaRPr>
                    </a:p>
                  </a:txBody>
                  <a:tcPr marL="0" marR="0" marT="0" marB="0" anchor="ctr"/>
                </a:tc>
                <a:tc rowSpan="2">
                  <a:txBody>
                    <a:bodyPr/>
                    <a:lstStyle/>
                    <a:p>
                      <a:pPr marL="85725" marR="181610" algn="l">
                        <a:lnSpc>
                          <a:spcPct val="150000"/>
                        </a:lnSpc>
                        <a:spcAft>
                          <a:spcPts val="0"/>
                        </a:spcAft>
                      </a:pPr>
                      <a:r>
                        <a:rPr lang="en-GB" sz="1600" b="1">
                          <a:solidFill>
                            <a:schemeClr val="tx1"/>
                          </a:solidFill>
                          <a:effectLst/>
                        </a:rPr>
                        <a:t>Loop of intestine or the bladder may pass down into </a:t>
                      </a:r>
                      <a:endParaRPr lang="en-MY" sz="1600" b="1">
                        <a:solidFill>
                          <a:schemeClr val="tx1"/>
                        </a:solidFill>
                        <a:effectLst/>
                      </a:endParaRPr>
                    </a:p>
                    <a:p>
                      <a:pPr marL="85725" marR="181610" algn="l">
                        <a:lnSpc>
                          <a:spcPct val="150000"/>
                        </a:lnSpc>
                        <a:spcAft>
                          <a:spcPts val="0"/>
                        </a:spcAft>
                      </a:pPr>
                      <a:r>
                        <a:rPr lang="en-GB" sz="1600" b="1">
                          <a:solidFill>
                            <a:schemeClr val="tx1"/>
                          </a:solidFill>
                          <a:effectLst/>
                        </a:rPr>
                        <a:t>the scrotum. </a:t>
                      </a:r>
                      <a:endParaRPr lang="en-GB" sz="1600" b="1">
                        <a:solidFill>
                          <a:schemeClr val="tx1"/>
                        </a:solidFill>
                        <a:effectLst/>
                        <a:latin typeface="Times New Roman" panose="02020603050405020304" pitchFamily="18" charset="0"/>
                        <a:ea typeface="Times New Roman" panose="02020603050405020304" pitchFamily="18" charset="0"/>
                      </a:endParaRPr>
                    </a:p>
                  </a:txBody>
                  <a:tcPr marL="0" marR="0" marT="0" marB="0" anchor="ctr"/>
                </a:tc>
                <a:tc rowSpan="2">
                  <a:txBody>
                    <a:bodyPr/>
                    <a:lstStyle/>
                    <a:p>
                      <a:pPr algn="l">
                        <a:lnSpc>
                          <a:spcPct val="150000"/>
                        </a:lnSpc>
                        <a:spcAft>
                          <a:spcPts val="0"/>
                        </a:spcAft>
                      </a:pPr>
                      <a:r>
                        <a:rPr lang="en-GB" sz="1600" b="1">
                          <a:solidFill>
                            <a:schemeClr val="tx1"/>
                          </a:solidFill>
                          <a:effectLst/>
                        </a:rPr>
                        <a:t>Horse </a:t>
                      </a:r>
                      <a:endParaRPr lang="en-GB" sz="1600" b="1">
                        <a:solidFill>
                          <a:schemeClr val="tx1"/>
                        </a:solidFill>
                        <a:effectLst/>
                        <a:latin typeface="Times New Roman" panose="02020603050405020304" pitchFamily="18" charset="0"/>
                        <a:ea typeface="Times New Roman" panose="02020603050405020304" pitchFamily="18" charset="0"/>
                      </a:endParaRPr>
                    </a:p>
                  </a:txBody>
                  <a:tcPr marL="0" marR="0" marT="0" marB="0" anchor="ctr"/>
                </a:tc>
              </a:tr>
              <a:tr h="660400">
                <a:tc>
                  <a:txBody>
                    <a:bodyPr/>
                    <a:lstStyle/>
                    <a:p>
                      <a:pPr algn="ctr">
                        <a:lnSpc>
                          <a:spcPct val="150000"/>
                        </a:lnSpc>
                        <a:spcAft>
                          <a:spcPts val="0"/>
                        </a:spcAft>
                      </a:pPr>
                      <a:r>
                        <a:rPr lang="en-GB" sz="1600" b="1" dirty="0">
                          <a:solidFill>
                            <a:srgbClr val="FF0000"/>
                          </a:solidFill>
                          <a:effectLst/>
                        </a:rPr>
                        <a:t> </a:t>
                      </a:r>
                      <a:endParaRPr lang="en-GB" sz="1600" b="1" dirty="0">
                        <a:solidFill>
                          <a:srgbClr val="FF0000"/>
                        </a:solidFill>
                        <a:effectLst/>
                        <a:latin typeface="Times New Roman" panose="02020603050405020304" pitchFamily="18" charset="0"/>
                        <a:ea typeface="Times New Roman" panose="02020603050405020304" pitchFamily="18" charset="0"/>
                      </a:endParaRPr>
                    </a:p>
                  </a:txBody>
                  <a:tcPr marL="0" marR="0" marT="0" marB="0" anchor="ctr"/>
                </a:tc>
                <a:tc vMerge="1">
                  <a:txBody>
                    <a:bodyPr/>
                    <a:lstStyle/>
                    <a:p>
                      <a:endParaRPr lang="en-US"/>
                    </a:p>
                  </a:txBody>
                  <a:tcPr/>
                </a:tc>
                <a:tc vMerge="1">
                  <a:txBody>
                    <a:bodyPr/>
                    <a:lstStyle/>
                    <a:p>
                      <a:endParaRPr lang="en-US"/>
                    </a:p>
                  </a:txBody>
                  <a:tcPr/>
                </a:tc>
              </a:tr>
              <a:tr h="731520">
                <a:tc>
                  <a:txBody>
                    <a:bodyPr/>
                    <a:lstStyle/>
                    <a:p>
                      <a:pPr algn="ctr">
                        <a:lnSpc>
                          <a:spcPct val="150000"/>
                        </a:lnSpc>
                        <a:spcAft>
                          <a:spcPts val="0"/>
                        </a:spcAft>
                      </a:pPr>
                      <a:r>
                        <a:rPr lang="en-GB" sz="1600" b="1" dirty="0">
                          <a:solidFill>
                            <a:srgbClr val="FF0000"/>
                          </a:solidFill>
                          <a:effectLst/>
                        </a:rPr>
                        <a:t>Ventral hernia </a:t>
                      </a:r>
                      <a:endParaRPr lang="en-GB" sz="1600" b="1" dirty="0">
                        <a:solidFill>
                          <a:srgbClr val="FF0000"/>
                        </a:solidFill>
                        <a:effectLst/>
                        <a:latin typeface="Times New Roman" panose="02020603050405020304" pitchFamily="18" charset="0"/>
                        <a:ea typeface="Times New Roman" panose="02020603050405020304" pitchFamily="18" charset="0"/>
                      </a:endParaRPr>
                    </a:p>
                  </a:txBody>
                  <a:tcPr marL="0" marR="0" marT="0" marB="0" anchor="ctr"/>
                </a:tc>
                <a:tc>
                  <a:txBody>
                    <a:bodyPr/>
                    <a:lstStyle/>
                    <a:p>
                      <a:pPr marL="85725" marR="181610" algn="l">
                        <a:lnSpc>
                          <a:spcPct val="150000"/>
                        </a:lnSpc>
                        <a:spcAft>
                          <a:spcPts val="0"/>
                        </a:spcAft>
                      </a:pPr>
                      <a:r>
                        <a:rPr lang="en-GB" sz="1600" b="1" dirty="0">
                          <a:solidFill>
                            <a:schemeClr val="tx1"/>
                          </a:solidFill>
                          <a:effectLst/>
                        </a:rPr>
                        <a:t>Migration of viscera through a tear in the abdominal wall. </a:t>
                      </a:r>
                      <a:endParaRPr lang="en-GB" sz="1600" b="1" dirty="0">
                        <a:solidFill>
                          <a:schemeClr val="tx1"/>
                        </a:solidFill>
                        <a:effectLst/>
                        <a:latin typeface="Times New Roman" panose="02020603050405020304" pitchFamily="18" charset="0"/>
                        <a:ea typeface="Times New Roman" panose="02020603050405020304" pitchFamily="18" charset="0"/>
                      </a:endParaRPr>
                    </a:p>
                  </a:txBody>
                  <a:tcPr marL="0" marR="0" marT="0" marB="0" anchor="ctr"/>
                </a:tc>
                <a:tc>
                  <a:txBody>
                    <a:bodyPr/>
                    <a:lstStyle/>
                    <a:p>
                      <a:pPr algn="l">
                        <a:lnSpc>
                          <a:spcPct val="150000"/>
                        </a:lnSpc>
                        <a:spcAft>
                          <a:spcPts val="0"/>
                        </a:spcAft>
                      </a:pPr>
                      <a:r>
                        <a:rPr lang="en-GB" sz="1600" b="1" dirty="0">
                          <a:solidFill>
                            <a:schemeClr val="tx1"/>
                          </a:solidFill>
                          <a:effectLst/>
                        </a:rPr>
                        <a:t>Cattle and horse </a:t>
                      </a:r>
                      <a:endParaRPr lang="en-GB" sz="1600" b="1" dirty="0">
                        <a:solidFill>
                          <a:schemeClr val="tx1"/>
                        </a:solidFill>
                        <a:effectLst/>
                        <a:latin typeface="Times New Roman" panose="02020603050405020304" pitchFamily="18" charset="0"/>
                        <a:ea typeface="Times New Roman" panose="02020603050405020304" pitchFamily="18" charset="0"/>
                      </a:endParaRPr>
                    </a:p>
                  </a:txBody>
                  <a:tcPr marL="0" marR="0" marT="0" marB="0" anchor="ctr"/>
                </a:tc>
              </a:tr>
              <a:tr h="731520">
                <a:tc>
                  <a:txBody>
                    <a:bodyPr/>
                    <a:lstStyle/>
                    <a:p>
                      <a:pPr algn="ctr">
                        <a:lnSpc>
                          <a:spcPct val="150000"/>
                        </a:lnSpc>
                        <a:spcAft>
                          <a:spcPts val="0"/>
                        </a:spcAft>
                      </a:pPr>
                      <a:r>
                        <a:rPr lang="en-GB" sz="1600" b="1">
                          <a:solidFill>
                            <a:srgbClr val="FF0000"/>
                          </a:solidFill>
                          <a:effectLst/>
                        </a:rPr>
                        <a:t>Femoral hernia </a:t>
                      </a:r>
                      <a:endParaRPr lang="en-GB" sz="1600" b="1">
                        <a:solidFill>
                          <a:srgbClr val="FF0000"/>
                        </a:solidFill>
                        <a:effectLst/>
                        <a:latin typeface="Times New Roman" panose="02020603050405020304" pitchFamily="18" charset="0"/>
                        <a:ea typeface="Times New Roman" panose="02020603050405020304" pitchFamily="18" charset="0"/>
                      </a:endParaRPr>
                    </a:p>
                  </a:txBody>
                  <a:tcPr marL="0" marR="0" marT="0" marB="0" anchor="ctr"/>
                </a:tc>
                <a:tc>
                  <a:txBody>
                    <a:bodyPr/>
                    <a:lstStyle/>
                    <a:p>
                      <a:pPr marL="85725" marR="181610" algn="l">
                        <a:lnSpc>
                          <a:spcPct val="150000"/>
                        </a:lnSpc>
                        <a:spcAft>
                          <a:spcPts val="0"/>
                        </a:spcAft>
                      </a:pPr>
                      <a:r>
                        <a:rPr lang="en-GB" sz="1600" b="1">
                          <a:solidFill>
                            <a:schemeClr val="tx1"/>
                          </a:solidFill>
                          <a:effectLst/>
                        </a:rPr>
                        <a:t>Protrusion of abdominal viscera through the femoral canal. </a:t>
                      </a:r>
                      <a:endParaRPr lang="en-GB" sz="1600" b="1">
                        <a:solidFill>
                          <a:schemeClr val="tx1"/>
                        </a:solidFill>
                        <a:effectLst/>
                        <a:latin typeface="Times New Roman" panose="02020603050405020304" pitchFamily="18" charset="0"/>
                        <a:ea typeface="Times New Roman" panose="02020603050405020304" pitchFamily="18" charset="0"/>
                      </a:endParaRPr>
                    </a:p>
                  </a:txBody>
                  <a:tcPr marL="0" marR="0" marT="0" marB="0" anchor="ctr"/>
                </a:tc>
                <a:tc>
                  <a:txBody>
                    <a:bodyPr/>
                    <a:lstStyle/>
                    <a:p>
                      <a:pPr algn="l">
                        <a:lnSpc>
                          <a:spcPct val="150000"/>
                        </a:lnSpc>
                        <a:spcAft>
                          <a:spcPts val="0"/>
                        </a:spcAft>
                      </a:pPr>
                      <a:r>
                        <a:rPr lang="en-GB" sz="1600" b="1" dirty="0">
                          <a:solidFill>
                            <a:schemeClr val="tx1"/>
                          </a:solidFill>
                          <a:effectLst/>
                        </a:rPr>
                        <a:t>Not veterinary practice </a:t>
                      </a:r>
                      <a:endParaRPr lang="en-GB" sz="1600" b="1" dirty="0">
                        <a:solidFill>
                          <a:schemeClr val="tx1"/>
                        </a:solidFill>
                        <a:effectLst/>
                        <a:latin typeface="Times New Roman" panose="02020603050405020304" pitchFamily="18" charset="0"/>
                        <a:ea typeface="Times New Roman" panose="02020603050405020304" pitchFamily="18" charset="0"/>
                      </a:endParaRPr>
                    </a:p>
                  </a:txBody>
                  <a:tcPr marL="0" marR="0" marT="0" marB="0" anchor="ctr"/>
                </a:tc>
              </a:tr>
              <a:tr h="1384935">
                <a:tc>
                  <a:txBody>
                    <a:bodyPr/>
                    <a:lstStyle/>
                    <a:p>
                      <a:pPr algn="ctr">
                        <a:lnSpc>
                          <a:spcPct val="150000"/>
                        </a:lnSpc>
                        <a:spcAft>
                          <a:spcPts val="0"/>
                        </a:spcAft>
                      </a:pPr>
                      <a:r>
                        <a:rPr lang="en-GB" sz="1600" b="1">
                          <a:solidFill>
                            <a:srgbClr val="FF0000"/>
                          </a:solidFill>
                          <a:effectLst/>
                        </a:rPr>
                        <a:t>Hiatus hernia </a:t>
                      </a:r>
                      <a:endParaRPr lang="en-GB" sz="1600" b="1">
                        <a:solidFill>
                          <a:srgbClr val="FF0000"/>
                        </a:solidFill>
                        <a:effectLst/>
                        <a:latin typeface="Times New Roman" panose="02020603050405020304" pitchFamily="18" charset="0"/>
                        <a:ea typeface="Times New Roman" panose="02020603050405020304" pitchFamily="18" charset="0"/>
                      </a:endParaRPr>
                    </a:p>
                  </a:txBody>
                  <a:tcPr marL="0" marR="0" marT="0" marB="0" anchor="ctr"/>
                </a:tc>
                <a:tc>
                  <a:txBody>
                    <a:bodyPr/>
                    <a:lstStyle/>
                    <a:p>
                      <a:pPr marL="85725" marR="181610" algn="l">
                        <a:lnSpc>
                          <a:spcPct val="150000"/>
                        </a:lnSpc>
                        <a:spcAft>
                          <a:spcPts val="0"/>
                        </a:spcAft>
                      </a:pPr>
                      <a:r>
                        <a:rPr lang="en-GB" sz="1600" b="1">
                          <a:solidFill>
                            <a:schemeClr val="tx1"/>
                          </a:solidFill>
                          <a:effectLst/>
                        </a:rPr>
                        <a:t>Normal passageway through which the esophagus meets the stomach serves as a functional "defect", allowing part of the stomach to herniate into the chest. </a:t>
                      </a:r>
                      <a:endParaRPr lang="en-GB" sz="1600" b="1">
                        <a:solidFill>
                          <a:schemeClr val="tx1"/>
                        </a:solidFill>
                        <a:effectLst/>
                        <a:latin typeface="Times New Roman" panose="02020603050405020304" pitchFamily="18" charset="0"/>
                        <a:ea typeface="Times New Roman" panose="02020603050405020304" pitchFamily="18" charset="0"/>
                      </a:endParaRPr>
                    </a:p>
                  </a:txBody>
                  <a:tcPr marL="0" marR="0" marT="0" marB="0" anchor="ctr"/>
                </a:tc>
                <a:tc>
                  <a:txBody>
                    <a:bodyPr/>
                    <a:lstStyle/>
                    <a:p>
                      <a:pPr algn="l">
                        <a:lnSpc>
                          <a:spcPct val="150000"/>
                        </a:lnSpc>
                        <a:spcAft>
                          <a:spcPts val="0"/>
                        </a:spcAft>
                      </a:pPr>
                      <a:r>
                        <a:rPr lang="en-GB" sz="1600" b="1" dirty="0">
                          <a:solidFill>
                            <a:schemeClr val="tx1"/>
                          </a:solidFill>
                          <a:effectLst/>
                        </a:rPr>
                        <a:t>Not veterinary practice </a:t>
                      </a:r>
                      <a:endParaRPr lang="en-GB" sz="1600" b="1" dirty="0">
                        <a:solidFill>
                          <a:schemeClr val="tx1"/>
                        </a:solidFill>
                        <a:effectLst/>
                        <a:latin typeface="Times New Roman" panose="02020603050405020304" pitchFamily="18" charset="0"/>
                        <a:ea typeface="Times New Roman" panose="02020603050405020304" pitchFamily="18" charset="0"/>
                      </a:endParaRPr>
                    </a:p>
                  </a:txBody>
                  <a:tcPr marL="0" marR="0" marT="0" marB="0" anchor="ctr"/>
                </a:tc>
              </a:tr>
            </a:tbl>
          </a:graphicData>
        </a:graphic>
      </p:graphicFrame>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955"/>
            <a:ext cx="7620000" cy="885825"/>
          </a:xfrm>
        </p:spPr>
        <p:txBody>
          <a:bodyPr/>
          <a:lstStyle/>
          <a:p>
            <a:pPr algn="ctr"/>
            <a:r>
              <a:rPr lang="en-US" altLang="en-GB">
                <a:solidFill>
                  <a:srgbClr val="FF0000"/>
                </a:solidFill>
              </a:rPr>
              <a:t>Umblical Hernia</a:t>
            </a:r>
          </a:p>
        </p:txBody>
      </p:sp>
      <p:pic>
        <p:nvPicPr>
          <p:cNvPr id="4" name="Content Placeholder 3" descr="surgery 1"/>
          <p:cNvPicPr>
            <a:picLocks noGrp="1" noChangeAspect="1"/>
          </p:cNvPicPr>
          <p:nvPr>
            <p:ph idx="1"/>
          </p:nvPr>
        </p:nvPicPr>
        <p:blipFill>
          <a:blip r:embed="rId2"/>
          <a:stretch>
            <a:fillRect/>
          </a:stretch>
        </p:blipFill>
        <p:spPr>
          <a:xfrm>
            <a:off x="457200" y="1417955"/>
            <a:ext cx="7620000" cy="5171440"/>
          </a:xfrm>
          <a:prstGeom prst="rect">
            <a:avLst/>
          </a:prstGeom>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955"/>
            <a:ext cx="7620000" cy="946150"/>
          </a:xfrm>
        </p:spPr>
        <p:txBody>
          <a:bodyPr/>
          <a:lstStyle/>
          <a:p>
            <a:pPr algn="ctr"/>
            <a:r>
              <a:rPr lang="en-US" altLang="en-GB"/>
              <a:t> </a:t>
            </a:r>
            <a:r>
              <a:rPr lang="en-US" altLang="en-GB" b="1">
                <a:solidFill>
                  <a:srgbClr val="FF0000"/>
                </a:solidFill>
              </a:rPr>
              <a:t>Inguinal Hernia in Dog</a:t>
            </a:r>
          </a:p>
        </p:txBody>
      </p:sp>
      <p:pic>
        <p:nvPicPr>
          <p:cNvPr id="4" name="Content Placeholder 3" descr="s2"/>
          <p:cNvPicPr>
            <a:picLocks noGrp="1" noChangeAspect="1"/>
          </p:cNvPicPr>
          <p:nvPr>
            <p:ph idx="1"/>
          </p:nvPr>
        </p:nvPicPr>
        <p:blipFill>
          <a:blip r:embed="rId2"/>
          <a:stretch>
            <a:fillRect/>
          </a:stretch>
        </p:blipFill>
        <p:spPr>
          <a:xfrm>
            <a:off x="169545" y="1417320"/>
            <a:ext cx="8103870" cy="5255895"/>
          </a:xfrm>
          <a:prstGeom prst="rect">
            <a:avLst/>
          </a:prstGeom>
        </p:spPr>
      </p:pic>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ltLang="en-GB" b="1">
                <a:solidFill>
                  <a:srgbClr val="FF0000"/>
                </a:solidFill>
              </a:rPr>
              <a:t>Symptoms of the Hernia</a:t>
            </a:r>
          </a:p>
        </p:txBody>
      </p:sp>
      <p:sp>
        <p:nvSpPr>
          <p:cNvPr id="3" name="Content Placeholder 2"/>
          <p:cNvSpPr>
            <a:spLocks noGrp="1"/>
          </p:cNvSpPr>
          <p:nvPr>
            <p:ph idx="1"/>
          </p:nvPr>
        </p:nvSpPr>
        <p:spPr>
          <a:xfrm>
            <a:off x="359410" y="1417320"/>
            <a:ext cx="7717790" cy="4983480"/>
          </a:xfrm>
        </p:spPr>
        <p:txBody>
          <a:bodyPr>
            <a:normAutofit lnSpcReduction="10000"/>
          </a:bodyPr>
          <a:lstStyle/>
          <a:p>
            <a:pPr algn="just">
              <a:buFont typeface="Wingdings" panose="05000000000000000000" charset="0"/>
              <a:buChar char="v"/>
            </a:pPr>
            <a:r>
              <a:rPr lang="en-US" altLang="en-GB" b="1" i="1"/>
              <a:t> P</a:t>
            </a:r>
            <a:r>
              <a:rPr lang="en-US" altLang="en-GB" sz="2400" b="1" i="1"/>
              <a:t>hysical sympotoms</a:t>
            </a:r>
            <a:r>
              <a:rPr lang="en-US" altLang="en-GB" sz="2400"/>
              <a:t> include presence of the hernial swelling  which may varies in size and shape.</a:t>
            </a:r>
          </a:p>
          <a:p>
            <a:pPr algn="just">
              <a:buFont typeface="Wingdings" panose="05000000000000000000" charset="0"/>
              <a:buChar char="v"/>
            </a:pPr>
            <a:r>
              <a:rPr lang="en-US" altLang="en-GB" sz="2400"/>
              <a:t> It has characteristics consistency depending on the contents .For Example </a:t>
            </a:r>
            <a:r>
              <a:rPr lang="en-US" altLang="en-GB" sz="2400">
                <a:solidFill>
                  <a:srgbClr val="FF0000"/>
                </a:solidFill>
              </a:rPr>
              <a:t>                                                                                                         </a:t>
            </a:r>
          </a:p>
          <a:p>
            <a:pPr marL="571500" indent="-457200" algn="just">
              <a:buFont typeface="+mj-lt"/>
              <a:buAutoNum type="romanLcPeriod"/>
            </a:pPr>
            <a:r>
              <a:rPr lang="en-US" altLang="en-GB" sz="2400" b="1">
                <a:solidFill>
                  <a:srgbClr val="FF0000"/>
                </a:solidFill>
              </a:rPr>
              <a:t>  Consistency is elastic in Enterocele</a:t>
            </a:r>
          </a:p>
          <a:p>
            <a:pPr marL="571500" indent="-457200" algn="just">
              <a:buFont typeface="+mj-lt"/>
              <a:buAutoNum type="romanLcPeriod"/>
            </a:pPr>
            <a:r>
              <a:rPr lang="en-US" altLang="en-GB" sz="2400" b="1">
                <a:solidFill>
                  <a:srgbClr val="FF0000"/>
                </a:solidFill>
              </a:rPr>
              <a:t>  Doughy in Epiplocele </a:t>
            </a:r>
          </a:p>
          <a:p>
            <a:pPr algn="just">
              <a:buFont typeface="Wingdings" panose="05000000000000000000" charset="0"/>
              <a:buChar char="v"/>
            </a:pPr>
            <a:r>
              <a:rPr lang="en-US" altLang="en-GB" sz="2400">
                <a:solidFill>
                  <a:schemeClr val="tx1"/>
                </a:solidFill>
              </a:rPr>
              <a:t>  The swelling may increase in size while coughing.</a:t>
            </a:r>
          </a:p>
          <a:p>
            <a:pPr algn="just">
              <a:buFont typeface="Wingdings" panose="05000000000000000000" charset="0"/>
              <a:buChar char="v"/>
            </a:pPr>
            <a:r>
              <a:rPr lang="en-US" altLang="en-GB" sz="2400">
                <a:solidFill>
                  <a:schemeClr val="tx1"/>
                </a:solidFill>
              </a:rPr>
              <a:t> </a:t>
            </a:r>
            <a:r>
              <a:rPr lang="en-US" altLang="en-GB" sz="2400">
                <a:solidFill>
                  <a:srgbClr val="FF0000"/>
                </a:solidFill>
              </a:rPr>
              <a:t> </a:t>
            </a:r>
            <a:r>
              <a:rPr lang="en-US" altLang="en-GB" sz="2400" b="1" i="1">
                <a:solidFill>
                  <a:schemeClr val="tx1"/>
                </a:solidFill>
              </a:rPr>
              <a:t>Functional Symptoms</a:t>
            </a:r>
            <a:r>
              <a:rPr lang="en-US" altLang="en-GB" sz="2400">
                <a:solidFill>
                  <a:schemeClr val="tx1"/>
                </a:solidFill>
              </a:rPr>
              <a:t> are ordinarly absent in reducible                             hernia.</a:t>
            </a:r>
          </a:p>
          <a:p>
            <a:pPr algn="just">
              <a:buFont typeface="Wingdings" panose="05000000000000000000" charset="0"/>
              <a:buChar char="v"/>
            </a:pPr>
            <a:r>
              <a:rPr lang="en-US" altLang="en-GB" sz="2400">
                <a:solidFill>
                  <a:schemeClr val="tx1"/>
                </a:solidFill>
              </a:rPr>
              <a:t>Colic is seen in incarcerated hernia.</a:t>
            </a:r>
          </a:p>
          <a:p>
            <a:pPr algn="just">
              <a:buFont typeface="Wingdings" panose="05000000000000000000" charset="0"/>
              <a:buChar char="v"/>
            </a:pPr>
            <a:r>
              <a:rPr lang="en-US" altLang="en-GB" sz="2400">
                <a:solidFill>
                  <a:schemeClr val="tx1"/>
                </a:solidFill>
              </a:rPr>
              <a:t> Severe pain and rise in temperature and colic are      pronounced strangulated hernia. </a:t>
            </a:r>
            <a:endParaRPr lang="en-US" altLang="en-GB" sz="2400" b="1">
              <a:solidFill>
                <a:schemeClr val="tx1"/>
              </a:solidFill>
            </a:endParaRP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altLang="en-GB" b="1">
                <a:solidFill>
                  <a:srgbClr val="FF0000"/>
                </a:solidFill>
                <a:effectLst>
                  <a:outerShdw blurRad="38100" dist="38100" dir="2700000" algn="tl">
                    <a:srgbClr val="000000">
                      <a:alpha val="43137"/>
                    </a:srgbClr>
                  </a:outerShdw>
                </a:effectLst>
              </a:rPr>
              <a:t>DIAGNOSIS</a:t>
            </a:r>
          </a:p>
        </p:txBody>
      </p:sp>
      <p:sp>
        <p:nvSpPr>
          <p:cNvPr id="3" name="Content Placeholder 2"/>
          <p:cNvSpPr>
            <a:spLocks noGrp="1"/>
          </p:cNvSpPr>
          <p:nvPr>
            <p:ph idx="1"/>
          </p:nvPr>
        </p:nvSpPr>
        <p:spPr/>
        <p:txBody>
          <a:bodyPr/>
          <a:lstStyle/>
          <a:p>
            <a:pPr algn="just">
              <a:buFont typeface="Wingdings" panose="05000000000000000000" charset="0"/>
              <a:buChar char="v"/>
            </a:pPr>
            <a:r>
              <a:rPr lang="en-US" altLang="en-GB"/>
              <a:t> </a:t>
            </a:r>
            <a:r>
              <a:rPr lang="en-US" altLang="en-GB" sz="2400"/>
              <a:t>By palpating the hernial ring reducible hernias.In the case of umblical hernia , the hernial ring can be easily felt if the animal is placed in dorsal recumbency and palpated.</a:t>
            </a:r>
          </a:p>
          <a:p>
            <a:pPr marL="114300" indent="0" algn="just">
              <a:buFont typeface="Wingdings" panose="05000000000000000000" charset="0"/>
              <a:buNone/>
            </a:pPr>
            <a:endParaRPr lang="en-US" altLang="en-GB" sz="2400"/>
          </a:p>
          <a:p>
            <a:pPr algn="just">
              <a:buFont typeface="Wingdings" panose="05000000000000000000" charset="0"/>
              <a:buChar char="v"/>
            </a:pPr>
            <a:r>
              <a:rPr lang="en-US" altLang="en-GB" sz="2400"/>
              <a:t> By the nature of its contents . Ascultation will reveal gurgling and bubonic sound in an enterocele .</a:t>
            </a:r>
          </a:p>
          <a:p>
            <a:pPr marL="114300" indent="0" algn="just">
              <a:buFont typeface="Wingdings" panose="05000000000000000000" charset="0"/>
              <a:buNone/>
            </a:pPr>
            <a:endParaRPr lang="en-US" altLang="en-GB" sz="2400"/>
          </a:p>
          <a:p>
            <a:pPr algn="just">
              <a:buFont typeface="Wingdings" panose="05000000000000000000" charset="0"/>
              <a:buChar char="v"/>
            </a:pPr>
            <a:r>
              <a:rPr lang="en-US" altLang="en-GB" sz="2400"/>
              <a:t> On palpation the contents feel doughy in epiplocele while enterocele will have an elastic consistency.</a:t>
            </a:r>
          </a:p>
          <a:p>
            <a:pPr marL="114300" indent="0" algn="just">
              <a:buFont typeface="Wingdings" panose="05000000000000000000" charset="0"/>
              <a:buNone/>
            </a:pPr>
            <a:endParaRPr lang="en-US" altLang="en-GB" sz="2400"/>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42545"/>
            <a:ext cx="7620000" cy="1460500"/>
          </a:xfrm>
        </p:spPr>
        <p:txBody>
          <a:bodyPr/>
          <a:lstStyle/>
          <a:p>
            <a:pPr algn="ctr"/>
            <a:r>
              <a:rPr lang="en-GB" b="1" dirty="0">
                <a:sym typeface="+mn-ea"/>
              </a:rPr>
              <a:t/>
            </a:r>
            <a:br>
              <a:rPr lang="en-GB" b="1" dirty="0">
                <a:sym typeface="+mn-ea"/>
              </a:rPr>
            </a:br>
            <a:r>
              <a:rPr lang="en-GB" sz="3600" b="1" dirty="0">
                <a:solidFill>
                  <a:srgbClr val="FF0000"/>
                </a:solidFill>
                <a:sym typeface="+mn-ea"/>
              </a:rPr>
              <a:t>GENERAL PRINCIPLES OF TREATMENT OF HERNIA </a:t>
            </a:r>
            <a:r>
              <a:rPr lang="en-MY" dirty="0">
                <a:sym typeface="+mn-ea"/>
              </a:rPr>
              <a:t/>
            </a:r>
            <a:br>
              <a:rPr lang="en-MY" dirty="0">
                <a:sym typeface="+mn-ea"/>
              </a:rPr>
            </a:br>
            <a:endParaRPr lang="en-GB" altLang="en-US"/>
          </a:p>
        </p:txBody>
      </p:sp>
      <p:sp>
        <p:nvSpPr>
          <p:cNvPr id="3" name="Content Placeholder 2"/>
          <p:cNvSpPr>
            <a:spLocks noGrp="1"/>
          </p:cNvSpPr>
          <p:nvPr>
            <p:ph idx="1"/>
          </p:nvPr>
        </p:nvSpPr>
        <p:spPr>
          <a:xfrm>
            <a:off x="457200" y="1600200"/>
            <a:ext cx="7620000" cy="5027295"/>
          </a:xfrm>
        </p:spPr>
        <p:txBody>
          <a:bodyPr>
            <a:normAutofit fontScale="90000"/>
          </a:bodyPr>
          <a:lstStyle/>
          <a:p>
            <a:pPr algn="just">
              <a:buFont typeface="Wingdings" panose="05000000000000000000" charset="0"/>
              <a:buChar char="v"/>
            </a:pPr>
            <a:r>
              <a:rPr lang="en-GB" dirty="0">
                <a:sym typeface="+mn-ea"/>
              </a:rPr>
              <a:t>Repair of hernias is generally advisable in a timely fashion, in order to minimize complications such as organ dysfunction, gangrene, and multiple organ dysfunction syndromes. </a:t>
            </a:r>
            <a:endParaRPr lang="en-MY" dirty="0"/>
          </a:p>
          <a:p>
            <a:pPr marL="114300" lvl="0" indent="0" algn="just">
              <a:buFont typeface="Wingdings" panose="05000000000000000000" charset="0"/>
              <a:buNone/>
            </a:pPr>
            <a:r>
              <a:rPr lang="en-GB" b="1" dirty="0">
                <a:solidFill>
                  <a:srgbClr val="FF0000"/>
                </a:solidFill>
                <a:sym typeface="+mn-ea"/>
              </a:rPr>
              <a:t> </a:t>
            </a:r>
            <a:r>
              <a:rPr lang="en-GB" sz="2400" b="1" dirty="0">
                <a:solidFill>
                  <a:srgbClr val="FF0000"/>
                </a:solidFill>
                <a:sym typeface="+mn-ea"/>
              </a:rPr>
              <a:t>Reduction and retention </a:t>
            </a:r>
            <a:r>
              <a:rPr lang="en-US" altLang="en-GB" sz="2400" b="1" dirty="0">
                <a:solidFill>
                  <a:srgbClr val="FF0000"/>
                </a:solidFill>
                <a:sym typeface="+mn-ea"/>
              </a:rPr>
              <a:t>by bandage</a:t>
            </a:r>
            <a:r>
              <a:rPr lang="en-GB" sz="2400" b="1" dirty="0">
                <a:sym typeface="+mn-ea"/>
              </a:rPr>
              <a:t>:-</a:t>
            </a:r>
          </a:p>
          <a:p>
            <a:pPr lvl="0" algn="just">
              <a:buFont typeface="Wingdings" panose="05000000000000000000" charset="0"/>
              <a:buChar char="v"/>
            </a:pPr>
            <a:r>
              <a:rPr lang="en-GB" dirty="0">
                <a:sym typeface="+mn-ea"/>
              </a:rPr>
              <a:t> The hernial contents are reduced by local manipulation and retention is done by applying bandage or other articles around the abdomen </a:t>
            </a:r>
            <a:r>
              <a:rPr lang="en-US" altLang="en-GB" dirty="0">
                <a:sym typeface="+mn-ea"/>
              </a:rPr>
              <a:t>to prevent is return</a:t>
            </a:r>
            <a:r>
              <a:rPr lang="en-GB" dirty="0">
                <a:sym typeface="+mn-ea"/>
              </a:rPr>
              <a:t>.</a:t>
            </a:r>
          </a:p>
          <a:p>
            <a:pPr lvl="0" algn="just">
              <a:buFont typeface="Wingdings" panose="05000000000000000000" charset="0"/>
              <a:buChar char="v"/>
            </a:pPr>
            <a:endParaRPr lang="en-GB" dirty="0">
              <a:sym typeface="+mn-ea"/>
            </a:endParaRPr>
          </a:p>
          <a:p>
            <a:pPr lvl="0" algn="just">
              <a:buFont typeface="Wingdings" panose="05000000000000000000" charset="0"/>
              <a:buChar char="v"/>
            </a:pPr>
            <a:r>
              <a:rPr lang="en-US" altLang="en-GB" dirty="0">
                <a:sym typeface="+mn-ea"/>
              </a:rPr>
              <a:t>An “</a:t>
            </a:r>
            <a:r>
              <a:rPr lang="en-US" altLang="en-GB" b="1" dirty="0">
                <a:solidFill>
                  <a:srgbClr val="FF0000"/>
                </a:solidFill>
                <a:sym typeface="+mn-ea"/>
              </a:rPr>
              <a:t>elastoplast</a:t>
            </a:r>
            <a:r>
              <a:rPr lang="en-US" altLang="en-GB" dirty="0">
                <a:sym typeface="+mn-ea"/>
              </a:rPr>
              <a:t>” bandage is better to avoid interference with breathing . The bandage is retained for two to three weeks.</a:t>
            </a:r>
          </a:p>
          <a:p>
            <a:pPr marL="114300" lvl="0" indent="0" algn="just">
              <a:buFont typeface="Wingdings" panose="05000000000000000000" charset="0"/>
              <a:buNone/>
            </a:pPr>
            <a:r>
              <a:rPr lang="en-GB" dirty="0">
                <a:sym typeface="+mn-ea"/>
              </a:rPr>
              <a:t> </a:t>
            </a:r>
          </a:p>
          <a:p>
            <a:pPr lvl="0" algn="just">
              <a:buFont typeface="Wingdings" panose="05000000000000000000" charset="0"/>
              <a:buChar char="v"/>
            </a:pPr>
            <a:r>
              <a:rPr lang="en-GB" dirty="0">
                <a:sym typeface="+mn-ea"/>
              </a:rPr>
              <a:t>The bandage is to be kept for two to three weeks until closure occurs. This method is effective in early stages of umbilical hernia.</a:t>
            </a:r>
          </a:p>
          <a:p>
            <a:pPr marL="114300" lvl="0" indent="0" algn="just">
              <a:buFont typeface="Wingdings" panose="05000000000000000000" charset="0"/>
              <a:buNone/>
            </a:pPr>
            <a:r>
              <a:rPr lang="en-GB" dirty="0">
                <a:sym typeface="+mn-ea"/>
              </a:rPr>
              <a:t> </a:t>
            </a:r>
            <a:endParaRPr lang="en-MY" dirty="0"/>
          </a:p>
          <a:p>
            <a:endParaRPr lang="en-GB" altLang="en-US"/>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altLang="en-GB" b="1">
                <a:solidFill>
                  <a:srgbClr val="FF0000"/>
                </a:solidFill>
              </a:rPr>
              <a:t>CONT.</a:t>
            </a:r>
          </a:p>
        </p:txBody>
      </p:sp>
      <p:sp>
        <p:nvSpPr>
          <p:cNvPr id="3" name="Content Placeholder 2"/>
          <p:cNvSpPr>
            <a:spLocks noGrp="1"/>
          </p:cNvSpPr>
          <p:nvPr>
            <p:ph idx="1"/>
          </p:nvPr>
        </p:nvSpPr>
        <p:spPr/>
        <p:txBody>
          <a:bodyPr/>
          <a:lstStyle/>
          <a:p>
            <a:pPr algn="just">
              <a:buFont typeface="Wingdings" panose="05000000000000000000" charset="0"/>
              <a:buChar char="v"/>
            </a:pPr>
            <a:r>
              <a:rPr lang="en-US" altLang="en-GB" dirty="0">
                <a:solidFill>
                  <a:schemeClr val="tx1"/>
                </a:solidFill>
                <a:sym typeface="+mn-ea"/>
              </a:rPr>
              <a:t>Application of blister or injection of irritant solutions close to the hernial ring after reducing the hernia causes inflammatiory swelling which is sometimes sufficient to prevent recurrence of small hernia and to faciliate closure of the hernial orifice .</a:t>
            </a:r>
          </a:p>
          <a:p>
            <a:pPr algn="just">
              <a:buFont typeface="Wingdings" panose="05000000000000000000" charset="0"/>
              <a:buChar char="v"/>
            </a:pPr>
            <a:r>
              <a:rPr lang="en-US" altLang="en-GB" dirty="0">
                <a:solidFill>
                  <a:schemeClr val="tx1"/>
                </a:solidFill>
                <a:sym typeface="+mn-ea"/>
              </a:rPr>
              <a:t> the solution commonly employed for the purpose are</a:t>
            </a:r>
            <a:r>
              <a:rPr lang="en-US" altLang="en-GB" b="1" dirty="0">
                <a:solidFill>
                  <a:schemeClr val="tx1"/>
                </a:solidFill>
                <a:sym typeface="+mn-ea"/>
              </a:rPr>
              <a:t> </a:t>
            </a:r>
            <a:r>
              <a:rPr lang="en-US" altLang="en-GB" b="1" dirty="0">
                <a:solidFill>
                  <a:srgbClr val="FF0000"/>
                </a:solidFill>
                <a:sym typeface="+mn-ea"/>
              </a:rPr>
              <a:t>Sodium Chloride 5% to 15% Zinc Chloride 5% to 10%.</a:t>
            </a:r>
            <a:endParaRPr lang="en-GB" b="1" dirty="0">
              <a:solidFill>
                <a:srgbClr val="FF0000"/>
              </a:solidFill>
              <a:sym typeface="+mn-ea"/>
            </a:endParaRPr>
          </a:p>
          <a:p>
            <a:pPr algn="just">
              <a:buFont typeface="Wingdings" panose="05000000000000000000" charset="0"/>
              <a:buChar char="v"/>
            </a:pPr>
            <a:endParaRPr lang="en-GB" b="1" dirty="0">
              <a:solidFill>
                <a:srgbClr val="FF0000"/>
              </a:solidFill>
              <a:sym typeface="+mn-ea"/>
            </a:endParaRPr>
          </a:p>
          <a:p>
            <a:pPr marL="114300" indent="0" algn="just">
              <a:buFont typeface="Wingdings" panose="05000000000000000000" charset="0"/>
              <a:buChar char="v"/>
            </a:pPr>
            <a:r>
              <a:rPr lang="en-MY" dirty="0"/>
              <a:t> </a:t>
            </a:r>
            <a:r>
              <a:rPr lang="en-US" altLang="en-MY" dirty="0"/>
              <a:t>A ligature or a hernia clamp or a set through and through mattress sutures may be applied at the base of the hernial sac  after reducing the hernia to faciliate sloughing of the sac and simultaneous closure of the hernial ring.</a:t>
            </a:r>
            <a:endParaRPr lang="en-MY" dirty="0"/>
          </a:p>
          <a:p>
            <a:endParaRPr lang="en-GB" altLang="en-US"/>
          </a:p>
          <a:p>
            <a:endParaRPr lang="en-GB" altLang="en-US"/>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ltLang="en-GB"/>
              <a:t>:</a:t>
            </a:r>
          </a:p>
        </p:txBody>
      </p:sp>
      <p:sp>
        <p:nvSpPr>
          <p:cNvPr id="3" name="Content Placeholder 2"/>
          <p:cNvSpPr>
            <a:spLocks noGrp="1"/>
          </p:cNvSpPr>
          <p:nvPr>
            <p:ph idx="1"/>
          </p:nvPr>
        </p:nvSpPr>
        <p:spPr/>
        <p:txBody>
          <a:bodyPr/>
          <a:lstStyle/>
          <a:p>
            <a:pPr marL="114300" indent="0">
              <a:buFont typeface="Wingdings" panose="05000000000000000000" charset="0"/>
              <a:buNone/>
            </a:pPr>
            <a:r>
              <a:rPr lang="en-US" altLang="en-GB" sz="2400" b="1">
                <a:solidFill>
                  <a:srgbClr val="FF0000"/>
                </a:solidFill>
              </a:rPr>
              <a:t>Radical operation for Hernia: </a:t>
            </a:r>
          </a:p>
          <a:p>
            <a:pPr>
              <a:buFont typeface="Wingdings" panose="05000000000000000000" charset="0"/>
              <a:buChar char="v"/>
            </a:pPr>
            <a:r>
              <a:rPr lang="en-US" altLang="en-GB" sz="2400" b="1">
                <a:solidFill>
                  <a:srgbClr val="FF0000"/>
                </a:solidFill>
              </a:rPr>
              <a:t> Herniorrhaphy:</a:t>
            </a:r>
            <a:r>
              <a:rPr lang="en-US" altLang="en-GB" sz="2400" b="1">
                <a:solidFill>
                  <a:schemeClr val="tx1"/>
                </a:solidFill>
              </a:rPr>
              <a:t> </a:t>
            </a:r>
            <a:r>
              <a:rPr lang="en-US" altLang="en-GB" sz="2400">
                <a:solidFill>
                  <a:schemeClr val="tx1"/>
                </a:solidFill>
              </a:rPr>
              <a:t>Suturing of the hernial ring is called is called Herniorraphy.</a:t>
            </a:r>
          </a:p>
          <a:p>
            <a:pPr>
              <a:buFont typeface="Wingdings" panose="05000000000000000000" charset="0"/>
              <a:buChar char="v"/>
            </a:pPr>
            <a:r>
              <a:rPr lang="en-US" altLang="en-GB" sz="2400" b="1">
                <a:solidFill>
                  <a:srgbClr val="FF0000"/>
                </a:solidFill>
              </a:rPr>
              <a:t>Hernioplasty: </a:t>
            </a:r>
            <a:r>
              <a:rPr lang="en-US" altLang="en-GB" sz="2400">
                <a:solidFill>
                  <a:schemeClr val="tx1"/>
                </a:solidFill>
              </a:rPr>
              <a:t>If the Hernial ring is very large suturing its edges is not possible . In such cases Hernioplasty is performed by covering the gap with facia lata or Stainless steel wire-mesh and suturing it to the borders.</a:t>
            </a:r>
            <a:endParaRPr lang="en-US" altLang="en-GB" sz="2400">
              <a:solidFill>
                <a:srgbClr val="FF0000"/>
              </a:solidFill>
            </a:endParaRPr>
          </a:p>
          <a:p>
            <a:pPr marL="114300" indent="0">
              <a:buNone/>
            </a:pPr>
            <a:endParaRPr lang="en-US" altLang="en-GB" sz="2400">
              <a:solidFill>
                <a:srgbClr val="FF0000"/>
              </a:solidFill>
            </a:endParaRPr>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955"/>
            <a:ext cx="7620000" cy="720090"/>
          </a:xfrm>
        </p:spPr>
        <p:txBody>
          <a:bodyPr/>
          <a:lstStyle/>
          <a:p>
            <a:r>
              <a:rPr lang="en-US" altLang="en-GB">
                <a:solidFill>
                  <a:srgbClr val="FF0000"/>
                </a:solidFill>
              </a:rPr>
              <a:t>Terminology related to Hernia</a:t>
            </a:r>
          </a:p>
        </p:txBody>
      </p:sp>
      <p:sp>
        <p:nvSpPr>
          <p:cNvPr id="3" name="Content Placeholder 2"/>
          <p:cNvSpPr>
            <a:spLocks noGrp="1"/>
          </p:cNvSpPr>
          <p:nvPr>
            <p:ph idx="1"/>
          </p:nvPr>
        </p:nvSpPr>
        <p:spPr>
          <a:xfrm>
            <a:off x="306070" y="995045"/>
            <a:ext cx="8028305" cy="5602605"/>
          </a:xfrm>
        </p:spPr>
        <p:txBody>
          <a:bodyPr/>
          <a:lstStyle/>
          <a:p>
            <a:pPr>
              <a:lnSpc>
                <a:spcPct val="120000"/>
              </a:lnSpc>
              <a:buFont typeface="Wingdings" panose="05000000000000000000" charset="0"/>
              <a:buChar char="v"/>
            </a:pPr>
            <a:r>
              <a:rPr lang="en-US" altLang="en-GB" b="1">
                <a:solidFill>
                  <a:srgbClr val="FF0000"/>
                </a:solidFill>
              </a:rPr>
              <a:t> Ventropexy:-</a:t>
            </a:r>
          </a:p>
          <a:p>
            <a:pPr algn="l">
              <a:lnSpc>
                <a:spcPct val="120000"/>
              </a:lnSpc>
              <a:buFont typeface="Wingdings" panose="05000000000000000000" charset="0"/>
              <a:buChar char="Ø"/>
            </a:pPr>
            <a:r>
              <a:rPr lang="en-US" altLang="en-GB">
                <a:solidFill>
                  <a:schemeClr val="tx1"/>
                </a:solidFill>
              </a:rPr>
              <a:t>Fixing portion of any abdominal organ to the abdominal wall is        called</a:t>
            </a:r>
            <a:r>
              <a:rPr lang="en-US" altLang="en-GB" b="1" i="1">
                <a:solidFill>
                  <a:schemeClr val="tx1"/>
                </a:solidFill>
              </a:rPr>
              <a:t> Ventropexy.</a:t>
            </a:r>
          </a:p>
          <a:p>
            <a:pPr algn="l">
              <a:lnSpc>
                <a:spcPct val="120000"/>
              </a:lnSpc>
              <a:buFont typeface="Wingdings" panose="05000000000000000000" charset="0"/>
              <a:buChar char="v"/>
            </a:pPr>
            <a:r>
              <a:rPr lang="en-US" altLang="en-GB" b="1" i="1">
                <a:solidFill>
                  <a:schemeClr val="tx1"/>
                </a:solidFill>
              </a:rPr>
              <a:t> </a:t>
            </a:r>
            <a:r>
              <a:rPr lang="en-US" altLang="en-GB" b="1">
                <a:solidFill>
                  <a:srgbClr val="FF0000"/>
                </a:solidFill>
              </a:rPr>
              <a:t>Kelotomy:-</a:t>
            </a:r>
          </a:p>
          <a:p>
            <a:pPr algn="l">
              <a:lnSpc>
                <a:spcPct val="120000"/>
              </a:lnSpc>
              <a:buFont typeface="Wingdings" panose="05000000000000000000" charset="0"/>
              <a:buChar char="Ø"/>
            </a:pPr>
            <a:r>
              <a:rPr lang="en-US" altLang="en-GB" b="1" i="1">
                <a:solidFill>
                  <a:schemeClr val="tx1"/>
                </a:solidFill>
              </a:rPr>
              <a:t> </a:t>
            </a:r>
            <a:r>
              <a:rPr lang="en-US" altLang="en-GB">
                <a:solidFill>
                  <a:schemeClr val="tx1"/>
                </a:solidFill>
              </a:rPr>
              <a:t>Enlarging of a hernial ring is callec “</a:t>
            </a:r>
            <a:r>
              <a:rPr lang="en-US" altLang="en-GB" b="1" i="1">
                <a:solidFill>
                  <a:schemeClr val="tx1"/>
                </a:solidFill>
              </a:rPr>
              <a:t>Kelotomy</a:t>
            </a:r>
            <a:r>
              <a:rPr lang="en-US" altLang="en-GB">
                <a:solidFill>
                  <a:schemeClr val="tx1"/>
                </a:solidFill>
              </a:rPr>
              <a:t>”</a:t>
            </a:r>
            <a:endParaRPr lang="en-US" altLang="en-GB" b="1" i="1">
              <a:solidFill>
                <a:schemeClr val="tx1"/>
              </a:solidFill>
            </a:endParaRPr>
          </a:p>
          <a:p>
            <a:pPr algn="l">
              <a:lnSpc>
                <a:spcPct val="120000"/>
              </a:lnSpc>
              <a:buFont typeface="Wingdings" panose="05000000000000000000" charset="0"/>
              <a:buChar char="v"/>
            </a:pPr>
            <a:r>
              <a:rPr lang="en-US" altLang="en-GB" b="1" i="1">
                <a:solidFill>
                  <a:schemeClr val="tx1"/>
                </a:solidFill>
              </a:rPr>
              <a:t> “</a:t>
            </a:r>
            <a:r>
              <a:rPr lang="en-US" altLang="en-GB" b="1">
                <a:solidFill>
                  <a:srgbClr val="FF0000"/>
                </a:solidFill>
              </a:rPr>
              <a:t>Gut Tie”  In Bullocks:-</a:t>
            </a:r>
          </a:p>
          <a:p>
            <a:pPr algn="l">
              <a:lnSpc>
                <a:spcPct val="120000"/>
              </a:lnSpc>
              <a:buFont typeface="Wingdings" panose="05000000000000000000" charset="0"/>
              <a:buChar char="Ø"/>
            </a:pPr>
            <a:r>
              <a:rPr lang="en-US" altLang="en-GB" b="1" i="1">
                <a:solidFill>
                  <a:srgbClr val="FF0000"/>
                </a:solidFill>
              </a:rPr>
              <a:t> </a:t>
            </a:r>
            <a:r>
              <a:rPr lang="en-US" altLang="en-GB">
                <a:solidFill>
                  <a:schemeClr val="tx1"/>
                </a:solidFill>
              </a:rPr>
              <a:t>Occurence In bullocks only </a:t>
            </a:r>
          </a:p>
          <a:p>
            <a:pPr algn="l">
              <a:lnSpc>
                <a:spcPct val="120000"/>
              </a:lnSpc>
              <a:buFont typeface="Wingdings" panose="05000000000000000000" charset="0"/>
              <a:buChar char="Ø"/>
            </a:pPr>
            <a:r>
              <a:rPr lang="en-US" altLang="en-GB" i="1">
                <a:solidFill>
                  <a:schemeClr val="tx1"/>
                </a:solidFill>
              </a:rPr>
              <a:t>  </a:t>
            </a:r>
            <a:r>
              <a:rPr lang="en-US" altLang="en-GB">
                <a:solidFill>
                  <a:schemeClr val="tx1"/>
                </a:solidFill>
              </a:rPr>
              <a:t>The adhesion of the cut end of the spermatic cord to the abdominal wall </a:t>
            </a:r>
            <a:r>
              <a:rPr lang="en-US" altLang="en-GB" b="1">
                <a:solidFill>
                  <a:schemeClr val="tx1"/>
                </a:solidFill>
              </a:rPr>
              <a:t>after castration</a:t>
            </a:r>
            <a:r>
              <a:rPr lang="en-US" altLang="en-GB">
                <a:solidFill>
                  <a:schemeClr val="tx1"/>
                </a:solidFill>
              </a:rPr>
              <a:t> predisposes to herniation.</a:t>
            </a:r>
          </a:p>
          <a:p>
            <a:pPr algn="l">
              <a:lnSpc>
                <a:spcPct val="120000"/>
              </a:lnSpc>
              <a:buFont typeface="Wingdings" panose="05000000000000000000" charset="0"/>
              <a:buChar char="Ø"/>
            </a:pPr>
            <a:r>
              <a:rPr lang="en-US" altLang="en-GB">
                <a:solidFill>
                  <a:schemeClr val="tx1"/>
                </a:solidFill>
              </a:rPr>
              <a:t> The hernia occurs only on the</a:t>
            </a:r>
            <a:r>
              <a:rPr lang="en-US" altLang="en-GB" b="1" i="1">
                <a:solidFill>
                  <a:schemeClr val="tx1"/>
                </a:solidFill>
              </a:rPr>
              <a:t> Right Side</a:t>
            </a:r>
            <a:r>
              <a:rPr lang="en-US" altLang="en-GB">
                <a:solidFill>
                  <a:schemeClr val="tx1"/>
                </a:solidFill>
              </a:rPr>
              <a:t> the occurence on the </a:t>
            </a:r>
            <a:r>
              <a:rPr lang="en-US" altLang="en-GB" b="1" i="1">
                <a:solidFill>
                  <a:schemeClr val="tx1"/>
                </a:solidFill>
              </a:rPr>
              <a:t>left side </a:t>
            </a:r>
            <a:r>
              <a:rPr lang="en-US" altLang="en-GB">
                <a:solidFill>
                  <a:schemeClr val="tx1"/>
                </a:solidFill>
              </a:rPr>
              <a:t>being prevented by the presence of </a:t>
            </a:r>
            <a:r>
              <a:rPr lang="en-US" altLang="en-GB" b="1" i="1">
                <a:solidFill>
                  <a:schemeClr val="tx1"/>
                </a:solidFill>
              </a:rPr>
              <a:t>rumen</a:t>
            </a:r>
            <a:r>
              <a:rPr lang="en-US" altLang="en-GB" i="1">
                <a:solidFill>
                  <a:schemeClr val="tx1"/>
                </a:solidFill>
              </a:rPr>
              <a:t>.</a:t>
            </a:r>
          </a:p>
          <a:p>
            <a:pPr algn="l">
              <a:lnSpc>
                <a:spcPct val="120000"/>
              </a:lnSpc>
              <a:buFont typeface="Wingdings" panose="05000000000000000000" charset="0"/>
              <a:buChar char="Ø"/>
            </a:pPr>
            <a:r>
              <a:rPr lang="en-US" altLang="en-GB" i="1">
                <a:solidFill>
                  <a:schemeClr val="tx1"/>
                </a:solidFill>
              </a:rPr>
              <a:t> </a:t>
            </a:r>
            <a:r>
              <a:rPr lang="en-US" altLang="en-GB" b="1" i="1">
                <a:solidFill>
                  <a:srgbClr val="FF0000"/>
                </a:solidFill>
              </a:rPr>
              <a:t>Perineal Hernia</a:t>
            </a:r>
            <a:r>
              <a:rPr lang="en-US" altLang="en-GB" b="1">
                <a:solidFill>
                  <a:srgbClr val="FF0000"/>
                </a:solidFill>
              </a:rPr>
              <a:t> </a:t>
            </a:r>
            <a:r>
              <a:rPr lang="en-US" altLang="en-GB">
                <a:solidFill>
                  <a:schemeClr val="tx1"/>
                </a:solidFill>
              </a:rPr>
              <a:t>is seen in old </a:t>
            </a:r>
            <a:r>
              <a:rPr lang="en-US" altLang="en-GB" b="1">
                <a:solidFill>
                  <a:schemeClr val="tx1"/>
                </a:solidFill>
              </a:rPr>
              <a:t>Uncastrated</a:t>
            </a:r>
            <a:r>
              <a:rPr lang="en-US" altLang="en-GB">
                <a:solidFill>
                  <a:schemeClr val="tx1"/>
                </a:solidFill>
              </a:rPr>
              <a:t> male dogs.</a:t>
            </a:r>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GB" b="1" dirty="0">
                <a:solidFill>
                  <a:srgbClr val="FF0000"/>
                </a:solidFill>
                <a:sym typeface="+mn-ea"/>
              </a:rPr>
              <a:t>Surgical remedy</a:t>
            </a:r>
            <a:endParaRPr lang="en-GB" altLang="en-US" b="1" dirty="0">
              <a:solidFill>
                <a:srgbClr val="FF0000"/>
              </a:solidFill>
              <a:sym typeface="+mn-ea"/>
            </a:endParaRPr>
          </a:p>
        </p:txBody>
      </p:sp>
      <p:sp>
        <p:nvSpPr>
          <p:cNvPr id="3" name="Content Placeholder 2"/>
          <p:cNvSpPr>
            <a:spLocks noGrp="1"/>
          </p:cNvSpPr>
          <p:nvPr>
            <p:ph idx="1"/>
          </p:nvPr>
        </p:nvSpPr>
        <p:spPr>
          <a:xfrm>
            <a:off x="231140" y="1161415"/>
            <a:ext cx="7997190" cy="5314950"/>
          </a:xfrm>
        </p:spPr>
        <p:txBody>
          <a:bodyPr>
            <a:normAutofit lnSpcReduction="20000"/>
          </a:bodyPr>
          <a:lstStyle/>
          <a:p>
            <a:pPr>
              <a:buFont typeface="Wingdings" panose="05000000000000000000" charset="0"/>
              <a:buChar char="v"/>
            </a:pPr>
            <a:r>
              <a:rPr lang="en-GB" dirty="0">
                <a:sym typeface="+mn-ea"/>
              </a:rPr>
              <a:t>Most abdominal hernias can be surgically repaired.</a:t>
            </a:r>
          </a:p>
          <a:p>
            <a:pPr marL="114300" indent="0">
              <a:buFont typeface="Wingdings" panose="05000000000000000000" charset="0"/>
              <a:buNone/>
            </a:pPr>
            <a:r>
              <a:rPr lang="en-GB" dirty="0">
                <a:sym typeface="+mn-ea"/>
              </a:rPr>
              <a:t> </a:t>
            </a:r>
          </a:p>
          <a:p>
            <a:pPr>
              <a:buFont typeface="Wingdings" panose="05000000000000000000" charset="0"/>
              <a:buChar char="v"/>
            </a:pPr>
            <a:r>
              <a:rPr lang="en-GB" dirty="0">
                <a:sym typeface="+mn-ea"/>
              </a:rPr>
              <a:t>Uncomplicated hernias are principally repaired by pushing back, or "reducing", the herniated tissue, and then mending the weakness in muscle tissue (an operation called herniorrhaphy).</a:t>
            </a:r>
          </a:p>
          <a:p>
            <a:pPr marL="114300" indent="0">
              <a:buFont typeface="Wingdings" panose="05000000000000000000" charset="0"/>
              <a:buNone/>
            </a:pPr>
            <a:r>
              <a:rPr lang="en-GB" dirty="0">
                <a:sym typeface="+mn-ea"/>
              </a:rPr>
              <a:t> </a:t>
            </a:r>
          </a:p>
          <a:p>
            <a:pPr>
              <a:buFont typeface="Wingdings" panose="05000000000000000000" charset="0"/>
              <a:buChar char="v"/>
            </a:pPr>
            <a:r>
              <a:rPr lang="en-GB" dirty="0">
                <a:sym typeface="+mn-ea"/>
              </a:rPr>
              <a:t>If complications have occurred, the viability of the herniated organ should be checked and resects it if necessary.</a:t>
            </a:r>
          </a:p>
          <a:p>
            <a:pPr marL="114300" indent="0">
              <a:buFont typeface="Wingdings" panose="05000000000000000000" charset="0"/>
              <a:buNone/>
            </a:pPr>
            <a:endParaRPr lang="en-GB" dirty="0">
              <a:sym typeface="+mn-ea"/>
            </a:endParaRPr>
          </a:p>
          <a:p>
            <a:pPr>
              <a:buFont typeface="Wingdings" panose="05000000000000000000" charset="0"/>
              <a:buChar char="v"/>
            </a:pPr>
            <a:r>
              <a:rPr lang="en-GB" dirty="0">
                <a:sym typeface="+mn-ea"/>
              </a:rPr>
              <a:t> Modem muscle reinforcement techniques involve synthetic materials (mesh prosthesis like nylon, Teflon and stainless steel) that avoid over-stretching of already weakened tissue. </a:t>
            </a:r>
          </a:p>
          <a:p>
            <a:pPr marL="114300" indent="0">
              <a:buFont typeface="Wingdings" panose="05000000000000000000" charset="0"/>
              <a:buNone/>
            </a:pPr>
            <a:endParaRPr lang="en-GB" dirty="0">
              <a:sym typeface="+mn-ea"/>
            </a:endParaRPr>
          </a:p>
          <a:p>
            <a:pPr>
              <a:buFont typeface="Wingdings" panose="05000000000000000000" charset="0"/>
              <a:buChar char="v"/>
            </a:pPr>
            <a:r>
              <a:rPr lang="en-GB" dirty="0">
                <a:sym typeface="+mn-ea"/>
              </a:rPr>
              <a:t>The mesh is placed over the defect, and suturing it in borders to keep the mesh in place. The skin edges are also sutured after excising any excess skin</a:t>
            </a:r>
            <a:r>
              <a:rPr lang="en-US" altLang="en-GB" dirty="0">
                <a:sym typeface="+mn-ea"/>
              </a:rPr>
              <a:t>.</a:t>
            </a:r>
            <a:endParaRPr lang="en-US" altLang="en-GB" dirty="0"/>
          </a:p>
          <a:p>
            <a:pPr>
              <a:buFont typeface="Wingdings" panose="05000000000000000000" charset="0"/>
              <a:buChar char="v"/>
            </a:pPr>
            <a:endParaRPr lang="en-GB" altLang="en-US"/>
          </a:p>
        </p:txBody>
      </p:sp>
    </p:spTree>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Adjacency">
  <a:themeElements>
    <a:clrScheme name="Adjacency">
      <a:dk1>
        <a:srgbClr val="2F2B20"/>
      </a:dk1>
      <a:lt1>
        <a:srgbClr val="FFFFFF"/>
      </a:lt1>
      <a:dk2>
        <a:srgbClr val="675E47"/>
      </a:dk2>
      <a:lt2>
        <a:srgbClr val="DFDCB7"/>
      </a:lt2>
      <a:accent1>
        <a:srgbClr val="A9A57C"/>
      </a:accent1>
      <a:accent2>
        <a:srgbClr val="9CBEBD"/>
      </a:accent2>
      <a:accent3>
        <a:srgbClr val="D2CB6C"/>
      </a:accent3>
      <a:accent4>
        <a:srgbClr val="95A39D"/>
      </a:accent4>
      <a:accent5>
        <a:srgbClr val="C89F5D"/>
      </a:accent5>
      <a:accent6>
        <a:srgbClr val="B1A089"/>
      </a:accent6>
      <a:hlink>
        <a:srgbClr val="D25814"/>
      </a:hlink>
      <a:folHlink>
        <a:srgbClr val="849A0A"/>
      </a:folHlink>
    </a:clrScheme>
    <a:fontScheme name="Office">
      <a:majorFont>
        <a:latin typeface="Cambria"/>
        <a:ea typeface=""/>
        <a:cs typeface=""/>
        <a:font script="Jpan" typeface="ＭＳ 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明朝"/>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Adjacency">
      <a:fillStyleLst>
        <a:solidFill>
          <a:schemeClr val="phClr"/>
        </a:solidFill>
        <a:solidFill>
          <a:schemeClr val="phClr">
            <a:tint val="55000"/>
          </a:schemeClr>
        </a:solidFill>
        <a:solidFill>
          <a:schemeClr val="phClr"/>
        </a:solidFill>
      </a:fillStyleLst>
      <a:lnStyleLst>
        <a:ln w="12700"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outerShdw blurRad="50800" dist="25400" algn="bl" rotWithShape="0">
              <a:srgbClr val="000000">
                <a:alpha val="60000"/>
              </a:srgbClr>
            </a:outerShdw>
          </a:effectLst>
        </a:effectStyle>
        <a:effectStyle>
          <a:effectLst/>
          <a:scene3d>
            <a:camera prst="orthographicFront">
              <a:rot lat="0" lon="0" rev="0"/>
            </a:camera>
            <a:lightRig rig="brightRoom" dir="tl">
              <a:rot lat="0" lon="0" rev="1800000"/>
            </a:lightRig>
          </a:scene3d>
          <a:sp3d contourW="10160" prstMaterial="dkEdge">
            <a:bevelT w="38100" h="50800" prst="angle"/>
            <a:contourClr>
              <a:schemeClr val="phClr">
                <a:shade val="40000"/>
                <a:satMod val="150000"/>
              </a:schemeClr>
            </a:contourClr>
          </a:sp3d>
        </a:effectStyle>
      </a:effectStyleLst>
      <a:bgFillStyleLst>
        <a:solidFill>
          <a:schemeClr val="phClr"/>
        </a:solidFill>
        <a:gradFill rotWithShape="1">
          <a:gsLst>
            <a:gs pos="0">
              <a:schemeClr val="phClr">
                <a:tint val="90000"/>
              </a:schemeClr>
            </a:gs>
            <a:gs pos="75000">
              <a:schemeClr val="phClr">
                <a:shade val="100000"/>
                <a:satMod val="115000"/>
              </a:schemeClr>
            </a:gs>
            <a:gs pos="100000">
              <a:schemeClr val="phClr">
                <a:shade val="70000"/>
                <a:satMod val="130000"/>
              </a:schemeClr>
            </a:gs>
          </a:gsLst>
          <a:path path="circle">
            <a:fillToRect l="20000" t="50000" r="100000" b="50000"/>
          </a:path>
        </a:gradFill>
        <a:blipFill rotWithShape="1">
          <a:blip xmlns:r="http://schemas.openxmlformats.org/officeDocument/2006/relationships" r:embed="rId1">
            <a:duotone>
              <a:schemeClr val="phClr">
                <a:tint val="97000"/>
              </a:schemeClr>
              <a:schemeClr val="phClr">
                <a:shade val="96000"/>
              </a:schemeClr>
            </a:duotone>
          </a:blip>
          <a:tile tx="0" ty="0" sx="32000" sy="32000" flip="none" algn="tl"/>
        </a:blip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Adjacency</Template>
  <TotalTime>4</TotalTime>
  <Words>1464</Words>
  <Application>Microsoft Office PowerPoint</Application>
  <PresentationFormat>On-screen Show (4:3)</PresentationFormat>
  <Paragraphs>153</Paragraphs>
  <Slides>22</Slides>
  <Notes>0</Notes>
  <HiddenSlides>0</HiddenSlides>
  <MMClips>0</MMClips>
  <ScaleCrop>false</ScaleCrop>
  <HeadingPairs>
    <vt:vector size="4" baseType="variant">
      <vt:variant>
        <vt:lpstr>Theme</vt:lpstr>
      </vt:variant>
      <vt:variant>
        <vt:i4>1</vt:i4>
      </vt:variant>
      <vt:variant>
        <vt:lpstr>Slide Titles</vt:lpstr>
      </vt:variant>
      <vt:variant>
        <vt:i4>22</vt:i4>
      </vt:variant>
    </vt:vector>
  </HeadingPairs>
  <TitlesOfParts>
    <vt:vector size="23" baseType="lpstr">
      <vt:lpstr>Adjacency</vt:lpstr>
      <vt:lpstr>Hernia               VSR (2+1)-608 Small animal soft tissue surgery </vt:lpstr>
      <vt:lpstr>Hernia</vt:lpstr>
      <vt:lpstr>Etiology</vt:lpstr>
      <vt:lpstr>Constituents of Hernia</vt:lpstr>
      <vt:lpstr> Constituents of Hernia</vt:lpstr>
      <vt:lpstr>                   HERNIA IMAGES</vt:lpstr>
      <vt:lpstr>CLASSIFICATION OF HERNIA</vt:lpstr>
      <vt:lpstr>CONT....</vt:lpstr>
      <vt:lpstr>CONT..</vt:lpstr>
      <vt:lpstr>CONT..</vt:lpstr>
      <vt:lpstr>        Different types of hernia</vt:lpstr>
      <vt:lpstr>.</vt:lpstr>
      <vt:lpstr>.</vt:lpstr>
      <vt:lpstr>Umblical Hernia</vt:lpstr>
      <vt:lpstr> Inguinal Hernia in Dog</vt:lpstr>
      <vt:lpstr>Symptoms of the Hernia</vt:lpstr>
      <vt:lpstr>DIAGNOSIS</vt:lpstr>
      <vt:lpstr> GENERAL PRINCIPLES OF TREATMENT OF HERNIA  </vt:lpstr>
      <vt:lpstr>CONT.</vt:lpstr>
      <vt:lpstr>:</vt:lpstr>
      <vt:lpstr>Terminology related to Hernia</vt:lpstr>
      <vt:lpstr>Surgical remedy</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Ram Gupta</dc:creator>
  <cp:lastModifiedBy>Lenovo</cp:lastModifiedBy>
  <cp:revision>35</cp:revision>
  <dcterms:created xsi:type="dcterms:W3CDTF">2006-08-16T00:00:00Z</dcterms:created>
  <dcterms:modified xsi:type="dcterms:W3CDTF">2020-05-28T05:08:41Z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KSOProductBuildVer">
    <vt:lpwstr>2057-11.2.0.9144</vt:lpwstr>
  </property>
</Properties>
</file>