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984123-474A-4A4E-A8EF-FA720089310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EF5F145-6DC0-4082-A7CA-12D47BF9C01A}">
      <dgm:prSet/>
      <dgm:spPr/>
      <dgm:t>
        <a:bodyPr/>
        <a:lstStyle/>
        <a:p>
          <a:pPr rtl="0"/>
          <a:r>
            <a:rPr lang="en-US" dirty="0" smtClean="0"/>
            <a:t>Thanks</a:t>
          </a:r>
          <a:endParaRPr lang="en-US" dirty="0"/>
        </a:p>
      </dgm:t>
    </dgm:pt>
    <dgm:pt modelId="{54B8746B-0079-45D2-A31D-3C553635C224}" type="parTrans" cxnId="{B9A4EAF0-AE3B-41A2-9804-3728C236B09D}">
      <dgm:prSet/>
      <dgm:spPr/>
      <dgm:t>
        <a:bodyPr/>
        <a:lstStyle/>
        <a:p>
          <a:endParaRPr lang="en-US"/>
        </a:p>
      </dgm:t>
    </dgm:pt>
    <dgm:pt modelId="{480AF1F7-5FE7-4F9C-A854-19A3834E9ED1}" type="sibTrans" cxnId="{B9A4EAF0-AE3B-41A2-9804-3728C236B09D}">
      <dgm:prSet/>
      <dgm:spPr/>
      <dgm:t>
        <a:bodyPr/>
        <a:lstStyle/>
        <a:p>
          <a:endParaRPr lang="en-US"/>
        </a:p>
      </dgm:t>
    </dgm:pt>
    <dgm:pt modelId="{D57639BD-E892-4E7E-84CA-866B82397BF5}" type="pres">
      <dgm:prSet presAssocID="{01984123-474A-4A4E-A8EF-FA72008931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EDC813-6921-4EDB-9AB6-A52F17FF03B3}" type="pres">
      <dgm:prSet presAssocID="{7EF5F145-6DC0-4082-A7CA-12D47BF9C01A}" presName="linNode" presStyleCnt="0"/>
      <dgm:spPr/>
    </dgm:pt>
    <dgm:pt modelId="{3B16FE7F-AF0B-4DD2-92C6-69EDDFADF806}" type="pres">
      <dgm:prSet presAssocID="{7EF5F145-6DC0-4082-A7CA-12D47BF9C01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A4EAF0-AE3B-41A2-9804-3728C236B09D}" srcId="{01984123-474A-4A4E-A8EF-FA7200893106}" destId="{7EF5F145-6DC0-4082-A7CA-12D47BF9C01A}" srcOrd="0" destOrd="0" parTransId="{54B8746B-0079-45D2-A31D-3C553635C224}" sibTransId="{480AF1F7-5FE7-4F9C-A854-19A3834E9ED1}"/>
    <dgm:cxn modelId="{0341EEB2-C1F5-4900-BC0C-09F3D019D4D9}" type="presOf" srcId="{7EF5F145-6DC0-4082-A7CA-12D47BF9C01A}" destId="{3B16FE7F-AF0B-4DD2-92C6-69EDDFADF806}" srcOrd="0" destOrd="0" presId="urn:microsoft.com/office/officeart/2005/8/layout/vList5"/>
    <dgm:cxn modelId="{3B5BB323-DFAD-404F-A698-ABC286FBC943}" type="presOf" srcId="{01984123-474A-4A4E-A8EF-FA7200893106}" destId="{D57639BD-E892-4E7E-84CA-866B82397BF5}" srcOrd="0" destOrd="0" presId="urn:microsoft.com/office/officeart/2005/8/layout/vList5"/>
    <dgm:cxn modelId="{0ECEEE4F-8669-448F-97C0-2B62C36F2194}" type="presParOf" srcId="{D57639BD-E892-4E7E-84CA-866B82397BF5}" destId="{C9EDC813-6921-4EDB-9AB6-A52F17FF03B3}" srcOrd="0" destOrd="0" presId="urn:microsoft.com/office/officeart/2005/8/layout/vList5"/>
    <dgm:cxn modelId="{9A19C0D4-74A2-45B0-A092-124C87130437}" type="presParOf" srcId="{C9EDC813-6921-4EDB-9AB6-A52F17FF03B3}" destId="{3B16FE7F-AF0B-4DD2-92C6-69EDDFADF80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16FE7F-AF0B-4DD2-92C6-69EDDFADF806}">
      <dsp:nvSpPr>
        <dsp:cNvPr id="0" name=""/>
        <dsp:cNvSpPr/>
      </dsp:nvSpPr>
      <dsp:spPr>
        <a:xfrm>
          <a:off x="2633471" y="0"/>
          <a:ext cx="2962656" cy="4389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Thanks</a:t>
          </a:r>
          <a:endParaRPr lang="en-US" sz="6000" kern="1200" dirty="0"/>
        </a:p>
      </dsp:txBody>
      <dsp:txXfrm>
        <a:off x="2633471" y="0"/>
        <a:ext cx="2962656" cy="4389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ordate" TargetMode="External"/><Relationship Id="rId2" Type="http://schemas.openxmlformats.org/officeDocument/2006/relationships/hyperlink" Target="https://en.wikipedia.org/wiki/Anim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amelidae" TargetMode="External"/><Relationship Id="rId5" Type="http://schemas.openxmlformats.org/officeDocument/2006/relationships/hyperlink" Target="https://en.wikipedia.org/wiki/Even-toed_ungulate" TargetMode="External"/><Relationship Id="rId4" Type="http://schemas.openxmlformats.org/officeDocument/2006/relationships/hyperlink" Target="https://en.wikipedia.org/wiki/Mamma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General information </a:t>
            </a:r>
            <a:r>
              <a:rPr lang="en-US" sz="3600" b="1" dirty="0" smtClean="0"/>
              <a:t>of </a:t>
            </a:r>
            <a:r>
              <a:rPr lang="en-US" sz="3600" b="1" dirty="0" smtClean="0"/>
              <a:t>Horse and its Management</a:t>
            </a:r>
            <a:endParaRPr lang="en-US" sz="3600" b="1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581400" y="4876800"/>
            <a:ext cx="4686300" cy="175260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indent="-342900" algn="ctr">
              <a:buClr>
                <a:schemeClr val="hlink"/>
              </a:buClr>
              <a:buSzPct val="80000"/>
              <a:defRPr/>
            </a:pPr>
            <a:r>
              <a:rPr lang="en-US" sz="3200" dirty="0" smtClean="0"/>
              <a:t>Presented by</a:t>
            </a:r>
          </a:p>
          <a:p>
            <a:pPr lvl="0" indent="-342900" algn="ctr">
              <a:buClr>
                <a:schemeClr val="hlink"/>
              </a:buClr>
              <a:buSzPct val="80000"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Dr</a:t>
            </a:r>
            <a:r>
              <a:rPr lang="en-US" sz="4000" b="1" dirty="0" smtClean="0">
                <a:solidFill>
                  <a:srgbClr val="FF0000"/>
                </a:solidFill>
              </a:rPr>
              <a:t>. </a:t>
            </a:r>
            <a:r>
              <a:rPr lang="en-US" sz="4000" b="1" dirty="0" err="1" smtClean="0">
                <a:solidFill>
                  <a:srgbClr val="FF0000"/>
                </a:solidFill>
              </a:rPr>
              <a:t>Ravikant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Nirala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lvl="0" indent="-342900" algn="ctr">
              <a:buClr>
                <a:schemeClr val="hlink"/>
              </a:buClr>
              <a:buSzPct val="80000"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Assistant Professor </a:t>
            </a:r>
            <a:r>
              <a:rPr kumimoji="0" lang="hi-I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Livestock Production Management</a:t>
            </a:r>
            <a:endParaRPr kumimoji="0" lang="hi-IN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Bihar Veterinary College, Patna - 14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0400" y="1524000"/>
            <a:ext cx="2891789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24841"/>
            <a:ext cx="8275320" cy="59435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Neigh: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sound made by a horse.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Stable: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building in which horses are kept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Grooming: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horses for hygienic, practical or esthetic reasons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Doping: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Illegal use of medicines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improve a horse's performance in racing/showing or to harm an animal to perform poorly by an opponent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Farrier: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professional hoof care specialist who does hoof trimming and horse shoeing. </a:t>
            </a: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683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35280"/>
            <a:ext cx="8275320" cy="6233159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r>
              <a:rPr lang="en-US" sz="11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Horses</a:t>
            </a:r>
          </a:p>
          <a:p>
            <a:pPr marL="0" indent="0" fontAlgn="base">
              <a:buNone/>
            </a:pPr>
            <a:r>
              <a:rPr lang="en-US" sz="5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8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Family: </a:t>
            </a:r>
            <a:r>
              <a:rPr lang="en-US" sz="8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Equidae</a:t>
            </a:r>
            <a:r>
              <a:rPr lang="en-US" sz="8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8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</a:t>
            </a:r>
            <a:r>
              <a:rPr lang="en-US" sz="8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 </a:t>
            </a:r>
            <a:r>
              <a:rPr lang="en-US" sz="8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Equus</a:t>
            </a:r>
            <a:r>
              <a:rPr lang="en-US" sz="8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caballus</a:t>
            </a:r>
            <a:endParaRPr lang="en-US" sz="83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8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Odd-toed ungulate mammal</a:t>
            </a:r>
            <a:r>
              <a:rPr lang="en-US" sz="8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8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role in transportation, agriculture, sports and warfare</a:t>
            </a:r>
            <a:r>
              <a:rPr lang="en-US" sz="8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8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ctr"/>
            <a:r>
              <a:rPr lang="en-US" sz="8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 riding horses: </a:t>
            </a:r>
            <a:r>
              <a:rPr lang="en-US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14.0-16.0 hands weighing 386-540 kg. </a:t>
            </a:r>
            <a:r>
              <a:rPr lang="en-US" sz="8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Arabians, </a:t>
            </a:r>
            <a:r>
              <a:rPr lang="en-US" sz="8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Morgans</a:t>
            </a:r>
            <a:r>
              <a:rPr lang="en-US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Quarter Horses. </a:t>
            </a:r>
            <a:endParaRPr lang="en-US" sz="8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ctr"/>
            <a:r>
              <a:rPr lang="en-US" sz="8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ctr"/>
            <a:r>
              <a:rPr lang="en-US" sz="8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Larger riding horses: </a:t>
            </a:r>
            <a:r>
              <a:rPr lang="en-US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15.2-17 hands weighing 540-680 kg. Ex. Thoroughbreds, American Saddlebreds, Warmbloods</a:t>
            </a:r>
            <a:r>
              <a:rPr lang="en-US" sz="8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fontAlgn="ctr"/>
            <a:endParaRPr lang="en-US" sz="8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ctr"/>
            <a:r>
              <a:rPr lang="en-US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Heavy/draft horses: </a:t>
            </a:r>
            <a:r>
              <a:rPr lang="en-US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16.0-18.0 hands weighing 680-900 kg. Ex. Clydesdale, Belgian, </a:t>
            </a:r>
            <a:r>
              <a:rPr lang="en-US" sz="8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Percheron</a:t>
            </a:r>
            <a:r>
              <a:rPr lang="en-US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Shire.</a:t>
            </a:r>
            <a:endParaRPr lang="en-US" sz="8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241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24841"/>
            <a:ext cx="8275320" cy="5943599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Pony </a:t>
            </a:r>
          </a:p>
          <a:p>
            <a:pPr algn="just" fontAlgn="base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Shorter than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14.2 hands (58 inches, 147 cm).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exhibit thicker manes, tails and overall coat.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Proportionally shorter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legs, wider barrels, heavier bone, shorter and thicker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necks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short heads with broad foreheads.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Calmer temperaments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horses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equine intelligence.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421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681"/>
            <a:ext cx="8275320" cy="646175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sz="5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Donkey</a:t>
            </a:r>
          </a:p>
          <a:p>
            <a:pPr lvl="0"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Donkeys' ears are much longer in proportion to their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size.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Straighter necks and back due to lack of true wither.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t"/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t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Coarse mane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tail.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t"/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t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Smaller and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rounder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hooves with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upright pasterns. </a:t>
            </a:r>
          </a:p>
          <a:p>
            <a:pPr lvl="0" algn="just" fontAlgn="t"/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t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brassy bray sound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algn="just"/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Colors from gray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shades of gray-dun to brown, black, light-faced roan.</a:t>
            </a:r>
          </a:p>
          <a:p>
            <a:pPr lvl="0" algn="just"/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Sizes: 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36" and under (Miniature Mediterranean), 36.01-48" (Standard),  48.01" to 56" (Large Standard).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8724" y="106680"/>
            <a:ext cx="2068116" cy="2065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53676" y="2372678"/>
            <a:ext cx="2490324" cy="206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475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24841"/>
            <a:ext cx="8275320" cy="594359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Mule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of a horse with the extremities of a donkey.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 taller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both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 due to hybrid vigour. </a:t>
            </a: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Stronger than horses.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ears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short thin mane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shorter hairs.</a:t>
            </a: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Legs like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donkey with small and upright hooves.</a:t>
            </a: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Stubbornness and bad-tempered  but highly intelligent.</a:t>
            </a:r>
          </a:p>
          <a:p>
            <a:pPr algn="just"/>
            <a:endParaRPr lang="en-US" dirty="0" smtClean="0"/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32257" y="461963"/>
            <a:ext cx="2271713" cy="1514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49415" y="2139315"/>
            <a:ext cx="2154555" cy="21435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5601" y="4522707"/>
            <a:ext cx="2048369" cy="204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175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/>
              <a:t>Kingdom:	</a:t>
            </a:r>
            <a:r>
              <a:rPr lang="en-US" dirty="0" err="1" smtClean="0">
                <a:hlinkClick r:id="rId2" tooltip="Animal"/>
              </a:rPr>
              <a:t>Animalia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Phylum:	</a:t>
            </a:r>
            <a:r>
              <a:rPr lang="en-US" dirty="0" err="1" smtClean="0">
                <a:hlinkClick r:id="rId3" tooltip="Chordate"/>
              </a:rPr>
              <a:t>Chordata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Class:		</a:t>
            </a:r>
            <a:r>
              <a:rPr lang="en-US" dirty="0" err="1" smtClean="0">
                <a:hlinkClick r:id="rId4" tooltip="Mammal"/>
              </a:rPr>
              <a:t>Mammalia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Order:	</a:t>
            </a:r>
            <a:r>
              <a:rPr lang="en-US" dirty="0" err="1" smtClean="0">
                <a:hlinkClick r:id="rId5" tooltip="Even-toed ungulate"/>
              </a:rPr>
              <a:t>Perissodactyla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Family:	</a:t>
            </a:r>
            <a:r>
              <a:rPr lang="en-US" dirty="0" err="1" smtClean="0">
                <a:hlinkClick r:id="rId6" tooltip="Camelidae"/>
              </a:rPr>
              <a:t>Equidae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Genus: 	</a:t>
            </a:r>
            <a:r>
              <a:rPr lang="en-US" b="1" i="1" dirty="0" err="1" smtClean="0"/>
              <a:t>Equ</a:t>
            </a:r>
            <a:r>
              <a:rPr lang="en-US" b="1" i="1" dirty="0" err="1" smtClean="0"/>
              <a:t>us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Species: 	</a:t>
            </a:r>
            <a:r>
              <a:rPr lang="en-US" i="1" dirty="0" err="1" smtClean="0"/>
              <a:t>Equus</a:t>
            </a:r>
            <a:r>
              <a:rPr lang="en-US" i="1" dirty="0" smtClean="0"/>
              <a:t> </a:t>
            </a:r>
            <a:r>
              <a:rPr lang="en-US" i="1" dirty="0" err="1" smtClean="0"/>
              <a:t>caballus</a:t>
            </a:r>
            <a:endParaRPr lang="en-US" i="1" dirty="0" smtClean="0"/>
          </a:p>
          <a:p>
            <a:pPr>
              <a:buFont typeface="Arial" charset="0"/>
              <a:buNone/>
              <a:defRPr/>
            </a:pPr>
            <a:r>
              <a:rPr lang="en-US" i="1" dirty="0" smtClean="0"/>
              <a:t>		     	</a:t>
            </a:r>
            <a:r>
              <a:rPr lang="en-US" i="1" dirty="0" smtClean="0"/>
              <a:t> </a:t>
            </a:r>
            <a:r>
              <a:rPr lang="en-US" i="1" dirty="0" err="1" smtClean="0"/>
              <a:t>Equus</a:t>
            </a:r>
            <a:r>
              <a:rPr lang="en-US" i="1" dirty="0" smtClean="0"/>
              <a:t> </a:t>
            </a:r>
            <a:r>
              <a:rPr lang="en-US" i="1" dirty="0" err="1" smtClean="0"/>
              <a:t>asinus</a:t>
            </a:r>
            <a:endParaRPr lang="en-US" i="1" dirty="0" smtClean="0"/>
          </a:p>
          <a:p>
            <a:pPr>
              <a:buFont typeface="Arial" charset="0"/>
              <a:buNone/>
              <a:defRPr/>
            </a:pPr>
            <a:r>
              <a:rPr lang="en-US" i="1" dirty="0" smtClean="0"/>
              <a:t>	           </a:t>
            </a:r>
          </a:p>
          <a:p>
            <a:pPr>
              <a:buFont typeface="Arial" charset="0"/>
              <a:buNone/>
              <a:defRPr/>
            </a:pPr>
            <a:endParaRPr lang="en-US" i="1" dirty="0" smtClean="0"/>
          </a:p>
          <a:p>
            <a:pPr>
              <a:buFont typeface="Arial" charset="0"/>
              <a:buNone/>
              <a:defRPr/>
            </a:pPr>
            <a:endParaRPr lang="en-US" i="1" dirty="0" smtClean="0"/>
          </a:p>
          <a:p>
            <a:pPr>
              <a:buFont typeface="Arial" charset="0"/>
              <a:buNone/>
              <a:defRPr/>
            </a:pPr>
            <a:endParaRPr lang="en-US" i="1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b="1" dirty="0" smtClean="0"/>
              <a:t>Position in Animal kingdom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b="1" smtClean="0"/>
              <a:t>Common terminology associated with Swine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495800" cy="5181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Species: </a:t>
            </a:r>
            <a:r>
              <a:rPr lang="en-US" sz="2400" dirty="0" err="1" smtClean="0"/>
              <a:t>Equus</a:t>
            </a:r>
            <a:endParaRPr lang="en-US" sz="2400" dirty="0" smtClean="0"/>
          </a:p>
          <a:p>
            <a:r>
              <a:rPr lang="en-US" sz="2400" dirty="0" smtClean="0"/>
              <a:t>Adult male: </a:t>
            </a:r>
            <a:r>
              <a:rPr lang="en-US" sz="2400" dirty="0" smtClean="0"/>
              <a:t>S</a:t>
            </a:r>
            <a:r>
              <a:rPr lang="en-US" sz="2400" dirty="0" smtClean="0"/>
              <a:t>tallion</a:t>
            </a:r>
          </a:p>
          <a:p>
            <a:r>
              <a:rPr lang="en-US" sz="2400" dirty="0" smtClean="0"/>
              <a:t>Adult </a:t>
            </a:r>
            <a:r>
              <a:rPr lang="en-US" sz="2400" dirty="0" smtClean="0"/>
              <a:t>male breeder: Stud</a:t>
            </a:r>
            <a:endParaRPr lang="en-US" sz="2400" dirty="0" smtClean="0"/>
          </a:p>
          <a:p>
            <a:r>
              <a:rPr lang="en-US" sz="2400" dirty="0" smtClean="0"/>
              <a:t>Adult female: </a:t>
            </a:r>
            <a:r>
              <a:rPr lang="en-US" sz="2400" dirty="0" smtClean="0"/>
              <a:t>Mare</a:t>
            </a:r>
            <a:endParaRPr lang="en-US" sz="2400" dirty="0" smtClean="0"/>
          </a:p>
          <a:p>
            <a:r>
              <a:rPr lang="en-US" sz="2400" dirty="0" smtClean="0"/>
              <a:t>Young </a:t>
            </a:r>
            <a:r>
              <a:rPr lang="en-US" sz="2400" dirty="0" smtClean="0"/>
              <a:t>born </a:t>
            </a:r>
            <a:r>
              <a:rPr lang="en-US" sz="2400" dirty="0" smtClean="0"/>
              <a:t>male</a:t>
            </a:r>
            <a:r>
              <a:rPr lang="en-US" sz="2400" dirty="0" smtClean="0"/>
              <a:t>/ female : </a:t>
            </a:r>
            <a:r>
              <a:rPr lang="en-US" sz="2400" dirty="0" smtClean="0"/>
              <a:t>Foal</a:t>
            </a:r>
            <a:endParaRPr lang="en-US" sz="2400" dirty="0" smtClean="0"/>
          </a:p>
          <a:p>
            <a:r>
              <a:rPr lang="en-US" sz="2400" dirty="0" smtClean="0"/>
              <a:t>Young </a:t>
            </a:r>
            <a:r>
              <a:rPr lang="en-US" sz="2400" dirty="0" smtClean="0"/>
              <a:t>male </a:t>
            </a:r>
            <a:r>
              <a:rPr lang="en-US" sz="2400" dirty="0" err="1" smtClean="0"/>
              <a:t>upto</a:t>
            </a:r>
            <a:r>
              <a:rPr lang="en-US" sz="2400" dirty="0" smtClean="0"/>
              <a:t> 3 yrs: Colt</a:t>
            </a:r>
          </a:p>
          <a:p>
            <a:r>
              <a:rPr lang="en-US" sz="2400" dirty="0" smtClean="0"/>
              <a:t>Young </a:t>
            </a:r>
            <a:r>
              <a:rPr lang="en-US" sz="2400" dirty="0" smtClean="0"/>
              <a:t>female </a:t>
            </a:r>
            <a:r>
              <a:rPr lang="en-US" sz="2400" dirty="0" err="1" smtClean="0"/>
              <a:t>upto</a:t>
            </a:r>
            <a:r>
              <a:rPr lang="en-US" sz="2400" dirty="0" smtClean="0"/>
              <a:t> 3 yrs: </a:t>
            </a:r>
            <a:r>
              <a:rPr lang="en-US" sz="2400" dirty="0" smtClean="0"/>
              <a:t>Filly</a:t>
            </a:r>
            <a:endParaRPr lang="en-US" sz="2400" dirty="0" smtClean="0"/>
          </a:p>
          <a:p>
            <a:r>
              <a:rPr lang="en-US" sz="2400" dirty="0" smtClean="0"/>
              <a:t>Gestation </a:t>
            </a:r>
            <a:r>
              <a:rPr lang="en-US" sz="2400" dirty="0" smtClean="0"/>
              <a:t>period: </a:t>
            </a:r>
            <a:r>
              <a:rPr lang="en-US" sz="2400" dirty="0" smtClean="0"/>
              <a:t>336 </a:t>
            </a:r>
            <a:r>
              <a:rPr lang="en-US" sz="2400" dirty="0" smtClean="0"/>
              <a:t>days</a:t>
            </a:r>
          </a:p>
          <a:p>
            <a:r>
              <a:rPr lang="en-US" sz="2400" dirty="0" smtClean="0"/>
              <a:t>Age of Maturity: </a:t>
            </a:r>
            <a:r>
              <a:rPr lang="en-US" sz="2400" dirty="0" smtClean="0"/>
              <a:t>15-24 months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5029199"/>
          </a:xfrm>
        </p:spPr>
        <p:txBody>
          <a:bodyPr>
            <a:noAutofit/>
          </a:bodyPr>
          <a:lstStyle/>
          <a:p>
            <a:r>
              <a:rPr lang="en-US" sz="2400" dirty="0" smtClean="0"/>
              <a:t>Breeding life 18 years</a:t>
            </a:r>
          </a:p>
          <a:p>
            <a:r>
              <a:rPr lang="en-US" sz="2400" dirty="0" smtClean="0"/>
              <a:t>Estrous length: 21 days + 5days</a:t>
            </a:r>
          </a:p>
          <a:p>
            <a:r>
              <a:rPr lang="en-US" sz="2400" dirty="0" smtClean="0"/>
              <a:t>Estrous Period: 4 to 6 days</a:t>
            </a:r>
          </a:p>
          <a:p>
            <a:r>
              <a:rPr lang="en-US" sz="2400" dirty="0" smtClean="0"/>
              <a:t>Normal temp.: 99.5-101.3 F</a:t>
            </a:r>
          </a:p>
          <a:p>
            <a:r>
              <a:rPr lang="en-US" sz="2400" dirty="0" smtClean="0"/>
              <a:t>Male: Female= 1:30-40</a:t>
            </a:r>
          </a:p>
          <a:p>
            <a:r>
              <a:rPr lang="en-US" sz="2400" dirty="0" smtClean="0"/>
              <a:t>RR: 8-16</a:t>
            </a:r>
          </a:p>
          <a:p>
            <a:r>
              <a:rPr lang="en-US" sz="2400" dirty="0" smtClean="0"/>
              <a:t>HR: 32-44</a:t>
            </a:r>
          </a:p>
          <a:p>
            <a:r>
              <a:rPr lang="en-US" sz="2400" dirty="0" smtClean="0"/>
              <a:t>Av. Productive life: 20-25 yrs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495800" cy="5287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Castrated male: </a:t>
            </a:r>
            <a:r>
              <a:rPr lang="en-US" sz="2400" dirty="0" smtClean="0"/>
              <a:t>	      Gelding</a:t>
            </a:r>
            <a:endParaRPr lang="en-US" sz="2400" dirty="0" smtClean="0"/>
          </a:p>
          <a:p>
            <a:r>
              <a:rPr lang="en-US" sz="2400" dirty="0" smtClean="0"/>
              <a:t>Castrated female: 	      Spayed</a:t>
            </a:r>
          </a:p>
          <a:p>
            <a:r>
              <a:rPr lang="en-US" sz="2400" dirty="0" smtClean="0"/>
              <a:t>Female with offspring: </a:t>
            </a:r>
            <a:r>
              <a:rPr lang="en-US" sz="2400" dirty="0" smtClean="0"/>
              <a:t>Suckling</a:t>
            </a:r>
          </a:p>
          <a:p>
            <a:r>
              <a:rPr lang="en-US" sz="2400" dirty="0" smtClean="0"/>
              <a:t>Young weaned </a:t>
            </a:r>
            <a:r>
              <a:rPr lang="en-US" sz="2400" dirty="0" smtClean="0"/>
              <a:t>male/ female : </a:t>
            </a:r>
            <a:r>
              <a:rPr lang="en-US" sz="2400" dirty="0" smtClean="0"/>
              <a:t>    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                           weanling</a:t>
            </a:r>
            <a:endParaRPr lang="en-US" sz="2400" dirty="0" smtClean="0"/>
          </a:p>
          <a:p>
            <a:r>
              <a:rPr lang="en-US" sz="2400" dirty="0" smtClean="0"/>
              <a:t>Act of Parturition:    </a:t>
            </a:r>
            <a:r>
              <a:rPr lang="en-US" sz="2400" dirty="0" smtClean="0"/>
              <a:t>    foaling</a:t>
            </a:r>
            <a:endParaRPr lang="en-US" sz="2400" dirty="0" smtClean="0"/>
          </a:p>
          <a:p>
            <a:r>
              <a:rPr lang="en-US" sz="2400" dirty="0" smtClean="0"/>
              <a:t>Act of mating:            </a:t>
            </a:r>
            <a:r>
              <a:rPr lang="en-US" sz="2400" dirty="0" smtClean="0"/>
              <a:t>   Covering</a:t>
            </a:r>
            <a:endParaRPr lang="en-US" sz="2400" dirty="0" smtClean="0"/>
          </a:p>
          <a:p>
            <a:r>
              <a:rPr lang="en-US" sz="2400" dirty="0" smtClean="0"/>
              <a:t>Sound:            	  </a:t>
            </a:r>
            <a:r>
              <a:rPr lang="en-US" sz="2400" dirty="0" smtClean="0"/>
              <a:t>    Neigh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6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419600" cy="5029199"/>
          </a:xfrm>
        </p:spPr>
        <p:txBody>
          <a:bodyPr>
            <a:noAutofit/>
          </a:bodyPr>
          <a:lstStyle/>
          <a:p>
            <a:r>
              <a:rPr lang="en-US" sz="2400" dirty="0" smtClean="0"/>
              <a:t>Meat of Swine</a:t>
            </a:r>
            <a:r>
              <a:rPr lang="en-US" sz="2400" dirty="0" smtClean="0"/>
              <a:t>:   </a:t>
            </a:r>
            <a:r>
              <a:rPr lang="en-US" sz="2400" dirty="0" err="1" smtClean="0"/>
              <a:t>kinophagia</a:t>
            </a:r>
            <a:endParaRPr lang="en-US" sz="2400" dirty="0" smtClean="0"/>
          </a:p>
          <a:p>
            <a:r>
              <a:rPr lang="en-US" sz="2400" dirty="0" smtClean="0"/>
              <a:t>Volume of Semen: 75 -150 ml</a:t>
            </a:r>
          </a:p>
          <a:p>
            <a:r>
              <a:rPr lang="en-US" sz="2400" dirty="0" smtClean="0"/>
              <a:t>Sperm count: 150 million/CC</a:t>
            </a:r>
          </a:p>
          <a:p>
            <a:r>
              <a:rPr lang="en-US" sz="2400" dirty="0" smtClean="0"/>
              <a:t>Best breeding season: Early spring</a:t>
            </a:r>
          </a:p>
          <a:p>
            <a:r>
              <a:rPr lang="en-US" sz="2400" dirty="0" smtClean="0"/>
              <a:t>First heat after </a:t>
            </a:r>
            <a:r>
              <a:rPr lang="en-US" sz="2400" dirty="0" err="1" smtClean="0"/>
              <a:t>Partuirition</a:t>
            </a:r>
            <a:r>
              <a:rPr lang="en-US" sz="2400" dirty="0" smtClean="0"/>
              <a:t>: 4-14 d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Milk composition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943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 : 6.1 % </a:t>
            </a:r>
          </a:p>
          <a:p>
            <a:r>
              <a:rPr lang="en-US" dirty="0" smtClean="0"/>
              <a:t>P</a:t>
            </a:r>
            <a:r>
              <a:rPr lang="en-US" dirty="0" smtClean="0"/>
              <a:t> : </a:t>
            </a:r>
            <a:r>
              <a:rPr lang="en-US" dirty="0" smtClean="0"/>
              <a:t>2.7 </a:t>
            </a:r>
            <a:r>
              <a:rPr lang="en-US" dirty="0" smtClean="0"/>
              <a:t>% </a:t>
            </a:r>
            <a:endParaRPr lang="en-US" dirty="0" smtClean="0"/>
          </a:p>
          <a:p>
            <a:r>
              <a:rPr lang="en-US" dirty="0" smtClean="0"/>
              <a:t>F</a:t>
            </a:r>
            <a:r>
              <a:rPr lang="en-US" dirty="0" smtClean="0"/>
              <a:t> : </a:t>
            </a:r>
            <a:r>
              <a:rPr lang="en-US" dirty="0" smtClean="0"/>
              <a:t>1.6 </a:t>
            </a:r>
            <a:r>
              <a:rPr lang="en-US" dirty="0" smtClean="0"/>
              <a:t>% </a:t>
            </a:r>
            <a:endParaRPr lang="en-US" dirty="0" smtClean="0"/>
          </a:p>
          <a:p>
            <a:r>
              <a:rPr lang="en-US" dirty="0" smtClean="0"/>
              <a:t>M</a:t>
            </a:r>
            <a:r>
              <a:rPr lang="en-US" dirty="0" smtClean="0"/>
              <a:t> : </a:t>
            </a:r>
            <a:r>
              <a:rPr lang="en-US" dirty="0" smtClean="0"/>
              <a:t>0.51 </a:t>
            </a:r>
            <a:r>
              <a:rPr lang="en-US" dirty="0" smtClean="0"/>
              <a:t>% </a:t>
            </a:r>
            <a:endParaRPr lang="en-US" dirty="0" smtClean="0"/>
          </a:p>
          <a:p>
            <a:r>
              <a:rPr lang="en-US" dirty="0" smtClean="0"/>
              <a:t>Water: 90 </a:t>
            </a:r>
            <a:r>
              <a:rPr lang="en-US" dirty="0" smtClean="0"/>
              <a:t>%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630" y="365126"/>
            <a:ext cx="6343650" cy="1325563"/>
          </a:xfrm>
          <a:solidFill>
            <a:srgbClr val="FFFF00"/>
          </a:solidFill>
          <a:ln w="28575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Terminology in Equine Production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01241"/>
            <a:ext cx="8115300" cy="426719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mature female horse of four years of age and given birth of a foal. 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Stallion: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mature uncastrated male horse of four years of age. 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Gelding: 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castrated male horse of all ages.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Colt: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young uncastrated male horse.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Filly: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young female horse under 3-4 years of age.  After foaling………. mare.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137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24841"/>
            <a:ext cx="8355330" cy="594359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Foal: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young horse of either sex under the age of one year such as Colt foal and Filly foal.</a:t>
            </a:r>
          </a:p>
          <a:p>
            <a:pPr marL="0" indent="0" algn="just"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Foaling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 of giving birth by mare.</a:t>
            </a:r>
          </a:p>
          <a:p>
            <a:pPr marL="0" indent="0" algn="just"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Foal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foot: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suckling foal running with its dam/mare.</a:t>
            </a:r>
          </a:p>
          <a:p>
            <a:pPr marL="0" indent="0" algn="just"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Covering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Mating in horses. </a:t>
            </a:r>
          </a:p>
          <a:p>
            <a:pPr marL="0" indent="0" algn="just"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Broodmare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mare that is used for horse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breeding.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5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24841"/>
            <a:ext cx="8275320" cy="594359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establishment where pedigreed stallion being kept for breeding. </a:t>
            </a:r>
          </a:p>
          <a:p>
            <a:pPr marL="0" indent="0" algn="just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list of horses of a particular breed whose parents are known.</a:t>
            </a:r>
          </a:p>
          <a:p>
            <a:pPr marL="0" indent="0" algn="just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measurement of the height of a horse. One hand is equal to 4 inches. The measurement is usually taken from the ground to the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withers.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horse breed that typically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shorter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14.2 hands (58 inches, 147 cm). it is used in sport of polo.</a:t>
            </a:r>
          </a:p>
          <a:p>
            <a:pPr marL="0" indent="0" algn="just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Horses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Individual animals of breeds that typically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 over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14.2 hands (148 cm, 58.27 in) of  height without shoes and over 14.2½ h (149 cm, 58.66 in) (just) with shoes.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 off height: 14 hands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254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24841"/>
            <a:ext cx="8275320" cy="594359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Jack: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uncastrated male donkey or ass. </a:t>
            </a:r>
          </a:p>
          <a:p>
            <a:pPr marL="0" indent="0" algn="just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Jennet/Jenny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female donkey. </a:t>
            </a:r>
          </a:p>
          <a:p>
            <a:pPr marL="0" indent="0" algn="just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Jockey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rider of a horse in horse racing.</a:t>
            </a:r>
          </a:p>
          <a:p>
            <a:pPr marL="0" indent="0" algn="just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Hybrid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offspring of a male donkey and a horse mare. Almost always sterile. Mules are noted for their sure-footedness. </a:t>
            </a:r>
          </a:p>
          <a:p>
            <a:pPr marL="0" indent="0" algn="just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Hinny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sterile hybrid offsprings of horse stallion and female donkey.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Zebroid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Hybrid offspring of a zebra crossed on another equine.</a:t>
            </a: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550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506</Words>
  <Application>Microsoft Office PowerPoint</Application>
  <PresentationFormat>On-screen Show (4:3)</PresentationFormat>
  <Paragraphs>159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General information of Horse and its Management</vt:lpstr>
      <vt:lpstr>Position in Animal kingdom</vt:lpstr>
      <vt:lpstr>Common terminology associated with Swine</vt:lpstr>
      <vt:lpstr>Slide 4</vt:lpstr>
      <vt:lpstr>Milk composition </vt:lpstr>
      <vt:lpstr>Terminology in Equine Production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information of Horse and its Management</dc:title>
  <dc:creator>NIRALA PC</dc:creator>
  <cp:lastModifiedBy>webroute</cp:lastModifiedBy>
  <cp:revision>3</cp:revision>
  <dcterms:created xsi:type="dcterms:W3CDTF">2006-08-16T00:00:00Z</dcterms:created>
  <dcterms:modified xsi:type="dcterms:W3CDTF">2020-06-02T04:31:18Z</dcterms:modified>
</cp:coreProperties>
</file>