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65" r:id="rId2"/>
    <p:sldId id="257" r:id="rId3"/>
    <p:sldId id="266" r:id="rId4"/>
    <p:sldId id="258" r:id="rId5"/>
    <p:sldId id="259" r:id="rId6"/>
    <p:sldId id="260" r:id="rId7"/>
    <p:sldId id="267" r:id="rId8"/>
    <p:sldId id="261" r:id="rId9"/>
    <p:sldId id="272" r:id="rId10"/>
    <p:sldId id="262" r:id="rId11"/>
    <p:sldId id="269" r:id="rId12"/>
    <p:sldId id="263" r:id="rId13"/>
    <p:sldId id="271" r:id="rId1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9" d="100"/>
          <a:sy n="109" d="100"/>
        </p:scale>
        <p:origin x="1674" y="15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6/20/2020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.gif"/><Relationship Id="rId4" Type="http://schemas.openxmlformats.org/officeDocument/2006/relationships/image" Target="../media/image7.gif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1219200"/>
          </a:xfrm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EMBRYOLOGY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295400"/>
            <a:ext cx="9144000" cy="5562600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2500" lnSpcReduction="10000"/>
          </a:bodyPr>
          <a:lstStyle/>
          <a:p>
            <a:pPr algn="ctr">
              <a:buNone/>
            </a:pPr>
            <a:r>
              <a:rPr lang="en-US" sz="4200" b="1" dirty="0" smtClean="0">
                <a:solidFill>
                  <a:srgbClr val="FF0000"/>
                </a:solidFill>
                <a:latin typeface="+mj-lt"/>
              </a:rPr>
              <a:t>ORGANOGENESIS OF ALIMENTARY SYSTEM</a:t>
            </a:r>
            <a:endParaRPr lang="en-US" sz="2400" b="1" dirty="0" smtClean="0">
              <a:solidFill>
                <a:srgbClr val="FF0000"/>
              </a:solidFill>
              <a:latin typeface="+mj-lt"/>
            </a:endParaRPr>
          </a:p>
          <a:p>
            <a:pPr algn="ctr">
              <a:buNone/>
            </a:pPr>
            <a:r>
              <a:rPr lang="en-US" sz="3200" b="1" dirty="0" smtClean="0">
                <a:latin typeface="+mj-lt"/>
              </a:rPr>
              <a:t>                   </a:t>
            </a:r>
            <a:r>
              <a:rPr lang="en-US" sz="3000" b="1" dirty="0" smtClean="0">
                <a:solidFill>
                  <a:srgbClr val="FF0000"/>
                </a:solidFill>
                <a:latin typeface="+mj-lt"/>
              </a:rPr>
              <a:t>Date of Lecture 20.06.2020</a:t>
            </a:r>
            <a:endParaRPr lang="en-US" sz="3200" b="1" dirty="0" smtClean="0">
              <a:solidFill>
                <a:srgbClr val="FF0000"/>
              </a:solidFill>
              <a:latin typeface="+mj-lt"/>
            </a:endParaRPr>
          </a:p>
          <a:p>
            <a:pPr>
              <a:buNone/>
            </a:pPr>
            <a:endParaRPr lang="en-US" sz="3200" dirty="0" smtClean="0">
              <a:latin typeface="+mj-lt"/>
            </a:endParaRPr>
          </a:p>
          <a:p>
            <a:pPr algn="r">
              <a:buNone/>
            </a:pPr>
            <a:r>
              <a:rPr lang="en-US" sz="2800" b="1" dirty="0" smtClean="0">
                <a:latin typeface="+mj-lt"/>
              </a:rPr>
              <a:t>     </a:t>
            </a:r>
          </a:p>
          <a:p>
            <a:pPr algn="r">
              <a:buNone/>
            </a:pPr>
            <a:endParaRPr lang="en-US" sz="2800" b="1" dirty="0" smtClean="0">
              <a:latin typeface="+mj-lt"/>
            </a:endParaRPr>
          </a:p>
          <a:p>
            <a:pPr algn="r">
              <a:buNone/>
            </a:pPr>
            <a:endParaRPr lang="en-US" sz="2800" b="1" dirty="0" smtClean="0">
              <a:latin typeface="+mj-lt"/>
            </a:endParaRPr>
          </a:p>
          <a:p>
            <a:pPr algn="r">
              <a:buNone/>
            </a:pPr>
            <a:endParaRPr lang="en-US" sz="2800" b="1" dirty="0" smtClean="0">
              <a:latin typeface="+mj-lt"/>
            </a:endParaRPr>
          </a:p>
          <a:p>
            <a:pPr algn="r">
              <a:buNone/>
            </a:pPr>
            <a:endParaRPr lang="en-US" b="1" dirty="0" smtClean="0">
              <a:latin typeface="+mj-lt"/>
            </a:endParaRPr>
          </a:p>
          <a:p>
            <a:pPr algn="r">
              <a:buNone/>
            </a:pPr>
            <a:r>
              <a:rPr lang="en-US" b="1" dirty="0" smtClean="0">
                <a:latin typeface="+mj-lt"/>
              </a:rPr>
              <a:t>Course Instructor – Dr. Manoj Kumar </a:t>
            </a:r>
            <a:r>
              <a:rPr lang="en-US" b="1" dirty="0" err="1" smtClean="0">
                <a:latin typeface="+mj-lt"/>
              </a:rPr>
              <a:t>Sinha</a:t>
            </a:r>
            <a:endParaRPr lang="en-US" b="1" dirty="0" smtClean="0">
              <a:latin typeface="+mj-lt"/>
            </a:endParaRPr>
          </a:p>
          <a:p>
            <a:pPr algn="r">
              <a:buNone/>
            </a:pPr>
            <a:r>
              <a:rPr lang="en-US" b="1" dirty="0" smtClean="0">
                <a:latin typeface="+mj-lt"/>
              </a:rPr>
              <a:t>Asst. professor-cum-Jr. scientist</a:t>
            </a:r>
          </a:p>
          <a:p>
            <a:pPr algn="r">
              <a:buNone/>
            </a:pPr>
            <a:r>
              <a:rPr lang="en-US" b="1" dirty="0" smtClean="0">
                <a:latin typeface="+mj-lt"/>
              </a:rPr>
              <a:t>               Department of veterinary Anatomy </a:t>
            </a:r>
          </a:p>
          <a:p>
            <a:pPr algn="r">
              <a:buNone/>
            </a:pPr>
            <a:r>
              <a:rPr lang="en-US" sz="2800" b="1" dirty="0" smtClean="0">
                <a:latin typeface="+mj-lt"/>
              </a:rPr>
              <a:t>                                  </a:t>
            </a:r>
          </a:p>
        </p:txBody>
      </p:sp>
      <p:pic>
        <p:nvPicPr>
          <p:cNvPr id="6" name="Picture 6" descr="C:\Users\sony\Desktop\Endoderm_cartoon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2438400"/>
            <a:ext cx="9144000" cy="249555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0" y="0"/>
            <a:ext cx="1905000" cy="646331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UNIT-8</a:t>
            </a:r>
            <a:endParaRPr lang="en-US" sz="36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533400" y="0"/>
            <a:ext cx="7848600" cy="646331"/>
          </a:xfrm>
          <a:prstGeom prst="rect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3600" b="1" dirty="0" smtClean="0"/>
              <a:t>ALIMENTARY SYSTEM</a:t>
            </a:r>
            <a:endParaRPr lang="en-US" sz="36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1295400"/>
            <a:ext cx="8305800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Develops from endoderm, </a:t>
            </a:r>
            <a:r>
              <a:rPr lang="en-US" sz="2400" dirty="0" err="1" smtClean="0">
                <a:latin typeface="+mj-lt"/>
              </a:rPr>
              <a:t>endodermal</a:t>
            </a:r>
            <a:r>
              <a:rPr lang="en-US" sz="2400" dirty="0" smtClean="0">
                <a:latin typeface="+mj-lt"/>
              </a:rPr>
              <a:t> layer forms mucus lining of gut and structure derived from gut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latin typeface="+mj-lt"/>
              </a:rPr>
              <a:t>Mouth, anal canal are derived from ectoderm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The musculature, fibrous stroma and serous coat derived from the </a:t>
            </a:r>
            <a:r>
              <a:rPr lang="en-US" sz="2400" b="1" dirty="0" smtClean="0">
                <a:latin typeface="+mj-lt"/>
              </a:rPr>
              <a:t>splanchnopleuric layer of mesoderm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latin typeface="+mj-lt"/>
              </a:rPr>
              <a:t>Primitive gut tube </a:t>
            </a:r>
            <a:r>
              <a:rPr lang="en-US" sz="2400" dirty="0" smtClean="0">
                <a:latin typeface="+mj-lt"/>
              </a:rPr>
              <a:t>extends along the mid line from cephalic end (bucco-phararyngeal) to the caudal end (cloacal membrane)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solidFill>
                  <a:srgbClr val="FF0000"/>
                </a:solidFill>
                <a:latin typeface="+mj-lt"/>
              </a:rPr>
              <a:t>The primitive gut tube is derived from the dorsal part of the yolk sac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latin typeface="+mj-lt"/>
              </a:rPr>
              <a:t>Primitive gut tube is divided into three section : Fore gut, Mid gut and Hind gut</a:t>
            </a:r>
          </a:p>
          <a:p>
            <a:pPr algn="just"/>
            <a:endParaRPr lang="en-US" sz="2400" dirty="0" smtClean="0">
              <a:latin typeface="+mj-lt"/>
            </a:endParaRPr>
          </a:p>
          <a:p>
            <a:pPr>
              <a:buFont typeface="Wingdings" pitchFamily="2" charset="2"/>
              <a:buChar char="Ø"/>
            </a:pPr>
            <a:endParaRPr lang="en-US" sz="2400" dirty="0" smtClean="0">
              <a:latin typeface="+mj-lt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C:\Users\sony\Desktop\829cc2d86d14cf7787010774c4fe261e0675db30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685800"/>
            <a:ext cx="9144000" cy="6172200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4572000" y="4876800"/>
            <a:ext cx="1295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YOLK SAC</a:t>
            </a:r>
            <a:endParaRPr lang="en-US" b="1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0"/>
            <a:ext cx="8229600" cy="6096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b="1" dirty="0" smtClean="0"/>
              <a:t>FORE GUT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85800"/>
            <a:ext cx="8305800" cy="5791200"/>
          </a:xfrm>
        </p:spPr>
        <p:txBody>
          <a:bodyPr>
            <a:normAutofit lnSpcReduction="1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It is cranial part of the gut tube and separated from the </a:t>
            </a:r>
            <a:r>
              <a:rPr lang="en-US" sz="2400" dirty="0" err="1" smtClean="0">
                <a:latin typeface="+mj-lt"/>
              </a:rPr>
              <a:t>stomatodaeum</a:t>
            </a:r>
            <a:r>
              <a:rPr lang="en-US" sz="2400" dirty="0" smtClean="0">
                <a:latin typeface="+mj-lt"/>
              </a:rPr>
              <a:t> (primitive mouth cavity) from </a:t>
            </a:r>
            <a:r>
              <a:rPr lang="en-US" sz="2400" dirty="0" err="1" smtClean="0">
                <a:latin typeface="+mj-lt"/>
              </a:rPr>
              <a:t>buccopharyngeal</a:t>
            </a:r>
            <a:r>
              <a:rPr lang="en-US" sz="2400" dirty="0" smtClean="0">
                <a:latin typeface="+mj-lt"/>
              </a:rPr>
              <a:t> membrane at early stage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Later at 4</a:t>
            </a:r>
            <a:r>
              <a:rPr lang="en-US" sz="2400" baseline="30000" dirty="0" smtClean="0">
                <a:latin typeface="+mj-lt"/>
              </a:rPr>
              <a:t>th</a:t>
            </a:r>
            <a:r>
              <a:rPr lang="en-US" sz="2400" dirty="0" smtClean="0">
                <a:latin typeface="+mj-lt"/>
              </a:rPr>
              <a:t> week of development this </a:t>
            </a:r>
            <a:r>
              <a:rPr lang="en-US" sz="2400" dirty="0" err="1" smtClean="0">
                <a:latin typeface="+mj-lt"/>
              </a:rPr>
              <a:t>bilaminar</a:t>
            </a:r>
            <a:r>
              <a:rPr lang="en-US" sz="2400" dirty="0" smtClean="0">
                <a:latin typeface="+mj-lt"/>
              </a:rPr>
              <a:t> membrane disappears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Caudally fore gut extends </a:t>
            </a:r>
            <a:r>
              <a:rPr lang="en-US" sz="2400" dirty="0" err="1" smtClean="0">
                <a:latin typeface="+mj-lt"/>
              </a:rPr>
              <a:t>upto</a:t>
            </a:r>
            <a:r>
              <a:rPr lang="en-US" sz="2400" dirty="0" smtClean="0">
                <a:latin typeface="+mj-lt"/>
              </a:rPr>
              <a:t> 2</a:t>
            </a:r>
            <a:r>
              <a:rPr lang="en-US" sz="2400" baseline="30000" dirty="0" smtClean="0">
                <a:latin typeface="+mj-lt"/>
              </a:rPr>
              <a:t>nd</a:t>
            </a:r>
            <a:r>
              <a:rPr lang="en-US" sz="2400" dirty="0" smtClean="0">
                <a:latin typeface="+mj-lt"/>
              </a:rPr>
              <a:t> part of duodenum at the level of </a:t>
            </a:r>
            <a:r>
              <a:rPr lang="en-US" sz="2400" dirty="0" err="1" smtClean="0">
                <a:latin typeface="+mj-lt"/>
              </a:rPr>
              <a:t>openinig</a:t>
            </a:r>
            <a:r>
              <a:rPr lang="en-US" sz="2400" dirty="0" smtClean="0">
                <a:latin typeface="+mj-lt"/>
              </a:rPr>
              <a:t> of bile duct</a:t>
            </a:r>
          </a:p>
          <a:p>
            <a:pPr>
              <a:buFont typeface="Wingdings" pitchFamily="2" charset="2"/>
              <a:buChar char="Ø"/>
            </a:pPr>
            <a:r>
              <a:rPr lang="en-US" sz="2400" b="1" dirty="0" smtClean="0">
                <a:latin typeface="+mj-lt"/>
              </a:rPr>
              <a:t>Fore gut divided into two parts : pre-laryngeal Part and post-laryngeal parts give rise to following parts: </a:t>
            </a:r>
          </a:p>
          <a:p>
            <a:pPr>
              <a:buNone/>
            </a:pPr>
            <a:endParaRPr lang="en-US" sz="2400" dirty="0" smtClean="0">
              <a:latin typeface="+mj-lt"/>
            </a:endParaRPr>
          </a:p>
          <a:p>
            <a:pPr>
              <a:buNone/>
            </a:pPr>
            <a:r>
              <a:rPr lang="en-US" sz="2400" b="1" dirty="0" smtClean="0">
                <a:latin typeface="+mj-lt"/>
              </a:rPr>
              <a:t>      Pre-pharyngeal part                           Post-pharyngeal part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Part of mouth cavity,                               Esophagus, stomach ,liver 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Pharynx, tongue, glands, </a:t>
            </a:r>
            <a:r>
              <a:rPr lang="en-US" sz="2400" dirty="0" err="1" smtClean="0">
                <a:latin typeface="+mj-lt"/>
              </a:rPr>
              <a:t>plaatine</a:t>
            </a:r>
            <a:r>
              <a:rPr lang="en-US" sz="2400" dirty="0" smtClean="0">
                <a:latin typeface="+mj-lt"/>
              </a:rPr>
              <a:t>          pancreas, proximal part of                   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  tonsils, respiratory passage                  duodenum                                                   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                                                                    </a:t>
            </a:r>
          </a:p>
          <a:p>
            <a:pPr>
              <a:buNone/>
            </a:pPr>
            <a:endParaRPr lang="en-US" sz="2400" dirty="0" smtClean="0">
              <a:latin typeface="+mj-lt"/>
            </a:endParaRPr>
          </a:p>
        </p:txBody>
      </p:sp>
      <p:cxnSp>
        <p:nvCxnSpPr>
          <p:cNvPr id="5" name="Straight Arrow Connector 4"/>
          <p:cNvCxnSpPr/>
          <p:nvPr/>
        </p:nvCxnSpPr>
        <p:spPr>
          <a:xfrm rot="5400000">
            <a:off x="3962797" y="3962003"/>
            <a:ext cx="3048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>
            <a:off x="2057400" y="4114800"/>
            <a:ext cx="4572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5400000">
            <a:off x="1905794" y="42664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rot="5400000">
            <a:off x="6477794" y="42664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6096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sz="4400" b="1" dirty="0" smtClean="0"/>
              <a:t>MID GUT</a:t>
            </a:r>
            <a:endParaRPr lang="en-US" sz="44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305800" cy="5334000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+mj-lt"/>
              </a:rPr>
              <a:t>This is middle part of primitive gut tube which </a:t>
            </a:r>
            <a:r>
              <a:rPr lang="en-US" sz="2400" b="1" dirty="0" smtClean="0">
                <a:latin typeface="+mj-lt"/>
              </a:rPr>
              <a:t>extends from duodenum to transverse colon in adults</a:t>
            </a:r>
          </a:p>
          <a:p>
            <a:r>
              <a:rPr lang="en-US" sz="2400" dirty="0" smtClean="0">
                <a:latin typeface="+mj-lt"/>
              </a:rPr>
              <a:t>Mid gut connected with the </a:t>
            </a:r>
            <a:r>
              <a:rPr lang="en-US" sz="2400" dirty="0" err="1" smtClean="0">
                <a:latin typeface="+mj-lt"/>
              </a:rPr>
              <a:t>extraembryonic</a:t>
            </a:r>
            <a:r>
              <a:rPr lang="en-US" sz="2400" dirty="0" smtClean="0">
                <a:latin typeface="+mj-lt"/>
              </a:rPr>
              <a:t> part of the yolk sac by </a:t>
            </a:r>
            <a:r>
              <a:rPr lang="en-US" sz="2400" dirty="0" err="1" smtClean="0">
                <a:latin typeface="+mj-lt"/>
              </a:rPr>
              <a:t>vitello</a:t>
            </a:r>
            <a:r>
              <a:rPr lang="en-US" sz="2400" dirty="0" smtClean="0">
                <a:latin typeface="+mj-lt"/>
              </a:rPr>
              <a:t>-intestinal tube</a:t>
            </a:r>
          </a:p>
          <a:p>
            <a:r>
              <a:rPr lang="en-US" sz="2400" b="1" dirty="0" smtClean="0">
                <a:latin typeface="+mj-lt"/>
              </a:rPr>
              <a:t>Mid gut </a:t>
            </a:r>
            <a:r>
              <a:rPr lang="en-US" sz="2400" b="1" dirty="0" smtClean="0">
                <a:latin typeface="+mj-lt"/>
              </a:rPr>
              <a:t>divided </a:t>
            </a:r>
            <a:r>
              <a:rPr lang="en-US" sz="2400" b="1" dirty="0" smtClean="0">
                <a:latin typeface="+mj-lt"/>
              </a:rPr>
              <a:t>into two parts: pre-</a:t>
            </a:r>
            <a:r>
              <a:rPr lang="en-US" sz="2400" b="1" dirty="0" err="1" smtClean="0">
                <a:latin typeface="+mj-lt"/>
              </a:rPr>
              <a:t>cecal</a:t>
            </a:r>
            <a:r>
              <a:rPr lang="en-US" sz="2400" b="1" dirty="0" smtClean="0">
                <a:latin typeface="+mj-lt"/>
              </a:rPr>
              <a:t> part and post-</a:t>
            </a:r>
            <a:r>
              <a:rPr lang="en-US" sz="2400" b="1" dirty="0" err="1" smtClean="0">
                <a:latin typeface="+mj-lt"/>
              </a:rPr>
              <a:t>cecal</a:t>
            </a:r>
            <a:r>
              <a:rPr lang="en-US" sz="2400" b="1" dirty="0" smtClean="0">
                <a:latin typeface="+mj-lt"/>
              </a:rPr>
              <a:t> part                                               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                </a:t>
            </a:r>
            <a:r>
              <a:rPr lang="en-US" sz="2400" b="1" dirty="0" smtClean="0">
                <a:latin typeface="+mj-lt"/>
              </a:rPr>
              <a:t>Pre-</a:t>
            </a:r>
            <a:r>
              <a:rPr lang="en-US" sz="2400" b="1" dirty="0" err="1" smtClean="0">
                <a:latin typeface="+mj-lt"/>
              </a:rPr>
              <a:t>cecal</a:t>
            </a:r>
            <a:r>
              <a:rPr lang="en-US" sz="2400" b="1" dirty="0" smtClean="0">
                <a:latin typeface="+mj-lt"/>
              </a:rPr>
              <a:t> </a:t>
            </a:r>
            <a:r>
              <a:rPr lang="en-US" sz="2400" dirty="0" smtClean="0">
                <a:latin typeface="+mj-lt"/>
              </a:rPr>
              <a:t>                                                  </a:t>
            </a:r>
            <a:r>
              <a:rPr lang="en-US" sz="2400" b="1" dirty="0" smtClean="0">
                <a:latin typeface="+mj-lt"/>
              </a:rPr>
              <a:t>Post-</a:t>
            </a:r>
            <a:r>
              <a:rPr lang="en-US" sz="2400" b="1" dirty="0" err="1" smtClean="0">
                <a:latin typeface="+mj-lt"/>
              </a:rPr>
              <a:t>cecal</a:t>
            </a:r>
            <a:r>
              <a:rPr lang="en-US" sz="2400" b="1" dirty="0" smtClean="0">
                <a:latin typeface="+mj-lt"/>
              </a:rPr>
              <a:t> </a:t>
            </a:r>
          </a:p>
          <a:p>
            <a:pPr>
              <a:buNone/>
            </a:pPr>
            <a:r>
              <a:rPr lang="en-US" sz="2400" dirty="0" smtClean="0">
                <a:latin typeface="+mj-lt"/>
              </a:rPr>
              <a:t>Distal part of duodenum                                   </a:t>
            </a:r>
            <a:r>
              <a:rPr lang="en-US" sz="2400" dirty="0" err="1" smtClean="0">
                <a:latin typeface="+mj-lt"/>
              </a:rPr>
              <a:t>cecum</a:t>
            </a:r>
            <a:r>
              <a:rPr lang="en-US" sz="2400" dirty="0" smtClean="0">
                <a:latin typeface="+mj-lt"/>
              </a:rPr>
              <a:t>, colon</a:t>
            </a:r>
          </a:p>
          <a:p>
            <a:pPr>
              <a:buNone/>
            </a:pPr>
            <a:r>
              <a:rPr lang="en-US" sz="2400" dirty="0" err="1" smtClean="0">
                <a:latin typeface="+mj-lt"/>
              </a:rPr>
              <a:t>Jejunam</a:t>
            </a:r>
            <a:r>
              <a:rPr lang="en-US" sz="2400" dirty="0" smtClean="0">
                <a:latin typeface="+mj-lt"/>
              </a:rPr>
              <a:t>, Ileum                                         (ascending and transverse)</a:t>
            </a:r>
            <a:endParaRPr lang="en-US" sz="2400" dirty="0">
              <a:latin typeface="+mj-lt"/>
            </a:endParaRPr>
          </a:p>
        </p:txBody>
      </p:sp>
      <p:cxnSp>
        <p:nvCxnSpPr>
          <p:cNvPr id="4" name="Straight Arrow Connector 3"/>
          <p:cNvCxnSpPr/>
          <p:nvPr/>
        </p:nvCxnSpPr>
        <p:spPr>
          <a:xfrm rot="5400000">
            <a:off x="4419997" y="3047603"/>
            <a:ext cx="3048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Straight Connector 4"/>
          <p:cNvCxnSpPr/>
          <p:nvPr/>
        </p:nvCxnSpPr>
        <p:spPr>
          <a:xfrm>
            <a:off x="2286000" y="3200400"/>
            <a:ext cx="4572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Arrow Connector 5"/>
          <p:cNvCxnSpPr/>
          <p:nvPr/>
        </p:nvCxnSpPr>
        <p:spPr>
          <a:xfrm rot="5400000">
            <a:off x="2134394" y="33520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/>
          <p:cNvCxnSpPr/>
          <p:nvPr/>
        </p:nvCxnSpPr>
        <p:spPr>
          <a:xfrm rot="5400000">
            <a:off x="6706394" y="3352006"/>
            <a:ext cx="3048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6858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Autofit/>
          </a:bodyPr>
          <a:lstStyle/>
          <a:p>
            <a:pPr algn="ctr"/>
            <a:r>
              <a:rPr lang="en-US" sz="4000" b="1" dirty="0" smtClean="0"/>
              <a:t>HIND GUT</a:t>
            </a:r>
            <a:endParaRPr lang="en-US" sz="40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762000"/>
            <a:ext cx="8229600" cy="5867400"/>
          </a:xfrm>
        </p:spPr>
        <p:txBody>
          <a:bodyPr>
            <a:normAutofit fontScale="92500" lnSpcReduction="20000"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>
                <a:latin typeface="+mj-lt"/>
              </a:rPr>
              <a:t>It is the caudal part of the primitive gut tube, and separated from the ectoderm by </a:t>
            </a:r>
            <a:r>
              <a:rPr lang="en-US" dirty="0" err="1" smtClean="0">
                <a:latin typeface="+mj-lt"/>
              </a:rPr>
              <a:t>clocal</a:t>
            </a:r>
            <a:r>
              <a:rPr lang="en-US" dirty="0" smtClean="0">
                <a:latin typeface="+mj-lt"/>
              </a:rPr>
              <a:t> membrane (</a:t>
            </a:r>
            <a:r>
              <a:rPr lang="en-US" dirty="0" err="1" smtClean="0">
                <a:latin typeface="+mj-lt"/>
              </a:rPr>
              <a:t>bilaminar</a:t>
            </a:r>
            <a:r>
              <a:rPr lang="en-US" dirty="0" smtClean="0">
                <a:latin typeface="+mj-lt"/>
              </a:rPr>
              <a:t> membrane)</a:t>
            </a:r>
          </a:p>
          <a:p>
            <a:pPr>
              <a:buFont typeface="Wingdings" pitchFamily="2" charset="2"/>
              <a:buChar char="Ø"/>
            </a:pPr>
            <a:r>
              <a:rPr lang="en-US" b="1" dirty="0" smtClean="0">
                <a:latin typeface="+mj-lt"/>
              </a:rPr>
              <a:t>Hind gut is divided into two parts: pre-</a:t>
            </a:r>
            <a:r>
              <a:rPr lang="en-US" b="1" dirty="0" err="1" smtClean="0">
                <a:latin typeface="+mj-lt"/>
              </a:rPr>
              <a:t>allantoic</a:t>
            </a:r>
            <a:r>
              <a:rPr lang="en-US" b="1" dirty="0" smtClean="0">
                <a:latin typeface="+mj-lt"/>
              </a:rPr>
              <a:t> part and post </a:t>
            </a:r>
            <a:r>
              <a:rPr lang="en-US" b="1" dirty="0" err="1" smtClean="0">
                <a:latin typeface="+mj-lt"/>
              </a:rPr>
              <a:t>allantoic</a:t>
            </a:r>
            <a:r>
              <a:rPr lang="en-US" b="1" dirty="0" smtClean="0">
                <a:latin typeface="+mj-lt"/>
              </a:rPr>
              <a:t> part</a:t>
            </a:r>
          </a:p>
          <a:p>
            <a:pPr>
              <a:buNone/>
            </a:pPr>
            <a:r>
              <a:rPr lang="en-US" dirty="0" smtClean="0"/>
              <a:t>      </a:t>
            </a:r>
          </a:p>
          <a:p>
            <a:pPr>
              <a:buNone/>
            </a:pPr>
            <a:r>
              <a:rPr lang="en-US" b="1" dirty="0" smtClean="0"/>
              <a:t>           </a:t>
            </a:r>
            <a:r>
              <a:rPr lang="en-US" b="1" dirty="0" smtClean="0">
                <a:latin typeface="+mj-lt"/>
              </a:rPr>
              <a:t>pre-</a:t>
            </a:r>
            <a:r>
              <a:rPr lang="en-US" b="1" dirty="0" err="1" smtClean="0">
                <a:latin typeface="+mj-lt"/>
              </a:rPr>
              <a:t>allantoic</a:t>
            </a:r>
            <a:r>
              <a:rPr lang="en-US" b="1" dirty="0" smtClean="0">
                <a:latin typeface="+mj-lt"/>
              </a:rPr>
              <a:t> part                                post </a:t>
            </a:r>
            <a:r>
              <a:rPr lang="en-US" b="1" dirty="0" err="1" smtClean="0">
                <a:latin typeface="+mj-lt"/>
              </a:rPr>
              <a:t>allantoic</a:t>
            </a:r>
            <a:r>
              <a:rPr lang="en-US" b="1" dirty="0" smtClean="0">
                <a:latin typeface="+mj-lt"/>
              </a:rPr>
              <a:t> part    </a:t>
            </a:r>
          </a:p>
          <a:p>
            <a:pPr>
              <a:buNone/>
            </a:pPr>
            <a:r>
              <a:rPr lang="en-US" dirty="0" smtClean="0">
                <a:latin typeface="+mj-lt"/>
              </a:rPr>
              <a:t>            Descending colon                        Primitive </a:t>
            </a:r>
            <a:r>
              <a:rPr lang="en-US" dirty="0" err="1" smtClean="0">
                <a:latin typeface="+mj-lt"/>
              </a:rPr>
              <a:t>urogenital</a:t>
            </a:r>
            <a:r>
              <a:rPr lang="en-US" dirty="0" smtClean="0">
                <a:latin typeface="+mj-lt"/>
              </a:rPr>
              <a:t> sinus                     </a:t>
            </a:r>
          </a:p>
          <a:p>
            <a:pPr>
              <a:buNone/>
            </a:pPr>
            <a:r>
              <a:rPr lang="en-US" dirty="0" smtClean="0">
                <a:latin typeface="+mj-lt"/>
              </a:rPr>
              <a:t>                                                                                     Rectum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>
                <a:latin typeface="+mj-lt"/>
              </a:rPr>
              <a:t>The  </a:t>
            </a:r>
            <a:r>
              <a:rPr lang="en-US" dirty="0" err="1" smtClean="0">
                <a:latin typeface="+mj-lt"/>
              </a:rPr>
              <a:t>splanchnopleuric</a:t>
            </a:r>
            <a:r>
              <a:rPr lang="en-US" dirty="0" smtClean="0">
                <a:latin typeface="+mj-lt"/>
              </a:rPr>
              <a:t> layer of the mesoderm after enclosing the gut with its muscular, fibrous and serous layer forms </a:t>
            </a:r>
            <a:r>
              <a:rPr lang="en-US" b="1" dirty="0" smtClean="0">
                <a:latin typeface="+mj-lt"/>
              </a:rPr>
              <a:t>primitive dorsal mesentery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>
                <a:latin typeface="+mj-lt"/>
              </a:rPr>
              <a:t>The dorsal mesentery suspends the gut from the dorsal wall and gives passage to blood vessels</a:t>
            </a:r>
          </a:p>
          <a:p>
            <a:pPr>
              <a:buFont typeface="Wingdings" pitchFamily="2" charset="2"/>
              <a:buChar char="Ø"/>
            </a:pPr>
            <a:r>
              <a:rPr lang="en-US" b="1" dirty="0" smtClean="0">
                <a:latin typeface="+mj-lt"/>
              </a:rPr>
              <a:t>Celiac artery supplies the abdominal part of the fore gut, cranial mesenteric artery supplies the mid gut and caudal </a:t>
            </a:r>
            <a:r>
              <a:rPr lang="en-US" b="1" dirty="0" err="1" smtClean="0">
                <a:latin typeface="+mj-lt"/>
              </a:rPr>
              <a:t>mysentric</a:t>
            </a:r>
            <a:r>
              <a:rPr lang="en-US" b="1" dirty="0" smtClean="0">
                <a:latin typeface="+mj-lt"/>
              </a:rPr>
              <a:t> artery supplies the hind gut   </a:t>
            </a:r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pPr>
              <a:buNone/>
            </a:pPr>
            <a:endParaRPr lang="en-US" dirty="0"/>
          </a:p>
        </p:txBody>
      </p:sp>
      <p:cxnSp>
        <p:nvCxnSpPr>
          <p:cNvPr id="4" name="Straight Arrow Connector 3"/>
          <p:cNvCxnSpPr/>
          <p:nvPr/>
        </p:nvCxnSpPr>
        <p:spPr>
          <a:xfrm rot="5400000">
            <a:off x="4419997" y="1904603"/>
            <a:ext cx="3048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Straight Connector 4"/>
          <p:cNvCxnSpPr/>
          <p:nvPr/>
        </p:nvCxnSpPr>
        <p:spPr>
          <a:xfrm>
            <a:off x="2667000" y="2133600"/>
            <a:ext cx="4572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Arrow Connector 5"/>
          <p:cNvCxnSpPr/>
          <p:nvPr/>
        </p:nvCxnSpPr>
        <p:spPr>
          <a:xfrm rot="5400000">
            <a:off x="7086997" y="2285603"/>
            <a:ext cx="3048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/>
          <p:cNvCxnSpPr/>
          <p:nvPr/>
        </p:nvCxnSpPr>
        <p:spPr>
          <a:xfrm rot="5400000">
            <a:off x="2514997" y="2285603"/>
            <a:ext cx="304800" cy="794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C:\Users\sony\Desktop\DEVELOPMENT+OF+HINDGU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8382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Autofit/>
          </a:bodyPr>
          <a:lstStyle/>
          <a:p>
            <a:pPr algn="ctr"/>
            <a:r>
              <a:rPr lang="en-US" sz="3600" b="1" dirty="0" smtClean="0"/>
              <a:t/>
            </a:r>
            <a:br>
              <a:rPr lang="en-US" sz="3600" b="1" dirty="0" smtClean="0"/>
            </a:br>
            <a:r>
              <a:rPr lang="en-US" sz="3600" b="1" dirty="0" smtClean="0"/>
              <a:t/>
            </a:r>
            <a:br>
              <a:rPr lang="en-US" sz="3600" b="1" dirty="0" smtClean="0"/>
            </a:br>
            <a:r>
              <a:rPr lang="en-US" sz="3200" b="1" dirty="0" smtClean="0"/>
              <a:t>PRE-LARYNGEAL PART OF THE FORE GUT</a:t>
            </a:r>
            <a:endParaRPr lang="en-US" sz="36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990600"/>
            <a:ext cx="8686800" cy="5715000"/>
          </a:xfrm>
        </p:spPr>
        <p:txBody>
          <a:bodyPr>
            <a:normAutofit fontScale="92500" lnSpcReduction="1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Cephalic part of fore gut separated from </a:t>
            </a:r>
            <a:r>
              <a:rPr lang="en-US" sz="2400" dirty="0" err="1" smtClean="0">
                <a:latin typeface="+mj-lt"/>
              </a:rPr>
              <a:t>stomatodaeum</a:t>
            </a:r>
            <a:r>
              <a:rPr lang="en-US" sz="2400" dirty="0" smtClean="0">
                <a:latin typeface="+mj-lt"/>
              </a:rPr>
              <a:t> by </a:t>
            </a:r>
            <a:r>
              <a:rPr lang="en-US" sz="2400" dirty="0" err="1" smtClean="0">
                <a:latin typeface="+mj-lt"/>
              </a:rPr>
              <a:t>buccopharyngeal</a:t>
            </a:r>
            <a:r>
              <a:rPr lang="en-US" sz="2400" dirty="0" smtClean="0">
                <a:latin typeface="+mj-lt"/>
              </a:rPr>
              <a:t> membrane and after rupture of this membrane cephalic part of foregut opens to the exterior through </a:t>
            </a:r>
            <a:r>
              <a:rPr lang="en-US" sz="2400" dirty="0" err="1" smtClean="0">
                <a:latin typeface="+mj-lt"/>
              </a:rPr>
              <a:t>stomadodaeum</a:t>
            </a:r>
            <a:endParaRPr lang="en-US" sz="2400" dirty="0" smtClean="0">
              <a:latin typeface="+mj-lt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latin typeface="+mj-lt"/>
              </a:rPr>
              <a:t>Then primitive pharynx is formed and is composed of three layer: Ectoderm, Mesoderm and Endoderm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Mesoderm of the lateral wall  of fore gut undergoes thickening  at intervals and form a series of </a:t>
            </a:r>
            <a:r>
              <a:rPr lang="en-US" sz="2400" b="1" dirty="0" smtClean="0">
                <a:latin typeface="+mj-lt"/>
              </a:rPr>
              <a:t>bars (6 pairs) k/a </a:t>
            </a:r>
            <a:r>
              <a:rPr lang="en-US" sz="2400" b="1" dirty="0" err="1" smtClean="0">
                <a:latin typeface="+mj-lt"/>
              </a:rPr>
              <a:t>Branchial</a:t>
            </a:r>
            <a:r>
              <a:rPr lang="en-US" sz="2400" b="1" dirty="0" smtClean="0">
                <a:latin typeface="+mj-lt"/>
              </a:rPr>
              <a:t> or Pharyngeal arches , each of these bars grow and take the shape of arch k/a Pharyngeal Arches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+mj-lt"/>
              </a:rPr>
              <a:t>The grooves which develop outside between the bars are k/a </a:t>
            </a:r>
            <a:r>
              <a:rPr lang="en-US" sz="2400" b="1" dirty="0" err="1" smtClean="0">
                <a:latin typeface="+mj-lt"/>
              </a:rPr>
              <a:t>Branchial</a:t>
            </a:r>
            <a:r>
              <a:rPr lang="en-US" sz="2400" b="1" dirty="0" smtClean="0">
                <a:latin typeface="+mj-lt"/>
              </a:rPr>
              <a:t> clefts</a:t>
            </a:r>
            <a:r>
              <a:rPr lang="en-US" sz="2400" dirty="0" smtClean="0">
                <a:latin typeface="+mj-lt"/>
              </a:rPr>
              <a:t> and those develop outside between the bars are k/a </a:t>
            </a:r>
            <a:r>
              <a:rPr lang="en-US" sz="2400" b="1" dirty="0" smtClean="0">
                <a:latin typeface="+mj-lt"/>
              </a:rPr>
              <a:t>Pharyngeal pouches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err="1" smtClean="0">
                <a:latin typeface="+mj-lt"/>
              </a:rPr>
              <a:t>Branchial</a:t>
            </a:r>
            <a:r>
              <a:rPr lang="en-US" sz="2400" b="1" dirty="0" smtClean="0">
                <a:latin typeface="+mj-lt"/>
              </a:rPr>
              <a:t> arches + </a:t>
            </a:r>
            <a:r>
              <a:rPr lang="en-US" sz="2400" b="1" dirty="0" err="1" smtClean="0">
                <a:latin typeface="+mj-lt"/>
              </a:rPr>
              <a:t>Branchial</a:t>
            </a:r>
            <a:r>
              <a:rPr lang="en-US" sz="2400" b="1" dirty="0" smtClean="0">
                <a:latin typeface="+mj-lt"/>
              </a:rPr>
              <a:t> clefts + Pharyngeal pouches together called </a:t>
            </a:r>
            <a:r>
              <a:rPr lang="en-US" sz="2400" b="1" dirty="0" err="1" smtClean="0">
                <a:latin typeface="+mj-lt"/>
              </a:rPr>
              <a:t>Branchial</a:t>
            </a:r>
            <a:r>
              <a:rPr lang="en-US" sz="2400" b="1" dirty="0" smtClean="0">
                <a:latin typeface="+mj-lt"/>
              </a:rPr>
              <a:t> Apparatus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b="1" dirty="0" err="1" smtClean="0">
                <a:solidFill>
                  <a:srgbClr val="FF0000"/>
                </a:solidFill>
                <a:latin typeface="+mj-lt"/>
              </a:rPr>
              <a:t>Branchial</a:t>
            </a:r>
            <a:r>
              <a:rPr lang="en-US" sz="2400" b="1" dirty="0" smtClean="0">
                <a:solidFill>
                  <a:srgbClr val="FF0000"/>
                </a:solidFill>
                <a:latin typeface="+mj-lt"/>
              </a:rPr>
              <a:t> Apparatus </a:t>
            </a:r>
            <a:r>
              <a:rPr lang="en-US" sz="2400" b="1" dirty="0" err="1" smtClean="0">
                <a:solidFill>
                  <a:srgbClr val="FF0000"/>
                </a:solidFill>
                <a:latin typeface="+mj-lt"/>
              </a:rPr>
              <a:t>resposible</a:t>
            </a:r>
            <a:r>
              <a:rPr lang="en-US" sz="2400" b="1" dirty="0" smtClean="0">
                <a:solidFill>
                  <a:srgbClr val="FF0000"/>
                </a:solidFill>
                <a:latin typeface="+mj-lt"/>
              </a:rPr>
              <a:t> for development of face, neck, mouth, pharynx and larynx</a:t>
            </a:r>
          </a:p>
          <a:p>
            <a:pPr algn="just">
              <a:buFont typeface="Wingdings" pitchFamily="2" charset="2"/>
              <a:buChar char="Ø"/>
            </a:pPr>
            <a:endParaRPr lang="en-US" sz="2400" dirty="0" smtClean="0">
              <a:latin typeface="+mj-lt"/>
            </a:endParaRPr>
          </a:p>
          <a:p>
            <a:pPr>
              <a:buFont typeface="Wingdings" pitchFamily="2" charset="2"/>
              <a:buChar char="Ø"/>
            </a:pPr>
            <a:endParaRPr lang="en-US" sz="2400" dirty="0" smtClean="0">
              <a:latin typeface="+mj-lt"/>
            </a:endParaRPr>
          </a:p>
          <a:p>
            <a:pPr>
              <a:buFont typeface="Wingdings" pitchFamily="2" charset="2"/>
              <a:buChar char="Ø"/>
            </a:pPr>
            <a:endParaRPr lang="en-US" sz="2400" dirty="0">
              <a:latin typeface="+mj-lt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C:\Users\sony\Desktop\Pharyngeal_pouche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" y="990600"/>
            <a:ext cx="5181600" cy="5486400"/>
          </a:xfrm>
          <a:prstGeom prst="rect">
            <a:avLst/>
          </a:prstGeom>
          <a:noFill/>
        </p:spPr>
      </p:pic>
      <p:pic>
        <p:nvPicPr>
          <p:cNvPr id="3" name="Picture 2" descr="C:\Users\sony\Desktop\Schematic-illustration-of-one-set-of-pharyngeal-arches-roman-numerals-early-in-fetal.ppm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715000" y="609600"/>
            <a:ext cx="3200400" cy="5562600"/>
          </a:xfrm>
          <a:prstGeom prst="rect">
            <a:avLst/>
          </a:prstGeom>
          <a:noFill/>
        </p:spPr>
      </p:pic>
      <p:sp>
        <p:nvSpPr>
          <p:cNvPr id="4" name="TextBox 3"/>
          <p:cNvSpPr txBox="1"/>
          <p:nvPr/>
        </p:nvSpPr>
        <p:spPr>
          <a:xfrm rot="19292467">
            <a:off x="623418" y="686503"/>
            <a:ext cx="23363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Tympanic cavity</a:t>
            </a:r>
            <a:endParaRPr lang="en-US" b="1" dirty="0"/>
          </a:p>
        </p:txBody>
      </p:sp>
      <p:sp>
        <p:nvSpPr>
          <p:cNvPr id="5" name="TextBox 4"/>
          <p:cNvSpPr txBox="1"/>
          <p:nvPr/>
        </p:nvSpPr>
        <p:spPr>
          <a:xfrm rot="19096084">
            <a:off x="749581" y="1984600"/>
            <a:ext cx="1066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Tonsil</a:t>
            </a:r>
            <a:endParaRPr lang="en-US" b="1" dirty="0"/>
          </a:p>
        </p:txBody>
      </p:sp>
      <p:sp>
        <p:nvSpPr>
          <p:cNvPr id="6" name="TextBox 5"/>
          <p:cNvSpPr txBox="1"/>
          <p:nvPr/>
        </p:nvSpPr>
        <p:spPr>
          <a:xfrm>
            <a:off x="0" y="6248400"/>
            <a:ext cx="5867400" cy="523220"/>
          </a:xfrm>
          <a:prstGeom prst="rect">
            <a:avLst/>
          </a:prstGeom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800" b="1" dirty="0" err="1" smtClean="0"/>
              <a:t>Branchial</a:t>
            </a:r>
            <a:r>
              <a:rPr lang="en-US" sz="2800" b="1" dirty="0" smtClean="0"/>
              <a:t> Apparatus</a:t>
            </a:r>
            <a:endParaRPr lang="en-US" sz="2800" b="1" dirty="0"/>
          </a:p>
        </p:txBody>
      </p:sp>
      <p:pic>
        <p:nvPicPr>
          <p:cNvPr id="22530" name="Picture 2" descr="E:\(..)SLIDE BACKGROUND\animation &amp; bc\Animated Arrow\8ar03b.gif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20740474">
            <a:off x="609600" y="2514600"/>
            <a:ext cx="914400" cy="228600"/>
          </a:xfrm>
          <a:prstGeom prst="rect">
            <a:avLst/>
          </a:prstGeom>
          <a:noFill/>
        </p:spPr>
      </p:pic>
      <p:pic>
        <p:nvPicPr>
          <p:cNvPr id="10" name="Picture 2" descr="E:\(..)SLIDE BACKGROUND\animation &amp; bc\Animated Arrow\8ar03b.gif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20740474" flipV="1">
            <a:off x="457856" y="1433213"/>
            <a:ext cx="914400" cy="314177"/>
          </a:xfrm>
          <a:prstGeom prst="rect">
            <a:avLst/>
          </a:prstGeom>
          <a:noFill/>
        </p:spPr>
      </p:pic>
      <p:pic>
        <p:nvPicPr>
          <p:cNvPr id="22531" name="Picture 3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086600" y="1066800"/>
            <a:ext cx="247650" cy="247650"/>
          </a:xfrm>
          <a:prstGeom prst="rect">
            <a:avLst/>
          </a:prstGeom>
          <a:noFill/>
        </p:spPr>
      </p:pic>
      <p:pic>
        <p:nvPicPr>
          <p:cNvPr id="22532" name="Picture 4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162800" y="2209800"/>
            <a:ext cx="247650" cy="247650"/>
          </a:xfrm>
          <a:prstGeom prst="rect">
            <a:avLst/>
          </a:prstGeom>
          <a:noFill/>
        </p:spPr>
      </p:pic>
      <p:pic>
        <p:nvPicPr>
          <p:cNvPr id="22533" name="Picture 5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848600" y="5181600"/>
            <a:ext cx="247650" cy="247650"/>
          </a:xfrm>
          <a:prstGeom prst="rect">
            <a:avLst/>
          </a:prstGeom>
          <a:noFill/>
        </p:spPr>
      </p:pic>
      <p:pic>
        <p:nvPicPr>
          <p:cNvPr id="22534" name="Picture 6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620000" y="4038600"/>
            <a:ext cx="247650" cy="247650"/>
          </a:xfrm>
          <a:prstGeom prst="rect">
            <a:avLst/>
          </a:prstGeom>
          <a:noFill/>
        </p:spPr>
      </p:pic>
      <p:pic>
        <p:nvPicPr>
          <p:cNvPr id="22535" name="Picture 7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391400" y="3124200"/>
            <a:ext cx="247650" cy="247650"/>
          </a:xfrm>
          <a:prstGeom prst="rect">
            <a:avLst/>
          </a:prstGeom>
          <a:noFill/>
        </p:spPr>
      </p:pic>
      <p:pic>
        <p:nvPicPr>
          <p:cNvPr id="22536" name="Picture 8" descr="E:\(..)SLIDE BACKGROUND\animation &amp; bc\Animated Arrow\annibull3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848600" y="5715000"/>
            <a:ext cx="247650" cy="24765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8382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Autofit/>
          </a:bodyPr>
          <a:lstStyle/>
          <a:p>
            <a:pPr algn="ctr"/>
            <a:r>
              <a:rPr lang="en-US" sz="2800" b="1" dirty="0" smtClean="0"/>
              <a:t>BRANCHIAL CLEFTS AND PHARYNGEAL POUCH</a:t>
            </a:r>
            <a:endParaRPr lang="en-US" sz="28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914400"/>
            <a:ext cx="9144000" cy="5943600"/>
          </a:xfrm>
        </p:spPr>
        <p:txBody>
          <a:bodyPr>
            <a:normAutofit/>
          </a:bodyPr>
          <a:lstStyle/>
          <a:p>
            <a:pPr algn="just">
              <a:buNone/>
            </a:pPr>
            <a:r>
              <a:rPr lang="en-US" sz="2200" b="1" dirty="0" smtClean="0"/>
              <a:t>    BRANCHIAL CLEFTS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200" dirty="0" smtClean="0">
                <a:latin typeface="+mj-lt"/>
              </a:rPr>
              <a:t>First cleft gives rise to the lining membrane of </a:t>
            </a:r>
            <a:r>
              <a:rPr lang="en-US" sz="2200" b="1" dirty="0" smtClean="0">
                <a:latin typeface="+mj-lt"/>
              </a:rPr>
              <a:t>External acoustic </a:t>
            </a:r>
            <a:r>
              <a:rPr lang="en-US" sz="2200" b="1" dirty="0" err="1" smtClean="0">
                <a:latin typeface="+mj-lt"/>
              </a:rPr>
              <a:t>meatus</a:t>
            </a:r>
            <a:r>
              <a:rPr lang="en-US" sz="2200" b="1" dirty="0" smtClean="0">
                <a:latin typeface="+mj-lt"/>
              </a:rPr>
              <a:t> 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200" b="1" dirty="0" smtClean="0">
                <a:latin typeface="+mj-lt"/>
              </a:rPr>
              <a:t>1</a:t>
            </a:r>
            <a:r>
              <a:rPr lang="en-US" sz="2200" b="1" baseline="30000" dirty="0" smtClean="0">
                <a:latin typeface="+mj-lt"/>
              </a:rPr>
              <a:t>st</a:t>
            </a:r>
            <a:r>
              <a:rPr lang="en-US" sz="2200" b="1" dirty="0" smtClean="0">
                <a:latin typeface="+mj-lt"/>
              </a:rPr>
              <a:t> 2</a:t>
            </a:r>
            <a:r>
              <a:rPr lang="en-US" sz="2200" b="1" baseline="30000" dirty="0" smtClean="0">
                <a:latin typeface="+mj-lt"/>
              </a:rPr>
              <a:t>nd</a:t>
            </a:r>
            <a:r>
              <a:rPr lang="en-US" sz="2200" b="1" dirty="0" smtClean="0">
                <a:latin typeface="+mj-lt"/>
              </a:rPr>
              <a:t> and 4</a:t>
            </a:r>
            <a:r>
              <a:rPr lang="en-US" sz="2200" b="1" baseline="30000" dirty="0" smtClean="0">
                <a:latin typeface="+mj-lt"/>
              </a:rPr>
              <a:t>th</a:t>
            </a:r>
            <a:r>
              <a:rPr lang="en-US" sz="2200" b="1" dirty="0" smtClean="0">
                <a:latin typeface="+mj-lt"/>
              </a:rPr>
              <a:t> clefts </a:t>
            </a:r>
            <a:r>
              <a:rPr lang="en-US" sz="2200" b="1" dirty="0" err="1" smtClean="0">
                <a:latin typeface="+mj-lt"/>
              </a:rPr>
              <a:t>invaginate</a:t>
            </a:r>
            <a:r>
              <a:rPr lang="en-US" sz="2200" b="1" dirty="0" smtClean="0">
                <a:latin typeface="+mj-lt"/>
              </a:rPr>
              <a:t> into </a:t>
            </a:r>
            <a:r>
              <a:rPr lang="en-US" sz="2200" b="1" dirty="0" err="1" smtClean="0">
                <a:latin typeface="+mj-lt"/>
              </a:rPr>
              <a:t>mesenchyme</a:t>
            </a:r>
            <a:r>
              <a:rPr lang="en-US" sz="2200" b="1" dirty="0" smtClean="0">
                <a:latin typeface="+mj-lt"/>
              </a:rPr>
              <a:t> and form </a:t>
            </a:r>
            <a:r>
              <a:rPr lang="en-US" sz="2200" b="1" dirty="0" err="1" smtClean="0">
                <a:latin typeface="+mj-lt"/>
              </a:rPr>
              <a:t>placodal</a:t>
            </a:r>
            <a:r>
              <a:rPr lang="en-US" sz="2200" b="1" dirty="0" smtClean="0">
                <a:latin typeface="+mj-lt"/>
              </a:rPr>
              <a:t> vesicles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200" dirty="0" smtClean="0">
                <a:latin typeface="+mj-lt"/>
              </a:rPr>
              <a:t>These vesicles associated with the development of ganglia of 7</a:t>
            </a:r>
            <a:r>
              <a:rPr lang="en-US" sz="2200" baseline="30000" dirty="0" smtClean="0">
                <a:latin typeface="+mj-lt"/>
              </a:rPr>
              <a:t>th</a:t>
            </a:r>
            <a:r>
              <a:rPr lang="en-US" sz="2200" dirty="0" smtClean="0">
                <a:latin typeface="+mj-lt"/>
              </a:rPr>
              <a:t> 9</a:t>
            </a:r>
            <a:r>
              <a:rPr lang="en-US" sz="2200" baseline="30000" dirty="0" smtClean="0">
                <a:latin typeface="+mj-lt"/>
              </a:rPr>
              <a:t>th</a:t>
            </a:r>
            <a:r>
              <a:rPr lang="en-US" sz="2200" dirty="0" smtClean="0">
                <a:latin typeface="+mj-lt"/>
              </a:rPr>
              <a:t> and 10</a:t>
            </a:r>
            <a:r>
              <a:rPr lang="en-US" sz="2200" baseline="30000" dirty="0" smtClean="0">
                <a:latin typeface="+mj-lt"/>
              </a:rPr>
              <a:t>th</a:t>
            </a:r>
            <a:r>
              <a:rPr lang="en-US" sz="2200" dirty="0" smtClean="0">
                <a:latin typeface="+mj-lt"/>
              </a:rPr>
              <a:t> cranial nerves</a:t>
            </a:r>
          </a:p>
          <a:p>
            <a:pPr algn="just">
              <a:buNone/>
            </a:pPr>
            <a:r>
              <a:rPr lang="en-US" sz="2200" b="1" dirty="0" smtClean="0"/>
              <a:t>    PHARYNGEAL POUCH:</a:t>
            </a:r>
            <a:endParaRPr lang="en-US" sz="2200" dirty="0" smtClean="0">
              <a:latin typeface="+mj-lt"/>
            </a:endParaRPr>
          </a:p>
          <a:p>
            <a:pPr algn="just">
              <a:buNone/>
            </a:pPr>
            <a:endParaRPr lang="en-US" sz="2400" dirty="0" smtClean="0">
              <a:latin typeface="+mj-lt"/>
            </a:endParaRPr>
          </a:p>
          <a:p>
            <a:pPr algn="just"/>
            <a:endParaRPr lang="en-US" sz="2400" dirty="0">
              <a:latin typeface="+mj-lt"/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533400" y="3581400"/>
          <a:ext cx="8077200" cy="305311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4293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93426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762000"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r>
                        <a:rPr lang="en-US" baseline="30000" dirty="0" smtClean="0"/>
                        <a:t>st</a:t>
                      </a:r>
                      <a:r>
                        <a:rPr lang="en-US" dirty="0" smtClean="0"/>
                        <a:t> pouch and part of 2nd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Forms </a:t>
                      </a:r>
                      <a:r>
                        <a:rPr lang="en-US" dirty="0" err="1" smtClean="0"/>
                        <a:t>Auditary</a:t>
                      </a:r>
                      <a:r>
                        <a:rPr lang="en-US" dirty="0" smtClean="0"/>
                        <a:t> tube and tympanic cavity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89840">
                <a:tc>
                  <a:txBody>
                    <a:bodyPr/>
                    <a:lstStyle/>
                    <a:p>
                      <a:r>
                        <a:rPr lang="en-US" dirty="0" smtClean="0"/>
                        <a:t>2</a:t>
                      </a:r>
                      <a:r>
                        <a:rPr lang="en-US" baseline="30000" dirty="0" smtClean="0"/>
                        <a:t>nd</a:t>
                      </a:r>
                      <a:r>
                        <a:rPr lang="en-US" dirty="0" smtClean="0"/>
                        <a:t> pouch (part)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Forms</a:t>
                      </a:r>
                      <a:r>
                        <a:rPr lang="en-US" baseline="0" dirty="0" smtClean="0"/>
                        <a:t> Tonsil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40314">
                <a:tc>
                  <a:txBody>
                    <a:bodyPr/>
                    <a:lstStyle/>
                    <a:p>
                      <a:r>
                        <a:rPr lang="en-US" dirty="0" smtClean="0"/>
                        <a:t>3</a:t>
                      </a:r>
                      <a:r>
                        <a:rPr lang="en-US" baseline="30000" dirty="0" smtClean="0"/>
                        <a:t>rd</a:t>
                      </a:r>
                      <a:r>
                        <a:rPr lang="en-US" dirty="0" smtClean="0"/>
                        <a:t> pouch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Forms Inferior Parathyroid and Thymus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71119">
                <a:tc>
                  <a:txBody>
                    <a:bodyPr/>
                    <a:lstStyle/>
                    <a:p>
                      <a:r>
                        <a:rPr lang="en-US" dirty="0" smtClean="0"/>
                        <a:t>4</a:t>
                      </a:r>
                      <a:r>
                        <a:rPr lang="en-US" baseline="30000" dirty="0" smtClean="0"/>
                        <a:t>th</a:t>
                      </a:r>
                      <a:r>
                        <a:rPr lang="en-US" dirty="0" smtClean="0"/>
                        <a:t> pouch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Forms superior parathyroid and thyroid gland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89840">
                <a:tc>
                  <a:txBody>
                    <a:bodyPr/>
                    <a:lstStyle/>
                    <a:p>
                      <a:r>
                        <a:rPr lang="en-US" dirty="0" smtClean="0"/>
                        <a:t>5</a:t>
                      </a:r>
                      <a:r>
                        <a:rPr lang="en-US" baseline="30000" dirty="0" smtClean="0"/>
                        <a:t>th</a:t>
                      </a:r>
                      <a:r>
                        <a:rPr lang="en-US" dirty="0" smtClean="0"/>
                        <a:t> pouch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Forms </a:t>
                      </a:r>
                      <a:r>
                        <a:rPr lang="en-US" dirty="0" err="1" smtClean="0"/>
                        <a:t>Uitimobronchial</a:t>
                      </a:r>
                      <a:r>
                        <a:rPr lang="en-US" dirty="0" smtClean="0"/>
                        <a:t> body that gives rise to</a:t>
                      </a:r>
                      <a:r>
                        <a:rPr lang="en-US" baseline="0" dirty="0" smtClean="0"/>
                        <a:t> </a:t>
                      </a:r>
                      <a:r>
                        <a:rPr lang="en-US" baseline="0" dirty="0" err="1" smtClean="0"/>
                        <a:t>parafollicular</a:t>
                      </a:r>
                      <a:r>
                        <a:rPr lang="en-US" baseline="0" dirty="0" smtClean="0"/>
                        <a:t> part of the thyroid gland</a:t>
                      </a:r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0" descr="Branchial Apparatus Developmental Anomalies | Radiology Key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71600" y="762000"/>
            <a:ext cx="6048587" cy="5791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0"/>
            <a:ext cx="8229600" cy="457200"/>
          </a:xfrm>
        </p:spPr>
        <p:style>
          <a:lnRef idx="1">
            <a:schemeClr val="accent5"/>
          </a:lnRef>
          <a:fillRef idx="3">
            <a:schemeClr val="accent5"/>
          </a:fillRef>
          <a:effectRef idx="2">
            <a:schemeClr val="accent5"/>
          </a:effectRef>
          <a:fontRef idx="minor">
            <a:schemeClr val="lt1"/>
          </a:fontRef>
        </p:style>
        <p:txBody>
          <a:bodyPr>
            <a:noAutofit/>
          </a:bodyPr>
          <a:lstStyle/>
          <a:p>
            <a:pPr algn="ctr"/>
            <a:r>
              <a:rPr lang="en-US" sz="3600" b="1" dirty="0" smtClean="0"/>
              <a:t>BRANCHIAL ARCHES</a:t>
            </a:r>
            <a:endParaRPr lang="en-US" sz="3600" b="1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152400" y="1114681"/>
          <a:ext cx="8839200" cy="55147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6784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76784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64592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2192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76784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76784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609601"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smtClean="0">
                          <a:latin typeface="+mj-lt"/>
                        </a:rPr>
                        <a:t>ARCHES</a:t>
                      </a:r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smtClean="0">
                          <a:latin typeface="+mj-lt"/>
                        </a:rPr>
                        <a:t>ARTERIES</a:t>
                      </a:r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smtClean="0">
                          <a:latin typeface="+mj-lt"/>
                        </a:rPr>
                        <a:t>NERVES</a:t>
                      </a:r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800" dirty="0" smtClean="0">
                          <a:latin typeface="+mj-lt"/>
                        </a:rPr>
                        <a:t>SKELETON</a:t>
                      </a:r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ctr"/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dirty="0" smtClean="0">
                          <a:latin typeface="+mj-lt"/>
                        </a:rPr>
                        <a:t>MUSCLES</a:t>
                      </a:r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123250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1st</a:t>
                      </a:r>
                      <a:r>
                        <a:rPr lang="en-US" sz="1800" b="1" baseline="0" dirty="0" smtClean="0">
                          <a:latin typeface="+mj-lt"/>
                        </a:rPr>
                        <a:t> (Mandibular Arch)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Part of Maxillary artery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Mandibular, </a:t>
                      </a:r>
                      <a:r>
                        <a:rPr lang="en-US" sz="1800" b="1" dirty="0" err="1" smtClean="0">
                          <a:latin typeface="+mj-lt"/>
                        </a:rPr>
                        <a:t>chorda</a:t>
                      </a:r>
                      <a:r>
                        <a:rPr lang="en-US" sz="1800" b="1" dirty="0" smtClean="0">
                          <a:latin typeface="+mj-lt"/>
                        </a:rPr>
                        <a:t> tympani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Maxillary process, mandible, </a:t>
                      </a:r>
                      <a:r>
                        <a:rPr lang="en-US" sz="1800" b="1" dirty="0" err="1" smtClean="0">
                          <a:latin typeface="+mj-lt"/>
                        </a:rPr>
                        <a:t>malleus</a:t>
                      </a:r>
                      <a:r>
                        <a:rPr lang="en-US" sz="1800" b="1" dirty="0" smtClean="0">
                          <a:latin typeface="+mj-lt"/>
                        </a:rPr>
                        <a:t>, </a:t>
                      </a:r>
                      <a:r>
                        <a:rPr lang="en-US" sz="1800" b="1" dirty="0" err="1" smtClean="0">
                          <a:latin typeface="+mj-lt"/>
                        </a:rPr>
                        <a:t>incus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Muscles of mastication, Tensor tympani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64039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2</a:t>
                      </a:r>
                      <a:r>
                        <a:rPr lang="en-US" sz="1800" b="1" baseline="30000" dirty="0" smtClean="0">
                          <a:latin typeface="+mj-lt"/>
                        </a:rPr>
                        <a:t>nd</a:t>
                      </a:r>
                      <a:r>
                        <a:rPr lang="en-US" sz="1800" b="1" dirty="0" smtClean="0">
                          <a:latin typeface="+mj-lt"/>
                        </a:rPr>
                        <a:t> (Hyoid Arch)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-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Facial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Body of hyoid </a:t>
                      </a:r>
                      <a:r>
                        <a:rPr lang="en-US" sz="1800" b="1" dirty="0" err="1" smtClean="0">
                          <a:latin typeface="+mj-lt"/>
                        </a:rPr>
                        <a:t>bone,Stapes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Stapedius</a:t>
                      </a:r>
                      <a:r>
                        <a:rPr lang="en-US" sz="1800" b="1" dirty="0" smtClean="0">
                          <a:latin typeface="+mj-lt"/>
                        </a:rPr>
                        <a:t>, </a:t>
                      </a:r>
                      <a:r>
                        <a:rPr lang="en-US" sz="1800" b="1" dirty="0" err="1" smtClean="0">
                          <a:latin typeface="+mj-lt"/>
                        </a:rPr>
                        <a:t>stylohyoid</a:t>
                      </a:r>
                      <a:r>
                        <a:rPr lang="en-US" sz="1800" b="1" dirty="0" smtClean="0">
                          <a:latin typeface="+mj-lt"/>
                        </a:rPr>
                        <a:t> and facial muscles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671075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2rd Arch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Commomn</a:t>
                      </a:r>
                      <a:r>
                        <a:rPr lang="en-US" sz="1800" b="1" dirty="0" smtClean="0">
                          <a:latin typeface="+mj-lt"/>
                        </a:rPr>
                        <a:t> carotid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Glossopharryngeal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Great </a:t>
                      </a:r>
                      <a:r>
                        <a:rPr lang="en-US" sz="1800" b="1" dirty="0" err="1" smtClean="0">
                          <a:latin typeface="+mj-lt"/>
                        </a:rPr>
                        <a:t>cornu</a:t>
                      </a:r>
                      <a:r>
                        <a:rPr lang="en-US" sz="1800" b="1" dirty="0" smtClean="0">
                          <a:latin typeface="+mj-lt"/>
                        </a:rPr>
                        <a:t> of hyoid arch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Stylophryngious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71075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3</a:t>
                      </a:r>
                      <a:r>
                        <a:rPr lang="en-US" sz="1800" b="1" baseline="30000" dirty="0" smtClean="0">
                          <a:latin typeface="+mj-lt"/>
                        </a:rPr>
                        <a:t>rd</a:t>
                      </a:r>
                      <a:r>
                        <a:rPr lang="en-US" sz="1800" b="1" dirty="0" smtClean="0">
                          <a:latin typeface="+mj-lt"/>
                        </a:rPr>
                        <a:t> Arch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Arch of Aorta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Superior Laryngeal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Thyoid</a:t>
                      </a:r>
                      <a:r>
                        <a:rPr lang="en-US" sz="1800" b="1" dirty="0" smtClean="0">
                          <a:latin typeface="+mj-lt"/>
                        </a:rPr>
                        <a:t> cartilage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Cricothyoid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59628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4</a:t>
                      </a:r>
                      <a:r>
                        <a:rPr lang="en-US" sz="1800" b="1" baseline="30000" dirty="0" smtClean="0">
                          <a:latin typeface="+mj-lt"/>
                        </a:rPr>
                        <a:t>th</a:t>
                      </a:r>
                      <a:r>
                        <a:rPr lang="en-US" sz="1800" b="1" dirty="0" smtClean="0">
                          <a:latin typeface="+mj-lt"/>
                        </a:rPr>
                        <a:t> Arch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5">
                  <a:txBody>
                    <a:bodyPr/>
                    <a:lstStyle/>
                    <a:p>
                      <a:pPr algn="ctr"/>
                      <a:r>
                        <a:rPr lang="en-US" sz="1800" b="1" dirty="0" smtClean="0">
                          <a:latin typeface="+mj-lt"/>
                        </a:rPr>
                        <a:t>Disappear early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algn="just"/>
                      <a:endParaRPr lang="en-US" sz="1800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094088"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5</a:t>
                      </a:r>
                      <a:r>
                        <a:rPr lang="en-US" sz="1800" b="1" baseline="30000" dirty="0" smtClean="0">
                          <a:latin typeface="+mj-lt"/>
                        </a:rPr>
                        <a:t>th</a:t>
                      </a:r>
                      <a:r>
                        <a:rPr lang="en-US" sz="1800" b="1" dirty="0" smtClean="0">
                          <a:latin typeface="+mj-lt"/>
                        </a:rPr>
                        <a:t> Arch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Pulmonary artery, Ductus arteriosus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Recurrent laryngeal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err="1" smtClean="0">
                          <a:latin typeface="+mj-lt"/>
                        </a:rPr>
                        <a:t>Cricoid</a:t>
                      </a:r>
                      <a:r>
                        <a:rPr lang="en-US" sz="1800" b="1" baseline="0" dirty="0" smtClean="0">
                          <a:latin typeface="+mj-lt"/>
                        </a:rPr>
                        <a:t> and </a:t>
                      </a:r>
                      <a:r>
                        <a:rPr lang="en-US" sz="1800" b="1" baseline="0" dirty="0" err="1" smtClean="0">
                          <a:latin typeface="+mj-lt"/>
                        </a:rPr>
                        <a:t>arytenoid</a:t>
                      </a:r>
                      <a:r>
                        <a:rPr lang="en-US" sz="1800" b="1" baseline="0" dirty="0" smtClean="0">
                          <a:latin typeface="+mj-lt"/>
                        </a:rPr>
                        <a:t> cartilage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1800" b="1" dirty="0" smtClean="0">
                          <a:latin typeface="+mj-lt"/>
                        </a:rPr>
                        <a:t>Intrinsic muscles of larynx </a:t>
                      </a:r>
                      <a:r>
                        <a:rPr lang="en-US" sz="1800" b="1" dirty="0" err="1" smtClean="0">
                          <a:latin typeface="+mj-lt"/>
                        </a:rPr>
                        <a:t>execpt</a:t>
                      </a:r>
                      <a:r>
                        <a:rPr lang="en-US" sz="1800" b="1" dirty="0" smtClean="0">
                          <a:latin typeface="+mj-lt"/>
                        </a:rPr>
                        <a:t> </a:t>
                      </a:r>
                      <a:r>
                        <a:rPr lang="en-US" sz="1800" b="1" dirty="0" err="1" smtClean="0">
                          <a:latin typeface="+mj-lt"/>
                        </a:rPr>
                        <a:t>Crico</a:t>
                      </a:r>
                      <a:r>
                        <a:rPr lang="en-US" sz="1800" b="1" dirty="0" smtClean="0">
                          <a:latin typeface="+mj-lt"/>
                        </a:rPr>
                        <a:t>-thyroid</a:t>
                      </a:r>
                      <a:endParaRPr lang="en-US" sz="1800" b="1" dirty="0">
                        <a:latin typeface="+mj-lt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1295400" y="533400"/>
            <a:ext cx="6705600" cy="523220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800" b="1" dirty="0" smtClean="0"/>
              <a:t>Derivatives of </a:t>
            </a:r>
            <a:r>
              <a:rPr lang="en-US" sz="2800" b="1" dirty="0" err="1" smtClean="0"/>
              <a:t>Branchial</a:t>
            </a:r>
            <a:r>
              <a:rPr lang="en-US" sz="2800" b="1" dirty="0" smtClean="0"/>
              <a:t> Arches</a:t>
            </a:r>
            <a:endParaRPr lang="en-US" sz="2800" b="1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6" name="Picture 4" descr="E:\(..)SLIDE BACKGROUND\animation &amp; bc\PPTS\YY.bmp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71600" y="1371600"/>
            <a:ext cx="6553200" cy="4267200"/>
          </a:xfrm>
          <a:prstGeom prst="rect">
            <a:avLst/>
          </a:prstGeom>
          <a:noFill/>
        </p:spPr>
      </p:pic>
      <p:pic>
        <p:nvPicPr>
          <p:cNvPr id="16" name="Picture 2" descr="C:\Users\sony\Desktop\829cc2d86d14cf7787010774c4fe261e0675db30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81400" y="1752600"/>
            <a:ext cx="2032000" cy="13716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431</TotalTime>
  <Words>752</Words>
  <Application>Microsoft Office PowerPoint</Application>
  <PresentationFormat>On-screen Show (4:3)</PresentationFormat>
  <Paragraphs>111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Calibri</vt:lpstr>
      <vt:lpstr>Constantia</vt:lpstr>
      <vt:lpstr>Wingdings</vt:lpstr>
      <vt:lpstr>Wingdings 2</vt:lpstr>
      <vt:lpstr>Flow</vt:lpstr>
      <vt:lpstr> EMBRYOLOGY</vt:lpstr>
      <vt:lpstr>PowerPoint Presentation</vt:lpstr>
      <vt:lpstr>PowerPoint Presentation</vt:lpstr>
      <vt:lpstr>FORE GUT</vt:lpstr>
      <vt:lpstr>MID GUT</vt:lpstr>
      <vt:lpstr>HIND GUT</vt:lpstr>
      <vt:lpstr>PowerPoint Presentation</vt:lpstr>
      <vt:lpstr>  PRE-LARYNGEAL PART OF THE FORE GUT</vt:lpstr>
      <vt:lpstr>PowerPoint Presentation</vt:lpstr>
      <vt:lpstr>BRANCHIAL CLEFTS AND PHARYNGEAL POUCH</vt:lpstr>
      <vt:lpstr>PowerPoint Presentation</vt:lpstr>
      <vt:lpstr>BRANCHIAL ARCHES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SPECIAL EMBRYOLOGY</dc:title>
  <dc:creator>Aradhya Sinha</dc:creator>
  <cp:lastModifiedBy>HP</cp:lastModifiedBy>
  <cp:revision>58</cp:revision>
  <dcterms:created xsi:type="dcterms:W3CDTF">2006-08-16T00:00:00Z</dcterms:created>
  <dcterms:modified xsi:type="dcterms:W3CDTF">2020-06-20T04:13:04Z</dcterms:modified>
</cp:coreProperties>
</file>