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73" r:id="rId2"/>
    <p:sldId id="274" r:id="rId3"/>
    <p:sldId id="260" r:id="rId4"/>
    <p:sldId id="261" r:id="rId5"/>
    <p:sldId id="297" r:id="rId6"/>
    <p:sldId id="292" r:id="rId7"/>
    <p:sldId id="298" r:id="rId8"/>
    <p:sldId id="283" r:id="rId9"/>
    <p:sldId id="299" r:id="rId10"/>
    <p:sldId id="30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A61A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p:cViewPr varScale="1">
        <p:scale>
          <a:sx n="84" d="100"/>
          <a:sy n="84" d="100"/>
        </p:scale>
        <p:origin x="1243"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6/24/2020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6/24/2020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6/24/2020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582726"/>
          </a:xfrm>
        </p:spPr>
        <p:txBody>
          <a:bodyPr>
            <a:noAutofit/>
          </a:bodyPr>
          <a:lstStyle/>
          <a:p>
            <a:r>
              <a:rPr lang="en-US" sz="4000" b="1" dirty="0" smtClean="0">
                <a:solidFill>
                  <a:srgbClr val="FF0000"/>
                </a:solidFill>
              </a:rPr>
              <a:t>SELENIUM  TOXICITY</a:t>
            </a:r>
            <a:endParaRPr lang="en-IN" sz="1200" dirty="0"/>
          </a:p>
        </p:txBody>
      </p:sp>
      <p:sp>
        <p:nvSpPr>
          <p:cNvPr id="3" name="Content Placeholder 2"/>
          <p:cNvSpPr>
            <a:spLocks noGrp="1"/>
          </p:cNvSpPr>
          <p:nvPr>
            <p:ph idx="1"/>
          </p:nvPr>
        </p:nvSpPr>
        <p:spPr>
          <a:xfrm>
            <a:off x="1435608" y="2214554"/>
            <a:ext cx="7498080" cy="4033846"/>
          </a:xfrm>
        </p:spPr>
        <p:txBody>
          <a:bodyPr>
            <a:normAutofit/>
          </a:bodyPr>
          <a:lstStyle/>
          <a:p>
            <a:pPr marL="0" lvl="0" indent="0">
              <a:buClr>
                <a:srgbClr val="3891A7"/>
              </a:buClr>
              <a:buNone/>
            </a:pPr>
            <a:endParaRPr lang="en-IN" b="1" dirty="0" smtClean="0">
              <a:solidFill>
                <a:srgbClr val="0070C0"/>
              </a:solidFill>
            </a:endParaRPr>
          </a:p>
          <a:p>
            <a:pPr marL="0" lvl="0" indent="0">
              <a:buClr>
                <a:srgbClr val="3891A7"/>
              </a:buClr>
              <a:buNone/>
            </a:pPr>
            <a:r>
              <a:rPr lang="en-IN" b="1" dirty="0" smtClean="0"/>
              <a:t>Presented </a:t>
            </a:r>
            <a:r>
              <a:rPr lang="en-IN" b="1" dirty="0"/>
              <a:t>by</a:t>
            </a:r>
            <a:r>
              <a:rPr lang="en-IN" b="1" dirty="0" smtClean="0"/>
              <a:t>:- </a:t>
            </a:r>
            <a:endParaRPr lang="en-IN" b="1" dirty="0"/>
          </a:p>
          <a:p>
            <a:pPr marL="0" lvl="0" indent="0">
              <a:buClr>
                <a:srgbClr val="3891A7"/>
              </a:buClr>
              <a:buNone/>
            </a:pPr>
            <a:r>
              <a:rPr lang="en-IN" b="1" dirty="0"/>
              <a:t>                                             </a:t>
            </a:r>
          </a:p>
          <a:p>
            <a:pPr marL="0" lvl="0" indent="0" algn="just">
              <a:buClr>
                <a:srgbClr val="3891A7"/>
              </a:buClr>
              <a:buNone/>
            </a:pPr>
            <a:r>
              <a:rPr lang="en-IN" sz="2400" b="1" dirty="0"/>
              <a:t>                                            </a:t>
            </a:r>
            <a:r>
              <a:rPr lang="en-IN" sz="2400" b="1" dirty="0" err="1"/>
              <a:t>Dr.Archana</a:t>
            </a:r>
            <a:endParaRPr lang="en-IN" sz="2400" b="1" dirty="0"/>
          </a:p>
          <a:p>
            <a:pPr marL="0" lvl="0" indent="0" algn="just">
              <a:buClr>
                <a:srgbClr val="3891A7"/>
              </a:buClr>
              <a:buNone/>
            </a:pPr>
            <a:r>
              <a:rPr lang="en-IN" sz="2400" b="1" dirty="0"/>
              <a:t>                    Assistant </a:t>
            </a:r>
            <a:r>
              <a:rPr lang="en-IN" sz="2400" b="1" dirty="0" err="1"/>
              <a:t>Professor_cum_Jr</a:t>
            </a:r>
            <a:r>
              <a:rPr lang="en-IN" sz="2400" b="1" dirty="0"/>
              <a:t> </a:t>
            </a:r>
            <a:r>
              <a:rPr lang="en-IN" sz="2400" b="1" dirty="0" smtClean="0"/>
              <a:t>.</a:t>
            </a:r>
            <a:r>
              <a:rPr lang="en-IN" sz="2400" b="1" dirty="0"/>
              <a:t>Scientist</a:t>
            </a:r>
          </a:p>
          <a:p>
            <a:pPr marL="0" lvl="0" indent="0">
              <a:buClr>
                <a:srgbClr val="3891A7"/>
              </a:buClr>
              <a:buNone/>
            </a:pPr>
            <a:r>
              <a:rPr lang="en-IN" sz="2400" b="1" dirty="0"/>
              <a:t>                     </a:t>
            </a:r>
            <a:r>
              <a:rPr lang="en-IN" sz="2400" b="1" dirty="0" err="1"/>
              <a:t>Deptt.Of</a:t>
            </a:r>
            <a:r>
              <a:rPr lang="en-IN" sz="2400" b="1" dirty="0"/>
              <a:t> Pharmacology &amp; Toxicology</a:t>
            </a:r>
          </a:p>
          <a:p>
            <a:pPr marL="0" lvl="0" indent="0">
              <a:buClr>
                <a:srgbClr val="3891A7"/>
              </a:buClr>
              <a:buNone/>
            </a:pPr>
            <a:r>
              <a:rPr lang="en-IN" sz="2400" b="1" dirty="0"/>
              <a:t>                              Bihar Veterinary College, Patna</a:t>
            </a:r>
          </a:p>
          <a:p>
            <a:endParaRPr lang="en-IN" dirty="0"/>
          </a:p>
        </p:txBody>
      </p:sp>
    </p:spTree>
    <p:extLst>
      <p:ext uri="{BB962C8B-B14F-4D97-AF65-F5344CB8AC3E}">
        <p14:creationId xmlns:p14="http://schemas.microsoft.com/office/powerpoint/2010/main" val="3448282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stretch>
            <a:fillRect/>
          </a:stretch>
        </p:blipFill>
        <p:spPr>
          <a:xfrm>
            <a:off x="971600" y="0"/>
            <a:ext cx="8172401" cy="6858000"/>
          </a:xfrm>
          <a:prstGeom prst="rect">
            <a:avLst/>
          </a:prstGeom>
        </p:spPr>
      </p:pic>
    </p:spTree>
    <p:extLst>
      <p:ext uri="{BB962C8B-B14F-4D97-AF65-F5344CB8AC3E}">
        <p14:creationId xmlns:p14="http://schemas.microsoft.com/office/powerpoint/2010/main" val="1659824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82594"/>
          </a:xfrm>
        </p:spPr>
        <p:txBody>
          <a:bodyPr>
            <a:normAutofit fontScale="90000"/>
          </a:bodyPr>
          <a:lstStyle/>
          <a:p>
            <a:r>
              <a:rPr lang="en-IN" dirty="0" smtClean="0">
                <a:solidFill>
                  <a:srgbClr val="FF0000"/>
                </a:solidFill>
              </a:rPr>
              <a:t>Content of chapter</a:t>
            </a:r>
            <a:endParaRPr lang="en-IN" dirty="0">
              <a:solidFill>
                <a:srgbClr val="FF0000"/>
              </a:solidFill>
            </a:endParaRPr>
          </a:p>
        </p:txBody>
      </p:sp>
      <p:sp>
        <p:nvSpPr>
          <p:cNvPr id="3" name="Content Placeholder 2"/>
          <p:cNvSpPr>
            <a:spLocks noGrp="1"/>
          </p:cNvSpPr>
          <p:nvPr>
            <p:ph idx="1"/>
          </p:nvPr>
        </p:nvSpPr>
        <p:spPr>
          <a:xfrm>
            <a:off x="457200" y="1285860"/>
            <a:ext cx="8229600" cy="4214842"/>
          </a:xfrm>
        </p:spPr>
        <p:txBody>
          <a:bodyPr>
            <a:noAutofit/>
          </a:bodyPr>
          <a:lstStyle/>
          <a:p>
            <a:pPr marL="82296" indent="0">
              <a:lnSpc>
                <a:spcPct val="200000"/>
              </a:lnSpc>
              <a:buNone/>
            </a:pPr>
            <a:r>
              <a:rPr lang="en-IN" sz="2400" b="1" dirty="0" smtClean="0"/>
              <a:t>      *  Sources                     </a:t>
            </a:r>
          </a:p>
          <a:p>
            <a:pPr marL="82296" indent="0">
              <a:lnSpc>
                <a:spcPct val="200000"/>
              </a:lnSpc>
              <a:buNone/>
            </a:pPr>
            <a:r>
              <a:rPr lang="en-IN" sz="2400" b="1" dirty="0" smtClean="0"/>
              <a:t>      *  Toxicokinetic   </a:t>
            </a:r>
            <a:r>
              <a:rPr lang="en-IN" sz="2400" b="1" dirty="0"/>
              <a:t>	</a:t>
            </a:r>
            <a:r>
              <a:rPr lang="en-IN" sz="2400" b="1" dirty="0" smtClean="0"/>
              <a:t>                                 </a:t>
            </a:r>
          </a:p>
          <a:p>
            <a:pPr marL="82296" indent="0">
              <a:lnSpc>
                <a:spcPct val="200000"/>
              </a:lnSpc>
              <a:buNone/>
            </a:pPr>
            <a:r>
              <a:rPr lang="en-IN" sz="2400" b="1" dirty="0" smtClean="0"/>
              <a:t>      * Mechanism of toxicity  </a:t>
            </a:r>
            <a:r>
              <a:rPr lang="en-IN" sz="2400" b="1" dirty="0"/>
              <a:t>		</a:t>
            </a:r>
            <a:r>
              <a:rPr lang="en-IN" sz="2400" b="1" dirty="0" smtClean="0"/>
              <a:t>                                  </a:t>
            </a:r>
          </a:p>
          <a:p>
            <a:pPr marL="82296" indent="0">
              <a:lnSpc>
                <a:spcPct val="200000"/>
              </a:lnSpc>
              <a:buNone/>
            </a:pPr>
            <a:r>
              <a:rPr lang="en-IN" sz="2400" b="1" dirty="0" smtClean="0"/>
              <a:t>      * Clinical Signs</a:t>
            </a:r>
            <a:r>
              <a:rPr lang="en-IN" sz="2400" b="1" dirty="0"/>
              <a:t>	</a:t>
            </a:r>
            <a:r>
              <a:rPr lang="en-IN" sz="2400" b="1" dirty="0" smtClean="0"/>
              <a:t>                                </a:t>
            </a:r>
          </a:p>
          <a:p>
            <a:pPr marL="82296" indent="0">
              <a:lnSpc>
                <a:spcPct val="200000"/>
              </a:lnSpc>
              <a:buNone/>
            </a:pPr>
            <a:r>
              <a:rPr lang="en-IN" sz="2400" b="1" dirty="0" smtClean="0"/>
              <a:t>      *  Treatment                                                                                                           </a:t>
            </a:r>
            <a:endParaRPr lang="en-IN" sz="2400" b="1" dirty="0"/>
          </a:p>
        </p:txBody>
      </p:sp>
    </p:spTree>
    <p:extLst>
      <p:ext uri="{BB962C8B-B14F-4D97-AF65-F5344CB8AC3E}">
        <p14:creationId xmlns:p14="http://schemas.microsoft.com/office/powerpoint/2010/main" val="27783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42852"/>
            <a:ext cx="7746064" cy="333820"/>
          </a:xfrm>
        </p:spPr>
        <p:txBody>
          <a:bodyPr>
            <a:noAutofit/>
          </a:bodyPr>
          <a:lstStyle/>
          <a:p>
            <a:r>
              <a:rPr lang="en-IN" sz="2800" b="1" dirty="0" smtClean="0">
                <a:solidFill>
                  <a:srgbClr val="FF0000"/>
                </a:solidFill>
              </a:rPr>
              <a:t>Source :-</a:t>
            </a:r>
            <a:endParaRPr lang="en-IN" sz="2800" dirty="0">
              <a:solidFill>
                <a:srgbClr val="FF0000"/>
              </a:solidFill>
            </a:endParaRPr>
          </a:p>
        </p:txBody>
      </p:sp>
      <p:sp>
        <p:nvSpPr>
          <p:cNvPr id="3" name="Content Placeholder 2"/>
          <p:cNvSpPr>
            <a:spLocks noGrp="1"/>
          </p:cNvSpPr>
          <p:nvPr>
            <p:ph idx="1"/>
          </p:nvPr>
        </p:nvSpPr>
        <p:spPr>
          <a:xfrm>
            <a:off x="1458326" y="764704"/>
            <a:ext cx="7498080" cy="5500726"/>
          </a:xfrm>
        </p:spPr>
        <p:txBody>
          <a:bodyPr>
            <a:normAutofit fontScale="40000" lnSpcReduction="20000"/>
          </a:bodyPr>
          <a:lstStyle/>
          <a:p>
            <a:pPr marL="82296" indent="0">
              <a:buNone/>
            </a:pPr>
            <a:r>
              <a:rPr lang="en-IN" sz="4400" b="1" dirty="0">
                <a:solidFill>
                  <a:srgbClr val="FF0000"/>
                </a:solidFill>
              </a:rPr>
              <a:t>Classification of selenium containing </a:t>
            </a:r>
            <a:r>
              <a:rPr lang="en-IN" sz="4400" b="1" dirty="0" smtClean="0">
                <a:solidFill>
                  <a:srgbClr val="FF0000"/>
                </a:solidFill>
              </a:rPr>
              <a:t>plants</a:t>
            </a:r>
          </a:p>
          <a:p>
            <a:pPr marL="82296" indent="0">
              <a:buNone/>
            </a:pPr>
            <a:endParaRPr lang="en-IN" sz="2800" b="1" dirty="0">
              <a:solidFill>
                <a:srgbClr val="C00000"/>
              </a:solidFill>
              <a:latin typeface="Comic Sans MS" panose="030F0702030302020204" pitchFamily="66" charset="0"/>
            </a:endParaRPr>
          </a:p>
          <a:p>
            <a:pPr marL="82296" indent="0">
              <a:buNone/>
            </a:pPr>
            <a:r>
              <a:rPr lang="en-IN" sz="3800" b="1" dirty="0" smtClean="0">
                <a:solidFill>
                  <a:srgbClr val="00B050"/>
                </a:solidFill>
                <a:latin typeface="Comic Sans MS" panose="030F0702030302020204" pitchFamily="66" charset="0"/>
              </a:rPr>
              <a:t>Obligate </a:t>
            </a:r>
            <a:r>
              <a:rPr lang="en-IN" sz="3800" b="1" dirty="0">
                <a:solidFill>
                  <a:srgbClr val="00B050"/>
                </a:solidFill>
                <a:latin typeface="Comic Sans MS" panose="030F0702030302020204" pitchFamily="66" charset="0"/>
              </a:rPr>
              <a:t>indicator plants</a:t>
            </a:r>
            <a:r>
              <a:rPr lang="en-IN" sz="3800" dirty="0">
                <a:solidFill>
                  <a:srgbClr val="00B050"/>
                </a:solidFill>
                <a:latin typeface="Comic Sans MS" panose="030F0702030302020204" pitchFamily="66" charset="0"/>
              </a:rPr>
              <a:t> </a:t>
            </a:r>
            <a:r>
              <a:rPr lang="en-IN" sz="3800" dirty="0" smtClean="0">
                <a:solidFill>
                  <a:srgbClr val="00B050"/>
                </a:solidFill>
                <a:latin typeface="Comic Sans MS" panose="030F0702030302020204" pitchFamily="66" charset="0"/>
              </a:rPr>
              <a:t>: </a:t>
            </a:r>
          </a:p>
          <a:p>
            <a:pPr marL="82296" indent="0">
              <a:buNone/>
            </a:pPr>
            <a:r>
              <a:rPr lang="en-IN" sz="4000" dirty="0">
                <a:latin typeface="Comic Sans MS" panose="030F0702030302020204" pitchFamily="66" charset="0"/>
              </a:rPr>
              <a:t>R</a:t>
            </a:r>
            <a:r>
              <a:rPr lang="en-IN" sz="4000" dirty="0" smtClean="0">
                <a:latin typeface="Comic Sans MS" panose="030F0702030302020204" pitchFamily="66" charset="0"/>
              </a:rPr>
              <a:t>equire </a:t>
            </a:r>
            <a:r>
              <a:rPr lang="en-IN" sz="4000" dirty="0">
                <a:latin typeface="Comic Sans MS" panose="030F0702030302020204" pitchFamily="66" charset="0"/>
              </a:rPr>
              <a:t>large amounts of selenium (10,000 – 15000 ppm) for growth and survival. These plants can accumulate high concentrations of selenium as water-soluble amino acid </a:t>
            </a:r>
            <a:r>
              <a:rPr lang="en-IN" sz="4000" dirty="0" err="1">
                <a:latin typeface="Comic Sans MS" panose="030F0702030302020204" pitchFamily="66" charset="0"/>
              </a:rPr>
              <a:t>analogs</a:t>
            </a:r>
            <a:r>
              <a:rPr lang="en-IN" sz="4000" dirty="0">
                <a:latin typeface="Comic Sans MS" panose="030F0702030302020204" pitchFamily="66" charset="0"/>
              </a:rPr>
              <a:t> of cysteine and methionine. </a:t>
            </a:r>
          </a:p>
          <a:p>
            <a:pPr marL="82296" indent="0">
              <a:buNone/>
            </a:pPr>
            <a:r>
              <a:rPr lang="en-IN" sz="3800" dirty="0" smtClean="0">
                <a:solidFill>
                  <a:srgbClr val="00B050"/>
                </a:solidFill>
                <a:latin typeface="Comic Sans MS" panose="030F0702030302020204" pitchFamily="66" charset="0"/>
              </a:rPr>
              <a:t>      </a:t>
            </a:r>
            <a:r>
              <a:rPr lang="en-IN" sz="3800" dirty="0" err="1">
                <a:solidFill>
                  <a:srgbClr val="00B050"/>
                </a:solidFill>
                <a:latin typeface="Comic Sans MS" panose="030F0702030302020204" pitchFamily="66" charset="0"/>
              </a:rPr>
              <a:t>E.g</a:t>
            </a:r>
            <a:r>
              <a:rPr lang="en-IN" sz="3800" dirty="0">
                <a:solidFill>
                  <a:srgbClr val="00B050"/>
                </a:solidFill>
                <a:latin typeface="Comic Sans MS" panose="030F0702030302020204" pitchFamily="66" charset="0"/>
              </a:rPr>
              <a:t> -  </a:t>
            </a:r>
            <a:r>
              <a:rPr lang="en-IN" sz="3800" i="1" dirty="0" err="1">
                <a:solidFill>
                  <a:srgbClr val="00B050"/>
                </a:solidFill>
                <a:latin typeface="Comic Sans MS" panose="030F0702030302020204" pitchFamily="66" charset="0"/>
              </a:rPr>
              <a:t>Astralagus</a:t>
            </a:r>
            <a:r>
              <a:rPr lang="en-IN" sz="3800" dirty="0">
                <a:solidFill>
                  <a:srgbClr val="00B050"/>
                </a:solidFill>
                <a:latin typeface="Comic Sans MS" panose="030F0702030302020204" pitchFamily="66" charset="0"/>
              </a:rPr>
              <a:t> </a:t>
            </a:r>
            <a:r>
              <a:rPr lang="en-IN" sz="3800" dirty="0" smtClean="0">
                <a:solidFill>
                  <a:srgbClr val="00B050"/>
                </a:solidFill>
                <a:latin typeface="Comic Sans MS" panose="030F0702030302020204" pitchFamily="66" charset="0"/>
              </a:rPr>
              <a:t>, </a:t>
            </a:r>
            <a:r>
              <a:rPr lang="en-IN" sz="3800" i="1" dirty="0" err="1">
                <a:solidFill>
                  <a:srgbClr val="00B050"/>
                </a:solidFill>
                <a:latin typeface="Comic Sans MS" panose="030F0702030302020204" pitchFamily="66" charset="0"/>
              </a:rPr>
              <a:t>Oonopsis</a:t>
            </a:r>
            <a:r>
              <a:rPr lang="en-IN" sz="3800" dirty="0">
                <a:solidFill>
                  <a:srgbClr val="00B050"/>
                </a:solidFill>
                <a:latin typeface="Comic Sans MS" panose="030F0702030302020204" pitchFamily="66" charset="0"/>
              </a:rPr>
              <a:t>  &amp; </a:t>
            </a:r>
            <a:r>
              <a:rPr lang="en-IN" sz="3800" dirty="0" err="1">
                <a:solidFill>
                  <a:srgbClr val="00B050"/>
                </a:solidFill>
                <a:latin typeface="Comic Sans MS" panose="030F0702030302020204" pitchFamily="66" charset="0"/>
              </a:rPr>
              <a:t>Xylorhiza</a:t>
            </a:r>
            <a:r>
              <a:rPr lang="en-IN" sz="3800" dirty="0">
                <a:solidFill>
                  <a:srgbClr val="00B050"/>
                </a:solidFill>
                <a:latin typeface="Comic Sans MS" panose="030F0702030302020204" pitchFamily="66" charset="0"/>
              </a:rPr>
              <a:t>.</a:t>
            </a:r>
          </a:p>
          <a:p>
            <a:pPr marL="82296" indent="0">
              <a:buNone/>
            </a:pPr>
            <a:endParaRPr lang="en-IN" sz="3800" dirty="0">
              <a:solidFill>
                <a:srgbClr val="00B050"/>
              </a:solidFill>
              <a:latin typeface="Comic Sans MS" panose="030F0702030302020204" pitchFamily="66" charset="0"/>
            </a:endParaRPr>
          </a:p>
          <a:p>
            <a:pPr marL="82296" indent="0">
              <a:buNone/>
            </a:pPr>
            <a:r>
              <a:rPr lang="en-IN" sz="3800" b="1" dirty="0">
                <a:solidFill>
                  <a:srgbClr val="00B050"/>
                </a:solidFill>
                <a:latin typeface="Comic Sans MS" panose="030F0702030302020204" pitchFamily="66" charset="0"/>
              </a:rPr>
              <a:t>Facultative indicator </a:t>
            </a:r>
            <a:r>
              <a:rPr lang="en-IN" sz="3800" b="1" dirty="0" smtClean="0">
                <a:solidFill>
                  <a:srgbClr val="00B050"/>
                </a:solidFill>
                <a:latin typeface="Comic Sans MS" panose="030F0702030302020204" pitchFamily="66" charset="0"/>
              </a:rPr>
              <a:t>plants:</a:t>
            </a:r>
          </a:p>
          <a:p>
            <a:pPr marL="82296" indent="0">
              <a:buNone/>
            </a:pPr>
            <a:r>
              <a:rPr lang="en-IN" sz="4000" dirty="0">
                <a:latin typeface="Comic Sans MS" panose="030F0702030302020204" pitchFamily="66" charset="0"/>
              </a:rPr>
              <a:t> </a:t>
            </a:r>
            <a:r>
              <a:rPr lang="en-IN" sz="4000" dirty="0" smtClean="0">
                <a:latin typeface="Comic Sans MS" panose="030F0702030302020204" pitchFamily="66" charset="0"/>
              </a:rPr>
              <a:t>Absorb </a:t>
            </a:r>
            <a:r>
              <a:rPr lang="en-IN" sz="4000" dirty="0">
                <a:latin typeface="Comic Sans MS" panose="030F0702030302020204" pitchFamily="66" charset="0"/>
              </a:rPr>
              <a:t>and tolerate large amounts of selenium (1500 ppm) if it is present in the soil, but they do not require selenium for growth.</a:t>
            </a:r>
          </a:p>
          <a:p>
            <a:pPr marL="82296" indent="0">
              <a:buNone/>
            </a:pPr>
            <a:r>
              <a:rPr lang="en-IN" sz="3800" dirty="0" smtClean="0">
                <a:solidFill>
                  <a:srgbClr val="00B050"/>
                </a:solidFill>
                <a:latin typeface="Comic Sans MS" panose="030F0702030302020204" pitchFamily="66" charset="0"/>
              </a:rPr>
              <a:t>          </a:t>
            </a:r>
            <a:r>
              <a:rPr lang="en-IN" sz="3800" dirty="0" err="1" smtClean="0">
                <a:solidFill>
                  <a:srgbClr val="00B050"/>
                </a:solidFill>
                <a:latin typeface="Comic Sans MS" panose="030F0702030302020204" pitchFamily="66" charset="0"/>
              </a:rPr>
              <a:t>E.g</a:t>
            </a:r>
            <a:r>
              <a:rPr lang="en-IN" sz="3800" dirty="0" smtClean="0">
                <a:solidFill>
                  <a:srgbClr val="00B050"/>
                </a:solidFill>
                <a:latin typeface="Comic Sans MS" panose="030F0702030302020204" pitchFamily="66" charset="0"/>
              </a:rPr>
              <a:t> </a:t>
            </a:r>
            <a:r>
              <a:rPr lang="en-IN" sz="3800" dirty="0">
                <a:solidFill>
                  <a:srgbClr val="00B050"/>
                </a:solidFill>
                <a:latin typeface="Comic Sans MS" panose="030F0702030302020204" pitchFamily="66" charset="0"/>
              </a:rPr>
              <a:t>-  </a:t>
            </a:r>
            <a:r>
              <a:rPr lang="en-IN" sz="3800" i="1" dirty="0" err="1">
                <a:solidFill>
                  <a:srgbClr val="00B050"/>
                </a:solidFill>
                <a:latin typeface="Comic Sans MS" panose="030F0702030302020204" pitchFamily="66" charset="0"/>
              </a:rPr>
              <a:t>Sideranthus</a:t>
            </a:r>
            <a:r>
              <a:rPr lang="en-IN" sz="3800" i="1" dirty="0">
                <a:solidFill>
                  <a:srgbClr val="00B050"/>
                </a:solidFill>
                <a:latin typeface="Comic Sans MS" panose="030F0702030302020204" pitchFamily="66" charset="0"/>
              </a:rPr>
              <a:t>, Aster</a:t>
            </a:r>
            <a:r>
              <a:rPr lang="en-IN" sz="3800" dirty="0">
                <a:solidFill>
                  <a:srgbClr val="00B050"/>
                </a:solidFill>
                <a:latin typeface="Comic Sans MS" panose="030F0702030302020204" pitchFamily="66" charset="0"/>
              </a:rPr>
              <a:t> &amp; </a:t>
            </a:r>
            <a:r>
              <a:rPr lang="en-IN" sz="3800" i="1" dirty="0" err="1">
                <a:solidFill>
                  <a:srgbClr val="00B050"/>
                </a:solidFill>
                <a:latin typeface="Comic Sans MS" panose="030F0702030302020204" pitchFamily="66" charset="0"/>
              </a:rPr>
              <a:t>Atriplex</a:t>
            </a:r>
            <a:r>
              <a:rPr lang="en-IN" sz="3800" dirty="0">
                <a:solidFill>
                  <a:srgbClr val="00B050"/>
                </a:solidFill>
                <a:latin typeface="Comic Sans MS" panose="030F0702030302020204" pitchFamily="66" charset="0"/>
              </a:rPr>
              <a:t> </a:t>
            </a:r>
            <a:r>
              <a:rPr lang="en-IN" sz="3800" dirty="0" smtClean="0">
                <a:solidFill>
                  <a:srgbClr val="00B050"/>
                </a:solidFill>
                <a:latin typeface="Comic Sans MS" panose="030F0702030302020204" pitchFamily="66" charset="0"/>
              </a:rPr>
              <a:t>.</a:t>
            </a:r>
            <a:endParaRPr lang="en-IN" sz="3800" dirty="0">
              <a:solidFill>
                <a:srgbClr val="00B050"/>
              </a:solidFill>
              <a:latin typeface="Comic Sans MS" panose="030F0702030302020204" pitchFamily="66" charset="0"/>
            </a:endParaRPr>
          </a:p>
          <a:p>
            <a:endParaRPr lang="en-IN" sz="3800" dirty="0">
              <a:solidFill>
                <a:srgbClr val="00B050"/>
              </a:solidFill>
              <a:latin typeface="Comic Sans MS" panose="030F0702030302020204" pitchFamily="66" charset="0"/>
            </a:endParaRPr>
          </a:p>
          <a:p>
            <a:pPr marL="82296" indent="0">
              <a:buNone/>
            </a:pPr>
            <a:r>
              <a:rPr lang="en-IN" sz="3800" b="1" dirty="0">
                <a:solidFill>
                  <a:srgbClr val="00B050"/>
                </a:solidFill>
                <a:latin typeface="Comic Sans MS" panose="030F0702030302020204" pitchFamily="66" charset="0"/>
              </a:rPr>
              <a:t>Passive accumulator </a:t>
            </a:r>
            <a:r>
              <a:rPr lang="en-IN" sz="3800" b="1" dirty="0" smtClean="0">
                <a:solidFill>
                  <a:srgbClr val="00B050"/>
                </a:solidFill>
                <a:latin typeface="Comic Sans MS" panose="030F0702030302020204" pitchFamily="66" charset="0"/>
              </a:rPr>
              <a:t>plants:</a:t>
            </a:r>
          </a:p>
          <a:p>
            <a:pPr marL="82296" indent="0">
              <a:buNone/>
            </a:pPr>
            <a:endParaRPr lang="en-IN" sz="3800" b="1" dirty="0">
              <a:solidFill>
                <a:srgbClr val="00B050"/>
              </a:solidFill>
              <a:latin typeface="Comic Sans MS" panose="030F0702030302020204" pitchFamily="66" charset="0"/>
            </a:endParaRPr>
          </a:p>
          <a:p>
            <a:pPr marL="82296" indent="0">
              <a:buNone/>
            </a:pPr>
            <a:r>
              <a:rPr lang="en-IN" sz="4000" dirty="0">
                <a:latin typeface="Comic Sans MS" panose="030F0702030302020204" pitchFamily="66" charset="0"/>
              </a:rPr>
              <a:t> </a:t>
            </a:r>
            <a:r>
              <a:rPr lang="en-IN" sz="4000" dirty="0" smtClean="0">
                <a:latin typeface="Comic Sans MS" panose="030F0702030302020204" pitchFamily="66" charset="0"/>
              </a:rPr>
              <a:t>May </a:t>
            </a:r>
            <a:r>
              <a:rPr lang="en-IN" sz="4000" dirty="0">
                <a:latin typeface="Comic Sans MS" panose="030F0702030302020204" pitchFamily="66" charset="0"/>
              </a:rPr>
              <a:t>accumulate selenium if grown on seleniferous soils, especially where selenium ( 20 – 60 ppm) has been brought to the soil surface, while other plants cannot tolerate selenium and are stunted or killed by it.</a:t>
            </a:r>
            <a:endParaRPr lang="en-IN" sz="3800" dirty="0">
              <a:latin typeface="Comic Sans MS" panose="030F0702030302020204" pitchFamily="66" charset="0"/>
            </a:endParaRPr>
          </a:p>
          <a:p>
            <a:pPr marL="82296" indent="0">
              <a:buNone/>
            </a:pPr>
            <a:r>
              <a:rPr lang="en-IN" sz="3800" dirty="0" smtClean="0">
                <a:latin typeface="Comic Sans MS" panose="030F0702030302020204" pitchFamily="66" charset="0"/>
              </a:rPr>
              <a:t>             </a:t>
            </a:r>
            <a:r>
              <a:rPr lang="en-IN" sz="3800" dirty="0" err="1" smtClean="0">
                <a:solidFill>
                  <a:srgbClr val="00B050"/>
                </a:solidFill>
                <a:latin typeface="Comic Sans MS" panose="030F0702030302020204" pitchFamily="66" charset="0"/>
              </a:rPr>
              <a:t>E.g</a:t>
            </a:r>
            <a:r>
              <a:rPr lang="en-IN" sz="3800" dirty="0" smtClean="0">
                <a:solidFill>
                  <a:srgbClr val="00B050"/>
                </a:solidFill>
                <a:latin typeface="Comic Sans MS" panose="030F0702030302020204" pitchFamily="66" charset="0"/>
              </a:rPr>
              <a:t> </a:t>
            </a:r>
            <a:r>
              <a:rPr lang="en-IN" sz="3800" dirty="0">
                <a:solidFill>
                  <a:srgbClr val="00B050"/>
                </a:solidFill>
                <a:latin typeface="Comic Sans MS" panose="030F0702030302020204" pitchFamily="66" charset="0"/>
              </a:rPr>
              <a:t>-  Corn, </a:t>
            </a:r>
            <a:r>
              <a:rPr lang="en-IN" sz="3800" dirty="0" smtClean="0">
                <a:solidFill>
                  <a:srgbClr val="00B050"/>
                </a:solidFill>
                <a:latin typeface="Comic Sans MS" panose="030F0702030302020204" pitchFamily="66" charset="0"/>
              </a:rPr>
              <a:t>Wheat &amp; Barley</a:t>
            </a:r>
            <a:endParaRPr lang="en-IN" sz="3800" dirty="0">
              <a:solidFill>
                <a:srgbClr val="00B050"/>
              </a:solidFill>
              <a:latin typeface="Comic Sans MS" panose="030F0702030302020204" pitchFamily="66" charset="0"/>
            </a:endParaRPr>
          </a:p>
          <a:p>
            <a:pPr algn="just">
              <a:buNone/>
            </a:pPr>
            <a:endParaRPr lang="en-US" sz="3800" dirty="0" smtClean="0">
              <a:solidFill>
                <a:srgbClr val="00B050"/>
              </a:solidFill>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42852"/>
            <a:ext cx="7498080" cy="357190"/>
          </a:xfrm>
        </p:spPr>
        <p:txBody>
          <a:bodyPr>
            <a:normAutofit fontScale="90000"/>
          </a:bodyPr>
          <a:lstStyle/>
          <a:p>
            <a:r>
              <a:rPr lang="en-IN" b="1" dirty="0" err="1" smtClean="0">
                <a:solidFill>
                  <a:srgbClr val="FF0000"/>
                </a:solidFill>
              </a:rPr>
              <a:t>Toxicokinetics</a:t>
            </a:r>
            <a:r>
              <a:rPr lang="en-IN" b="1" dirty="0" smtClean="0">
                <a:solidFill>
                  <a:srgbClr val="FF0000"/>
                </a:solidFill>
              </a:rPr>
              <a:t> :-</a:t>
            </a:r>
            <a:endParaRPr lang="en-IN" b="1" dirty="0">
              <a:solidFill>
                <a:srgbClr val="FF0000"/>
              </a:solidFill>
            </a:endParaRPr>
          </a:p>
        </p:txBody>
      </p:sp>
      <p:sp>
        <p:nvSpPr>
          <p:cNvPr id="3" name="Content Placeholder 2"/>
          <p:cNvSpPr>
            <a:spLocks noGrp="1"/>
          </p:cNvSpPr>
          <p:nvPr>
            <p:ph idx="1"/>
          </p:nvPr>
        </p:nvSpPr>
        <p:spPr>
          <a:xfrm>
            <a:off x="1435608" y="1196752"/>
            <a:ext cx="7498080" cy="4968552"/>
          </a:xfrm>
        </p:spPr>
        <p:txBody>
          <a:bodyPr>
            <a:normAutofit lnSpcReduction="10000"/>
          </a:bodyPr>
          <a:lstStyle/>
          <a:p>
            <a:pPr>
              <a:buFont typeface="Wingdings" panose="05000000000000000000" pitchFamily="2" charset="2"/>
              <a:buChar char="Ø"/>
            </a:pPr>
            <a:r>
              <a:rPr lang="en-IN" sz="2400" dirty="0" smtClean="0">
                <a:latin typeface="Comic Sans MS" panose="030F0702030302020204" pitchFamily="66" charset="0"/>
              </a:rPr>
              <a:t>Se is readily absorbed from the gut and distributed throughout the body particularly to the liver kidney and spleen.</a:t>
            </a:r>
          </a:p>
          <a:p>
            <a:pPr lvl="0">
              <a:buFont typeface="Wingdings" pitchFamily="2" charset="2"/>
              <a:buChar char="Ø"/>
            </a:pPr>
            <a:endParaRPr lang="en-IN" sz="2400" dirty="0">
              <a:latin typeface="Comic Sans MS" pitchFamily="66" charset="0"/>
            </a:endParaRPr>
          </a:p>
          <a:p>
            <a:pPr lvl="0">
              <a:buFont typeface="Wingdings" pitchFamily="2" charset="2"/>
              <a:buChar char="Ø"/>
            </a:pPr>
            <a:r>
              <a:rPr lang="en-IN" sz="2400" dirty="0" smtClean="0">
                <a:latin typeface="Comic Sans MS" pitchFamily="66" charset="0"/>
              </a:rPr>
              <a:t>Chronic exposure results in large </a:t>
            </a:r>
            <a:r>
              <a:rPr lang="en-IN" sz="2400" dirty="0" smtClean="0">
                <a:latin typeface="Comic Sans MS" pitchFamily="66" charset="0"/>
              </a:rPr>
              <a:t>concentration </a:t>
            </a:r>
            <a:r>
              <a:rPr lang="en-IN" sz="2400" dirty="0" smtClean="0">
                <a:latin typeface="Comic Sans MS" pitchFamily="66" charset="0"/>
              </a:rPr>
              <a:t>in hairs and hooves.</a:t>
            </a:r>
          </a:p>
          <a:p>
            <a:pPr lvl="0">
              <a:buFont typeface="Wingdings" pitchFamily="2" charset="2"/>
              <a:buChar char="Ø"/>
            </a:pPr>
            <a:endParaRPr lang="en-IN" sz="2400" dirty="0">
              <a:latin typeface="Comic Sans MS" pitchFamily="66" charset="0"/>
            </a:endParaRPr>
          </a:p>
          <a:p>
            <a:pPr lvl="0">
              <a:buFont typeface="Wingdings" pitchFamily="2" charset="2"/>
              <a:buChar char="Ø"/>
            </a:pPr>
            <a:r>
              <a:rPr lang="en-IN" sz="2400" dirty="0" smtClean="0">
                <a:latin typeface="Comic Sans MS" pitchFamily="66" charset="0"/>
              </a:rPr>
              <a:t>Se can cross the placental barrier in mammals and also enters into avian eggs causing foetal malformation and embryonic defects</a:t>
            </a:r>
            <a:r>
              <a:rPr lang="en-IN" sz="2400" dirty="0" smtClean="0">
                <a:latin typeface="Comic Sans MS" pitchFamily="66" charset="0"/>
              </a:rPr>
              <a:t>.</a:t>
            </a:r>
          </a:p>
          <a:p>
            <a:pPr marL="82296" lvl="0" indent="0">
              <a:buNone/>
            </a:pPr>
            <a:endParaRPr lang="en-IN" sz="2400" dirty="0" smtClean="0">
              <a:latin typeface="Comic Sans MS" pitchFamily="66" charset="0"/>
            </a:endParaRPr>
          </a:p>
          <a:p>
            <a:pPr lvl="0">
              <a:buFont typeface="Wingdings" pitchFamily="2" charset="2"/>
              <a:buChar char="Ø"/>
            </a:pPr>
            <a:r>
              <a:rPr lang="en-IN" sz="2400" dirty="0" smtClean="0">
                <a:latin typeface="Comic Sans MS" pitchFamily="66" charset="0"/>
              </a:rPr>
              <a:t>Se does not penetrate in intact skin but may penetrate abraded or diseased skin.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88640"/>
            <a:ext cx="7498080" cy="216024"/>
          </a:xfrm>
        </p:spPr>
        <p:txBody>
          <a:bodyPr>
            <a:noAutofit/>
          </a:bodyPr>
          <a:lstStyle/>
          <a:p>
            <a:r>
              <a:rPr lang="en-IN" sz="3200" b="1" dirty="0">
                <a:solidFill>
                  <a:srgbClr val="FF0000"/>
                </a:solidFill>
              </a:rPr>
              <a:t>Mechanism of toxicity</a:t>
            </a:r>
            <a:endParaRPr lang="en-IN" sz="3200" dirty="0">
              <a:solidFill>
                <a:srgbClr val="FF0000"/>
              </a:solidFill>
            </a:endParaRPr>
          </a:p>
        </p:txBody>
      </p:sp>
      <p:sp>
        <p:nvSpPr>
          <p:cNvPr id="3" name="Content Placeholder 2"/>
          <p:cNvSpPr>
            <a:spLocks noGrp="1"/>
          </p:cNvSpPr>
          <p:nvPr>
            <p:ph idx="1"/>
          </p:nvPr>
        </p:nvSpPr>
        <p:spPr>
          <a:xfrm>
            <a:off x="1187624" y="1052736"/>
            <a:ext cx="7746064" cy="4968552"/>
          </a:xfrm>
        </p:spPr>
        <p:txBody>
          <a:bodyPr>
            <a:normAutofit/>
          </a:bodyPr>
          <a:lstStyle/>
          <a:p>
            <a:pPr>
              <a:buFont typeface="Wingdings" panose="05000000000000000000" pitchFamily="2" charset="2"/>
              <a:buChar char="Ø"/>
            </a:pPr>
            <a:r>
              <a:rPr lang="en-IN" dirty="0" smtClean="0"/>
              <a:t>  </a:t>
            </a:r>
            <a:r>
              <a:rPr lang="en-IN" sz="2400" dirty="0" smtClean="0">
                <a:latin typeface="Comic Sans MS" panose="030F0702030302020204" pitchFamily="66" charset="0"/>
              </a:rPr>
              <a:t>Acute or sub-acute G.I signs may probably result in parts from the irritant nature of Se in large concentration.</a:t>
            </a:r>
          </a:p>
          <a:p>
            <a:pPr marL="82296" indent="0">
              <a:buNone/>
            </a:pPr>
            <a:endParaRPr lang="en-IN" sz="2600" dirty="0">
              <a:latin typeface="Comic Sans MS" panose="030F0702030302020204" pitchFamily="66" charset="0"/>
            </a:endParaRPr>
          </a:p>
          <a:p>
            <a:pPr>
              <a:buFont typeface="Wingdings" panose="05000000000000000000" pitchFamily="2" charset="2"/>
              <a:buChar char="Ø"/>
            </a:pPr>
            <a:r>
              <a:rPr lang="en-IN" sz="2400" dirty="0" smtClean="0">
                <a:latin typeface="Comic Sans MS" panose="030F0702030302020204" pitchFamily="66" charset="0"/>
              </a:rPr>
              <a:t>The main mechanism of selenium is due to the incorporation of Se instead of Sulphur in some amino acids </a:t>
            </a:r>
            <a:r>
              <a:rPr lang="en-IN" sz="2400" dirty="0" smtClean="0">
                <a:solidFill>
                  <a:srgbClr val="00B050"/>
                </a:solidFill>
                <a:latin typeface="Comic Sans MS" panose="030F0702030302020204" pitchFamily="66" charset="0"/>
              </a:rPr>
              <a:t>(Cysteine &amp; Methionine) </a:t>
            </a:r>
            <a:r>
              <a:rPr lang="en-IN" sz="2400" dirty="0" smtClean="0">
                <a:latin typeface="Comic Sans MS" panose="030F0702030302020204" pitchFamily="66" charset="0"/>
              </a:rPr>
              <a:t>and in important proteins and enzymes containing –SH group and possibly in other compounds containing Sulphur. Abnormal Se or other Se compounds are responsible for the chronic Se toxicosis as well as its carcinogenic effects.</a:t>
            </a:r>
            <a:r>
              <a:rPr lang="en-IN" sz="2400" dirty="0" smtClean="0"/>
              <a:t>  </a:t>
            </a:r>
            <a:endParaRPr lang="en-IN" sz="2400" dirty="0"/>
          </a:p>
        </p:txBody>
      </p:sp>
    </p:spTree>
    <p:extLst>
      <p:ext uri="{BB962C8B-B14F-4D97-AF65-F5344CB8AC3E}">
        <p14:creationId xmlns:p14="http://schemas.microsoft.com/office/powerpoint/2010/main" val="3315966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4624"/>
            <a:ext cx="7498080" cy="288032"/>
          </a:xfrm>
        </p:spPr>
        <p:txBody>
          <a:bodyPr>
            <a:noAutofit/>
          </a:bodyPr>
          <a:lstStyle/>
          <a:p>
            <a:r>
              <a:rPr lang="en-IN" sz="2800" b="1" dirty="0" smtClean="0">
                <a:solidFill>
                  <a:srgbClr val="FF0000"/>
                </a:solidFill>
              </a:rPr>
              <a:t>Clinical Sign</a:t>
            </a:r>
            <a:endParaRPr lang="en-IN" sz="2800" b="1" dirty="0">
              <a:solidFill>
                <a:srgbClr val="FF0000"/>
              </a:solidFill>
            </a:endParaRPr>
          </a:p>
        </p:txBody>
      </p:sp>
      <p:sp>
        <p:nvSpPr>
          <p:cNvPr id="3" name="Content Placeholder 2"/>
          <p:cNvSpPr>
            <a:spLocks noGrp="1"/>
          </p:cNvSpPr>
          <p:nvPr>
            <p:ph idx="1"/>
          </p:nvPr>
        </p:nvSpPr>
        <p:spPr>
          <a:xfrm>
            <a:off x="1187624" y="404664"/>
            <a:ext cx="7746064" cy="6408712"/>
          </a:xfrm>
        </p:spPr>
        <p:txBody>
          <a:bodyPr>
            <a:normAutofit fontScale="25000" lnSpcReduction="20000"/>
          </a:bodyPr>
          <a:lstStyle/>
          <a:p>
            <a:pPr marL="82296" indent="0">
              <a:buNone/>
            </a:pPr>
            <a:endParaRPr lang="en-IN" sz="8000" b="1" dirty="0" smtClean="0">
              <a:solidFill>
                <a:srgbClr val="00B050"/>
              </a:solidFill>
              <a:latin typeface="Comic Sans MS" panose="030F0702030302020204" pitchFamily="66" charset="0"/>
            </a:endParaRPr>
          </a:p>
          <a:p>
            <a:pPr marL="82296" indent="0">
              <a:buNone/>
            </a:pPr>
            <a:r>
              <a:rPr lang="en-IN" sz="8000" b="1" dirty="0" smtClean="0">
                <a:solidFill>
                  <a:srgbClr val="00B050"/>
                </a:solidFill>
                <a:latin typeface="Comic Sans MS" panose="030F0702030302020204" pitchFamily="66" charset="0"/>
              </a:rPr>
              <a:t>Acute</a:t>
            </a:r>
            <a:r>
              <a:rPr lang="en-IN" sz="6200" dirty="0" smtClean="0">
                <a:latin typeface="Comic Sans MS" panose="030F0702030302020204" pitchFamily="66" charset="0"/>
              </a:rPr>
              <a:t>  </a:t>
            </a:r>
          </a:p>
          <a:p>
            <a:pPr marL="357188" indent="0">
              <a:lnSpc>
                <a:spcPct val="120000"/>
              </a:lnSpc>
              <a:buNone/>
            </a:pPr>
            <a:r>
              <a:rPr lang="en-IN" sz="6200" dirty="0" smtClean="0">
                <a:latin typeface="Comic Sans MS" panose="030F0702030302020204" pitchFamily="66" charset="0"/>
              </a:rPr>
              <a:t>Due </a:t>
            </a:r>
            <a:r>
              <a:rPr lang="en-IN" sz="6200" dirty="0">
                <a:latin typeface="Comic Sans MS" panose="030F0702030302020204" pitchFamily="66" charset="0"/>
              </a:rPr>
              <a:t>to ingestion of obligate indicator plants </a:t>
            </a:r>
            <a:r>
              <a:rPr lang="en-IN" sz="6200" dirty="0" smtClean="0">
                <a:latin typeface="Comic Sans MS" panose="030F0702030302020204" pitchFamily="66" charset="0"/>
              </a:rPr>
              <a:t>clinical signs</a:t>
            </a:r>
            <a:r>
              <a:rPr lang="en-IN" sz="6200" dirty="0">
                <a:latin typeface="Comic Sans MS" panose="030F0702030302020204" pitchFamily="66" charset="0"/>
              </a:rPr>
              <a:t> are noticed </a:t>
            </a:r>
            <a:r>
              <a:rPr lang="en-IN" sz="6200" dirty="0" smtClean="0">
                <a:latin typeface="Comic Sans MS" panose="030F0702030302020204" pitchFamily="66" charset="0"/>
              </a:rPr>
              <a:t>in</a:t>
            </a:r>
          </a:p>
          <a:p>
            <a:pPr marL="357188" indent="0">
              <a:lnSpc>
                <a:spcPct val="120000"/>
              </a:lnSpc>
              <a:buNone/>
            </a:pPr>
            <a:r>
              <a:rPr lang="en-IN" sz="6200" dirty="0" smtClean="0">
                <a:latin typeface="Comic Sans MS" panose="030F0702030302020204" pitchFamily="66" charset="0"/>
              </a:rPr>
              <a:t> 1 </a:t>
            </a:r>
            <a:r>
              <a:rPr lang="en-IN" sz="6200" dirty="0">
                <a:latin typeface="Comic Sans MS" panose="030F0702030302020204" pitchFamily="66" charset="0"/>
              </a:rPr>
              <a:t>– 2 hours and animals may die between 2 hours to </a:t>
            </a:r>
            <a:r>
              <a:rPr lang="en-IN" sz="6200" dirty="0" smtClean="0">
                <a:latin typeface="Comic Sans MS" panose="030F0702030302020204" pitchFamily="66" charset="0"/>
              </a:rPr>
              <a:t>7 days. Symptoms </a:t>
            </a:r>
            <a:r>
              <a:rPr lang="en-IN" sz="6200" dirty="0">
                <a:latin typeface="Comic Sans MS" panose="030F0702030302020204" pitchFamily="66" charset="0"/>
              </a:rPr>
              <a:t>include </a:t>
            </a:r>
            <a:r>
              <a:rPr lang="en-IN" sz="6200" dirty="0" smtClean="0">
                <a:latin typeface="Comic Sans MS" panose="030F0702030302020204" pitchFamily="66" charset="0"/>
              </a:rPr>
              <a:t>rapid heart beat, dyspnoea, colic</a:t>
            </a:r>
            <a:r>
              <a:rPr lang="en-IN" sz="6200" dirty="0">
                <a:latin typeface="Comic Sans MS" panose="030F0702030302020204" pitchFamily="66" charset="0"/>
              </a:rPr>
              <a:t>, bloat, dark watery </a:t>
            </a:r>
            <a:r>
              <a:rPr lang="en-IN" sz="6200" dirty="0" smtClean="0">
                <a:latin typeface="Comic Sans MS" panose="030F0702030302020204" pitchFamily="66" charset="0"/>
              </a:rPr>
              <a:t>diarrhoea, fever, weak </a:t>
            </a:r>
            <a:r>
              <a:rPr lang="en-IN" sz="6200" dirty="0">
                <a:latin typeface="Comic Sans MS" panose="030F0702030302020204" pitchFamily="66" charset="0"/>
              </a:rPr>
              <a:t>pulse, pale and cyanotic mucous </a:t>
            </a:r>
            <a:r>
              <a:rPr lang="en-IN" sz="6200" dirty="0" smtClean="0">
                <a:latin typeface="Comic Sans MS" panose="030F0702030302020204" pitchFamily="66" charset="0"/>
              </a:rPr>
              <a:t>membrane are the cardinal signs followed by death from respiratory failure within a few days.</a:t>
            </a:r>
          </a:p>
          <a:p>
            <a:pPr marL="357188" indent="0">
              <a:lnSpc>
                <a:spcPct val="120000"/>
              </a:lnSpc>
              <a:buNone/>
            </a:pPr>
            <a:endParaRPr lang="en-IN" sz="6200" dirty="0" smtClean="0">
              <a:latin typeface="Comic Sans MS" panose="030F0702030302020204" pitchFamily="66" charset="0"/>
            </a:endParaRPr>
          </a:p>
          <a:p>
            <a:pPr marL="82296" indent="0">
              <a:buNone/>
            </a:pPr>
            <a:endParaRPr lang="en-IN" sz="6200" dirty="0" smtClean="0">
              <a:latin typeface="Comic Sans MS" panose="030F0702030302020204" pitchFamily="66" charset="0"/>
            </a:endParaRPr>
          </a:p>
          <a:p>
            <a:pPr marL="82296" indent="0">
              <a:buNone/>
            </a:pPr>
            <a:r>
              <a:rPr lang="en-IN" sz="7200" b="1" dirty="0" smtClean="0">
                <a:solidFill>
                  <a:srgbClr val="00B050"/>
                </a:solidFill>
                <a:latin typeface="Comic Sans MS" panose="030F0702030302020204" pitchFamily="66" charset="0"/>
              </a:rPr>
              <a:t>Subacute </a:t>
            </a:r>
            <a:r>
              <a:rPr lang="en-IN" sz="7200" b="1" dirty="0">
                <a:solidFill>
                  <a:srgbClr val="00B050"/>
                </a:solidFill>
                <a:latin typeface="Comic Sans MS" panose="030F0702030302020204" pitchFamily="66" charset="0"/>
              </a:rPr>
              <a:t>(Blind staggers</a:t>
            </a:r>
            <a:r>
              <a:rPr lang="en-IN" sz="7200" b="1" dirty="0" smtClean="0">
                <a:solidFill>
                  <a:srgbClr val="00B050"/>
                </a:solidFill>
                <a:latin typeface="Comic Sans MS" panose="030F0702030302020204" pitchFamily="66" charset="0"/>
              </a:rPr>
              <a:t>) </a:t>
            </a:r>
            <a:r>
              <a:rPr lang="en-IN" sz="5600" b="1" dirty="0" smtClean="0">
                <a:solidFill>
                  <a:srgbClr val="FF0000"/>
                </a:solidFill>
                <a:latin typeface="Comic Sans MS" panose="030F0702030302020204" pitchFamily="66" charset="0"/>
              </a:rPr>
              <a:t>(This condition in cattle manifested in three stage)</a:t>
            </a:r>
            <a:endParaRPr lang="en-IN" sz="7200" b="1" dirty="0">
              <a:solidFill>
                <a:srgbClr val="FF0000"/>
              </a:solidFill>
              <a:latin typeface="Comic Sans MS" panose="030F0702030302020204" pitchFamily="66" charset="0"/>
            </a:endParaRPr>
          </a:p>
          <a:p>
            <a:pPr marL="447675" lvl="1" indent="-265113">
              <a:lnSpc>
                <a:spcPct val="120000"/>
              </a:lnSpc>
              <a:buFont typeface="Wingdings" panose="05000000000000000000" pitchFamily="2" charset="2"/>
              <a:buChar char="Ø"/>
            </a:pPr>
            <a:r>
              <a:rPr lang="en-IN" sz="6400" dirty="0">
                <a:latin typeface="Comic Sans MS" panose="030F0702030302020204" pitchFamily="66" charset="0"/>
              </a:rPr>
              <a:t>Occurs due to ingestion of seleniferous plants and may develop after a relatively short </a:t>
            </a:r>
            <a:r>
              <a:rPr lang="en-IN" sz="6400" dirty="0" smtClean="0">
                <a:latin typeface="Comic Sans MS" panose="030F0702030302020204" pitchFamily="66" charset="0"/>
              </a:rPr>
              <a:t>period. Poor </a:t>
            </a:r>
            <a:r>
              <a:rPr lang="en-IN" sz="6400" dirty="0">
                <a:latin typeface="Comic Sans MS" panose="030F0702030302020204" pitchFamily="66" charset="0"/>
              </a:rPr>
              <a:t>appetite, staring coat, wander aimlessly, circling, gradual loss of vision disregarding obstacles </a:t>
            </a:r>
            <a:r>
              <a:rPr lang="en-IN" sz="6400" dirty="0" smtClean="0">
                <a:latin typeface="Comic Sans MS" panose="030F0702030302020204" pitchFamily="66" charset="0"/>
              </a:rPr>
              <a:t> and </a:t>
            </a:r>
            <a:r>
              <a:rPr lang="en-IN" sz="6400" dirty="0">
                <a:latin typeface="Comic Sans MS" panose="030F0702030302020204" pitchFamily="66" charset="0"/>
              </a:rPr>
              <a:t>stumbling over them or walking through </a:t>
            </a:r>
            <a:r>
              <a:rPr lang="en-IN" sz="6400" dirty="0" smtClean="0">
                <a:latin typeface="Comic Sans MS" panose="030F0702030302020204" pitchFamily="66" charset="0"/>
              </a:rPr>
              <a:t>them. Respiration </a:t>
            </a:r>
            <a:r>
              <a:rPr lang="en-IN" sz="6400" dirty="0">
                <a:latin typeface="Comic Sans MS" panose="030F0702030302020204" pitchFamily="66" charset="0"/>
              </a:rPr>
              <a:t>and temperature are normal</a:t>
            </a:r>
            <a:r>
              <a:rPr lang="en-IN" sz="6400" dirty="0" smtClean="0">
                <a:latin typeface="Comic Sans MS" panose="030F0702030302020204" pitchFamily="66" charset="0"/>
              </a:rPr>
              <a:t>.</a:t>
            </a:r>
          </a:p>
          <a:p>
            <a:pPr marL="182562" lvl="1" indent="0">
              <a:lnSpc>
                <a:spcPct val="120000"/>
              </a:lnSpc>
              <a:buNone/>
            </a:pPr>
            <a:endParaRPr lang="en-IN" sz="6400" dirty="0">
              <a:latin typeface="Comic Sans MS" panose="030F0702030302020204" pitchFamily="66" charset="0"/>
            </a:endParaRPr>
          </a:p>
          <a:p>
            <a:pPr marL="447675" lvl="1" indent="-265113">
              <a:lnSpc>
                <a:spcPct val="120000"/>
              </a:lnSpc>
              <a:buFont typeface="Wingdings" panose="05000000000000000000" pitchFamily="2" charset="2"/>
              <a:buChar char="Ø"/>
            </a:pPr>
            <a:r>
              <a:rPr lang="en-IN" sz="6400" dirty="0">
                <a:latin typeface="Comic Sans MS" panose="030F0702030302020204" pitchFamily="66" charset="0"/>
              </a:rPr>
              <a:t>In the second stage depression, in-coordination and fore leg weakness, animal goes down on its knees</a:t>
            </a:r>
            <a:r>
              <a:rPr lang="en-IN" sz="6400" dirty="0" smtClean="0">
                <a:latin typeface="Comic Sans MS" panose="030F0702030302020204" pitchFamily="66" charset="0"/>
              </a:rPr>
              <a:t>.</a:t>
            </a:r>
          </a:p>
          <a:p>
            <a:pPr marL="447675" lvl="1" indent="-265113">
              <a:lnSpc>
                <a:spcPct val="120000"/>
              </a:lnSpc>
              <a:buFont typeface="Wingdings" panose="05000000000000000000" pitchFamily="2" charset="2"/>
              <a:buChar char="Ø"/>
            </a:pPr>
            <a:endParaRPr lang="en-IN" sz="6400" dirty="0">
              <a:latin typeface="Comic Sans MS" panose="030F0702030302020204" pitchFamily="66" charset="0"/>
            </a:endParaRPr>
          </a:p>
          <a:p>
            <a:pPr marL="447675" indent="-265113">
              <a:lnSpc>
                <a:spcPct val="120000"/>
              </a:lnSpc>
              <a:buFont typeface="Wingdings" panose="05000000000000000000" pitchFamily="2" charset="2"/>
              <a:buChar char="Ø"/>
            </a:pPr>
            <a:r>
              <a:rPr lang="en-IN" sz="6800" dirty="0">
                <a:latin typeface="Comic Sans MS" panose="030F0702030302020204" pitchFamily="66" charset="0"/>
              </a:rPr>
              <a:t>In the third stage colic, subnormal temperature, emaciation, swollen eyelids, near </a:t>
            </a:r>
            <a:r>
              <a:rPr lang="en-IN" sz="6800" dirty="0" smtClean="0">
                <a:latin typeface="Comic Sans MS" panose="030F0702030302020204" pitchFamily="66" charset="0"/>
              </a:rPr>
              <a:t>blindness. </a:t>
            </a:r>
            <a:r>
              <a:rPr lang="en-IN" sz="6400" dirty="0" smtClean="0">
                <a:latin typeface="Comic Sans MS" panose="030F0702030302020204" pitchFamily="66" charset="0"/>
              </a:rPr>
              <a:t>Salivation</a:t>
            </a:r>
            <a:r>
              <a:rPr lang="en-IN" sz="6400" dirty="0">
                <a:latin typeface="Comic Sans MS" panose="030F0702030302020204" pitchFamily="66" charset="0"/>
              </a:rPr>
              <a:t>, lacrimation, severe abdominal pain, inability to swallow, complete paralysis, collapse and death have also been reported.</a:t>
            </a:r>
          </a:p>
          <a:p>
            <a:pPr marL="82296" lvl="0" indent="0">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16632"/>
            <a:ext cx="7498080" cy="360040"/>
          </a:xfrm>
        </p:spPr>
        <p:txBody>
          <a:bodyPr>
            <a:normAutofit fontScale="90000"/>
          </a:bodyPr>
          <a:lstStyle/>
          <a:p>
            <a:r>
              <a:rPr lang="en-IN" dirty="0" smtClean="0">
                <a:solidFill>
                  <a:srgbClr val="FF0000"/>
                </a:solidFill>
              </a:rPr>
              <a:t>Continue…</a:t>
            </a:r>
            <a:endParaRPr lang="en-IN" dirty="0">
              <a:solidFill>
                <a:srgbClr val="FF0000"/>
              </a:solidFill>
            </a:endParaRPr>
          </a:p>
        </p:txBody>
      </p:sp>
      <p:sp>
        <p:nvSpPr>
          <p:cNvPr id="3" name="Content Placeholder 2"/>
          <p:cNvSpPr>
            <a:spLocks noGrp="1"/>
          </p:cNvSpPr>
          <p:nvPr>
            <p:ph idx="1"/>
          </p:nvPr>
        </p:nvSpPr>
        <p:spPr>
          <a:xfrm>
            <a:off x="971600" y="620688"/>
            <a:ext cx="7962088" cy="5627712"/>
          </a:xfrm>
        </p:spPr>
        <p:txBody>
          <a:bodyPr>
            <a:normAutofit fontScale="77500" lnSpcReduction="20000"/>
          </a:bodyPr>
          <a:lstStyle/>
          <a:p>
            <a:pPr marL="82296" indent="0">
              <a:buNone/>
            </a:pPr>
            <a:r>
              <a:rPr lang="en-IN" b="1" dirty="0">
                <a:solidFill>
                  <a:srgbClr val="00B050"/>
                </a:solidFill>
              </a:rPr>
              <a:t>Chronic (Alkali disease)</a:t>
            </a:r>
          </a:p>
          <a:p>
            <a:pPr lvl="1">
              <a:buFont typeface="Wingdings" panose="05000000000000000000" pitchFamily="2" charset="2"/>
              <a:buChar char="Ø"/>
            </a:pPr>
            <a:r>
              <a:rPr lang="en-IN" sz="2200" dirty="0">
                <a:latin typeface="Comic Sans MS" panose="030F0702030302020204" pitchFamily="66" charset="0"/>
              </a:rPr>
              <a:t>The name alkali disease has been attributed to consumption of alkali waters</a:t>
            </a:r>
            <a:r>
              <a:rPr lang="en-IN" sz="2200" dirty="0" smtClean="0">
                <a:latin typeface="Comic Sans MS" panose="030F0702030302020204" pitchFamily="66" charset="0"/>
              </a:rPr>
              <a:t>.</a:t>
            </a:r>
          </a:p>
          <a:p>
            <a:pPr marL="402336" lvl="1" indent="0">
              <a:buNone/>
            </a:pPr>
            <a:endParaRPr lang="en-IN" sz="2200" dirty="0">
              <a:latin typeface="Comic Sans MS" panose="030F0702030302020204" pitchFamily="66" charset="0"/>
            </a:endParaRPr>
          </a:p>
          <a:p>
            <a:pPr lvl="1">
              <a:buFont typeface="Wingdings" panose="05000000000000000000" pitchFamily="2" charset="2"/>
              <a:buChar char="Ø"/>
            </a:pPr>
            <a:r>
              <a:rPr lang="en-IN" sz="2200" dirty="0">
                <a:latin typeface="Comic Sans MS" panose="030F0702030302020204" pitchFamily="66" charset="0"/>
              </a:rPr>
              <a:t>Chronic poisoning is caused by daily ingestion of cereals, grains and other forage plants containing selenium</a:t>
            </a:r>
            <a:r>
              <a:rPr lang="en-IN" sz="2200" dirty="0" smtClean="0">
                <a:latin typeface="Comic Sans MS" panose="030F0702030302020204" pitchFamily="66" charset="0"/>
              </a:rPr>
              <a:t>.</a:t>
            </a:r>
          </a:p>
          <a:p>
            <a:pPr marL="402336" lvl="1" indent="0">
              <a:buNone/>
            </a:pPr>
            <a:endParaRPr lang="en-IN" sz="2200" dirty="0">
              <a:latin typeface="Comic Sans MS" panose="030F0702030302020204" pitchFamily="66" charset="0"/>
            </a:endParaRPr>
          </a:p>
          <a:p>
            <a:pPr lvl="1">
              <a:buFont typeface="Wingdings" panose="05000000000000000000" pitchFamily="2" charset="2"/>
              <a:buChar char="Ø"/>
            </a:pPr>
            <a:r>
              <a:rPr lang="en-IN" sz="2200" dirty="0">
                <a:latin typeface="Comic Sans MS" panose="030F0702030302020204" pitchFamily="66" charset="0"/>
              </a:rPr>
              <a:t>Lameness, hoof and hair abnormalities, partial blindness, paresis, in-coordination, emaciation and lethargy may be noticed</a:t>
            </a:r>
            <a:r>
              <a:rPr lang="en-IN" sz="2200" dirty="0" smtClean="0">
                <a:latin typeface="Comic Sans MS" panose="030F0702030302020204" pitchFamily="66" charset="0"/>
              </a:rPr>
              <a:t>.</a:t>
            </a:r>
          </a:p>
          <a:p>
            <a:pPr lvl="1">
              <a:buFont typeface="Wingdings" panose="05000000000000000000" pitchFamily="2" charset="2"/>
              <a:buChar char="Ø"/>
            </a:pPr>
            <a:endParaRPr lang="en-IN" sz="2200" dirty="0">
              <a:latin typeface="Comic Sans MS" panose="030F0702030302020204" pitchFamily="66" charset="0"/>
            </a:endParaRPr>
          </a:p>
          <a:p>
            <a:pPr lvl="1">
              <a:buFont typeface="Wingdings" panose="05000000000000000000" pitchFamily="2" charset="2"/>
              <a:buChar char="Ø"/>
            </a:pPr>
            <a:r>
              <a:rPr lang="en-IN" sz="2200" dirty="0" smtClean="0">
                <a:latin typeface="Comic Sans MS" panose="030F0702030302020204" pitchFamily="66" charset="0"/>
              </a:rPr>
              <a:t>Lameness </a:t>
            </a:r>
            <a:r>
              <a:rPr lang="en-IN" sz="2200" dirty="0">
                <a:latin typeface="Comic Sans MS" panose="030F0702030302020204" pitchFamily="66" charset="0"/>
              </a:rPr>
              <a:t>is due to erosion of the articulate surface of long bones</a:t>
            </a:r>
            <a:r>
              <a:rPr lang="en-IN" sz="2200" dirty="0" smtClean="0">
                <a:latin typeface="Comic Sans MS" panose="030F0702030302020204" pitchFamily="66" charset="0"/>
              </a:rPr>
              <a:t>.</a:t>
            </a:r>
          </a:p>
          <a:p>
            <a:pPr lvl="1">
              <a:buFont typeface="Wingdings" panose="05000000000000000000" pitchFamily="2" charset="2"/>
              <a:buChar char="Ø"/>
            </a:pPr>
            <a:endParaRPr lang="en-IN" sz="2200" dirty="0">
              <a:latin typeface="Comic Sans MS" panose="030F0702030302020204" pitchFamily="66" charset="0"/>
            </a:endParaRPr>
          </a:p>
          <a:p>
            <a:pPr lvl="1">
              <a:buFont typeface="Wingdings" panose="05000000000000000000" pitchFamily="2" charset="2"/>
              <a:buChar char="Ø"/>
            </a:pPr>
            <a:r>
              <a:rPr lang="en-IN" sz="2200" dirty="0">
                <a:latin typeface="Comic Sans MS" panose="030F0702030302020204" pitchFamily="66" charset="0"/>
              </a:rPr>
              <a:t>Hoof begins to shed. Shedding is incomplete and old hoof fuses with new hoof and form abnormally long rocker shaped hoof</a:t>
            </a:r>
            <a:r>
              <a:rPr lang="en-IN" sz="2200" dirty="0" smtClean="0">
                <a:latin typeface="Comic Sans MS" panose="030F0702030302020204" pitchFamily="66" charset="0"/>
              </a:rPr>
              <a:t>.</a:t>
            </a:r>
          </a:p>
          <a:p>
            <a:pPr marL="402336" lvl="1" indent="0">
              <a:buNone/>
            </a:pPr>
            <a:endParaRPr lang="en-IN" sz="2200" dirty="0">
              <a:latin typeface="Comic Sans MS" panose="030F0702030302020204" pitchFamily="66" charset="0"/>
            </a:endParaRPr>
          </a:p>
          <a:p>
            <a:pPr lvl="1">
              <a:buFont typeface="Wingdings" panose="05000000000000000000" pitchFamily="2" charset="2"/>
              <a:buChar char="Ø"/>
            </a:pPr>
            <a:r>
              <a:rPr lang="en-IN" sz="2200" dirty="0">
                <a:latin typeface="Comic Sans MS" panose="030F0702030302020204" pitchFamily="66" charset="0"/>
              </a:rPr>
              <a:t>In horses there will be loss of long hair from the mane and tail will occur</a:t>
            </a:r>
            <a:r>
              <a:rPr lang="en-IN" sz="2200" dirty="0" smtClean="0">
                <a:latin typeface="Comic Sans MS" panose="030F0702030302020204" pitchFamily="66" charset="0"/>
              </a:rPr>
              <a:t>.</a:t>
            </a:r>
          </a:p>
          <a:p>
            <a:pPr marL="402336" lvl="1" indent="0">
              <a:buNone/>
            </a:pPr>
            <a:endParaRPr lang="en-IN" sz="2200" dirty="0">
              <a:latin typeface="Comic Sans MS" panose="030F0702030302020204" pitchFamily="66" charset="0"/>
            </a:endParaRPr>
          </a:p>
          <a:p>
            <a:pPr lvl="1">
              <a:buFont typeface="Wingdings" panose="05000000000000000000" pitchFamily="2" charset="2"/>
              <a:buChar char="Ø"/>
            </a:pPr>
            <a:r>
              <a:rPr lang="en-IN" sz="2200" dirty="0">
                <a:latin typeface="Comic Sans MS" panose="030F0702030302020204" pitchFamily="66" charset="0"/>
              </a:rPr>
              <a:t>In cattle, there will be a rough coat, dullness and lack of vitality and emaciation with deprived appetite.</a:t>
            </a:r>
          </a:p>
          <a:p>
            <a:pPr marL="82296" lvl="0" indent="0">
              <a:buNone/>
            </a:pPr>
            <a:endParaRPr lang="en-IN" sz="2600" dirty="0">
              <a:latin typeface="Comic Sans MS" panose="030F0702030302020204" pitchFamily="66" charset="0"/>
            </a:endParaRPr>
          </a:p>
          <a:p>
            <a:endParaRPr lang="en-IN" dirty="0"/>
          </a:p>
        </p:txBody>
      </p:sp>
    </p:spTree>
    <p:extLst>
      <p:ext uri="{BB962C8B-B14F-4D97-AF65-F5344CB8AC3E}">
        <p14:creationId xmlns:p14="http://schemas.microsoft.com/office/powerpoint/2010/main" val="24230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16632"/>
            <a:ext cx="7746064" cy="936104"/>
          </a:xfrm>
        </p:spPr>
        <p:txBody>
          <a:bodyPr>
            <a:normAutofit fontScale="90000"/>
          </a:bodyPr>
          <a:lstStyle/>
          <a:p>
            <a:r>
              <a:rPr lang="en-IN" sz="2700" b="1" u="sng" dirty="0" smtClean="0">
                <a:solidFill>
                  <a:srgbClr val="FF0000"/>
                </a:solidFill>
                <a:latin typeface="Comic Sans MS" panose="030F0702030302020204" pitchFamily="66" charset="0"/>
              </a:rPr>
              <a:t>Diagnosis &amp; </a:t>
            </a:r>
            <a:r>
              <a:rPr lang="en-IN" sz="2700" b="1" u="sng" dirty="0">
                <a:solidFill>
                  <a:srgbClr val="FF0000"/>
                </a:solidFill>
                <a:latin typeface="Comic Sans MS" panose="030F0702030302020204" pitchFamily="66" charset="0"/>
              </a:rPr>
              <a:t>Treatment</a:t>
            </a:r>
            <a:r>
              <a:rPr lang="en-IN" sz="4400" b="1" u="sng" dirty="0">
                <a:solidFill>
                  <a:srgbClr val="FF0000"/>
                </a:solidFill>
                <a:latin typeface="Comic Sans MS" panose="030F0702030302020204" pitchFamily="66" charset="0"/>
              </a:rPr>
              <a:t/>
            </a:r>
            <a:br>
              <a:rPr lang="en-IN" sz="4400" b="1" u="sng" dirty="0">
                <a:solidFill>
                  <a:srgbClr val="FF0000"/>
                </a:solidFill>
                <a:latin typeface="Comic Sans MS" panose="030F0702030302020204" pitchFamily="66" charset="0"/>
              </a:rPr>
            </a:br>
            <a:endParaRPr lang="en-IN" dirty="0">
              <a:solidFill>
                <a:srgbClr val="FF0000"/>
              </a:solidFill>
            </a:endParaRPr>
          </a:p>
        </p:txBody>
      </p:sp>
      <p:sp>
        <p:nvSpPr>
          <p:cNvPr id="3" name="Content Placeholder 2"/>
          <p:cNvSpPr>
            <a:spLocks noGrp="1"/>
          </p:cNvSpPr>
          <p:nvPr>
            <p:ph idx="1"/>
          </p:nvPr>
        </p:nvSpPr>
        <p:spPr>
          <a:xfrm>
            <a:off x="1115616" y="764704"/>
            <a:ext cx="7818072" cy="5832648"/>
          </a:xfrm>
        </p:spPr>
        <p:txBody>
          <a:bodyPr>
            <a:normAutofit/>
          </a:bodyPr>
          <a:lstStyle/>
          <a:p>
            <a:pPr marL="82296" indent="0">
              <a:lnSpc>
                <a:spcPct val="120000"/>
              </a:lnSpc>
              <a:buNone/>
            </a:pPr>
            <a:r>
              <a:rPr lang="en-IN" sz="2200" b="1" u="sng" dirty="0" smtClean="0">
                <a:solidFill>
                  <a:srgbClr val="00B050"/>
                </a:solidFill>
                <a:latin typeface="Comic Sans MS" panose="030F0702030302020204" pitchFamily="66" charset="0"/>
              </a:rPr>
              <a:t>Diagnosis</a:t>
            </a:r>
            <a:r>
              <a:rPr lang="en-IN" sz="2200" dirty="0">
                <a:latin typeface="Comic Sans MS" panose="030F0702030302020204" pitchFamily="66" charset="0"/>
              </a:rPr>
              <a:t> </a:t>
            </a:r>
            <a:endParaRPr lang="en-IN" sz="2200" dirty="0" smtClean="0">
              <a:latin typeface="Comic Sans MS" panose="030F0702030302020204" pitchFamily="66" charset="0"/>
            </a:endParaRPr>
          </a:p>
          <a:p>
            <a:pPr>
              <a:lnSpc>
                <a:spcPct val="120000"/>
              </a:lnSpc>
              <a:buFont typeface="Wingdings" panose="05000000000000000000" pitchFamily="2" charset="2"/>
              <a:buChar char="Ø"/>
            </a:pPr>
            <a:r>
              <a:rPr lang="en-IN" sz="1800" dirty="0" smtClean="0">
                <a:latin typeface="Comic Sans MS" panose="030F0702030302020204" pitchFamily="66" charset="0"/>
              </a:rPr>
              <a:t>Diagnosis is </a:t>
            </a:r>
            <a:r>
              <a:rPr lang="en-IN" sz="1800" dirty="0">
                <a:latin typeface="Comic Sans MS" panose="030F0702030302020204" pitchFamily="66" charset="0"/>
              </a:rPr>
              <a:t>based on </a:t>
            </a:r>
            <a:r>
              <a:rPr lang="en-IN" sz="1800" dirty="0" smtClean="0">
                <a:latin typeface="Comic Sans MS" panose="030F0702030302020204" pitchFamily="66" charset="0"/>
              </a:rPr>
              <a:t>clinical signs</a:t>
            </a:r>
            <a:r>
              <a:rPr lang="en-IN" sz="1800" dirty="0">
                <a:latin typeface="Comic Sans MS" panose="030F0702030302020204" pitchFamily="66" charset="0"/>
              </a:rPr>
              <a:t> and estimation of </a:t>
            </a:r>
            <a:r>
              <a:rPr lang="en-IN" sz="1800" dirty="0" smtClean="0">
                <a:latin typeface="Comic Sans MS" panose="030F0702030302020204" pitchFamily="66" charset="0"/>
              </a:rPr>
              <a:t>  selenium </a:t>
            </a:r>
            <a:r>
              <a:rPr lang="en-IN" sz="1800" dirty="0">
                <a:latin typeface="Comic Sans MS" panose="030F0702030302020204" pitchFamily="66" charset="0"/>
              </a:rPr>
              <a:t>in whole blood and liver</a:t>
            </a:r>
            <a:r>
              <a:rPr lang="en-IN" sz="1800" dirty="0" smtClean="0">
                <a:latin typeface="Comic Sans MS" panose="030F0702030302020204" pitchFamily="66" charset="0"/>
              </a:rPr>
              <a:t>.</a:t>
            </a:r>
          </a:p>
          <a:p>
            <a:pPr>
              <a:buFont typeface="Wingdings" panose="05000000000000000000" pitchFamily="2" charset="2"/>
              <a:buChar char="Ø"/>
            </a:pPr>
            <a:r>
              <a:rPr lang="en-IN" sz="1800" dirty="0" smtClean="0">
                <a:latin typeface="Comic Sans MS" panose="030F0702030302020204" pitchFamily="66" charset="0"/>
              </a:rPr>
              <a:t>Elevated glutathione peroxidase level in liver and blood suggest Se poisoning.</a:t>
            </a:r>
          </a:p>
          <a:p>
            <a:pPr>
              <a:buFont typeface="Wingdings" panose="05000000000000000000" pitchFamily="2" charset="2"/>
              <a:buChar char="Ø"/>
            </a:pPr>
            <a:endParaRPr lang="en-IN" sz="1800" dirty="0" smtClean="0">
              <a:latin typeface="Comic Sans MS" panose="030F0702030302020204" pitchFamily="66" charset="0"/>
            </a:endParaRPr>
          </a:p>
          <a:p>
            <a:pPr marL="82296" indent="0">
              <a:buNone/>
            </a:pPr>
            <a:r>
              <a:rPr lang="en-IN" sz="2200" b="1" u="sng" dirty="0" smtClean="0">
                <a:solidFill>
                  <a:srgbClr val="00B050"/>
                </a:solidFill>
                <a:latin typeface="Comic Sans MS" panose="030F0702030302020204" pitchFamily="66" charset="0"/>
              </a:rPr>
              <a:t>Treatment</a:t>
            </a:r>
          </a:p>
          <a:p>
            <a:pPr marL="82296" indent="0">
              <a:buNone/>
            </a:pPr>
            <a:r>
              <a:rPr lang="en-IN" sz="1800" dirty="0" smtClean="0">
                <a:solidFill>
                  <a:srgbClr val="0070C0"/>
                </a:solidFill>
                <a:latin typeface="Comic Sans MS" panose="030F0702030302020204" pitchFamily="66" charset="0"/>
              </a:rPr>
              <a:t>There is no specific antidote for Se toxicosis symptomatic &amp; supportive care of affected animals should be started as early as possible.</a:t>
            </a:r>
          </a:p>
          <a:p>
            <a:pPr marL="82296" indent="0">
              <a:buNone/>
            </a:pPr>
            <a:endParaRPr lang="en-IN" sz="1800" dirty="0">
              <a:solidFill>
                <a:srgbClr val="0070C0"/>
              </a:solidFill>
              <a:latin typeface="Comic Sans MS" panose="030F0702030302020204" pitchFamily="66" charset="0"/>
            </a:endParaRPr>
          </a:p>
          <a:p>
            <a:pPr>
              <a:buFont typeface="Wingdings" panose="05000000000000000000" pitchFamily="2" charset="2"/>
              <a:buChar char="Ø"/>
            </a:pPr>
            <a:r>
              <a:rPr lang="en-IN" sz="1800" dirty="0">
                <a:latin typeface="Comic Sans MS" panose="030F0702030302020204" pitchFamily="66" charset="0"/>
              </a:rPr>
              <a:t>Removal of the </a:t>
            </a:r>
            <a:r>
              <a:rPr lang="en-IN" sz="1800" dirty="0" smtClean="0">
                <a:latin typeface="Comic Sans MS" panose="030F0702030302020204" pitchFamily="66" charset="0"/>
              </a:rPr>
              <a:t>source and high </a:t>
            </a:r>
            <a:r>
              <a:rPr lang="en-IN" sz="1800" dirty="0">
                <a:latin typeface="Comic Sans MS" panose="030F0702030302020204" pitchFamily="66" charset="0"/>
              </a:rPr>
              <a:t>protein diet are said to be useful</a:t>
            </a:r>
            <a:r>
              <a:rPr lang="en-IN" sz="1800" dirty="0" smtClean="0">
                <a:latin typeface="Comic Sans MS" panose="030F0702030302020204" pitchFamily="66" charset="0"/>
              </a:rPr>
              <a:t>.</a:t>
            </a:r>
          </a:p>
          <a:p>
            <a:pPr>
              <a:buFont typeface="Wingdings" panose="05000000000000000000" pitchFamily="2" charset="2"/>
              <a:buChar char="Ø"/>
            </a:pPr>
            <a:endParaRPr lang="en-IN" sz="1800" dirty="0">
              <a:latin typeface="Comic Sans MS" panose="030F0702030302020204" pitchFamily="66" charset="0"/>
            </a:endParaRPr>
          </a:p>
          <a:p>
            <a:pPr>
              <a:buFont typeface="Wingdings" panose="05000000000000000000" pitchFamily="2" charset="2"/>
              <a:buChar char="Ø"/>
            </a:pPr>
            <a:r>
              <a:rPr lang="en-IN" sz="1800" dirty="0" smtClean="0">
                <a:latin typeface="Comic Sans MS" panose="030F0702030302020204" pitchFamily="66" charset="0"/>
              </a:rPr>
              <a:t>Addition </a:t>
            </a:r>
            <a:r>
              <a:rPr lang="en-IN" sz="1800" dirty="0">
                <a:latin typeface="Comic Sans MS" panose="030F0702030302020204" pitchFamily="66" charset="0"/>
              </a:rPr>
              <a:t>of inorganic arsenicals enhances biliary excretion of selenium and increasing the dietary levels of sulphur containing proteins is also beneficial.</a:t>
            </a:r>
          </a:p>
        </p:txBody>
      </p:sp>
    </p:spTree>
    <p:extLst>
      <p:ext uri="{BB962C8B-B14F-4D97-AF65-F5344CB8AC3E}">
        <p14:creationId xmlns:p14="http://schemas.microsoft.com/office/powerpoint/2010/main" val="585145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400" dirty="0" smtClean="0">
                <a:solidFill>
                  <a:srgbClr val="FF0000"/>
                </a:solidFill>
                <a:latin typeface="Comic Sans MS" panose="030F0702030302020204" pitchFamily="66" charset="0"/>
              </a:rPr>
              <a:t>Cadmium Toxicity</a:t>
            </a:r>
            <a:endParaRPr lang="en-IN" dirty="0">
              <a:solidFill>
                <a:srgbClr val="FF0000"/>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IN" sz="1800" dirty="0">
                <a:latin typeface="Comic Sans MS" panose="030F0702030302020204" pitchFamily="66" charset="0"/>
              </a:rPr>
              <a:t>Commercially, Cd is used in television screens, lasers, batteries, paint pigments, cosmetics, and in galvanizing steel, as a barrier in nuclear fission, and was used with zinc to weld seals in lead water pipes prior to the 1960s</a:t>
            </a:r>
            <a:r>
              <a:rPr lang="en-IN" sz="1800" dirty="0" smtClean="0">
                <a:latin typeface="Comic Sans MS" panose="030F0702030302020204" pitchFamily="66" charset="0"/>
              </a:rPr>
              <a:t>.</a:t>
            </a:r>
          </a:p>
          <a:p>
            <a:pPr marL="82296" indent="0">
              <a:buNone/>
            </a:pPr>
            <a:endParaRPr lang="en-IN" sz="1800" dirty="0" smtClean="0">
              <a:latin typeface="Comic Sans MS" panose="030F0702030302020204" pitchFamily="66" charset="0"/>
            </a:endParaRPr>
          </a:p>
          <a:p>
            <a:pPr>
              <a:buFont typeface="Wingdings" panose="05000000000000000000" pitchFamily="2" charset="2"/>
              <a:buChar char="Ø"/>
            </a:pPr>
            <a:r>
              <a:rPr lang="en-IN" sz="1800" dirty="0" smtClean="0">
                <a:latin typeface="Comic Sans MS" panose="030F0702030302020204" pitchFamily="66" charset="0"/>
              </a:rPr>
              <a:t>It impair </a:t>
            </a:r>
            <a:r>
              <a:rPr lang="en-IN" sz="1800" dirty="0">
                <a:latin typeface="Comic Sans MS" panose="030F0702030302020204" pitchFamily="66" charset="0"/>
              </a:rPr>
              <a:t>Vitamin D metabolism in the kidney </a:t>
            </a:r>
            <a:r>
              <a:rPr lang="en-IN" sz="1800" dirty="0" smtClean="0">
                <a:latin typeface="Comic Sans MS" panose="030F0702030302020204" pitchFamily="66" charset="0"/>
              </a:rPr>
              <a:t>with </a:t>
            </a:r>
            <a:r>
              <a:rPr lang="en-IN" sz="1800" dirty="0">
                <a:latin typeface="Comic Sans MS" panose="030F0702030302020204" pitchFamily="66" charset="0"/>
              </a:rPr>
              <a:t>deleterious impact on bone. This effect, coupled with direct Cd impairment of gut absorption of calcium and derangement of collagen metabolism, can produce osteomalacia and/or osteoporosis </a:t>
            </a:r>
            <a:r>
              <a:rPr lang="en-IN" sz="1800" dirty="0" smtClean="0">
                <a:latin typeface="Comic Sans MS" panose="030F0702030302020204" pitchFamily="66" charset="0"/>
              </a:rPr>
              <a:t>. </a:t>
            </a:r>
            <a:r>
              <a:rPr lang="en-IN" sz="1800" dirty="0">
                <a:latin typeface="Comic Sans MS" panose="030F0702030302020204" pitchFamily="66" charset="0"/>
              </a:rPr>
              <a:t>The most extreme example of this process is </a:t>
            </a:r>
            <a:r>
              <a:rPr lang="en-IN" sz="1800" b="1" i="1" dirty="0" err="1">
                <a:solidFill>
                  <a:srgbClr val="FF0000"/>
                </a:solidFill>
                <a:latin typeface="Comic Sans MS" panose="030F0702030302020204" pitchFamily="66" charset="0"/>
              </a:rPr>
              <a:t>itai-itai</a:t>
            </a:r>
            <a:r>
              <a:rPr lang="en-IN" sz="1800" b="1" dirty="0">
                <a:solidFill>
                  <a:srgbClr val="FF0000"/>
                </a:solidFill>
                <a:latin typeface="Comic Sans MS" panose="030F0702030302020204" pitchFamily="66" charset="0"/>
              </a:rPr>
              <a:t> disease in Japan</a:t>
            </a:r>
            <a:r>
              <a:rPr lang="en-IN" sz="1800" dirty="0">
                <a:latin typeface="Comic Sans MS" panose="030F0702030302020204" pitchFamily="66" charset="0"/>
              </a:rPr>
              <a:t>, which combines severe pain from osteomalacia with osteoporosis, renal tubular dysfunction, anemia, and calcium </a:t>
            </a:r>
            <a:r>
              <a:rPr lang="en-IN" sz="1800" dirty="0" smtClean="0">
                <a:latin typeface="Comic Sans MS" panose="030F0702030302020204" pitchFamily="66" charset="0"/>
              </a:rPr>
              <a:t>malabsorption</a:t>
            </a:r>
          </a:p>
          <a:p>
            <a:pPr>
              <a:buFont typeface="Wingdings" panose="05000000000000000000" pitchFamily="2" charset="2"/>
              <a:buChar char="Ø"/>
            </a:pPr>
            <a:r>
              <a:rPr lang="en-IN" dirty="0"/>
              <a:t> </a:t>
            </a:r>
            <a:r>
              <a:rPr lang="en-IN" sz="1800" b="1" dirty="0">
                <a:solidFill>
                  <a:srgbClr val="FF0000"/>
                </a:solidFill>
                <a:latin typeface="Comic Sans MS" panose="030F0702030302020204" pitchFamily="66" charset="0"/>
              </a:rPr>
              <a:t>EDTA significantly increased urinary elimination of cadmium.</a:t>
            </a:r>
          </a:p>
        </p:txBody>
      </p:sp>
    </p:spTree>
    <p:extLst>
      <p:ext uri="{BB962C8B-B14F-4D97-AF65-F5344CB8AC3E}">
        <p14:creationId xmlns:p14="http://schemas.microsoft.com/office/powerpoint/2010/main" val="1575722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6091</TotalTime>
  <Words>441</Words>
  <Application>Microsoft Office PowerPoint</Application>
  <PresentationFormat>On-screen Show (4:3)</PresentationFormat>
  <Paragraphs>85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Comic Sans MS</vt:lpstr>
      <vt:lpstr>Gill Sans MT</vt:lpstr>
      <vt:lpstr>Verdana</vt:lpstr>
      <vt:lpstr>Wingdings</vt:lpstr>
      <vt:lpstr>Wingdings 2</vt:lpstr>
      <vt:lpstr>Solstice</vt:lpstr>
      <vt:lpstr>SELENIUM  TOXICITY</vt:lpstr>
      <vt:lpstr>Content of chapter</vt:lpstr>
      <vt:lpstr>Source :-</vt:lpstr>
      <vt:lpstr>Toxicokinetics :-</vt:lpstr>
      <vt:lpstr>Mechanism of toxicity</vt:lpstr>
      <vt:lpstr>Clinical Sign</vt:lpstr>
      <vt:lpstr>Continue…</vt:lpstr>
      <vt:lpstr>Diagnosis &amp; Treatment </vt:lpstr>
      <vt:lpstr>Cadmium Toxicity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Nnbmbmbm,</dc:title>
  <dc:creator>hp</dc:creator>
  <cp:lastModifiedBy>HP</cp:lastModifiedBy>
  <cp:revision>122</cp:revision>
  <dcterms:created xsi:type="dcterms:W3CDTF">2006-08-16T00:00:00Z</dcterms:created>
  <dcterms:modified xsi:type="dcterms:W3CDTF">2020-06-24T11:12:39Z</dcterms:modified>
</cp:coreProperties>
</file>