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77" r:id="rId2"/>
    <p:sldId id="256" r:id="rId3"/>
    <p:sldId id="275" r:id="rId4"/>
    <p:sldId id="257" r:id="rId5"/>
    <p:sldId id="258" r:id="rId6"/>
    <p:sldId id="259" r:id="rId7"/>
    <p:sldId id="260" r:id="rId8"/>
    <p:sldId id="262" r:id="rId9"/>
    <p:sldId id="263" r:id="rId10"/>
    <p:sldId id="264" r:id="rId11"/>
    <p:sldId id="265" r:id="rId12"/>
    <p:sldId id="266" r:id="rId13"/>
    <p:sldId id="267" r:id="rId14"/>
    <p:sldId id="268"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sorterViewPr>
    <p:cViewPr>
      <p:scale>
        <a:sx n="100" d="100"/>
        <a:sy n="100" d="100"/>
      </p:scale>
      <p:origin x="0" y="-314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55F16-5E8B-4427-9839-4231BA81ADC5}" type="datetimeFigureOut">
              <a:rPr lang="en-IN" smtClean="0"/>
              <a:t>26-06-2020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DF839-CCA6-48CA-B501-AF11F3EBA1FA}" type="slidenum">
              <a:rPr lang="en-IN" smtClean="0"/>
              <a:t>‹#›</a:t>
            </a:fld>
            <a:endParaRPr lang="en-IN"/>
          </a:p>
        </p:txBody>
      </p:sp>
    </p:spTree>
    <p:extLst>
      <p:ext uri="{BB962C8B-B14F-4D97-AF65-F5344CB8AC3E}">
        <p14:creationId xmlns:p14="http://schemas.microsoft.com/office/powerpoint/2010/main" val="303583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8A89C05-CC66-4BC3-89D1-66D0A1224BB2}" type="slidenum">
              <a:rPr lang="en-IN" smtClean="0"/>
              <a:t>1</a:t>
            </a:fld>
            <a:endParaRPr lang="en-IN"/>
          </a:p>
        </p:txBody>
      </p:sp>
    </p:spTree>
    <p:extLst>
      <p:ext uri="{BB962C8B-B14F-4D97-AF65-F5344CB8AC3E}">
        <p14:creationId xmlns:p14="http://schemas.microsoft.com/office/powerpoint/2010/main" val="106588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9F346F-2081-4366-BEAE-3451F06B907B}" type="datetimeFigureOut">
              <a:rPr lang="en-IN" smtClean="0"/>
              <a:t>26-06-2020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E04015-E1ED-4EEB-9275-D373DD4A3A2D}"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36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9F346F-2081-4366-BEAE-3451F06B907B}" type="datetimeFigureOut">
              <a:rPr lang="en-IN" smtClean="0"/>
              <a:t>26-06-2020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84624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9F346F-2081-4366-BEAE-3451F06B907B}" type="datetimeFigureOut">
              <a:rPr lang="en-IN" smtClean="0"/>
              <a:t>26-06-2020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227293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9F346F-2081-4366-BEAE-3451F06B907B}" type="datetimeFigureOut">
              <a:rPr lang="en-IN" smtClean="0"/>
              <a:t>26-06-2020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422439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9F346F-2081-4366-BEAE-3451F06B907B}" type="datetimeFigureOut">
              <a:rPr lang="en-IN" smtClean="0"/>
              <a:t>26-06-2020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E04015-E1ED-4EEB-9275-D373DD4A3A2D}"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91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9F346F-2081-4366-BEAE-3451F06B907B}" type="datetimeFigureOut">
              <a:rPr lang="en-IN" smtClean="0"/>
              <a:t>26-06-2020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301670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9F346F-2081-4366-BEAE-3451F06B907B}" type="datetimeFigureOut">
              <a:rPr lang="en-IN" smtClean="0"/>
              <a:t>26-06-2020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10418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9F346F-2081-4366-BEAE-3451F06B907B}" type="datetimeFigureOut">
              <a:rPr lang="en-IN" smtClean="0"/>
              <a:t>26-06-2020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352275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9F346F-2081-4366-BEAE-3451F06B907B}" type="datetimeFigureOut">
              <a:rPr lang="en-IN" smtClean="0"/>
              <a:t>26-06-2020</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104857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9F346F-2081-4366-BEAE-3451F06B907B}" type="datetimeFigureOut">
              <a:rPr lang="en-IN" smtClean="0"/>
              <a:t>26-06-2020</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E04015-E1ED-4EEB-9275-D373DD4A3A2D}" type="slidenum">
              <a:rPr lang="en-IN" smtClean="0"/>
              <a:t>‹#›</a:t>
            </a:fld>
            <a:endParaRPr lang="en-IN"/>
          </a:p>
        </p:txBody>
      </p:sp>
    </p:spTree>
    <p:extLst>
      <p:ext uri="{BB962C8B-B14F-4D97-AF65-F5344CB8AC3E}">
        <p14:creationId xmlns:p14="http://schemas.microsoft.com/office/powerpoint/2010/main" val="53160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9F346F-2081-4366-BEAE-3451F06B907B}" type="datetimeFigureOut">
              <a:rPr lang="en-IN" smtClean="0"/>
              <a:t>26-06-2020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E04015-E1ED-4EEB-9275-D373DD4A3A2D}" type="slidenum">
              <a:rPr lang="en-IN" smtClean="0"/>
              <a:t>‹#›</a:t>
            </a:fld>
            <a:endParaRPr lang="en-IN"/>
          </a:p>
        </p:txBody>
      </p:sp>
    </p:spTree>
    <p:extLst>
      <p:ext uri="{BB962C8B-B14F-4D97-AF65-F5344CB8AC3E}">
        <p14:creationId xmlns:p14="http://schemas.microsoft.com/office/powerpoint/2010/main" val="413780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39F346F-2081-4366-BEAE-3451F06B907B}" type="datetimeFigureOut">
              <a:rPr lang="en-IN" smtClean="0"/>
              <a:t>26-06-2020</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E04015-E1ED-4EEB-9275-D373DD4A3A2D}"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06422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0" y="365125"/>
            <a:ext cx="10515600" cy="890588"/>
          </a:xfrm>
          <a:blipFill dpi="0" rotWithShape="0">
            <a:blip r:embed="rId3"/>
            <a:srcRect/>
            <a:tile tx="0" ty="0" sx="100000" sy="100000" flip="none" algn="tl"/>
          </a:blipFill>
        </p:spPr>
        <p:txBody>
          <a:bodyPr/>
          <a:lstStyle/>
          <a:p>
            <a:pPr algn="ctr" eaLnBrk="1" hangingPunct="1"/>
            <a:r>
              <a:rPr lang="en-IN" altLang="en-US" sz="2400" b="1" i="1"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BIHAR ANIMAL SCIENCES UNIVERSITY, PATNA, BIHAR</a:t>
            </a:r>
            <a:br>
              <a:rPr lang="en-IN" altLang="en-US" sz="2400" b="1" i="1"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br>
            <a:r>
              <a:rPr lang="en-IN" altLang="en-US" sz="2400" b="1"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Bihar</a:t>
            </a:r>
            <a:r>
              <a:rPr lang="en-IN" altLang="en-US" sz="2400" b="1"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Veterinary College, Patna</a:t>
            </a:r>
          </a:p>
        </p:txBody>
      </p:sp>
      <p:pic>
        <p:nvPicPr>
          <p:cNvPr id="307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6988" y="19050"/>
            <a:ext cx="1709737" cy="1485900"/>
          </a:xfrm>
        </p:spPr>
      </p:pic>
      <p:pic>
        <p:nvPicPr>
          <p:cNvPr id="30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4988" y="19050"/>
            <a:ext cx="14700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1681163" y="4454525"/>
            <a:ext cx="9013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 typeface="Arial" panose="020B0604020202020204" pitchFamily="34" charset="0"/>
              <a:buNone/>
            </a:pPr>
            <a:r>
              <a:rPr lang="en-IN"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Speaker: </a:t>
            </a:r>
            <a:r>
              <a:rPr lang="en-IN"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Ramesh Kumar Singh</a:t>
            </a:r>
          </a:p>
          <a:p>
            <a:pPr algn="ctr">
              <a:lnSpc>
                <a:spcPct val="100000"/>
              </a:lnSpc>
              <a:spcBef>
                <a:spcPts val="0"/>
              </a:spcBef>
              <a:buFont typeface="Arial" panose="020B0604020202020204" pitchFamily="34" charset="0"/>
              <a:buNone/>
            </a:pPr>
            <a:r>
              <a:rPr lang="en-IN"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Assistant Professor cum Jr. Scientist </a:t>
            </a:r>
          </a:p>
          <a:p>
            <a:pPr algn="ctr">
              <a:lnSpc>
                <a:spcPct val="100000"/>
              </a:lnSpc>
              <a:spcBef>
                <a:spcPts val="0"/>
              </a:spcBef>
              <a:buFont typeface="Arial" panose="020B0604020202020204" pitchFamily="34" charset="0"/>
              <a:buNone/>
            </a:pPr>
            <a:r>
              <a:rPr lang="en-IN"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Division </a:t>
            </a:r>
            <a:r>
              <a:rPr lang="en-IN"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of Animal Genetics </a:t>
            </a:r>
            <a:r>
              <a:rPr lang="en-IN"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and </a:t>
            </a:r>
            <a:r>
              <a:rPr lang="en-IN"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Breeding </a:t>
            </a:r>
          </a:p>
          <a:p>
            <a:pPr algn="ctr">
              <a:lnSpc>
                <a:spcPct val="100000"/>
              </a:lnSpc>
              <a:spcBef>
                <a:spcPts val="0"/>
              </a:spcBef>
              <a:buFont typeface="Arial" panose="020B0604020202020204" pitchFamily="34" charset="0"/>
              <a:buNone/>
            </a:pPr>
            <a:r>
              <a:rPr lang="en-IN" alt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Bihar Veterinary College, Patna</a:t>
            </a:r>
            <a:endParaRPr lang="en-IN"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TextBox 1"/>
          <p:cNvSpPr txBox="1"/>
          <p:nvPr/>
        </p:nvSpPr>
        <p:spPr>
          <a:xfrm>
            <a:off x="1338552" y="2439620"/>
            <a:ext cx="9356436" cy="646331"/>
          </a:xfrm>
          <a:prstGeom prst="rect">
            <a:avLst/>
          </a:prstGeom>
          <a:noFill/>
        </p:spPr>
        <p:txBody>
          <a:bodyPr wrap="square" rtlCol="0">
            <a:spAutoFit/>
          </a:bodyPr>
          <a:lstStyle/>
          <a:p>
            <a:pPr algn="ctr"/>
            <a:r>
              <a:rPr lang="en-IN" sz="3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SIRE EVALUATION</a:t>
            </a:r>
            <a:endParaRPr lang="en-IN"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9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Best linear unbiased prediction method (BLUP)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45734"/>
            <a:ext cx="10058400" cy="4211034"/>
          </a:xfrm>
        </p:spPr>
        <p:txBody>
          <a:bodyPr>
            <a:normAutofit lnSpcReduction="10000"/>
          </a:bodyPr>
          <a:lstStyle/>
          <a:p>
            <a:pPr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BLUP method of estimation was developed by Henderson (1949, 1973). </a:t>
            </a:r>
            <a:endPar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method is more powerful than the conventional selection index approach</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provides directly comparable estimates of the average breeding value of groups of animals born in different years</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It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takes into account the complications of non-random mating, sires from more than one herd, environmental trends over time, herd differences for B. V. of dams and bias due to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selection.</a:t>
            </a: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Thus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BLUP takes account of the fixed effects such as herd-year-season and it is applicable when mixed models are used. </a:t>
            </a:r>
          </a:p>
          <a:p>
            <a:endPar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09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Efficiency of sire indices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following criteria may be used to judge the efficiency or accuracy of various methods; </a:t>
                </a:r>
              </a:p>
              <a:p>
                <a:pPr lvl="0"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Repeatability of the index-taken as the correlation between an index based on n daughters and an index based on n future daughters. </a:t>
                </a:r>
              </a:p>
              <a:p>
                <a:pPr lvl="0"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Regression of a sire’s future daughters on the average performance of number of present daughter. This was given by Robertson and </a:t>
                </a:r>
                <a:r>
                  <a:rPr lang="en-IN" sz="24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Rendel</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(1950) as:  </a:t>
                </a:r>
              </a:p>
              <a:p>
                <a:r>
                  <a:rPr lang="en-IN" dirty="0"/>
                  <a:t> </a:t>
                </a:r>
              </a:p>
              <a:p>
                <a:pPr algn="ct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 = </a:t>
                </a:r>
                <a14:m>
                  <m:oMath xmlns:m="http://schemas.openxmlformats.org/officeDocument/2006/math">
                    <m:f>
                      <m:f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sSup>
                          <m:sSup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0.25 </m:t>
                            </m:r>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𝑛h</m:t>
                            </m:r>
                          </m:e>
                          <m:sup>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sup>
                        </m:sSup>
                      </m:num>
                      <m:den>
                        <m:sSup>
                          <m:sSup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m:t>
                            </m:r>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d>
                              <m:d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m:t>
                                </m:r>
                              </m:e>
                            </m:d>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0.25 </m:t>
                            </m:r>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h</m:t>
                            </m:r>
                          </m:e>
                          <m:sup>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sup>
                        </m:sSup>
                      </m:den>
                    </m:f>
                  </m:oMath>
                </a14:m>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 </a:t>
                </a:r>
                <a14:m>
                  <m:oMath xmlns:m="http://schemas.openxmlformats.org/officeDocument/2006/math">
                    <m:f>
                      <m:f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sSup>
                          <m:sSup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𝑛h</m:t>
                            </m:r>
                          </m:e>
                          <m:sup>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sup>
                        </m:sSup>
                      </m:num>
                      <m:den>
                        <m:sSup>
                          <m:sSup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4+</m:t>
                            </m:r>
                            <m:d>
                              <m:dPr>
                                <m:ctrlP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m:t>
                                </m:r>
                              </m:e>
                            </m:d>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h</m:t>
                            </m:r>
                          </m:e>
                          <m:sup>
                            <m:r>
                              <a:rPr lang="en-IN"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sup>
                        </m:sSup>
                      </m:den>
                    </m:f>
                  </m:oMath>
                </a14:m>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0" t="-2273" r="-2121"/>
                </a:stretch>
              </a:blipFill>
            </p:spPr>
            <p:txBody>
              <a:bodyPr/>
              <a:lstStyle/>
              <a:p>
                <a:r>
                  <a:rPr lang="en-IN">
                    <a:noFill/>
                  </a:rPr>
                  <a:t> </a:t>
                </a:r>
              </a:p>
            </p:txBody>
          </p:sp>
        </mc:Fallback>
      </mc:AlternateContent>
    </p:spTree>
    <p:extLst>
      <p:ext uri="{BB962C8B-B14F-4D97-AF65-F5344CB8AC3E}">
        <p14:creationId xmlns:p14="http://schemas.microsoft.com/office/powerpoint/2010/main" val="242762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Error variance or within sire variance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3208" y="1845734"/>
                <a:ext cx="10999960" cy="4023360"/>
              </a:xfrm>
            </p:spPr>
            <p:txBody>
              <a:bodyPr>
                <a:noAutofit/>
              </a:bodyPr>
              <a:lstStyle/>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method giving the lowest error variance was considered more efficient and was</a:t>
                </a:r>
              </a:p>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most appropriate.</a:t>
                </a:r>
              </a:p>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efficiency was measured as </a:t>
                </a:r>
                <a:r>
                  <a:rPr lang="en-IN"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following: Z</a:t>
                </a:r>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 =</a:t>
                </a:r>
              </a:p>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Efficiency = </a:t>
                </a:r>
                <a14:m>
                  <m:oMath xmlns:m="http://schemas.openxmlformats.org/officeDocument/2006/math">
                    <m:f>
                      <m:fPr>
                        <m:ctrlP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num>
                      <m:den>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𝐸𝑟𝑟𝑜𝑟</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𝑉𝑎𝑟𝑖𝑎𝑛𝑐𝑒</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den>
                    </m:f>
                  </m:oMath>
                </a14:m>
                <a:r>
                  <a:rPr lang="en-IN"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 </a:t>
                </a:r>
                <a:r>
                  <a:rPr lang="en-IN"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hY</a:t>
                </a:r>
                <a:r>
                  <a:rPr lang="en-IN"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algn="just"/>
                <a:r>
                  <a:rPr lang="en-IN"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Relative </a:t>
                </a:r>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efficiency (RE) of method II with respect to method I (most efficient method) was</a:t>
                </a:r>
              </a:p>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calculated by the following equation:</a:t>
                </a:r>
              </a:p>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 (%) </a:t>
                </a:r>
                <a:r>
                  <a:rPr lang="en-IN"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Error </a:t>
                </a:r>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variance of method I</a:t>
                </a:r>
              </a:p>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Error variance of method II</a:t>
                </a:r>
              </a:p>
              <a:p>
                <a:pPr algn="just"/>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RE (%) = </a:t>
                </a:r>
                <a14:m>
                  <m:oMath xmlns:m="http://schemas.openxmlformats.org/officeDocument/2006/math">
                    <m:f>
                      <m:fPr>
                        <m:ctrlP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𝐸𝑟𝑟𝑜𝑟</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𝑣𝑎𝑟𝑖𝑎𝑛𝑐𝑒</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𝑜𝑓</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𝑚𝑒𝑡h𝑜𝑑</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m:t>
                        </m:r>
                      </m:num>
                      <m:den>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𝐸𝑟𝑟𝑜𝑟</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𝑉𝑎𝑟𝑖𝑎𝑛𝑐𝑒</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𝑜𝑓</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𝑚𝑒𝑡h𝑜𝑑</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𝐼𝐼</m:t>
                        </m:r>
                        <m:r>
                          <a:rPr lang="en-IN"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den>
                    </m:f>
                  </m:oMath>
                </a14:m>
                <a:r>
                  <a:rPr lang="en-IN"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x100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3208" y="1845734"/>
                <a:ext cx="10999960" cy="4023360"/>
              </a:xfrm>
              <a:blipFill>
                <a:blip r:embed="rId2"/>
                <a:stretch>
                  <a:fillRect l="-665" t="-1667" b="-6970"/>
                </a:stretch>
              </a:blipFill>
            </p:spPr>
            <p:txBody>
              <a:bodyPr/>
              <a:lstStyle/>
              <a:p>
                <a:r>
                  <a:rPr lang="en-IN">
                    <a:noFill/>
                  </a:rPr>
                  <a:t> </a:t>
                </a:r>
              </a:p>
            </p:txBody>
          </p:sp>
        </mc:Fallback>
      </mc:AlternateContent>
    </p:spTree>
    <p:extLst>
      <p:ext uri="{BB962C8B-B14F-4D97-AF65-F5344CB8AC3E}">
        <p14:creationId xmlns:p14="http://schemas.microsoft.com/office/powerpoint/2010/main" val="3674184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Coefficient of determination (R</a:t>
            </a:r>
            <a:r>
              <a:rPr lang="en-IN" sz="3200" b="1" spc="0" baseline="3000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2</a:t>
            </a: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n-IN" sz="2400" dirty="0" smtClean="0">
                    <a:ln w="0"/>
                    <a:solidFill>
                      <a:schemeClr val="tx1"/>
                    </a:solidFill>
                    <a:effectLst/>
                    <a:latin typeface="Arial" panose="020B0604020202020204" pitchFamily="34" charset="0"/>
                    <a:cs typeface="Arial" panose="020B0604020202020204" pitchFamily="34" charset="0"/>
                  </a:rPr>
                  <a:t>Coefficient of determination (R</a:t>
                </a:r>
                <a:r>
                  <a:rPr lang="en-IN" sz="2400" baseline="30000" dirty="0">
                    <a:ln w="0"/>
                    <a:solidFill>
                      <a:schemeClr val="tx1"/>
                    </a:solidFill>
                    <a:effectLst/>
                    <a:latin typeface="Arial" panose="020B0604020202020204" pitchFamily="34" charset="0"/>
                    <a:cs typeface="Arial" panose="020B0604020202020204" pitchFamily="34" charset="0"/>
                  </a:rPr>
                  <a:t>2</a:t>
                </a:r>
                <a:r>
                  <a:rPr lang="en-IN" sz="2400" dirty="0">
                    <a:ln w="0"/>
                    <a:solidFill>
                      <a:schemeClr val="tx1"/>
                    </a:solidFill>
                    <a:effectLst/>
                    <a:latin typeface="Arial" panose="020B0604020202020204" pitchFamily="34" charset="0"/>
                    <a:cs typeface="Arial" panose="020B0604020202020204" pitchFamily="34" charset="0"/>
                  </a:rPr>
                  <a:t>) of fitting the model:</a:t>
                </a:r>
              </a:p>
              <a:p>
                <a:r>
                  <a:rPr lang="en-IN" sz="2400" dirty="0">
                    <a:ln w="0"/>
                    <a:solidFill>
                      <a:schemeClr val="tx1"/>
                    </a:solidFill>
                    <a:effectLst/>
                    <a:latin typeface="Arial" panose="020B0604020202020204" pitchFamily="34" charset="0"/>
                    <a:cs typeface="Arial" panose="020B0604020202020204" pitchFamily="34" charset="0"/>
                  </a:rPr>
                  <a:t> </a:t>
                </a:r>
              </a:p>
              <a:p>
                <a:pPr algn="ctr"/>
                <a:r>
                  <a:rPr lang="en-IN" sz="2400" dirty="0">
                    <a:ln w="0"/>
                    <a:solidFill>
                      <a:schemeClr val="tx1"/>
                    </a:solidFill>
                    <a:effectLst/>
                    <a:latin typeface="Arial" panose="020B0604020202020204" pitchFamily="34" charset="0"/>
                    <a:cs typeface="Arial" panose="020B0604020202020204" pitchFamily="34" charset="0"/>
                  </a:rPr>
                  <a:t>R</a:t>
                </a:r>
                <a:r>
                  <a:rPr lang="en-IN" sz="2400" baseline="30000" dirty="0">
                    <a:ln w="0"/>
                    <a:solidFill>
                      <a:schemeClr val="tx1"/>
                    </a:solidFill>
                    <a:effectLst/>
                    <a:latin typeface="Arial" panose="020B0604020202020204" pitchFamily="34" charset="0"/>
                    <a:cs typeface="Arial" panose="020B0604020202020204" pitchFamily="34" charset="0"/>
                  </a:rPr>
                  <a:t>2</a:t>
                </a:r>
                <a:r>
                  <a:rPr lang="en-IN" sz="2400" dirty="0">
                    <a:ln w="0"/>
                    <a:solidFill>
                      <a:schemeClr val="tx1"/>
                    </a:solidFill>
                    <a:effectLst/>
                    <a:latin typeface="Arial" panose="020B0604020202020204" pitchFamily="34" charset="0"/>
                    <a:cs typeface="Arial" panose="020B0604020202020204" pitchFamily="34" charset="0"/>
                  </a:rPr>
                  <a:t> (%) = </a:t>
                </a:r>
                <a14:m>
                  <m:oMath xmlns:m="http://schemas.openxmlformats.org/officeDocument/2006/math">
                    <m:f>
                      <m:fPr>
                        <m:ctrlPr>
                          <a:rPr lang="en-IN" sz="2400" i="1">
                            <a:ln w="0"/>
                            <a:solidFill>
                              <a:schemeClr val="tx1"/>
                            </a:solidFill>
                            <a:effectLst/>
                            <a:latin typeface="Cambria Math" panose="02040503050406030204" pitchFamily="18" charset="0"/>
                          </a:rPr>
                        </m:ctrlPr>
                      </m:fPr>
                      <m:num>
                        <m:r>
                          <a:rPr lang="en-IN" sz="2400" i="1">
                            <a:ln w="0"/>
                            <a:solidFill>
                              <a:schemeClr val="tx1"/>
                            </a:solidFill>
                            <a:effectLst/>
                            <a:latin typeface="Cambria Math" panose="02040503050406030204" pitchFamily="18" charset="0"/>
                          </a:rPr>
                          <m:t>𝑆</m:t>
                        </m:r>
                        <m:r>
                          <a:rPr lang="en-IN" sz="2400" i="1">
                            <a:ln w="0"/>
                            <a:solidFill>
                              <a:schemeClr val="tx1"/>
                            </a:solidFill>
                            <a:effectLst/>
                            <a:latin typeface="Cambria Math" panose="02040503050406030204" pitchFamily="18" charset="0"/>
                          </a:rPr>
                          <m:t>.</m:t>
                        </m:r>
                        <m:r>
                          <a:rPr lang="en-IN" sz="2400" i="1">
                            <a:ln w="0"/>
                            <a:solidFill>
                              <a:schemeClr val="tx1"/>
                            </a:solidFill>
                            <a:effectLst/>
                            <a:latin typeface="Cambria Math" panose="02040503050406030204" pitchFamily="18" charset="0"/>
                          </a:rPr>
                          <m:t>𝑆</m:t>
                        </m:r>
                        <m:r>
                          <a:rPr lang="en-IN" sz="2400" i="1">
                            <a:ln w="0"/>
                            <a:solidFill>
                              <a:schemeClr val="tx1"/>
                            </a:solidFill>
                            <a:effectLst/>
                            <a:latin typeface="Cambria Math" panose="02040503050406030204" pitchFamily="18" charset="0"/>
                          </a:rPr>
                          <m:t>. </m:t>
                        </m:r>
                        <m:r>
                          <a:rPr lang="en-IN" sz="2400" i="1">
                            <a:ln w="0"/>
                            <a:solidFill>
                              <a:schemeClr val="tx1"/>
                            </a:solidFill>
                            <a:effectLst/>
                            <a:latin typeface="Cambria Math" panose="02040503050406030204" pitchFamily="18" charset="0"/>
                          </a:rPr>
                          <m:t>𝑜𝑓</m:t>
                        </m:r>
                        <m:r>
                          <a:rPr lang="en-IN" sz="2400" i="1">
                            <a:ln w="0"/>
                            <a:solidFill>
                              <a:schemeClr val="tx1"/>
                            </a:solidFill>
                            <a:effectLst/>
                            <a:latin typeface="Cambria Math" panose="02040503050406030204" pitchFamily="18" charset="0"/>
                          </a:rPr>
                          <m:t> </m:t>
                        </m:r>
                        <m:r>
                          <a:rPr lang="en-IN" sz="2400" i="1">
                            <a:ln w="0"/>
                            <a:solidFill>
                              <a:schemeClr val="tx1"/>
                            </a:solidFill>
                            <a:effectLst/>
                            <a:latin typeface="Cambria Math" panose="02040503050406030204" pitchFamily="18" charset="0"/>
                          </a:rPr>
                          <m:t>𝑓𝑖𝑡𝑡𝑖𝑛𝑔</m:t>
                        </m:r>
                        <m:r>
                          <a:rPr lang="en-IN" sz="2400" i="1">
                            <a:ln w="0"/>
                            <a:solidFill>
                              <a:schemeClr val="tx1"/>
                            </a:solidFill>
                            <a:effectLst/>
                            <a:latin typeface="Cambria Math" panose="02040503050406030204" pitchFamily="18" charset="0"/>
                          </a:rPr>
                          <m:t> </m:t>
                        </m:r>
                        <m:r>
                          <a:rPr lang="en-IN" sz="2400" i="1">
                            <a:ln w="0"/>
                            <a:solidFill>
                              <a:schemeClr val="tx1"/>
                            </a:solidFill>
                            <a:effectLst/>
                            <a:latin typeface="Cambria Math" panose="02040503050406030204" pitchFamily="18" charset="0"/>
                          </a:rPr>
                          <m:t>𝑡h𝑒</m:t>
                        </m:r>
                        <m:r>
                          <a:rPr lang="en-IN" sz="2400" i="1">
                            <a:ln w="0"/>
                            <a:solidFill>
                              <a:schemeClr val="tx1"/>
                            </a:solidFill>
                            <a:effectLst/>
                            <a:latin typeface="Cambria Math" panose="02040503050406030204" pitchFamily="18" charset="0"/>
                          </a:rPr>
                          <m:t> </m:t>
                        </m:r>
                        <m:r>
                          <a:rPr lang="en-IN" sz="2400" i="1">
                            <a:ln w="0"/>
                            <a:solidFill>
                              <a:schemeClr val="tx1"/>
                            </a:solidFill>
                            <a:effectLst/>
                            <a:latin typeface="Cambria Math" panose="02040503050406030204" pitchFamily="18" charset="0"/>
                          </a:rPr>
                          <m:t>𝑚𝑜𝑑𝑒𝑙</m:t>
                        </m:r>
                      </m:num>
                      <m:den>
                        <m:r>
                          <a:rPr lang="en-IN" sz="2400" i="1">
                            <a:ln w="0"/>
                            <a:solidFill>
                              <a:schemeClr val="tx1"/>
                            </a:solidFill>
                            <a:effectLst/>
                            <a:latin typeface="Cambria Math" panose="02040503050406030204" pitchFamily="18" charset="0"/>
                          </a:rPr>
                          <m:t>𝑇</m:t>
                        </m:r>
                        <m:r>
                          <a:rPr lang="en-IN" sz="2400" i="1">
                            <a:ln w="0"/>
                            <a:solidFill>
                              <a:schemeClr val="tx1"/>
                            </a:solidFill>
                            <a:effectLst/>
                            <a:latin typeface="Cambria Math" panose="02040503050406030204" pitchFamily="18" charset="0"/>
                          </a:rPr>
                          <m:t>.</m:t>
                        </m:r>
                        <m:r>
                          <a:rPr lang="en-IN" sz="2400" i="1">
                            <a:ln w="0"/>
                            <a:solidFill>
                              <a:schemeClr val="tx1"/>
                            </a:solidFill>
                            <a:effectLst/>
                            <a:latin typeface="Cambria Math" panose="02040503050406030204" pitchFamily="18" charset="0"/>
                          </a:rPr>
                          <m:t>𝑆</m:t>
                        </m:r>
                        <m:r>
                          <a:rPr lang="en-IN" sz="2400" i="1">
                            <a:ln w="0"/>
                            <a:solidFill>
                              <a:schemeClr val="tx1"/>
                            </a:solidFill>
                            <a:effectLst/>
                            <a:latin typeface="Cambria Math" panose="02040503050406030204" pitchFamily="18" charset="0"/>
                          </a:rPr>
                          <m:t>.</m:t>
                        </m:r>
                        <m:r>
                          <a:rPr lang="en-IN" sz="2400" i="1">
                            <a:ln w="0"/>
                            <a:solidFill>
                              <a:schemeClr val="tx1"/>
                            </a:solidFill>
                            <a:effectLst/>
                            <a:latin typeface="Cambria Math" panose="02040503050406030204" pitchFamily="18" charset="0"/>
                          </a:rPr>
                          <m:t>𝑆</m:t>
                        </m:r>
                        <m:r>
                          <a:rPr lang="en-IN" sz="2400" i="1">
                            <a:ln w="0"/>
                            <a:solidFill>
                              <a:schemeClr val="tx1"/>
                            </a:solidFill>
                            <a:effectLst/>
                            <a:latin typeface="Cambria Math" panose="02040503050406030204" pitchFamily="18" charset="0"/>
                          </a:rPr>
                          <m:t>.</m:t>
                        </m:r>
                      </m:den>
                    </m:f>
                    <m:r>
                      <a:rPr lang="en-IN" sz="2400" i="1">
                        <a:ln w="0"/>
                        <a:solidFill>
                          <a:schemeClr val="tx1"/>
                        </a:solidFill>
                        <a:effectLst/>
                        <a:latin typeface="Cambria Math" panose="02040503050406030204" pitchFamily="18" charset="0"/>
                      </a:rPr>
                      <m:t>𝑥</m:t>
                    </m:r>
                    <m:r>
                      <a:rPr lang="en-IN" sz="2400" i="1">
                        <a:ln w="0"/>
                        <a:solidFill>
                          <a:schemeClr val="tx1"/>
                        </a:solidFill>
                        <a:effectLst/>
                        <a:latin typeface="Cambria Math" panose="02040503050406030204" pitchFamily="18" charset="0"/>
                      </a:rPr>
                      <m:t> 100</m:t>
                    </m:r>
                  </m:oMath>
                </a14:m>
                <a:r>
                  <a:rPr lang="en-IN" sz="2400" dirty="0">
                    <a:ln w="0"/>
                    <a:solidFill>
                      <a:schemeClr val="tx1"/>
                    </a:solidFill>
                    <a:effectLst/>
                    <a:latin typeface="Arial" panose="020B0604020202020204" pitchFamily="34" charset="0"/>
                    <a:cs typeface="Arial" panose="020B0604020202020204" pitchFamily="34" charset="0"/>
                  </a:rPr>
                  <a:t> </a:t>
                </a:r>
              </a:p>
              <a:p>
                <a:endParaRPr lang="en-IN" sz="2400" dirty="0">
                  <a:ln w="0"/>
                  <a:solidFill>
                    <a:schemeClr val="tx1"/>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09" t="-1970"/>
                </a:stretch>
              </a:blipFill>
            </p:spPr>
            <p:txBody>
              <a:bodyPr/>
              <a:lstStyle/>
              <a:p>
                <a:r>
                  <a:rPr lang="en-IN">
                    <a:noFill/>
                  </a:rPr>
                  <a:t> </a:t>
                </a:r>
              </a:p>
            </p:txBody>
          </p:sp>
        </mc:Fallback>
      </mc:AlternateContent>
    </p:spTree>
    <p:extLst>
      <p:ext uri="{BB962C8B-B14F-4D97-AF65-F5344CB8AC3E}">
        <p14:creationId xmlns:p14="http://schemas.microsoft.com/office/powerpoint/2010/main" val="869785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Rank correlation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3"/>
                <a:ext cx="10058400" cy="4328729"/>
              </a:xfrm>
            </p:spPr>
            <p:txBody>
              <a:bodyPr>
                <a:normAutofit fontScale="25000" lnSpcReduction="20000"/>
              </a:bodyPr>
              <a:lstStyle/>
              <a:p>
                <a:pPr algn="just"/>
                <a:r>
                  <a:rPr lang="en-IN" sz="9600" dirty="0" smtClean="0">
                    <a:ln w="0"/>
                    <a:solidFill>
                      <a:schemeClr val="tx1"/>
                    </a:solidFill>
                    <a:effectLst/>
                    <a:latin typeface="Arial" panose="020B0604020202020204" pitchFamily="34" charset="0"/>
                    <a:cs typeface="Arial" panose="020B0604020202020204" pitchFamily="34" charset="0"/>
                  </a:rPr>
                  <a:t>The correlations between the rankings of the sires based on their breeding values estimated by the above methods were tested by using Spearman’s rank correlation (spearman, 1904): </a:t>
                </a:r>
              </a:p>
              <a:p>
                <a:pPr algn="just"/>
                <a:r>
                  <a:rPr lang="en-IN" sz="9600" dirty="0">
                    <a:ln w="0"/>
                    <a:solidFill>
                      <a:schemeClr val="tx1"/>
                    </a:solidFill>
                    <a:effectLst/>
                    <a:latin typeface="Arial" panose="020B0604020202020204" pitchFamily="34" charset="0"/>
                    <a:cs typeface="Arial" panose="020B0604020202020204" pitchFamily="34" charset="0"/>
                  </a:rPr>
                  <a:t>r(s) = 1 - </a:t>
                </a:r>
                <a14:m>
                  <m:oMath xmlns:m="http://schemas.openxmlformats.org/officeDocument/2006/math">
                    <m:f>
                      <m:fPr>
                        <m:ctrlPr>
                          <a:rPr lang="en-IN" sz="9600" i="1">
                            <a:ln w="0"/>
                            <a:solidFill>
                              <a:schemeClr val="tx1"/>
                            </a:solidFill>
                            <a:effectLst/>
                            <a:latin typeface="Cambria Math" panose="02040503050406030204" pitchFamily="18" charset="0"/>
                          </a:rPr>
                        </m:ctrlPr>
                      </m:fPr>
                      <m:num>
                        <m:sSubSup>
                          <m:sSubSupPr>
                            <m:ctrlPr>
                              <a:rPr lang="en-IN" sz="9600" i="1">
                                <a:ln w="0"/>
                                <a:solidFill>
                                  <a:schemeClr val="tx1"/>
                                </a:solidFill>
                                <a:effectLst/>
                                <a:latin typeface="Cambria Math" panose="02040503050406030204" pitchFamily="18" charset="0"/>
                              </a:rPr>
                            </m:ctrlPr>
                          </m:sSubSupPr>
                          <m:e>
                            <m:r>
                              <a:rPr lang="en-IN" sz="9600" i="1">
                                <a:ln w="0"/>
                                <a:solidFill>
                                  <a:schemeClr val="tx1"/>
                                </a:solidFill>
                                <a:effectLst/>
                                <a:latin typeface="Cambria Math" panose="02040503050406030204" pitchFamily="18" charset="0"/>
                              </a:rPr>
                              <m:t>6 </m:t>
                            </m:r>
                            <m:nary>
                              <m:naryPr>
                                <m:chr m:val="∑"/>
                                <m:limLoc m:val="undOvr"/>
                                <m:subHide m:val="on"/>
                                <m:supHide m:val="on"/>
                                <m:ctrlPr>
                                  <a:rPr lang="en-IN" sz="9600" i="1">
                                    <a:ln w="0"/>
                                    <a:solidFill>
                                      <a:schemeClr val="tx1"/>
                                    </a:solidFill>
                                    <a:effectLst/>
                                    <a:latin typeface="Cambria Math" panose="02040503050406030204" pitchFamily="18" charset="0"/>
                                  </a:rPr>
                                </m:ctrlPr>
                              </m:naryPr>
                              <m:sub/>
                              <m:sup/>
                              <m:e>
                                <m:r>
                                  <a:rPr lang="en-IN" sz="9600" i="1">
                                    <a:ln w="0"/>
                                    <a:solidFill>
                                      <a:schemeClr val="tx1"/>
                                    </a:solidFill>
                                    <a:effectLst/>
                                    <a:latin typeface="Cambria Math" panose="02040503050406030204" pitchFamily="18" charset="0"/>
                                  </a:rPr>
                                  <m:t>𝑑</m:t>
                                </m:r>
                              </m:e>
                            </m:nary>
                          </m:e>
                          <m:sub>
                            <m:r>
                              <a:rPr lang="en-IN" sz="9600" i="1">
                                <a:ln w="0"/>
                                <a:solidFill>
                                  <a:schemeClr val="tx1"/>
                                </a:solidFill>
                                <a:effectLst/>
                                <a:latin typeface="Cambria Math" panose="02040503050406030204" pitchFamily="18" charset="0"/>
                              </a:rPr>
                              <m:t>𝑖</m:t>
                            </m:r>
                          </m:sub>
                          <m:sup>
                            <m:r>
                              <a:rPr lang="en-IN" sz="9600" i="1">
                                <a:ln w="0"/>
                                <a:solidFill>
                                  <a:schemeClr val="tx1"/>
                                </a:solidFill>
                                <a:effectLst/>
                                <a:latin typeface="Cambria Math" panose="02040503050406030204" pitchFamily="18" charset="0"/>
                              </a:rPr>
                              <m:t>2</m:t>
                            </m:r>
                          </m:sup>
                        </m:sSubSup>
                      </m:num>
                      <m:den>
                        <m:r>
                          <a:rPr lang="en-IN" sz="9600" i="1">
                            <a:ln w="0"/>
                            <a:solidFill>
                              <a:schemeClr val="tx1"/>
                            </a:solidFill>
                            <a:effectLst/>
                            <a:latin typeface="Cambria Math" panose="02040503050406030204" pitchFamily="18" charset="0"/>
                          </a:rPr>
                          <m:t>𝑛</m:t>
                        </m:r>
                        <m:r>
                          <a:rPr lang="en-IN" sz="9600" i="1">
                            <a:ln w="0"/>
                            <a:solidFill>
                              <a:schemeClr val="tx1"/>
                            </a:solidFill>
                            <a:effectLst/>
                            <a:latin typeface="Cambria Math" panose="02040503050406030204" pitchFamily="18" charset="0"/>
                          </a:rPr>
                          <m:t> (</m:t>
                        </m:r>
                        <m:sSup>
                          <m:sSupPr>
                            <m:ctrlPr>
                              <a:rPr lang="en-IN" sz="9600" i="1">
                                <a:ln w="0"/>
                                <a:solidFill>
                                  <a:schemeClr val="tx1"/>
                                </a:solidFill>
                                <a:effectLst/>
                                <a:latin typeface="Cambria Math" panose="02040503050406030204" pitchFamily="18" charset="0"/>
                              </a:rPr>
                            </m:ctrlPr>
                          </m:sSupPr>
                          <m:e>
                            <m:r>
                              <a:rPr lang="en-IN" sz="9600" i="1">
                                <a:ln w="0"/>
                                <a:solidFill>
                                  <a:schemeClr val="tx1"/>
                                </a:solidFill>
                                <a:effectLst/>
                                <a:latin typeface="Cambria Math" panose="02040503050406030204" pitchFamily="18" charset="0"/>
                              </a:rPr>
                              <m:t>𝑛</m:t>
                            </m:r>
                          </m:e>
                          <m:sup>
                            <m:r>
                              <a:rPr lang="en-IN" sz="9600" i="1">
                                <a:ln w="0"/>
                                <a:solidFill>
                                  <a:schemeClr val="tx1"/>
                                </a:solidFill>
                                <a:effectLst/>
                                <a:latin typeface="Cambria Math" panose="02040503050406030204" pitchFamily="18" charset="0"/>
                              </a:rPr>
                              <m:t>2 </m:t>
                            </m:r>
                          </m:sup>
                        </m:sSup>
                        <m:r>
                          <a:rPr lang="en-IN" sz="9600" i="1">
                            <a:ln w="0"/>
                            <a:solidFill>
                              <a:schemeClr val="tx1"/>
                            </a:solidFill>
                            <a:effectLst/>
                            <a:latin typeface="Cambria Math" panose="02040503050406030204" pitchFamily="18" charset="0"/>
                          </a:rPr>
                          <m:t>−1)</m:t>
                        </m:r>
                      </m:den>
                    </m:f>
                  </m:oMath>
                </a14:m>
                <a:r>
                  <a:rPr lang="en-IN" sz="9600" dirty="0">
                    <a:ln w="0"/>
                    <a:solidFill>
                      <a:schemeClr val="tx1"/>
                    </a:solidFill>
                    <a:effectLst/>
                    <a:latin typeface="Arial" panose="020B0604020202020204" pitchFamily="34" charset="0"/>
                    <a:cs typeface="Arial" panose="020B0604020202020204" pitchFamily="34" charset="0"/>
                  </a:rPr>
                  <a:t> </a:t>
                </a:r>
                <a:endParaRPr lang="en-IN" sz="9600" dirty="0" smtClean="0">
                  <a:ln w="0"/>
                  <a:solidFill>
                    <a:schemeClr val="tx1"/>
                  </a:solidFill>
                  <a:effectLst/>
                  <a:latin typeface="Arial" panose="020B0604020202020204" pitchFamily="34" charset="0"/>
                  <a:cs typeface="Arial" panose="020B0604020202020204" pitchFamily="34" charset="0"/>
                </a:endParaRPr>
              </a:p>
              <a:p>
                <a:pPr marL="0" indent="0" algn="just">
                  <a:buNone/>
                </a:pPr>
                <a:r>
                  <a:rPr lang="en-IN" sz="9600" dirty="0" smtClean="0">
                    <a:ln w="0"/>
                    <a:solidFill>
                      <a:schemeClr val="tx1"/>
                    </a:solidFill>
                    <a:effectLst/>
                    <a:latin typeface="Arial" panose="020B0604020202020204" pitchFamily="34" charset="0"/>
                    <a:cs typeface="Arial" panose="020B0604020202020204" pitchFamily="34" charset="0"/>
                  </a:rPr>
                  <a:t>Where</a:t>
                </a:r>
                <a:r>
                  <a:rPr lang="en-IN" sz="9600" dirty="0">
                    <a:ln w="0"/>
                    <a:solidFill>
                      <a:schemeClr val="tx1"/>
                    </a:solidFill>
                    <a:effectLst/>
                    <a:latin typeface="Arial" panose="020B0604020202020204" pitchFamily="34" charset="0"/>
                    <a:cs typeface="Arial" panose="020B0604020202020204" pitchFamily="34" charset="0"/>
                  </a:rPr>
                  <a:t>, r = Rank correlation coefficient </a:t>
                </a:r>
              </a:p>
              <a:p>
                <a:pPr algn="just"/>
                <a:r>
                  <a:rPr lang="en-IN" sz="9600" dirty="0">
                    <a:ln w="0"/>
                    <a:solidFill>
                      <a:schemeClr val="tx1"/>
                    </a:solidFill>
                    <a:effectLst/>
                    <a:latin typeface="Arial" panose="020B0604020202020204" pitchFamily="34" charset="0"/>
                    <a:cs typeface="Arial" panose="020B0604020202020204" pitchFamily="34" charset="0"/>
                  </a:rPr>
                  <a:t>n = Number of sires under evaluation </a:t>
                </a:r>
              </a:p>
              <a:p>
                <a:pPr algn="just"/>
                <a:r>
                  <a:rPr lang="en-IN" sz="9600" dirty="0">
                    <a:ln w="0"/>
                    <a:solidFill>
                      <a:schemeClr val="tx1"/>
                    </a:solidFill>
                    <a:effectLst/>
                    <a:latin typeface="Arial" panose="020B0604020202020204" pitchFamily="34" charset="0"/>
                    <a:cs typeface="Arial" panose="020B0604020202020204" pitchFamily="34" charset="0"/>
                  </a:rPr>
                  <a:t>d</a:t>
                </a:r>
                <a:r>
                  <a:rPr lang="en-IN" sz="9600" baseline="-25000" dirty="0">
                    <a:ln w="0"/>
                    <a:solidFill>
                      <a:schemeClr val="tx1"/>
                    </a:solidFill>
                    <a:effectLst/>
                    <a:latin typeface="Arial" panose="020B0604020202020204" pitchFamily="34" charset="0"/>
                    <a:cs typeface="Arial" panose="020B0604020202020204" pitchFamily="34" charset="0"/>
                  </a:rPr>
                  <a:t>i</a:t>
                </a:r>
                <a:r>
                  <a:rPr lang="en-IN" sz="9600" dirty="0">
                    <a:ln w="0"/>
                    <a:solidFill>
                      <a:schemeClr val="tx1"/>
                    </a:solidFill>
                    <a:effectLst/>
                    <a:latin typeface="Arial" panose="020B0604020202020204" pitchFamily="34" charset="0"/>
                    <a:cs typeface="Arial" panose="020B0604020202020204" pitchFamily="34" charset="0"/>
                  </a:rPr>
                  <a:t> = Difference of rank between paired items under two methods </a:t>
                </a:r>
              </a:p>
              <a:p>
                <a:pPr algn="just"/>
                <a:r>
                  <a:rPr lang="en-IN" sz="9600" dirty="0">
                    <a:ln w="0"/>
                    <a:solidFill>
                      <a:schemeClr val="tx1"/>
                    </a:solidFill>
                    <a:effectLst/>
                    <a:latin typeface="Arial" panose="020B0604020202020204" pitchFamily="34" charset="0"/>
                    <a:cs typeface="Arial" panose="020B0604020202020204" pitchFamily="34" charset="0"/>
                  </a:rPr>
                  <a:t>The significance of rank correlation was tested by t-test with n-2 degree of freedom as given below: </a:t>
                </a:r>
              </a:p>
              <a:p>
                <a:pPr algn="just"/>
                <a:r>
                  <a:rPr lang="en-IN" sz="9600" dirty="0">
                    <a:ln w="0"/>
                    <a:solidFill>
                      <a:schemeClr val="tx1"/>
                    </a:solidFill>
                    <a:effectLst/>
                    <a:latin typeface="Arial" panose="020B0604020202020204" pitchFamily="34" charset="0"/>
                    <a:cs typeface="Arial" panose="020B0604020202020204" pitchFamily="34" charset="0"/>
                  </a:rPr>
                  <a:t>t = r </a:t>
                </a:r>
                <a14:m>
                  <m:oMath xmlns:m="http://schemas.openxmlformats.org/officeDocument/2006/math">
                    <m:rad>
                      <m:radPr>
                        <m:degHide m:val="on"/>
                        <m:ctrlPr>
                          <a:rPr lang="en-IN" sz="9600" i="1">
                            <a:ln w="0"/>
                            <a:solidFill>
                              <a:schemeClr val="tx1"/>
                            </a:solidFill>
                            <a:effectLst/>
                            <a:latin typeface="Cambria Math" panose="02040503050406030204" pitchFamily="18" charset="0"/>
                          </a:rPr>
                        </m:ctrlPr>
                      </m:radPr>
                      <m:deg/>
                      <m:e>
                        <m:f>
                          <m:fPr>
                            <m:ctrlPr>
                              <a:rPr lang="en-IN" sz="9600" i="1">
                                <a:ln w="0"/>
                                <a:solidFill>
                                  <a:schemeClr val="tx1"/>
                                </a:solidFill>
                                <a:effectLst/>
                                <a:latin typeface="Cambria Math" panose="02040503050406030204" pitchFamily="18" charset="0"/>
                              </a:rPr>
                            </m:ctrlPr>
                          </m:fPr>
                          <m:num>
                            <m:r>
                              <a:rPr lang="en-IN" sz="9600" i="1">
                                <a:ln w="0"/>
                                <a:solidFill>
                                  <a:schemeClr val="tx1"/>
                                </a:solidFill>
                                <a:effectLst/>
                                <a:latin typeface="Cambria Math" panose="02040503050406030204" pitchFamily="18" charset="0"/>
                              </a:rPr>
                              <m:t>(</m:t>
                            </m:r>
                            <m:r>
                              <a:rPr lang="en-IN" sz="9600" i="1">
                                <a:ln w="0"/>
                                <a:solidFill>
                                  <a:schemeClr val="tx1"/>
                                </a:solidFill>
                                <a:effectLst/>
                                <a:latin typeface="Cambria Math" panose="02040503050406030204" pitchFamily="18" charset="0"/>
                              </a:rPr>
                              <m:t>𝑛</m:t>
                            </m:r>
                            <m:r>
                              <a:rPr lang="en-IN" sz="9600" i="1">
                                <a:ln w="0"/>
                                <a:solidFill>
                                  <a:schemeClr val="tx1"/>
                                </a:solidFill>
                                <a:effectLst/>
                                <a:latin typeface="Cambria Math" panose="02040503050406030204" pitchFamily="18" charset="0"/>
                              </a:rPr>
                              <m:t>−2)</m:t>
                            </m:r>
                          </m:num>
                          <m:den>
                            <m:sSup>
                              <m:sSupPr>
                                <m:ctrlPr>
                                  <a:rPr lang="en-IN" sz="9600" i="1">
                                    <a:ln w="0"/>
                                    <a:solidFill>
                                      <a:schemeClr val="tx1"/>
                                    </a:solidFill>
                                    <a:effectLst/>
                                    <a:latin typeface="Cambria Math" panose="02040503050406030204" pitchFamily="18" charset="0"/>
                                  </a:rPr>
                                </m:ctrlPr>
                              </m:sSupPr>
                              <m:e>
                                <m:r>
                                  <a:rPr lang="en-IN" sz="9600" i="1">
                                    <a:ln w="0"/>
                                    <a:solidFill>
                                      <a:schemeClr val="tx1"/>
                                    </a:solidFill>
                                    <a:effectLst/>
                                    <a:latin typeface="Cambria Math" panose="02040503050406030204" pitchFamily="18" charset="0"/>
                                  </a:rPr>
                                  <m:t>(1−</m:t>
                                </m:r>
                                <m:r>
                                  <a:rPr lang="en-IN" sz="9600" i="1">
                                    <a:ln w="0"/>
                                    <a:solidFill>
                                      <a:schemeClr val="tx1"/>
                                    </a:solidFill>
                                    <a:effectLst/>
                                    <a:latin typeface="Cambria Math" panose="02040503050406030204" pitchFamily="18" charset="0"/>
                                  </a:rPr>
                                  <m:t>𝑟</m:t>
                                </m:r>
                              </m:e>
                              <m:sup>
                                <m:r>
                                  <a:rPr lang="en-IN" sz="9600" i="1">
                                    <a:ln w="0"/>
                                    <a:solidFill>
                                      <a:schemeClr val="tx1"/>
                                    </a:solidFill>
                                    <a:effectLst/>
                                    <a:latin typeface="Cambria Math" panose="02040503050406030204" pitchFamily="18" charset="0"/>
                                  </a:rPr>
                                  <m:t>2</m:t>
                                </m:r>
                              </m:sup>
                            </m:sSup>
                            <m:r>
                              <a:rPr lang="en-IN" sz="9600" i="1">
                                <a:ln w="0"/>
                                <a:solidFill>
                                  <a:schemeClr val="tx1"/>
                                </a:solidFill>
                                <a:effectLst/>
                                <a:latin typeface="Cambria Math" panose="02040503050406030204" pitchFamily="18" charset="0"/>
                              </a:rPr>
                              <m:t>)</m:t>
                            </m:r>
                          </m:den>
                        </m:f>
                      </m:e>
                    </m:rad>
                    <m:r>
                      <a:rPr lang="en-IN" sz="9600" i="1">
                        <a:ln w="0"/>
                        <a:solidFill>
                          <a:schemeClr val="tx1"/>
                        </a:solidFill>
                        <a:effectLst/>
                        <a:latin typeface="Cambria Math" panose="02040503050406030204" pitchFamily="18" charset="0"/>
                      </a:rPr>
                      <m:t> </m:t>
                    </m:r>
                  </m:oMath>
                </a14:m>
                <a:endParaRPr lang="en-IN" sz="9600" dirty="0">
                  <a:ln w="0"/>
                  <a:solidFill>
                    <a:schemeClr val="tx1"/>
                  </a:solidFill>
                  <a:effectLst/>
                  <a:latin typeface="Arial" panose="020B0604020202020204" pitchFamily="34" charset="0"/>
                  <a:cs typeface="Arial" panose="020B0604020202020204" pitchFamily="34" charset="0"/>
                </a:endParaRP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3"/>
                <a:ext cx="10058400" cy="4328729"/>
              </a:xfrm>
              <a:blipFill>
                <a:blip r:embed="rId2"/>
                <a:stretch>
                  <a:fillRect l="-1818" t="-3380" r="-1818"/>
                </a:stretch>
              </a:blipFill>
            </p:spPr>
            <p:txBody>
              <a:bodyPr/>
              <a:lstStyle/>
              <a:p>
                <a:r>
                  <a:rPr lang="en-IN">
                    <a:noFill/>
                  </a:rPr>
                  <a:t> </a:t>
                </a:r>
              </a:p>
            </p:txBody>
          </p:sp>
        </mc:Fallback>
      </mc:AlternateContent>
    </p:spTree>
    <p:extLst>
      <p:ext uri="{BB962C8B-B14F-4D97-AF65-F5344CB8AC3E}">
        <p14:creationId xmlns:p14="http://schemas.microsoft.com/office/powerpoint/2010/main" val="3980842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0436" y="2613891"/>
            <a:ext cx="516312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N"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THANKS</a:t>
            </a:r>
            <a:endParaRPr lang="en-IN"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87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SIRE EVALUATION</a:t>
            </a:r>
          </a:p>
        </p:txBody>
      </p:sp>
      <p:sp>
        <p:nvSpPr>
          <p:cNvPr id="3" name="Content Placeholder 2"/>
          <p:cNvSpPr>
            <a:spLocks noGrp="1"/>
          </p:cNvSpPr>
          <p:nvPr>
            <p:ph idx="1"/>
          </p:nvPr>
        </p:nvSpPr>
        <p:spPr/>
        <p:txBody>
          <a:bodyPr/>
          <a:lstStyle/>
          <a:p>
            <a:pPr lvl="0"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sire’s production transmitting ability can be estimated by mathematical means and expressed as a single figure known as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Sire Index</a:t>
            </a:r>
          </a:p>
          <a:p>
            <a:pPr lvl="0"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result of progeny testing is expressed as the index of the genetic worth of the sire or sire index.</a:t>
            </a:r>
          </a:p>
          <a:p>
            <a:pPr lvl="0"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It is used in ranking of sires of progeny testing as per their genetic worth so as to select the best sires.</a:t>
            </a:r>
          </a:p>
          <a:p>
            <a:pPr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breeding value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genetic worth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refers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the average genetic effect of the genes passed on by the individual to its offspring and is estimated to know whether the individual is genetically superior to other individuals or not for the trait concerned.</a:t>
            </a:r>
          </a:p>
          <a:p>
            <a:pPr lvl="0"/>
            <a:endParaRPr lang="en-IN" dirty="0"/>
          </a:p>
          <a:p>
            <a:endParaRPr lang="en-IN" dirty="0"/>
          </a:p>
        </p:txBody>
      </p:sp>
    </p:spTree>
    <p:extLst>
      <p:ext uri="{BB962C8B-B14F-4D97-AF65-F5344CB8AC3E}">
        <p14:creationId xmlns:p14="http://schemas.microsoft.com/office/powerpoint/2010/main" val="384587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Biasness in sire evaluation </a:t>
            </a:r>
          </a:p>
        </p:txBody>
      </p:sp>
      <p:sp>
        <p:nvSpPr>
          <p:cNvPr id="3" name="Content Placeholder 2"/>
          <p:cNvSpPr>
            <a:spLocks noGrp="1"/>
          </p:cNvSpPr>
          <p:nvPr>
            <p:ph idx="1"/>
          </p:nvPr>
        </p:nvSpPr>
        <p:spPr/>
        <p:txBody>
          <a:bodyPr>
            <a:normAutofit/>
          </a:bodyPr>
          <a:lstStyle/>
          <a:p>
            <a:pPr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genetic biasness is created by genetic differences among herds and due to the differences in genetic merit (production level) of the mates of the sire. </a:t>
            </a:r>
            <a:endPar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major environmental biases are introduced by the different environmental conditions (feeding, management, climatic factors etc.) </a:t>
            </a:r>
          </a:p>
          <a:p>
            <a:pPr algn="just"/>
            <a:endPar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277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09278"/>
          </a:xfrm>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SIMPLE DAUGHTER AVERAGE INDEX</a:t>
            </a:r>
          </a:p>
        </p:txBody>
      </p:sp>
      <p:sp>
        <p:nvSpPr>
          <p:cNvPr id="3" name="Content Placeholder 2"/>
          <p:cNvSpPr>
            <a:spLocks noGrp="1"/>
          </p:cNvSpPr>
          <p:nvPr>
            <p:ph idx="1"/>
          </p:nvPr>
        </p:nvSpPr>
        <p:spPr>
          <a:xfrm>
            <a:off x="1097279" y="1845734"/>
            <a:ext cx="10201445" cy="4023360"/>
          </a:xfrm>
        </p:spPr>
        <p:txBody>
          <a:bodyPr>
            <a:normAutofit/>
          </a:bodyPr>
          <a:lstStyle/>
          <a:p>
            <a:pPr lvl="0"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index is a simplest method to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evaluate a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bull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by his daughter’s production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alone in single herd under same environment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(Edward, 1932). </a:t>
            </a:r>
            <a:endPar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It provide sound basis of evaluation. </a:t>
            </a:r>
          </a:p>
          <a:p>
            <a:pPr lvl="0"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method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does not take into account differential production level or probable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contributions of the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dams or mates of sires or dams of daughters. It leads to bias in evaluation or ranking of sires.</a:t>
            </a: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t>
            </a:r>
            <a:r>
              <a:rPr lang="en-IN" sz="2400" baseline="-25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 D</a:t>
            </a:r>
            <a:r>
              <a:rPr lang="en-IN" sz="2400" baseline="-25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 </a:t>
            </a:r>
            <a:endPar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where</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sz="24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
            </a:r>
            <a:r>
              <a:rPr lang="en-IN" sz="2400" baseline="-250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ij</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Average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yield of </a:t>
            </a:r>
            <a:r>
              <a:rPr lang="en-IN" sz="24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a:t>
            </a:r>
            <a:r>
              <a:rPr lang="en-IN" sz="2400" baseline="30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daughters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of the </a:t>
            </a:r>
            <a:r>
              <a:rPr lang="en-IN" sz="24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a:t>
            </a:r>
            <a:r>
              <a:rPr lang="en-IN" sz="2400" baseline="30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sire</a:t>
            </a:r>
          </a:p>
          <a:p>
            <a:pPr lvl="0"/>
            <a:endParaRPr lang="en-IN" dirty="0"/>
          </a:p>
          <a:p>
            <a:endParaRPr lang="en-IN" dirty="0"/>
          </a:p>
        </p:txBody>
      </p:sp>
    </p:spTree>
    <p:extLst>
      <p:ext uri="{BB962C8B-B14F-4D97-AF65-F5344CB8AC3E}">
        <p14:creationId xmlns:p14="http://schemas.microsoft.com/office/powerpoint/2010/main" val="194779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80470"/>
          </a:xfrm>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EQUIPARENT / INTERMEDIATE </a:t>
            </a:r>
            <a:r>
              <a:rPr lang="en-IN" sz="3200" b="1" spc="0"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a:t>
            </a: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MOUNT HOPE </a:t>
            </a:r>
            <a:r>
              <a:rPr lang="en-IN" sz="3200" b="1" spc="0"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INDEX/ </a:t>
            </a: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YAPP’S INDEX</a:t>
            </a:r>
          </a:p>
        </p:txBody>
      </p:sp>
      <p:sp>
        <p:nvSpPr>
          <p:cNvPr id="3" name="Content Placeholder 2"/>
          <p:cNvSpPr>
            <a:spLocks noGrp="1"/>
          </p:cNvSpPr>
          <p:nvPr>
            <p:ph idx="1"/>
          </p:nvPr>
        </p:nvSpPr>
        <p:spPr>
          <a:xfrm>
            <a:off x="715224" y="1774479"/>
            <a:ext cx="10637822" cy="4273236"/>
          </a:xfrm>
        </p:spPr>
        <p:txBody>
          <a:bodyPr>
            <a:normAutofit fontScale="92500" lnSpcReduction="20000"/>
          </a:bodyPr>
          <a:lstStyle/>
          <a:p>
            <a:pPr lvl="0" algn="just"/>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index </a:t>
            </a:r>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 based on the principle that the two parents contribute equally to the genetic make up of the progeny</a:t>
            </a:r>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lvl="0" algn="just"/>
            <a:r>
              <a:rPr lang="en-IN" sz="26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Equiparent</a:t>
            </a:r>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index makes adjustment for the different production level of dams. </a:t>
            </a:r>
          </a:p>
          <a:p>
            <a:pPr lvl="0" algn="just"/>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However, it overcorrects the </a:t>
            </a:r>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production level of </a:t>
            </a:r>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mates allotted to different sires.  </a:t>
            </a:r>
          </a:p>
          <a:p>
            <a:pPr lvl="0" algn="just"/>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It </a:t>
            </a:r>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overestimates the breeding value of a sire mated to set of dams inferior </a:t>
            </a:r>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the herd </a:t>
            </a:r>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average and underestimates if </a:t>
            </a:r>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dams </a:t>
            </a:r>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superior </a:t>
            </a:r>
            <a:r>
              <a:rPr lang="en-IN" sz="2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the herd average. </a:t>
            </a:r>
            <a:endPar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t>
            </a:r>
            <a:r>
              <a:rPr lang="en-IN" sz="2600" baseline="-25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a:t>
            </a:r>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 2D – M</a:t>
            </a:r>
          </a:p>
          <a:p>
            <a:pPr algn="just"/>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where,</a:t>
            </a:r>
          </a:p>
          <a:p>
            <a:pPr algn="just"/>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 = average yield of daughters of the sire;</a:t>
            </a:r>
          </a:p>
          <a:p>
            <a:pPr algn="just"/>
            <a:r>
              <a:rPr lang="en-IN" sz="2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 = average yield of dams mated to the sire</a:t>
            </a:r>
          </a:p>
          <a:p>
            <a:endParaRPr lang="en-IN" dirty="0"/>
          </a:p>
        </p:txBody>
      </p:sp>
    </p:spTree>
    <p:extLst>
      <p:ext uri="{BB962C8B-B14F-4D97-AF65-F5344CB8AC3E}">
        <p14:creationId xmlns:p14="http://schemas.microsoft.com/office/powerpoint/2010/main" val="1164373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60716"/>
          </a:xfrm>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Contemporary daughter average index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25000" lnSpcReduction="20000"/>
              </a:bodyPr>
              <a:lstStyle/>
              <a:p>
                <a:pPr algn="just"/>
                <a:r>
                  <a:rPr lang="en-IN" sz="9600" dirty="0" smtClean="0">
                    <a:ln w="0"/>
                    <a:solidFill>
                      <a:schemeClr val="tx1"/>
                    </a:solidFill>
                    <a:effectLst/>
                    <a:latin typeface="Arial" panose="020B0604020202020204" pitchFamily="34" charset="0"/>
                    <a:cs typeface="Arial" panose="020B0604020202020204" pitchFamily="34" charset="0"/>
                  </a:rPr>
                  <a:t>The herd mate or contemporary comparisons reduce the environmental variation due to herd, year and season. </a:t>
                </a:r>
              </a:p>
              <a:p>
                <a:pPr algn="just"/>
                <a:r>
                  <a:rPr lang="en-IN" sz="9600" dirty="0" smtClean="0">
                    <a:ln w="0"/>
                    <a:solidFill>
                      <a:schemeClr val="tx1"/>
                    </a:solidFill>
                    <a:effectLst/>
                    <a:latin typeface="Arial" panose="020B0604020202020204" pitchFamily="34" charset="0"/>
                    <a:cs typeface="Arial" panose="020B0604020202020204" pitchFamily="34" charset="0"/>
                  </a:rPr>
                  <a:t>The </a:t>
                </a:r>
                <a:r>
                  <a:rPr lang="en-IN" sz="9600" dirty="0">
                    <a:ln w="0"/>
                    <a:solidFill>
                      <a:schemeClr val="tx1"/>
                    </a:solidFill>
                    <a:effectLst/>
                    <a:latin typeface="Arial" panose="020B0604020202020204" pitchFamily="34" charset="0"/>
                    <a:cs typeface="Arial" panose="020B0604020202020204" pitchFamily="34" charset="0"/>
                  </a:rPr>
                  <a:t>records of the daughter of a sire are compared with the daughter of all other sires in the same herd calved in the same month or </a:t>
                </a:r>
                <a14:m>
                  <m:oMath xmlns:m="http://schemas.openxmlformats.org/officeDocument/2006/math">
                    <m:r>
                      <a:rPr lang="en-IN" sz="9600" i="1">
                        <a:ln w="0"/>
                        <a:solidFill>
                          <a:schemeClr val="tx1"/>
                        </a:solidFill>
                        <a:effectLst/>
                        <a:latin typeface="Cambria Math" panose="02040503050406030204" pitchFamily="18" charset="0"/>
                      </a:rPr>
                      <m:t>±</m:t>
                    </m:r>
                  </m:oMath>
                </a14:m>
                <a:r>
                  <a:rPr lang="en-IN" sz="9600" dirty="0">
                    <a:ln w="0"/>
                    <a:solidFill>
                      <a:schemeClr val="tx1"/>
                    </a:solidFill>
                    <a:effectLst/>
                    <a:latin typeface="Arial" panose="020B0604020202020204" pitchFamily="34" charset="0"/>
                    <a:cs typeface="Arial" panose="020B0604020202020204" pitchFamily="34" charset="0"/>
                  </a:rPr>
                  <a:t> 2 months. </a:t>
                </a:r>
                <a:endParaRPr lang="en-IN" sz="9600" dirty="0" smtClean="0">
                  <a:ln w="0"/>
                  <a:solidFill>
                    <a:schemeClr val="tx1"/>
                  </a:solidFill>
                  <a:effectLst/>
                  <a:latin typeface="Arial" panose="020B0604020202020204" pitchFamily="34" charset="0"/>
                  <a:cs typeface="Arial" panose="020B0604020202020204" pitchFamily="34" charset="0"/>
                </a:endParaRPr>
              </a:p>
              <a:p>
                <a:pPr algn="just"/>
                <a:r>
                  <a:rPr lang="en-IN" sz="9600" dirty="0">
                    <a:ln w="0"/>
                    <a:solidFill>
                      <a:schemeClr val="tx1"/>
                    </a:solidFill>
                    <a:effectLst/>
                    <a:latin typeface="Arial" panose="020B0604020202020204" pitchFamily="34" charset="0"/>
                    <a:cs typeface="Arial" panose="020B0604020202020204" pitchFamily="34" charset="0"/>
                  </a:rPr>
                  <a:t>The sire index proposed by </a:t>
                </a:r>
                <a:r>
                  <a:rPr lang="en-IN" sz="9600" dirty="0" err="1">
                    <a:ln w="0"/>
                    <a:solidFill>
                      <a:schemeClr val="tx1"/>
                    </a:solidFill>
                    <a:effectLst/>
                    <a:latin typeface="Arial" panose="020B0604020202020204" pitchFamily="34" charset="0"/>
                    <a:cs typeface="Arial" panose="020B0604020202020204" pitchFamily="34" charset="0"/>
                  </a:rPr>
                  <a:t>Sunderasan</a:t>
                </a:r>
                <a:r>
                  <a:rPr lang="en-IN" sz="9600" dirty="0">
                    <a:ln w="0"/>
                    <a:solidFill>
                      <a:schemeClr val="tx1"/>
                    </a:solidFill>
                    <a:effectLst/>
                    <a:latin typeface="Arial" panose="020B0604020202020204" pitchFamily="34" charset="0"/>
                    <a:cs typeface="Arial" panose="020B0604020202020204" pitchFamily="34" charset="0"/>
                  </a:rPr>
                  <a:t> </a:t>
                </a:r>
                <a:r>
                  <a:rPr lang="en-IN" sz="9600" i="1" dirty="0">
                    <a:ln w="0"/>
                    <a:solidFill>
                      <a:schemeClr val="tx1"/>
                    </a:solidFill>
                    <a:effectLst/>
                    <a:latin typeface="Arial" panose="020B0604020202020204" pitchFamily="34" charset="0"/>
                    <a:cs typeface="Arial" panose="020B0604020202020204" pitchFamily="34" charset="0"/>
                  </a:rPr>
                  <a:t>et al. </a:t>
                </a:r>
                <a:r>
                  <a:rPr lang="en-IN" sz="9600" dirty="0">
                    <a:ln w="0"/>
                    <a:solidFill>
                      <a:schemeClr val="tx1"/>
                    </a:solidFill>
                    <a:effectLst/>
                    <a:latin typeface="Arial" panose="020B0604020202020204" pitchFamily="34" charset="0"/>
                    <a:cs typeface="Arial" panose="020B0604020202020204" pitchFamily="34" charset="0"/>
                  </a:rPr>
                  <a:t>(1965) is</a:t>
                </a:r>
                <a:r>
                  <a:rPr lang="en-IN" sz="9600" dirty="0" smtClean="0">
                    <a:ln w="0"/>
                    <a:solidFill>
                      <a:schemeClr val="tx1"/>
                    </a:solidFill>
                    <a:effectLst/>
                    <a:latin typeface="Arial" panose="020B0604020202020204" pitchFamily="34" charset="0"/>
                    <a:cs typeface="Arial" panose="020B0604020202020204" pitchFamily="34" charset="0"/>
                  </a:rPr>
                  <a:t>:</a:t>
                </a:r>
              </a:p>
              <a:p>
                <a:pPr algn="just"/>
                <a:endParaRPr lang="en-IN" sz="9600" dirty="0">
                  <a:ln w="0"/>
                  <a:solidFill>
                    <a:schemeClr val="tx1"/>
                  </a:solidFill>
                  <a:effectLst/>
                  <a:latin typeface="Arial" panose="020B0604020202020204" pitchFamily="34" charset="0"/>
                  <a:cs typeface="Arial" panose="020B0604020202020204" pitchFamily="34" charset="0"/>
                </a:endParaRPr>
              </a:p>
              <a:p>
                <a:pPr algn="just">
                  <a:lnSpc>
                    <a:spcPct val="107000"/>
                  </a:lnSpc>
                  <a:spcAft>
                    <a:spcPts val="800"/>
                  </a:spcAft>
                </a:pPr>
                <a:r>
                  <a:rPr lang="en-IN" sz="960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I = H + </a:t>
                </a:r>
                <a14:m>
                  <m:oMath xmlns:m="http://schemas.openxmlformats.org/officeDocument/2006/math">
                    <m:f>
                      <m:fPr>
                        <m:ctrlPr>
                          <a:rPr lang="en-IN" sz="9600" i="1">
                            <a:ln w="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9600" i="1">
                            <a:ln w="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en-IN" sz="9600" i="1">
                            <a:ln w="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IN" sz="9600" i="1">
                            <a:ln w="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IN" sz="9600" i="1">
                            <a:ln w="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oMath>
                </a14:m>
                <a:r>
                  <a:rPr lang="en-IN" sz="960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 (D – C</a:t>
                </a:r>
                <a:r>
                  <a:rPr lang="en-IN" sz="9600" baseline="-2500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lang="en-IN" sz="9600" dirty="0">
                    <a:ln w="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IN" sz="9600" dirty="0">
                  <a:ln w="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IN" sz="9600" dirty="0" smtClean="0">
                    <a:ln w="0"/>
                    <a:solidFill>
                      <a:schemeClr val="tx1"/>
                    </a:solidFill>
                    <a:effectLst/>
                    <a:latin typeface="Arial" panose="020B0604020202020204" pitchFamily="34" charset="0"/>
                    <a:cs typeface="Arial" panose="020B0604020202020204" pitchFamily="34" charset="0"/>
                  </a:rPr>
                  <a:t>Where</a:t>
                </a:r>
                <a:r>
                  <a:rPr lang="en-IN" sz="9600" dirty="0">
                    <a:ln w="0"/>
                    <a:solidFill>
                      <a:schemeClr val="tx1"/>
                    </a:solidFill>
                    <a:effectLst/>
                    <a:latin typeface="Arial" panose="020B0604020202020204" pitchFamily="34" charset="0"/>
                    <a:cs typeface="Arial" panose="020B0604020202020204" pitchFamily="34" charset="0"/>
                  </a:rPr>
                  <a:t>,	</a:t>
                </a:r>
                <a:r>
                  <a:rPr lang="en-IN" sz="9600" dirty="0" smtClean="0">
                    <a:ln w="0"/>
                    <a:solidFill>
                      <a:schemeClr val="tx1"/>
                    </a:solidFill>
                    <a:effectLst/>
                    <a:latin typeface="Arial" panose="020B0604020202020204" pitchFamily="34" charset="0"/>
                    <a:cs typeface="Arial" panose="020B0604020202020204" pitchFamily="34" charset="0"/>
                  </a:rPr>
                  <a:t>n </a:t>
                </a:r>
                <a:r>
                  <a:rPr lang="en-IN" sz="9600" dirty="0">
                    <a:ln w="0"/>
                    <a:solidFill>
                      <a:schemeClr val="tx1"/>
                    </a:solidFill>
                    <a:effectLst/>
                    <a:latin typeface="Arial" panose="020B0604020202020204" pitchFamily="34" charset="0"/>
                    <a:cs typeface="Arial" panose="020B0604020202020204" pitchFamily="34" charset="0"/>
                  </a:rPr>
                  <a:t>= no. of </a:t>
                </a:r>
                <a:r>
                  <a:rPr lang="en-IN" sz="9600" dirty="0" smtClean="0">
                    <a:ln w="0"/>
                    <a:solidFill>
                      <a:schemeClr val="tx1"/>
                    </a:solidFill>
                    <a:effectLst/>
                    <a:latin typeface="Arial" panose="020B0604020202020204" pitchFamily="34" charset="0"/>
                    <a:cs typeface="Arial" panose="020B0604020202020204" pitchFamily="34" charset="0"/>
                  </a:rPr>
                  <a:t>daughter; K </a:t>
                </a:r>
                <a:r>
                  <a:rPr lang="en-IN" sz="9600" dirty="0">
                    <a:ln w="0"/>
                    <a:solidFill>
                      <a:schemeClr val="tx1"/>
                    </a:solidFill>
                    <a:effectLst/>
                    <a:latin typeface="Arial" panose="020B0604020202020204" pitchFamily="34" charset="0"/>
                    <a:cs typeface="Arial" panose="020B0604020202020204" pitchFamily="34" charset="0"/>
                  </a:rPr>
                  <a:t>= constant based on sire error variance  </a:t>
                </a:r>
              </a:p>
              <a:p>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18" t="-3636" r="-1818"/>
                </a:stretch>
              </a:blipFill>
            </p:spPr>
            <p:txBody>
              <a:bodyPr/>
              <a:lstStyle/>
              <a:p>
                <a:r>
                  <a:rPr lang="en-IN">
                    <a:noFill/>
                  </a:rPr>
                  <a:t> </a:t>
                </a:r>
              </a:p>
            </p:txBody>
          </p:sp>
        </mc:Fallback>
      </mc:AlternateContent>
    </p:spTree>
    <p:extLst>
      <p:ext uri="{BB962C8B-B14F-4D97-AF65-F5344CB8AC3E}">
        <p14:creationId xmlns:p14="http://schemas.microsoft.com/office/powerpoint/2010/main" val="211961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b="1" dirty="0" smtClean="0"/>
              <a:t> </a:t>
            </a:r>
            <a:r>
              <a:rPr lang="en-IN" dirty="0"/>
              <a:t/>
            </a:r>
            <a:br>
              <a:rPr lang="en-IN" dirty="0"/>
            </a:b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Corrected contemporary daughter average index</a:t>
            </a:r>
            <a:endParaRPr lang="en-IN" sz="3200" b="1" spc="0"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706170" y="1845733"/>
            <a:ext cx="10449510" cy="4373997"/>
          </a:xfrm>
        </p:spPr>
        <p:txBody>
          <a:bodyPr>
            <a:normAutofit fontScale="25000" lnSpcReduction="20000"/>
          </a:bodyPr>
          <a:lstStyle/>
          <a:p>
            <a:pPr algn="just"/>
            <a:r>
              <a:rPr lang="en-IN" sz="9600" dirty="0">
                <a:ln w="0"/>
                <a:solidFill>
                  <a:schemeClr val="tx1"/>
                </a:solidFill>
                <a:latin typeface="Arial" panose="020B0604020202020204" pitchFamily="34" charset="0"/>
                <a:cs typeface="Arial" panose="020B0604020202020204" pitchFamily="34" charset="0"/>
              </a:rPr>
              <a:t>The following 2 sire indices as an extension of the contemporary daughter average indices have been proposed. </a:t>
            </a:r>
            <a:endParaRPr lang="en-IN" sz="9600" dirty="0" smtClean="0">
              <a:ln w="0"/>
              <a:solidFill>
                <a:schemeClr val="tx1"/>
              </a:solidFill>
              <a:latin typeface="Arial" panose="020B0604020202020204" pitchFamily="34" charset="0"/>
              <a:cs typeface="Arial" panose="020B0604020202020204" pitchFamily="34" charset="0"/>
            </a:endParaRPr>
          </a:p>
          <a:p>
            <a:pPr algn="just"/>
            <a:r>
              <a:rPr lang="en-IN" sz="9600" dirty="0" smtClean="0">
                <a:ln w="0"/>
                <a:solidFill>
                  <a:schemeClr val="tx1"/>
                </a:solidFill>
                <a:latin typeface="Arial" panose="020B0604020202020204" pitchFamily="34" charset="0"/>
                <a:cs typeface="Arial" panose="020B0604020202020204" pitchFamily="34" charset="0"/>
              </a:rPr>
              <a:t>These indices besides adjusting the number of progeny and period to period variation also adjust for the differences in production level of dams allotted to different sires.</a:t>
            </a:r>
          </a:p>
          <a:p>
            <a:pPr algn="just"/>
            <a:r>
              <a:rPr lang="en-IN" sz="9600" dirty="0">
                <a:ln w="0"/>
                <a:solidFill>
                  <a:schemeClr val="tx1"/>
                </a:solidFill>
                <a:latin typeface="Arial" panose="020B0604020202020204" pitchFamily="34" charset="0"/>
                <a:cs typeface="Arial" panose="020B0604020202020204" pitchFamily="34" charset="0"/>
              </a:rPr>
              <a:t>These indices are: </a:t>
            </a:r>
            <a:endParaRPr lang="en-IN" sz="9600" dirty="0" smtClean="0">
              <a:ln w="0"/>
              <a:solidFill>
                <a:schemeClr val="tx1"/>
              </a:solidFill>
              <a:latin typeface="Arial" panose="020B0604020202020204" pitchFamily="34" charset="0"/>
              <a:cs typeface="Arial" panose="020B0604020202020204" pitchFamily="34" charset="0"/>
            </a:endParaRPr>
          </a:p>
          <a:p>
            <a:pPr algn="just"/>
            <a:endParaRPr lang="en-IN" sz="6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endParaRPr lang="en-IN" sz="3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endParaRPr lang="en-IN" sz="3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endParaRPr lang="en-IN" sz="3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endParaRPr lang="en-IN" sz="3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endParaRPr lang="en-IN" sz="3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7400" dirty="0" smtClean="0">
                <a:ln w="0"/>
                <a:solidFill>
                  <a:schemeClr val="tx1"/>
                </a:solidFill>
                <a:latin typeface="Arial" panose="020B0604020202020204" pitchFamily="34" charset="0"/>
                <a:cs typeface="Arial" panose="020B0604020202020204" pitchFamily="34" charset="0"/>
              </a:rPr>
              <a:t>The </a:t>
            </a:r>
            <a:r>
              <a:rPr lang="en-IN" sz="7400" dirty="0">
                <a:ln w="0"/>
                <a:solidFill>
                  <a:schemeClr val="tx1"/>
                </a:solidFill>
                <a:latin typeface="Arial" panose="020B0604020202020204" pitchFamily="34" charset="0"/>
                <a:cs typeface="Arial" panose="020B0604020202020204" pitchFamily="34" charset="0"/>
              </a:rPr>
              <a:t>second index was proposed by Sunderasan et al. (1965) and known as Dairy Search Index</a:t>
            </a:r>
            <a:r>
              <a:rPr lang="en-IN" sz="7400" dirty="0" smtClean="0">
                <a:ln w="0"/>
                <a:solidFill>
                  <a:schemeClr val="tx1"/>
                </a:solidFill>
                <a:latin typeface="Arial" panose="020B0604020202020204" pitchFamily="34" charset="0"/>
                <a:cs typeface="Arial" panose="020B0604020202020204" pitchFamily="34" charset="0"/>
              </a:rPr>
              <a:t>.</a:t>
            </a:r>
          </a:p>
          <a:p>
            <a:pPr algn="just"/>
            <a:endParaRPr lang="en-IN" sz="7400" dirty="0" smtClean="0">
              <a:ln w="0"/>
              <a:solidFill>
                <a:schemeClr val="tx1"/>
              </a:solidFill>
              <a:latin typeface="Arial" panose="020B0604020202020204" pitchFamily="34" charset="0"/>
              <a:cs typeface="Arial" panose="020B0604020202020204" pitchFamily="34" charset="0"/>
            </a:endParaRPr>
          </a:p>
          <a:p>
            <a:r>
              <a:rPr lang="en-IN" dirty="0" smtClean="0"/>
              <a:t> </a:t>
            </a:r>
          </a:p>
          <a:p>
            <a:endParaRPr lang="en-IN" dirty="0"/>
          </a:p>
        </p:txBody>
      </p:sp>
      <p:cxnSp>
        <p:nvCxnSpPr>
          <p:cNvPr id="9" name="Straight Connector 8"/>
          <p:cNvCxnSpPr/>
          <p:nvPr/>
        </p:nvCxnSpPr>
        <p:spPr>
          <a:xfrm>
            <a:off x="1593215" y="5819140"/>
            <a:ext cx="11049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259330" y="5819140"/>
            <a:ext cx="84455"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069590" y="5819140"/>
            <a:ext cx="123825" cy="0"/>
          </a:xfrm>
          <a:prstGeom prst="line">
            <a:avLst/>
          </a:prstGeom>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a:blip r:embed="rId2"/>
          <a:stretch>
            <a:fillRect/>
          </a:stretch>
        </p:blipFill>
        <p:spPr>
          <a:xfrm>
            <a:off x="3259692" y="4205627"/>
            <a:ext cx="5733575" cy="737364"/>
          </a:xfrm>
          <a:prstGeom prst="rect">
            <a:avLst/>
          </a:prstGeom>
        </p:spPr>
      </p:pic>
    </p:spTree>
    <p:extLst>
      <p:ext uri="{BB962C8B-B14F-4D97-AF65-F5344CB8AC3E}">
        <p14:creationId xmlns:p14="http://schemas.microsoft.com/office/powerpoint/2010/main" val="207519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Least square constants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25000" lnSpcReduction="20000"/>
              </a:bodyPr>
              <a:lstStyle/>
              <a:p>
                <a:pPr algn="just"/>
                <a:r>
                  <a:rPr lang="en-IN" sz="9600" dirty="0">
                    <a:latin typeface="Arial" panose="020B0604020202020204" pitchFamily="34" charset="0"/>
                    <a:cs typeface="Arial" panose="020B0604020202020204" pitchFamily="34" charset="0"/>
                  </a:rPr>
                  <a:t>The sire constants are obtained by least squares techniques which adjust the data for all the environmental effects including the non-orthogonality in data. </a:t>
                </a:r>
                <a:endParaRPr lang="en-IN" sz="9600" dirty="0" smtClean="0">
                  <a:latin typeface="Arial" panose="020B0604020202020204" pitchFamily="34" charset="0"/>
                  <a:cs typeface="Arial" panose="020B0604020202020204" pitchFamily="34" charset="0"/>
                </a:endParaRPr>
              </a:p>
              <a:p>
                <a:pPr algn="just"/>
                <a:r>
                  <a:rPr lang="en-IN" sz="9600" dirty="0" smtClean="0">
                    <a:latin typeface="Arial" panose="020B0604020202020204" pitchFamily="34" charset="0"/>
                    <a:cs typeface="Arial" panose="020B0604020202020204" pitchFamily="34" charset="0"/>
                  </a:rPr>
                  <a:t>These </a:t>
                </a:r>
                <a:r>
                  <a:rPr lang="en-IN" sz="9600" dirty="0">
                    <a:latin typeface="Arial" panose="020B0604020202020204" pitchFamily="34" charset="0"/>
                    <a:cs typeface="Arial" panose="020B0604020202020204" pitchFamily="34" charset="0"/>
                  </a:rPr>
                  <a:t>sire constants are used in getting the sire index </a:t>
                </a:r>
                <a:r>
                  <a:rPr lang="en-IN" sz="9600" dirty="0" smtClean="0">
                    <a:latin typeface="Arial" panose="020B0604020202020204" pitchFamily="34" charset="0"/>
                    <a:cs typeface="Arial" panose="020B0604020202020204" pitchFamily="34" charset="0"/>
                  </a:rPr>
                  <a:t>as</a:t>
                </a:r>
                <a:endParaRPr lang="en-IN" sz="9600" dirty="0" smtClean="0">
                  <a:latin typeface="Times New Roman" panose="02020603050405020304" pitchFamily="18" charset="0"/>
                  <a:ea typeface="Times New Roman" panose="02020603050405020304" pitchFamily="18" charset="0"/>
                  <a:cs typeface="Mangal"/>
                </a:endParaRPr>
              </a:p>
              <a:p>
                <a:pPr algn="ctr">
                  <a:lnSpc>
                    <a:spcPct val="107000"/>
                  </a:lnSpc>
                  <a:spcAft>
                    <a:spcPts val="800"/>
                  </a:spcAft>
                </a:pPr>
                <a:endParaRPr lang="en-IN" dirty="0">
                  <a:latin typeface="Times New Roman" panose="02020603050405020304" pitchFamily="18" charset="0"/>
                  <a:ea typeface="Times New Roman" panose="02020603050405020304" pitchFamily="18" charset="0"/>
                  <a:cs typeface="Mangal"/>
                </a:endParaRPr>
              </a:p>
              <a:p>
                <a:pPr algn="ctr">
                  <a:lnSpc>
                    <a:spcPct val="107000"/>
                  </a:lnSpc>
                  <a:spcAft>
                    <a:spcPts val="800"/>
                  </a:spcAft>
                </a:pPr>
                <a:endParaRPr lang="en-IN" dirty="0" smtClean="0">
                  <a:latin typeface="Times New Roman" panose="02020603050405020304" pitchFamily="18" charset="0"/>
                  <a:ea typeface="Times New Roman" panose="02020603050405020304" pitchFamily="18" charset="0"/>
                  <a:cs typeface="Mangal"/>
                </a:endParaRPr>
              </a:p>
              <a:p>
                <a:pPr algn="ctr">
                  <a:lnSpc>
                    <a:spcPct val="107000"/>
                  </a:lnSpc>
                  <a:spcAft>
                    <a:spcPts val="800"/>
                  </a:spcAft>
                </a:pPr>
                <a:r>
                  <a:rPr lang="en-IN" sz="9600" dirty="0" smtClean="0">
                    <a:latin typeface="Times New Roman" panose="02020603050405020304" pitchFamily="18" charset="0"/>
                    <a:ea typeface="Times New Roman" panose="02020603050405020304" pitchFamily="18" charset="0"/>
                    <a:cs typeface="Mangal"/>
                  </a:rPr>
                  <a:t>I </a:t>
                </a:r>
                <a:r>
                  <a:rPr lang="en-IN" sz="9600" dirty="0">
                    <a:latin typeface="Times New Roman" panose="02020603050405020304" pitchFamily="18" charset="0"/>
                    <a:ea typeface="Times New Roman" panose="02020603050405020304" pitchFamily="18" charset="0"/>
                    <a:cs typeface="Mangal"/>
                  </a:rPr>
                  <a:t>= </a:t>
                </a:r>
                <a14:m>
                  <m:oMath xmlns:m="http://schemas.openxmlformats.org/officeDocument/2006/math">
                    <m:f>
                      <m:fPr>
                        <m:ctrlPr>
                          <a:rPr lang="en-IN" sz="96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IN" sz="9600" i="1">
                                <a:latin typeface="Cambria Math" panose="02040503050406030204" pitchFamily="18" charset="0"/>
                                <a:ea typeface="Times New Roman" panose="02020603050405020304" pitchFamily="18" charset="0"/>
                                <a:cs typeface="Times New Roman" panose="02020603050405020304" pitchFamily="18" charset="0"/>
                              </a:rPr>
                            </m:ctrlPr>
                          </m:sSupPr>
                          <m:e>
                            <m:r>
                              <a:rPr lang="en-IN" sz="9600" i="1">
                                <a:latin typeface="Cambria Math" panose="02040503050406030204" pitchFamily="18" charset="0"/>
                                <a:ea typeface="Times New Roman" panose="02020603050405020304" pitchFamily="18" charset="0"/>
                                <a:cs typeface="Times New Roman" panose="02020603050405020304" pitchFamily="18" charset="0"/>
                              </a:rPr>
                              <m:t>2</m:t>
                            </m:r>
                            <m:r>
                              <a:rPr lang="en-IN" sz="9600" i="1">
                                <a:latin typeface="Cambria Math" panose="02040503050406030204" pitchFamily="18" charset="0"/>
                                <a:ea typeface="Times New Roman" panose="02020603050405020304" pitchFamily="18" charset="0"/>
                                <a:cs typeface="Times New Roman" panose="02020603050405020304" pitchFamily="18" charset="0"/>
                              </a:rPr>
                              <m:t>𝑛h</m:t>
                            </m:r>
                          </m:e>
                          <m:sup>
                            <m:r>
                              <a:rPr lang="en-IN" sz="96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IN" sz="9600" i="1">
                                <a:latin typeface="Cambria Math" panose="02040503050406030204" pitchFamily="18" charset="0"/>
                                <a:ea typeface="Times New Roman" panose="02020603050405020304" pitchFamily="18" charset="0"/>
                                <a:cs typeface="Times New Roman" panose="02020603050405020304" pitchFamily="18" charset="0"/>
                              </a:rPr>
                            </m:ctrlPr>
                          </m:sSupPr>
                          <m:e>
                            <m:r>
                              <a:rPr lang="en-IN" sz="9600" i="1">
                                <a:latin typeface="Cambria Math" panose="02040503050406030204" pitchFamily="18" charset="0"/>
                                <a:ea typeface="Times New Roman" panose="02020603050405020304" pitchFamily="18" charset="0"/>
                                <a:cs typeface="Times New Roman" panose="02020603050405020304" pitchFamily="18" charset="0"/>
                              </a:rPr>
                              <m:t>4+</m:t>
                            </m:r>
                            <m:d>
                              <m:dPr>
                                <m:ctrlPr>
                                  <a:rPr lang="en-IN" sz="9600" i="1">
                                    <a:latin typeface="Cambria Math" panose="02040503050406030204" pitchFamily="18" charset="0"/>
                                    <a:ea typeface="Times New Roman" panose="02020603050405020304" pitchFamily="18" charset="0"/>
                                    <a:cs typeface="Times New Roman" panose="02020603050405020304" pitchFamily="18" charset="0"/>
                                  </a:rPr>
                                </m:ctrlPr>
                              </m:dPr>
                              <m:e>
                                <m:r>
                                  <a:rPr lang="en-IN" sz="9600" i="1">
                                    <a:latin typeface="Cambria Math" panose="02040503050406030204" pitchFamily="18" charset="0"/>
                                    <a:ea typeface="Times New Roman" panose="02020603050405020304" pitchFamily="18" charset="0"/>
                                    <a:cs typeface="Times New Roman" panose="02020603050405020304" pitchFamily="18" charset="0"/>
                                  </a:rPr>
                                  <m:t>𝑛</m:t>
                                </m:r>
                                <m:r>
                                  <a:rPr lang="en-IN" sz="9600" i="1">
                                    <a:latin typeface="Cambria Math" panose="02040503050406030204" pitchFamily="18" charset="0"/>
                                    <a:ea typeface="Times New Roman" panose="02020603050405020304" pitchFamily="18" charset="0"/>
                                    <a:cs typeface="Times New Roman" panose="02020603050405020304" pitchFamily="18" charset="0"/>
                                  </a:rPr>
                                  <m:t>−</m:t>
                                </m:r>
                                <m:r>
                                  <a:rPr lang="en-IN" sz="9600" i="1">
                                    <a:latin typeface="Cambria Math" panose="02040503050406030204" pitchFamily="18" charset="0"/>
                                    <a:ea typeface="Times New Roman" panose="02020603050405020304" pitchFamily="18" charset="0"/>
                                    <a:cs typeface="Times New Roman" panose="02020603050405020304" pitchFamily="18" charset="0"/>
                                  </a:rPr>
                                  <m:t>𝐼</m:t>
                                </m:r>
                              </m:e>
                            </m:d>
                            <m:r>
                              <a:rPr lang="en-IN" sz="9600" i="1">
                                <a:latin typeface="Cambria Math" panose="02040503050406030204" pitchFamily="18" charset="0"/>
                                <a:ea typeface="Times New Roman" panose="02020603050405020304" pitchFamily="18" charset="0"/>
                                <a:cs typeface="Times New Roman" panose="02020603050405020304" pitchFamily="18" charset="0"/>
                              </a:rPr>
                              <m:t>h</m:t>
                            </m:r>
                          </m:e>
                          <m:sup>
                            <m:r>
                              <a:rPr lang="en-IN" sz="9600"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IN" sz="9600" dirty="0">
                    <a:latin typeface="Times New Roman" panose="02020603050405020304" pitchFamily="18" charset="0"/>
                    <a:ea typeface="Times New Roman" panose="02020603050405020304" pitchFamily="18" charset="0"/>
                    <a:cs typeface="Mangal"/>
                  </a:rPr>
                  <a:t>  (S</a:t>
                </a:r>
                <a:r>
                  <a:rPr lang="en-IN" sz="9600" baseline="-25000" dirty="0">
                    <a:latin typeface="Times New Roman" panose="02020603050405020304" pitchFamily="18" charset="0"/>
                    <a:ea typeface="Times New Roman" panose="02020603050405020304" pitchFamily="18" charset="0"/>
                    <a:cs typeface="Mangal"/>
                  </a:rPr>
                  <a:t>i</a:t>
                </a:r>
                <a:r>
                  <a:rPr lang="en-IN" sz="9600" dirty="0">
                    <a:latin typeface="Times New Roman" panose="02020603050405020304" pitchFamily="18" charset="0"/>
                    <a:ea typeface="Times New Roman" panose="02020603050405020304" pitchFamily="18" charset="0"/>
                    <a:cs typeface="Mangal"/>
                  </a:rPr>
                  <a:t>) </a:t>
                </a:r>
                <a:endParaRPr lang="en-IN" sz="9600" dirty="0">
                  <a:effectLst/>
                  <a:latin typeface="Calibri" panose="020F0502020204030204" pitchFamily="34" charset="0"/>
                  <a:ea typeface="Calibri" panose="020F0502020204030204" pitchFamily="34" charset="0"/>
                  <a:cs typeface="Mangal"/>
                </a:endParaRPr>
              </a:p>
              <a:p>
                <a:endParaRPr lang="en-IN" dirty="0" smtClean="0"/>
              </a:p>
              <a:p>
                <a:pPr marL="0" indent="0">
                  <a:buNone/>
                </a:pPr>
                <a:r>
                  <a:rPr lang="en-IN" sz="9600" dirty="0" smtClean="0">
                    <a:latin typeface="Arial" panose="020B0604020202020204" pitchFamily="34" charset="0"/>
                    <a:cs typeface="Arial" panose="020B0604020202020204" pitchFamily="34" charset="0"/>
                  </a:rPr>
                  <a:t>Where</a:t>
                </a:r>
                <a:r>
                  <a:rPr lang="en-IN" sz="9600" dirty="0">
                    <a:latin typeface="Arial" panose="020B0604020202020204" pitchFamily="34" charset="0"/>
                    <a:cs typeface="Arial" panose="020B0604020202020204" pitchFamily="34" charset="0"/>
                  </a:rPr>
                  <a:t>, S</a:t>
                </a:r>
                <a:r>
                  <a:rPr lang="en-IN" sz="9600" baseline="-25000" dirty="0">
                    <a:latin typeface="Arial" panose="020B0604020202020204" pitchFamily="34" charset="0"/>
                    <a:cs typeface="Arial" panose="020B0604020202020204" pitchFamily="34" charset="0"/>
                  </a:rPr>
                  <a:t>i</a:t>
                </a:r>
                <a:r>
                  <a:rPr lang="en-IN" sz="9600" dirty="0">
                    <a:latin typeface="Arial" panose="020B0604020202020204" pitchFamily="34" charset="0"/>
                    <a:cs typeface="Arial" panose="020B0604020202020204" pitchFamily="34" charset="0"/>
                  </a:rPr>
                  <a:t> is the sire constant for </a:t>
                </a:r>
                <a:r>
                  <a:rPr lang="en-IN" sz="9600" dirty="0" err="1">
                    <a:latin typeface="Arial" panose="020B0604020202020204" pitchFamily="34" charset="0"/>
                    <a:cs typeface="Arial" panose="020B0604020202020204" pitchFamily="34" charset="0"/>
                  </a:rPr>
                  <a:t>i</a:t>
                </a:r>
                <a:r>
                  <a:rPr lang="en-IN" sz="9600" baseline="30000" dirty="0" err="1">
                    <a:latin typeface="Arial" panose="020B0604020202020204" pitchFamily="34" charset="0"/>
                    <a:cs typeface="Arial" panose="020B0604020202020204" pitchFamily="34" charset="0"/>
                  </a:rPr>
                  <a:t>th</a:t>
                </a:r>
                <a:r>
                  <a:rPr lang="en-IN" sz="9600" dirty="0">
                    <a:latin typeface="Arial" panose="020B0604020202020204" pitchFamily="34" charset="0"/>
                    <a:cs typeface="Arial" panose="020B0604020202020204" pitchFamily="34" charset="0"/>
                  </a:rPr>
                  <a:t> sire </a:t>
                </a:r>
              </a:p>
              <a:p>
                <a:endParaRPr lang="en-IN" dirty="0" smtClean="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18" t="-3636" r="-1818"/>
                </a:stretch>
              </a:blipFill>
            </p:spPr>
            <p:txBody>
              <a:bodyPr/>
              <a:lstStyle/>
              <a:p>
                <a:r>
                  <a:rPr lang="en-IN">
                    <a:noFill/>
                  </a:rPr>
                  <a:t> </a:t>
                </a:r>
              </a:p>
            </p:txBody>
          </p:sp>
        </mc:Fallback>
      </mc:AlternateContent>
    </p:spTree>
    <p:extLst>
      <p:ext uri="{BB962C8B-B14F-4D97-AF65-F5344CB8AC3E}">
        <p14:creationId xmlns:p14="http://schemas.microsoft.com/office/powerpoint/2010/main" val="24292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Maximum likelihood method and REML </a:t>
            </a:r>
            <a:br>
              <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spc="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lgn="just"/>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maximum likelihood (chance) method estimates the parameters by maximizing the logarithm of the likelihood function. </a:t>
            </a:r>
            <a:endPar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likelihood function is the likelihood of simultaneous occurrence of observation and is generally the product of the density function of the observations (variables). </a:t>
            </a:r>
            <a:endPar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However</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the ML estimates are biased because no account is taken of the degree of freedom in estimating the variance components. </a:t>
            </a:r>
            <a:endPar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24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ML method was improved by a method known as restricted maximum likelihood (REML) which takes care of the bias in estimates as well as avoids negative estimates of components of variance (Searle </a:t>
            </a:r>
            <a:r>
              <a:rPr lang="en-IN" sz="2400"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 al</a:t>
            </a:r>
            <a:r>
              <a:rPr lang="en-IN" sz="2400" i="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1992).   </a:t>
            </a:r>
          </a:p>
          <a:p>
            <a:endParaRPr lang="en-IN" dirty="0"/>
          </a:p>
        </p:txBody>
      </p:sp>
    </p:spTree>
    <p:extLst>
      <p:ext uri="{BB962C8B-B14F-4D97-AF65-F5344CB8AC3E}">
        <p14:creationId xmlns:p14="http://schemas.microsoft.com/office/powerpoint/2010/main" val="30575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122</TotalTime>
  <Words>840</Words>
  <Application>Microsoft Office PowerPoint</Application>
  <PresentationFormat>Widescreen</PresentationFormat>
  <Paragraphs>98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Mangal</vt:lpstr>
      <vt:lpstr>Times New Roman</vt:lpstr>
      <vt:lpstr>Retrospect</vt:lpstr>
      <vt:lpstr>BIHAR ANIMAL SCIENCES UNIVERSITY, PATNA, BIHAR Bihar Veterinary College, Patna</vt:lpstr>
      <vt:lpstr>SIRE EVALUATION</vt:lpstr>
      <vt:lpstr>Biasness in sire evaluation </vt:lpstr>
      <vt:lpstr>SIMPLE DAUGHTER AVERAGE INDEX</vt:lpstr>
      <vt:lpstr>EQUIPARENT / INTERMEDIATE / MOUNT HOPE INDEX/ YAPP’S INDEX</vt:lpstr>
      <vt:lpstr>Contemporary daughter average index  </vt:lpstr>
      <vt:lpstr>  Corrected contemporary daughter average index</vt:lpstr>
      <vt:lpstr>Least square constants  </vt:lpstr>
      <vt:lpstr>Maximum likelihood method and REML  </vt:lpstr>
      <vt:lpstr>Best linear unbiased prediction method (BLUP)  </vt:lpstr>
      <vt:lpstr>Efficiency of sire indices  </vt:lpstr>
      <vt:lpstr>Error variance or within sire variance  </vt:lpstr>
      <vt:lpstr>Coefficient of determination (R2)  </vt:lpstr>
      <vt:lpstr>Rank correlation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SIRE EVALUATION</dc:title>
  <dc:creator>HP</dc:creator>
  <cp:lastModifiedBy>HP</cp:lastModifiedBy>
  <cp:revision>34</cp:revision>
  <dcterms:created xsi:type="dcterms:W3CDTF">2020-06-26T07:00:56Z</dcterms:created>
  <dcterms:modified xsi:type="dcterms:W3CDTF">2020-06-26T11:37:40Z</dcterms:modified>
</cp:coreProperties>
</file>