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1" r:id="rId26"/>
    <p:sldId id="282" r:id="rId27"/>
    <p:sldId id="283" r:id="rId28"/>
    <p:sldId id="284" r:id="rId29"/>
    <p:sldId id="285" r:id="rId30"/>
    <p:sldId id="286" r:id="rId31"/>
    <p:sldId id="287" r:id="rId32"/>
    <p:sldId id="288" r:id="rId33"/>
    <p:sldId id="289" r:id="rId34"/>
    <p:sldId id="290" r:id="rId35"/>
    <p:sldId id="291" r:id="rId36"/>
    <p:sldId id="292" r:id="rId37"/>
    <p:sldId id="293" r:id="rId38"/>
    <p:sldId id="294" r:id="rId39"/>
    <p:sldId id="295" r:id="rId40"/>
    <p:sldId id="296" r:id="rId41"/>
    <p:sldId id="297" r:id="rId42"/>
    <p:sldId id="299" r:id="rId43"/>
    <p:sldId id="300" r:id="rId44"/>
    <p:sldId id="301" r:id="rId45"/>
    <p:sldId id="302" r:id="rId46"/>
    <p:sldId id="304" r:id="rId47"/>
    <p:sldId id="305" r:id="rId48"/>
    <p:sldId id="306" r:id="rId49"/>
    <p:sldId id="307" r:id="rId50"/>
    <p:sldId id="308" r:id="rId51"/>
    <p:sldId id="309" r:id="rId52"/>
    <p:sldId id="310" r:id="rId53"/>
    <p:sldId id="311" r:id="rId54"/>
    <p:sldId id="312" r:id="rId55"/>
    <p:sldId id="313" r:id="rId56"/>
    <p:sldId id="316" r:id="rId57"/>
    <p:sldId id="317" r:id="rId58"/>
    <p:sldId id="318" r:id="rId59"/>
    <p:sldId id="319" r:id="rId60"/>
    <p:sldId id="320" r:id="rId61"/>
    <p:sldId id="321" r:id="rId62"/>
    <p:sldId id="322" r:id="rId63"/>
    <p:sldId id="323" r:id="rId64"/>
    <p:sldId id="324" r:id="rId65"/>
    <p:sldId id="326" r:id="rId66"/>
    <p:sldId id="327" r:id="rId67"/>
    <p:sldId id="328" r:id="rId68"/>
    <p:sldId id="329" r:id="rId69"/>
    <p:sldId id="331" r:id="rId70"/>
    <p:sldId id="332" r:id="rId71"/>
    <p:sldId id="333" r:id="rId72"/>
    <p:sldId id="334" r:id="rId73"/>
  </p:sldIdLst>
  <p:sldSz cx="9144000" cy="6858000" type="screen4x3"/>
  <p:notesSz cx="9144000" cy="6858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1446" y="72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16" Type="http://schemas.openxmlformats.org/officeDocument/2006/relationships/slide" Target="slides/slide1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presProps" Target="presProps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tableStyles" Target="tableStyle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6" Type="http://schemas.openxmlformats.org/officeDocument/2006/relationships/theme" Target="theme/theme1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2" Type="http://schemas.openxmlformats.org/officeDocument/2006/relationships/slide" Target="slides/slide1.xml"/><Relationship Id="rId29" Type="http://schemas.openxmlformats.org/officeDocument/2006/relationships/slide" Target="slides/slide28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g object 16"/>
          <p:cNvSpPr/>
          <p:nvPr/>
        </p:nvSpPr>
        <p:spPr>
          <a:xfrm>
            <a:off x="0" y="0"/>
            <a:ext cx="9144000" cy="685799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" name="bg object 17"/>
          <p:cNvSpPr/>
          <p:nvPr/>
        </p:nvSpPr>
        <p:spPr>
          <a:xfrm>
            <a:off x="0" y="0"/>
            <a:ext cx="9108949" cy="6818374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8" name="bg object 18"/>
          <p:cNvSpPr/>
          <p:nvPr/>
        </p:nvSpPr>
        <p:spPr>
          <a:xfrm>
            <a:off x="0" y="0"/>
            <a:ext cx="8985885" cy="6644640"/>
          </a:xfrm>
          <a:custGeom>
            <a:avLst/>
            <a:gdLst/>
            <a:ahLst/>
            <a:cxnLst/>
            <a:rect l="l" t="t" r="r" b="b"/>
            <a:pathLst>
              <a:path w="8985885" h="6644640">
                <a:moveTo>
                  <a:pt x="8985504" y="0"/>
                </a:moveTo>
                <a:lnTo>
                  <a:pt x="0" y="0"/>
                </a:lnTo>
                <a:lnTo>
                  <a:pt x="0" y="6644640"/>
                </a:lnTo>
                <a:lnTo>
                  <a:pt x="8985504" y="6644640"/>
                </a:lnTo>
                <a:lnTo>
                  <a:pt x="8985504" y="0"/>
                </a:lnTo>
                <a:close/>
              </a:path>
            </a:pathLst>
          </a:custGeom>
          <a:solidFill>
            <a:srgbClr val="FFFFFF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9" name="bg object 19"/>
          <p:cNvSpPr/>
          <p:nvPr/>
        </p:nvSpPr>
        <p:spPr>
          <a:xfrm>
            <a:off x="0" y="5600700"/>
            <a:ext cx="8779764" cy="780288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0" name="bg object 20"/>
          <p:cNvSpPr/>
          <p:nvPr/>
        </p:nvSpPr>
        <p:spPr>
          <a:xfrm>
            <a:off x="0" y="0"/>
            <a:ext cx="8810625" cy="6419215"/>
          </a:xfrm>
          <a:custGeom>
            <a:avLst/>
            <a:gdLst/>
            <a:ahLst/>
            <a:cxnLst/>
            <a:rect l="l" t="t" r="r" b="b"/>
            <a:pathLst>
              <a:path w="8810625" h="6419215">
                <a:moveTo>
                  <a:pt x="8792845" y="0"/>
                </a:moveTo>
                <a:lnTo>
                  <a:pt x="8810244" y="6419088"/>
                </a:lnTo>
                <a:lnTo>
                  <a:pt x="0" y="6410634"/>
                </a:lnTo>
              </a:path>
            </a:pathLst>
          </a:custGeom>
          <a:ln w="82296">
            <a:solidFill>
              <a:srgbClr val="7E7E7E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1" name="bg object 21"/>
          <p:cNvSpPr/>
          <p:nvPr/>
        </p:nvSpPr>
        <p:spPr>
          <a:xfrm>
            <a:off x="2272283" y="2206751"/>
            <a:ext cx="4256532" cy="3285744"/>
          </a:xfrm>
          <a:prstGeom prst="rect">
            <a:avLst/>
          </a:prstGeom>
          <a:blipFill>
            <a:blip r:embed="rId5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3045079" y="252171"/>
            <a:ext cx="3053841" cy="57467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b="0" i="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371600" y="3840480"/>
            <a:ext cx="6400800" cy="17145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4/23/2020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000" b="1" i="0">
                <a:solidFill>
                  <a:schemeClr val="bg1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 b="0" i="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4/23/2020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000" b="1" i="0">
                <a:solidFill>
                  <a:schemeClr val="bg1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535940" y="1543049"/>
            <a:ext cx="3418204" cy="479425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800" b="1" i="0">
                <a:solidFill>
                  <a:schemeClr val="bg1"/>
                </a:solidFill>
                <a:latin typeface="Carlito"/>
                <a:cs typeface="Carlito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4796154" y="1692656"/>
            <a:ext cx="3937634" cy="428244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3200" b="1" i="0">
                <a:solidFill>
                  <a:schemeClr val="bg1"/>
                </a:solidFill>
                <a:latin typeface="Carlito"/>
                <a:cs typeface="Carlito"/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6" name="Holder 6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4/23/2020</a:t>
            </a:fld>
            <a:endParaRPr lang="en-US"/>
          </a:p>
        </p:txBody>
      </p:sp>
      <p:sp>
        <p:nvSpPr>
          <p:cNvPr id="7" name="Holder 7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000" b="1" i="0">
                <a:solidFill>
                  <a:schemeClr val="bg1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4/23/2020</a:t>
            </a:fld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Blan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g object 16"/>
          <p:cNvSpPr/>
          <p:nvPr/>
        </p:nvSpPr>
        <p:spPr>
          <a:xfrm>
            <a:off x="0" y="0"/>
            <a:ext cx="9144000" cy="685799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" name="bg object 17"/>
          <p:cNvSpPr/>
          <p:nvPr/>
        </p:nvSpPr>
        <p:spPr>
          <a:xfrm>
            <a:off x="0" y="0"/>
            <a:ext cx="9108949" cy="6818374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8" name="bg object 18"/>
          <p:cNvSpPr/>
          <p:nvPr/>
        </p:nvSpPr>
        <p:spPr>
          <a:xfrm>
            <a:off x="0" y="0"/>
            <a:ext cx="8985885" cy="6644640"/>
          </a:xfrm>
          <a:custGeom>
            <a:avLst/>
            <a:gdLst/>
            <a:ahLst/>
            <a:cxnLst/>
            <a:rect l="l" t="t" r="r" b="b"/>
            <a:pathLst>
              <a:path w="8985885" h="6644640">
                <a:moveTo>
                  <a:pt x="8985504" y="0"/>
                </a:moveTo>
                <a:lnTo>
                  <a:pt x="0" y="0"/>
                </a:lnTo>
                <a:lnTo>
                  <a:pt x="0" y="6644640"/>
                </a:lnTo>
                <a:lnTo>
                  <a:pt x="8985504" y="6644640"/>
                </a:lnTo>
                <a:lnTo>
                  <a:pt x="8985504" y="0"/>
                </a:lnTo>
                <a:close/>
              </a:path>
            </a:pathLst>
          </a:custGeom>
          <a:solidFill>
            <a:srgbClr val="FFFFFF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9" name="bg object 19"/>
          <p:cNvSpPr/>
          <p:nvPr/>
        </p:nvSpPr>
        <p:spPr>
          <a:xfrm>
            <a:off x="0" y="5600699"/>
            <a:ext cx="8779764" cy="780288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" name="Holder 2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4/23/2020</a:t>
            </a:fld>
            <a:endParaRPr lang="en-US"/>
          </a:p>
        </p:txBody>
      </p:sp>
      <p:sp>
        <p:nvSpPr>
          <p:cNvPr id="4" name="Holder 4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1.jp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3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g object 16"/>
          <p:cNvSpPr/>
          <p:nvPr/>
        </p:nvSpPr>
        <p:spPr>
          <a:xfrm>
            <a:off x="0" y="0"/>
            <a:ext cx="9144000" cy="6857998"/>
          </a:xfrm>
          <a:prstGeom prst="rect">
            <a:avLst/>
          </a:prstGeom>
          <a:blipFill>
            <a:blip r:embed="rId7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" name="bg object 17"/>
          <p:cNvSpPr/>
          <p:nvPr/>
        </p:nvSpPr>
        <p:spPr>
          <a:xfrm>
            <a:off x="0" y="0"/>
            <a:ext cx="9108949" cy="6818374"/>
          </a:xfrm>
          <a:prstGeom prst="rect">
            <a:avLst/>
          </a:prstGeom>
          <a:blipFill>
            <a:blip r:embed="rId8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8" name="bg object 18"/>
          <p:cNvSpPr/>
          <p:nvPr/>
        </p:nvSpPr>
        <p:spPr>
          <a:xfrm>
            <a:off x="0" y="0"/>
            <a:ext cx="8985885" cy="6644640"/>
          </a:xfrm>
          <a:custGeom>
            <a:avLst/>
            <a:gdLst/>
            <a:ahLst/>
            <a:cxnLst/>
            <a:rect l="l" t="t" r="r" b="b"/>
            <a:pathLst>
              <a:path w="8985885" h="6644640">
                <a:moveTo>
                  <a:pt x="8985504" y="0"/>
                </a:moveTo>
                <a:lnTo>
                  <a:pt x="0" y="0"/>
                </a:lnTo>
                <a:lnTo>
                  <a:pt x="0" y="6644640"/>
                </a:lnTo>
                <a:lnTo>
                  <a:pt x="8985504" y="6644640"/>
                </a:lnTo>
                <a:lnTo>
                  <a:pt x="8985504" y="0"/>
                </a:lnTo>
                <a:close/>
              </a:path>
            </a:pathLst>
          </a:custGeom>
          <a:solidFill>
            <a:srgbClr val="FFFFFF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9" name="bg object 19"/>
          <p:cNvSpPr/>
          <p:nvPr/>
        </p:nvSpPr>
        <p:spPr>
          <a:xfrm>
            <a:off x="0" y="5600700"/>
            <a:ext cx="8779764" cy="780288"/>
          </a:xfrm>
          <a:prstGeom prst="rect">
            <a:avLst/>
          </a:prstGeom>
          <a:blipFill>
            <a:blip r:embed="rId9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0" name="bg object 20"/>
          <p:cNvSpPr/>
          <p:nvPr/>
        </p:nvSpPr>
        <p:spPr>
          <a:xfrm>
            <a:off x="0" y="0"/>
            <a:ext cx="8810625" cy="6419215"/>
          </a:xfrm>
          <a:custGeom>
            <a:avLst/>
            <a:gdLst/>
            <a:ahLst/>
            <a:cxnLst/>
            <a:rect l="l" t="t" r="r" b="b"/>
            <a:pathLst>
              <a:path w="8810625" h="6419215">
                <a:moveTo>
                  <a:pt x="8792845" y="0"/>
                </a:moveTo>
                <a:lnTo>
                  <a:pt x="8810244" y="6419088"/>
                </a:lnTo>
                <a:lnTo>
                  <a:pt x="0" y="6410634"/>
                </a:lnTo>
              </a:path>
            </a:pathLst>
          </a:custGeom>
          <a:ln w="82296">
            <a:solidFill>
              <a:srgbClr val="7E7E7E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1905000" y="106425"/>
            <a:ext cx="5334000" cy="6350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4000" b="1" i="0">
                <a:solidFill>
                  <a:schemeClr val="bg1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452437" y="1138237"/>
            <a:ext cx="8244205" cy="442912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b="0" i="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>
          <a:xfrm>
            <a:off x="3108960" y="6377940"/>
            <a:ext cx="292608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>
          <a:xfrm>
            <a:off x="457200" y="6377940"/>
            <a:ext cx="210312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4/23/2020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>
          <a:xfrm>
            <a:off x="6583680" y="6377940"/>
            <a:ext cx="210312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7" Type="http://schemas.openxmlformats.org/officeDocument/2006/relationships/image" Target="../media/image14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13.png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png"/><Relationship Id="rId3" Type="http://schemas.openxmlformats.org/officeDocument/2006/relationships/image" Target="../media/image21.png"/><Relationship Id="rId7" Type="http://schemas.openxmlformats.org/officeDocument/2006/relationships/image" Target="../media/image25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4.png"/><Relationship Id="rId5" Type="http://schemas.openxmlformats.org/officeDocument/2006/relationships/image" Target="../media/image23.png"/><Relationship Id="rId4" Type="http://schemas.openxmlformats.org/officeDocument/2006/relationships/image" Target="../media/image22.png"/><Relationship Id="rId9" Type="http://schemas.openxmlformats.org/officeDocument/2006/relationships/image" Target="../media/image27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4.png"/><Relationship Id="rId3" Type="http://schemas.openxmlformats.org/officeDocument/2006/relationships/image" Target="../media/image29.png"/><Relationship Id="rId7" Type="http://schemas.openxmlformats.org/officeDocument/2006/relationships/image" Target="../media/image33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32.png"/><Relationship Id="rId5" Type="http://schemas.openxmlformats.org/officeDocument/2006/relationships/image" Target="../media/image31.png"/><Relationship Id="rId4" Type="http://schemas.openxmlformats.org/officeDocument/2006/relationships/image" Target="../media/image30.pn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8.png"/><Relationship Id="rId4" Type="http://schemas.openxmlformats.org/officeDocument/2006/relationships/image" Target="../media/image37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45.png"/><Relationship Id="rId13" Type="http://schemas.openxmlformats.org/officeDocument/2006/relationships/image" Target="../media/image50.png"/><Relationship Id="rId18" Type="http://schemas.openxmlformats.org/officeDocument/2006/relationships/image" Target="../media/image55.png"/><Relationship Id="rId3" Type="http://schemas.openxmlformats.org/officeDocument/2006/relationships/image" Target="../media/image40.png"/><Relationship Id="rId21" Type="http://schemas.openxmlformats.org/officeDocument/2006/relationships/image" Target="../media/image58.jpg"/><Relationship Id="rId7" Type="http://schemas.openxmlformats.org/officeDocument/2006/relationships/image" Target="../media/image44.png"/><Relationship Id="rId12" Type="http://schemas.openxmlformats.org/officeDocument/2006/relationships/image" Target="../media/image49.png"/><Relationship Id="rId17" Type="http://schemas.openxmlformats.org/officeDocument/2006/relationships/image" Target="../media/image54.png"/><Relationship Id="rId2" Type="http://schemas.openxmlformats.org/officeDocument/2006/relationships/image" Target="../media/image39.png"/><Relationship Id="rId16" Type="http://schemas.openxmlformats.org/officeDocument/2006/relationships/image" Target="../media/image53.png"/><Relationship Id="rId20" Type="http://schemas.openxmlformats.org/officeDocument/2006/relationships/image" Target="../media/image57.pn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43.png"/><Relationship Id="rId11" Type="http://schemas.openxmlformats.org/officeDocument/2006/relationships/image" Target="../media/image48.png"/><Relationship Id="rId24" Type="http://schemas.openxmlformats.org/officeDocument/2006/relationships/image" Target="../media/image61.png"/><Relationship Id="rId5" Type="http://schemas.openxmlformats.org/officeDocument/2006/relationships/image" Target="../media/image42.png"/><Relationship Id="rId15" Type="http://schemas.openxmlformats.org/officeDocument/2006/relationships/image" Target="../media/image52.png"/><Relationship Id="rId23" Type="http://schemas.openxmlformats.org/officeDocument/2006/relationships/image" Target="../media/image60.png"/><Relationship Id="rId10" Type="http://schemas.openxmlformats.org/officeDocument/2006/relationships/image" Target="../media/image47.png"/><Relationship Id="rId19" Type="http://schemas.openxmlformats.org/officeDocument/2006/relationships/image" Target="../media/image56.png"/><Relationship Id="rId4" Type="http://schemas.openxmlformats.org/officeDocument/2006/relationships/image" Target="../media/image41.png"/><Relationship Id="rId9" Type="http://schemas.openxmlformats.org/officeDocument/2006/relationships/image" Target="../media/image46.png"/><Relationship Id="rId14" Type="http://schemas.openxmlformats.org/officeDocument/2006/relationships/image" Target="../media/image51.png"/><Relationship Id="rId22" Type="http://schemas.openxmlformats.org/officeDocument/2006/relationships/image" Target="../media/image59.jp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68.png"/><Relationship Id="rId13" Type="http://schemas.openxmlformats.org/officeDocument/2006/relationships/image" Target="../media/image73.png"/><Relationship Id="rId3" Type="http://schemas.openxmlformats.org/officeDocument/2006/relationships/image" Target="../media/image63.png"/><Relationship Id="rId7" Type="http://schemas.openxmlformats.org/officeDocument/2006/relationships/image" Target="../media/image67.png"/><Relationship Id="rId12" Type="http://schemas.openxmlformats.org/officeDocument/2006/relationships/image" Target="../media/image72.png"/><Relationship Id="rId2" Type="http://schemas.openxmlformats.org/officeDocument/2006/relationships/image" Target="../media/image62.png"/><Relationship Id="rId16" Type="http://schemas.openxmlformats.org/officeDocument/2006/relationships/image" Target="../media/image76.pn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6.png"/><Relationship Id="rId11" Type="http://schemas.openxmlformats.org/officeDocument/2006/relationships/image" Target="../media/image71.png"/><Relationship Id="rId5" Type="http://schemas.openxmlformats.org/officeDocument/2006/relationships/image" Target="../media/image65.png"/><Relationship Id="rId15" Type="http://schemas.openxmlformats.org/officeDocument/2006/relationships/image" Target="../media/image75.png"/><Relationship Id="rId10" Type="http://schemas.openxmlformats.org/officeDocument/2006/relationships/image" Target="../media/image70.png"/><Relationship Id="rId4" Type="http://schemas.openxmlformats.org/officeDocument/2006/relationships/image" Target="../media/image64.png"/><Relationship Id="rId9" Type="http://schemas.openxmlformats.org/officeDocument/2006/relationships/image" Target="../media/image69.png"/><Relationship Id="rId14" Type="http://schemas.openxmlformats.org/officeDocument/2006/relationships/image" Target="../media/image74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83.png"/><Relationship Id="rId3" Type="http://schemas.openxmlformats.org/officeDocument/2006/relationships/image" Target="../media/image78.png"/><Relationship Id="rId7" Type="http://schemas.openxmlformats.org/officeDocument/2006/relationships/image" Target="../media/image82.png"/><Relationship Id="rId12" Type="http://schemas.openxmlformats.org/officeDocument/2006/relationships/image" Target="../media/image87.png"/><Relationship Id="rId2" Type="http://schemas.openxmlformats.org/officeDocument/2006/relationships/image" Target="../media/image77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1.png"/><Relationship Id="rId11" Type="http://schemas.openxmlformats.org/officeDocument/2006/relationships/image" Target="../media/image86.png"/><Relationship Id="rId5" Type="http://schemas.openxmlformats.org/officeDocument/2006/relationships/image" Target="../media/image80.png"/><Relationship Id="rId10" Type="http://schemas.openxmlformats.org/officeDocument/2006/relationships/image" Target="../media/image85.png"/><Relationship Id="rId4" Type="http://schemas.openxmlformats.org/officeDocument/2006/relationships/image" Target="../media/image79.png"/><Relationship Id="rId9" Type="http://schemas.openxmlformats.org/officeDocument/2006/relationships/image" Target="../media/image84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7.png"/><Relationship Id="rId2" Type="http://schemas.openxmlformats.org/officeDocument/2006/relationships/image" Target="../media/image88.jpg"/><Relationship Id="rId1" Type="http://schemas.openxmlformats.org/officeDocument/2006/relationships/slideLayout" Target="../slideLayouts/slideLayout4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9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96.png"/><Relationship Id="rId3" Type="http://schemas.openxmlformats.org/officeDocument/2006/relationships/image" Target="../media/image91.png"/><Relationship Id="rId7" Type="http://schemas.openxmlformats.org/officeDocument/2006/relationships/image" Target="../media/image95.png"/><Relationship Id="rId2" Type="http://schemas.openxmlformats.org/officeDocument/2006/relationships/image" Target="../media/image9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4.png"/><Relationship Id="rId5" Type="http://schemas.openxmlformats.org/officeDocument/2006/relationships/image" Target="../media/image93.png"/><Relationship Id="rId4" Type="http://schemas.openxmlformats.org/officeDocument/2006/relationships/image" Target="../media/image92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8.jpg"/><Relationship Id="rId2" Type="http://schemas.openxmlformats.org/officeDocument/2006/relationships/image" Target="../media/image97.jp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0.jpg"/><Relationship Id="rId2" Type="http://schemas.openxmlformats.org/officeDocument/2006/relationships/image" Target="../media/image99.jpg"/><Relationship Id="rId1" Type="http://schemas.openxmlformats.org/officeDocument/2006/relationships/slideLayout" Target="../slideLayouts/slideLayout5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7.png"/><Relationship Id="rId3" Type="http://schemas.openxmlformats.org/officeDocument/2006/relationships/image" Target="../media/image102.png"/><Relationship Id="rId7" Type="http://schemas.openxmlformats.org/officeDocument/2006/relationships/image" Target="../media/image106.png"/><Relationship Id="rId2" Type="http://schemas.openxmlformats.org/officeDocument/2006/relationships/image" Target="../media/image10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5.png"/><Relationship Id="rId5" Type="http://schemas.openxmlformats.org/officeDocument/2006/relationships/image" Target="../media/image104.png"/><Relationship Id="rId4" Type="http://schemas.openxmlformats.org/officeDocument/2006/relationships/image" Target="../media/image103.png"/><Relationship Id="rId9" Type="http://schemas.openxmlformats.org/officeDocument/2006/relationships/image" Target="../media/image108.png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5.png"/><Relationship Id="rId3" Type="http://schemas.openxmlformats.org/officeDocument/2006/relationships/image" Target="../media/image110.png"/><Relationship Id="rId7" Type="http://schemas.openxmlformats.org/officeDocument/2006/relationships/image" Target="../media/image114.png"/><Relationship Id="rId2" Type="http://schemas.openxmlformats.org/officeDocument/2006/relationships/image" Target="../media/image109.pn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13.png"/><Relationship Id="rId5" Type="http://schemas.openxmlformats.org/officeDocument/2006/relationships/image" Target="../media/image112.png"/><Relationship Id="rId10" Type="http://schemas.openxmlformats.org/officeDocument/2006/relationships/image" Target="../media/image117.png"/><Relationship Id="rId4" Type="http://schemas.openxmlformats.org/officeDocument/2006/relationships/image" Target="../media/image111.png"/><Relationship Id="rId9" Type="http://schemas.openxmlformats.org/officeDocument/2006/relationships/image" Target="../media/image116.png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8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0.png"/><Relationship Id="rId2" Type="http://schemas.openxmlformats.org/officeDocument/2006/relationships/image" Target="../media/image119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2.png"/><Relationship Id="rId2" Type="http://schemas.openxmlformats.org/officeDocument/2006/relationships/image" Target="../media/image12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25.png"/><Relationship Id="rId5" Type="http://schemas.openxmlformats.org/officeDocument/2006/relationships/image" Target="../media/image124.png"/><Relationship Id="rId4" Type="http://schemas.openxmlformats.org/officeDocument/2006/relationships/image" Target="../media/image123.png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2.png"/><Relationship Id="rId3" Type="http://schemas.openxmlformats.org/officeDocument/2006/relationships/image" Target="../media/image127.png"/><Relationship Id="rId7" Type="http://schemas.openxmlformats.org/officeDocument/2006/relationships/image" Target="../media/image131.png"/><Relationship Id="rId2" Type="http://schemas.openxmlformats.org/officeDocument/2006/relationships/image" Target="../media/image12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0.png"/><Relationship Id="rId5" Type="http://schemas.openxmlformats.org/officeDocument/2006/relationships/image" Target="../media/image129.png"/><Relationship Id="rId4" Type="http://schemas.openxmlformats.org/officeDocument/2006/relationships/image" Target="../media/image128.png"/><Relationship Id="rId9" Type="http://schemas.openxmlformats.org/officeDocument/2006/relationships/image" Target="../media/image133.png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0.png"/><Relationship Id="rId3" Type="http://schemas.openxmlformats.org/officeDocument/2006/relationships/image" Target="../media/image135.png"/><Relationship Id="rId7" Type="http://schemas.openxmlformats.org/officeDocument/2006/relationships/image" Target="../media/image139.png"/><Relationship Id="rId2" Type="http://schemas.openxmlformats.org/officeDocument/2006/relationships/image" Target="../media/image134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138.png"/><Relationship Id="rId11" Type="http://schemas.openxmlformats.org/officeDocument/2006/relationships/image" Target="../media/image132.png"/><Relationship Id="rId5" Type="http://schemas.openxmlformats.org/officeDocument/2006/relationships/image" Target="../media/image137.png"/><Relationship Id="rId10" Type="http://schemas.openxmlformats.org/officeDocument/2006/relationships/image" Target="../media/image142.png"/><Relationship Id="rId4" Type="http://schemas.openxmlformats.org/officeDocument/2006/relationships/image" Target="../media/image136.png"/><Relationship Id="rId9" Type="http://schemas.openxmlformats.org/officeDocument/2006/relationships/image" Target="../media/image141.png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3.png"/><Relationship Id="rId3" Type="http://schemas.openxmlformats.org/officeDocument/2006/relationships/image" Target="../media/image144.png"/><Relationship Id="rId7" Type="http://schemas.openxmlformats.org/officeDocument/2006/relationships/image" Target="../media/image131.png"/><Relationship Id="rId2" Type="http://schemas.openxmlformats.org/officeDocument/2006/relationships/image" Target="../media/image143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147.png"/><Relationship Id="rId5" Type="http://schemas.openxmlformats.org/officeDocument/2006/relationships/image" Target="../media/image146.png"/><Relationship Id="rId4" Type="http://schemas.openxmlformats.org/officeDocument/2006/relationships/image" Target="../media/image145.png"/><Relationship Id="rId9" Type="http://schemas.openxmlformats.org/officeDocument/2006/relationships/image" Target="../media/image132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9.png"/><Relationship Id="rId7" Type="http://schemas.openxmlformats.org/officeDocument/2006/relationships/image" Target="../media/image132.png"/><Relationship Id="rId2" Type="http://schemas.openxmlformats.org/officeDocument/2006/relationships/image" Target="../media/image148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152.png"/><Relationship Id="rId5" Type="http://schemas.openxmlformats.org/officeDocument/2006/relationships/image" Target="../media/image151.png"/><Relationship Id="rId4" Type="http://schemas.openxmlformats.org/officeDocument/2006/relationships/image" Target="../media/image150.png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3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4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5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4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2.png"/><Relationship Id="rId3" Type="http://schemas.openxmlformats.org/officeDocument/2006/relationships/image" Target="../media/image157.png"/><Relationship Id="rId7" Type="http://schemas.openxmlformats.org/officeDocument/2006/relationships/image" Target="../media/image161.png"/><Relationship Id="rId2" Type="http://schemas.openxmlformats.org/officeDocument/2006/relationships/image" Target="../media/image15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0.png"/><Relationship Id="rId5" Type="http://schemas.openxmlformats.org/officeDocument/2006/relationships/image" Target="../media/image159.png"/><Relationship Id="rId10" Type="http://schemas.openxmlformats.org/officeDocument/2006/relationships/image" Target="../media/image164.png"/><Relationship Id="rId4" Type="http://schemas.openxmlformats.org/officeDocument/2006/relationships/image" Target="../media/image158.png"/><Relationship Id="rId9" Type="http://schemas.openxmlformats.org/officeDocument/2006/relationships/image" Target="../media/image163.png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5.png"/><Relationship Id="rId1" Type="http://schemas.openxmlformats.org/officeDocument/2006/relationships/slideLayout" Target="../slideLayouts/slideLayout4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7.jpg"/><Relationship Id="rId2" Type="http://schemas.openxmlformats.org/officeDocument/2006/relationships/image" Target="../media/image166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8.png"/></Relationships>
</file>

<file path=ppt/slides/_rels/slide4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5.png"/><Relationship Id="rId13" Type="http://schemas.openxmlformats.org/officeDocument/2006/relationships/image" Target="../media/image180.png"/><Relationship Id="rId3" Type="http://schemas.openxmlformats.org/officeDocument/2006/relationships/image" Target="../media/image170.png"/><Relationship Id="rId7" Type="http://schemas.openxmlformats.org/officeDocument/2006/relationships/image" Target="../media/image174.png"/><Relationship Id="rId12" Type="http://schemas.openxmlformats.org/officeDocument/2006/relationships/image" Target="../media/image179.png"/><Relationship Id="rId2" Type="http://schemas.openxmlformats.org/officeDocument/2006/relationships/image" Target="../media/image16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3.png"/><Relationship Id="rId11" Type="http://schemas.openxmlformats.org/officeDocument/2006/relationships/image" Target="../media/image178.png"/><Relationship Id="rId5" Type="http://schemas.openxmlformats.org/officeDocument/2006/relationships/image" Target="../media/image172.png"/><Relationship Id="rId10" Type="http://schemas.openxmlformats.org/officeDocument/2006/relationships/image" Target="../media/image177.png"/><Relationship Id="rId4" Type="http://schemas.openxmlformats.org/officeDocument/2006/relationships/image" Target="../media/image171.png"/><Relationship Id="rId9" Type="http://schemas.openxmlformats.org/officeDocument/2006/relationships/image" Target="../media/image176.png"/></Relationships>
</file>

<file path=ppt/slides/_rels/slide4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7.png"/><Relationship Id="rId3" Type="http://schemas.openxmlformats.org/officeDocument/2006/relationships/image" Target="../media/image182.png"/><Relationship Id="rId7" Type="http://schemas.openxmlformats.org/officeDocument/2006/relationships/image" Target="../media/image186.png"/><Relationship Id="rId12" Type="http://schemas.openxmlformats.org/officeDocument/2006/relationships/image" Target="../media/image153.png"/><Relationship Id="rId2" Type="http://schemas.openxmlformats.org/officeDocument/2006/relationships/image" Target="../media/image18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5.png"/><Relationship Id="rId11" Type="http://schemas.openxmlformats.org/officeDocument/2006/relationships/image" Target="../media/image190.png"/><Relationship Id="rId5" Type="http://schemas.openxmlformats.org/officeDocument/2006/relationships/image" Target="../media/image184.png"/><Relationship Id="rId10" Type="http://schemas.openxmlformats.org/officeDocument/2006/relationships/image" Target="../media/image189.png"/><Relationship Id="rId4" Type="http://schemas.openxmlformats.org/officeDocument/2006/relationships/image" Target="../media/image183.png"/><Relationship Id="rId9" Type="http://schemas.openxmlformats.org/officeDocument/2006/relationships/image" Target="../media/image188.png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1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2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4.png"/><Relationship Id="rId2" Type="http://schemas.openxmlformats.org/officeDocument/2006/relationships/image" Target="../media/image19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96.png"/><Relationship Id="rId4" Type="http://schemas.openxmlformats.org/officeDocument/2006/relationships/image" Target="../media/image195.png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3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7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8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9.jp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0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1.jp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2.jp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3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7.png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3.png"/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4.png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6.png"/><Relationship Id="rId2" Type="http://schemas.openxmlformats.org/officeDocument/2006/relationships/image" Target="../media/image205.png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7.png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8.png"/><Relationship Id="rId1" Type="http://schemas.openxmlformats.org/officeDocument/2006/relationships/slideLayout" Target="../slideLayouts/slideLayout5.xml"/></Relationships>
</file>

<file path=ppt/slides/_rels/slide60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5.png"/><Relationship Id="rId13" Type="http://schemas.openxmlformats.org/officeDocument/2006/relationships/image" Target="../media/image220.png"/><Relationship Id="rId3" Type="http://schemas.openxmlformats.org/officeDocument/2006/relationships/image" Target="../media/image210.png"/><Relationship Id="rId7" Type="http://schemas.openxmlformats.org/officeDocument/2006/relationships/image" Target="../media/image214.png"/><Relationship Id="rId12" Type="http://schemas.openxmlformats.org/officeDocument/2006/relationships/image" Target="../media/image219.png"/><Relationship Id="rId2" Type="http://schemas.openxmlformats.org/officeDocument/2006/relationships/image" Target="../media/image20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3.png"/><Relationship Id="rId11" Type="http://schemas.openxmlformats.org/officeDocument/2006/relationships/image" Target="../media/image218.png"/><Relationship Id="rId5" Type="http://schemas.openxmlformats.org/officeDocument/2006/relationships/image" Target="../media/image212.png"/><Relationship Id="rId10" Type="http://schemas.openxmlformats.org/officeDocument/2006/relationships/image" Target="../media/image217.png"/><Relationship Id="rId4" Type="http://schemas.openxmlformats.org/officeDocument/2006/relationships/image" Target="../media/image211.png"/><Relationship Id="rId9" Type="http://schemas.openxmlformats.org/officeDocument/2006/relationships/image" Target="../media/image216.png"/><Relationship Id="rId14" Type="http://schemas.openxmlformats.org/officeDocument/2006/relationships/image" Target="../media/image221.png"/></Relationships>
</file>

<file path=ppt/slides/_rels/slide6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8.png"/><Relationship Id="rId3" Type="http://schemas.openxmlformats.org/officeDocument/2006/relationships/image" Target="../media/image223.png"/><Relationship Id="rId7" Type="http://schemas.openxmlformats.org/officeDocument/2006/relationships/image" Target="../media/image227.png"/><Relationship Id="rId2" Type="http://schemas.openxmlformats.org/officeDocument/2006/relationships/image" Target="../media/image22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26.png"/><Relationship Id="rId11" Type="http://schemas.openxmlformats.org/officeDocument/2006/relationships/image" Target="../media/image220.png"/><Relationship Id="rId5" Type="http://schemas.openxmlformats.org/officeDocument/2006/relationships/image" Target="../media/image225.png"/><Relationship Id="rId10" Type="http://schemas.openxmlformats.org/officeDocument/2006/relationships/image" Target="../media/image221.png"/><Relationship Id="rId4" Type="http://schemas.openxmlformats.org/officeDocument/2006/relationships/image" Target="../media/image224.png"/><Relationship Id="rId9" Type="http://schemas.openxmlformats.org/officeDocument/2006/relationships/image" Target="../media/image229.png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1.png"/><Relationship Id="rId2" Type="http://schemas.openxmlformats.org/officeDocument/2006/relationships/image" Target="../media/image230.png"/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3.png"/><Relationship Id="rId2" Type="http://schemas.openxmlformats.org/officeDocument/2006/relationships/image" Target="../media/image232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35.png"/><Relationship Id="rId4" Type="http://schemas.openxmlformats.org/officeDocument/2006/relationships/image" Target="../media/image234.png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3.png"/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7.png"/><Relationship Id="rId2" Type="http://schemas.openxmlformats.org/officeDocument/2006/relationships/image" Target="../media/image236.png"/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9.png"/><Relationship Id="rId2" Type="http://schemas.openxmlformats.org/officeDocument/2006/relationships/image" Target="../media/image238.png"/><Relationship Id="rId1" Type="http://schemas.openxmlformats.org/officeDocument/2006/relationships/slideLayout" Target="../slideLayouts/slideLayout2.xml"/></Relationships>
</file>

<file path=ppt/slides/_rels/slide6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1.png"/><Relationship Id="rId2" Type="http://schemas.openxmlformats.org/officeDocument/2006/relationships/image" Target="../media/image240.png"/><Relationship Id="rId1" Type="http://schemas.openxmlformats.org/officeDocument/2006/relationships/slideLayout" Target="../slideLayouts/slideLayout2.xml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3.png"/><Relationship Id="rId2" Type="http://schemas.openxmlformats.org/officeDocument/2006/relationships/image" Target="../media/image242.pn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245.png"/><Relationship Id="rId4" Type="http://schemas.openxmlformats.org/officeDocument/2006/relationships/image" Target="../media/image244.png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7.png"/><Relationship Id="rId2" Type="http://schemas.openxmlformats.org/officeDocument/2006/relationships/image" Target="../media/image246.png"/><Relationship Id="rId1" Type="http://schemas.openxmlformats.org/officeDocument/2006/relationships/slideLayout" Target="../slideLayouts/slideLayout5.xml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9.png"/><Relationship Id="rId2" Type="http://schemas.openxmlformats.org/officeDocument/2006/relationships/image" Target="../media/image248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9144000" cy="685799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3" name="object 3"/>
          <p:cNvGrpSpPr/>
          <p:nvPr/>
        </p:nvGrpSpPr>
        <p:grpSpPr>
          <a:xfrm>
            <a:off x="0" y="0"/>
            <a:ext cx="9144000" cy="6608064"/>
            <a:chOff x="0" y="0"/>
            <a:chExt cx="8869681" cy="6608064"/>
          </a:xfrm>
        </p:grpSpPr>
        <p:sp>
          <p:nvSpPr>
            <p:cNvPr id="4" name="object 4"/>
            <p:cNvSpPr/>
            <p:nvPr/>
          </p:nvSpPr>
          <p:spPr>
            <a:xfrm>
              <a:off x="0" y="0"/>
              <a:ext cx="8869681" cy="6608064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0" y="0"/>
              <a:ext cx="8746490" cy="6434455"/>
            </a:xfrm>
            <a:custGeom>
              <a:avLst/>
              <a:gdLst/>
              <a:ahLst/>
              <a:cxnLst/>
              <a:rect l="l" t="t" r="r" b="b"/>
              <a:pathLst>
                <a:path w="8746490" h="6434455">
                  <a:moveTo>
                    <a:pt x="8366301" y="0"/>
                  </a:moveTo>
                  <a:lnTo>
                    <a:pt x="0" y="0"/>
                  </a:lnTo>
                  <a:lnTo>
                    <a:pt x="0" y="6433850"/>
                  </a:lnTo>
                  <a:lnTo>
                    <a:pt x="8746236" y="5977166"/>
                  </a:lnTo>
                  <a:lnTo>
                    <a:pt x="8366301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 dirty="0"/>
            </a:p>
          </p:txBody>
        </p:sp>
        <p:sp>
          <p:nvSpPr>
            <p:cNvPr id="6" name="object 6"/>
            <p:cNvSpPr/>
            <p:nvPr/>
          </p:nvSpPr>
          <p:spPr>
            <a:xfrm>
              <a:off x="0" y="4445508"/>
              <a:ext cx="8453628" cy="1715871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0" y="0"/>
              <a:ext cx="5807964" cy="321395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0" y="0"/>
              <a:ext cx="8454390" cy="6173470"/>
            </a:xfrm>
            <a:custGeom>
              <a:avLst/>
              <a:gdLst/>
              <a:ahLst/>
              <a:cxnLst/>
              <a:rect l="l" t="t" r="r" b="b"/>
              <a:pathLst>
                <a:path w="8454390" h="6173470">
                  <a:moveTo>
                    <a:pt x="8126552" y="0"/>
                  </a:moveTo>
                  <a:lnTo>
                    <a:pt x="8454263" y="5733173"/>
                  </a:lnTo>
                  <a:lnTo>
                    <a:pt x="0" y="6173375"/>
                  </a:lnTo>
                </a:path>
              </a:pathLst>
            </a:custGeom>
            <a:ln w="82550">
              <a:solidFill>
                <a:srgbClr val="7E7E7E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3119120" y="5057521"/>
              <a:ext cx="514984" cy="523240"/>
            </a:xfrm>
            <a:custGeom>
              <a:avLst/>
              <a:gdLst/>
              <a:ahLst/>
              <a:cxnLst/>
              <a:rect l="l" t="t" r="r" b="b"/>
              <a:pathLst>
                <a:path w="514985" h="523239">
                  <a:moveTo>
                    <a:pt x="247015" y="0"/>
                  </a:moveTo>
                  <a:lnTo>
                    <a:pt x="170560" y="166115"/>
                  </a:lnTo>
                  <a:lnTo>
                    <a:pt x="0" y="210057"/>
                  </a:lnTo>
                  <a:lnTo>
                    <a:pt x="127000" y="338708"/>
                  </a:lnTo>
                  <a:lnTo>
                    <a:pt x="114935" y="522985"/>
                  </a:lnTo>
                  <a:lnTo>
                    <a:pt x="269875" y="436371"/>
                  </a:lnTo>
                  <a:lnTo>
                    <a:pt x="433069" y="506348"/>
                  </a:lnTo>
                  <a:lnTo>
                    <a:pt x="401828" y="324230"/>
                  </a:lnTo>
                  <a:lnTo>
                    <a:pt x="514731" y="183133"/>
                  </a:lnTo>
                  <a:lnTo>
                    <a:pt x="340359" y="157225"/>
                  </a:lnTo>
                  <a:lnTo>
                    <a:pt x="247015" y="0"/>
                  </a:lnTo>
                  <a:close/>
                </a:path>
              </a:pathLst>
            </a:custGeom>
            <a:solidFill>
              <a:srgbClr val="000000">
                <a:alpha val="39999"/>
              </a:srgbClr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3" name="Rectangle 12">
            <a:extLst>
              <a:ext uri="{FF2B5EF4-FFF2-40B4-BE49-F238E27FC236}">
                <a16:creationId xmlns:a16="http://schemas.microsoft.com/office/drawing/2014/main" id="{CDF3FA94-FF07-4A77-936B-3AF4469E9CDC}"/>
              </a:ext>
            </a:extLst>
          </p:cNvPr>
          <p:cNvSpPr/>
          <p:nvPr/>
        </p:nvSpPr>
        <p:spPr>
          <a:xfrm>
            <a:off x="3521964" y="3304032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 algn="r"/>
            <a:r>
              <a:rPr lang="en-US" b="1" dirty="0"/>
              <a:t>Mr. </a:t>
            </a:r>
            <a:r>
              <a:rPr lang="en-US" b="1" dirty="0" err="1"/>
              <a:t>Bhartendu</a:t>
            </a:r>
            <a:r>
              <a:rPr lang="en-US" b="1" dirty="0"/>
              <a:t> Vimal</a:t>
            </a:r>
          </a:p>
          <a:p>
            <a:pPr algn="r"/>
            <a:r>
              <a:rPr lang="en-US" b="1" dirty="0"/>
              <a:t>Guest faculty-Asst. Prof</a:t>
            </a:r>
            <a:endParaRPr lang="en-US" dirty="0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D7AA4636-2E5C-4EFB-AD69-D7D629345063}"/>
              </a:ext>
            </a:extLst>
          </p:cNvPr>
          <p:cNvSpPr/>
          <p:nvPr/>
        </p:nvSpPr>
        <p:spPr>
          <a:xfrm>
            <a:off x="1050036" y="1628047"/>
            <a:ext cx="6722364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dirty="0">
                <a:latin typeface="Algerian" panose="04020705040A02060702" pitchFamily="82" charset="0"/>
              </a:rPr>
              <a:t>Antimicrobial Agents and their Classification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6096"/>
            <a:ext cx="8763000" cy="5632704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1350010" y="151003"/>
            <a:ext cx="5758180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229" dirty="0"/>
              <a:t>PRESENTATION</a:t>
            </a:r>
            <a:r>
              <a:rPr spc="20" dirty="0"/>
              <a:t> </a:t>
            </a:r>
            <a:r>
              <a:rPr spc="-195" dirty="0"/>
              <a:t>LAYOUT</a:t>
            </a:r>
          </a:p>
        </p:txBody>
      </p:sp>
      <p:sp>
        <p:nvSpPr>
          <p:cNvPr id="4" name="object 4"/>
          <p:cNvSpPr txBox="1"/>
          <p:nvPr/>
        </p:nvSpPr>
        <p:spPr>
          <a:xfrm>
            <a:off x="78739" y="1824354"/>
            <a:ext cx="5760085" cy="301244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b="1" i="1" spc="-5" dirty="0">
                <a:latin typeface="Carlito"/>
                <a:cs typeface="Carlito"/>
              </a:rPr>
              <a:t>Introduction </a:t>
            </a:r>
            <a:r>
              <a:rPr sz="2800" b="1" i="1" spc="-15" dirty="0">
                <a:latin typeface="Carlito"/>
                <a:cs typeface="Carlito"/>
              </a:rPr>
              <a:t>to </a:t>
            </a:r>
            <a:r>
              <a:rPr sz="2800" b="1" i="1" spc="-5" dirty="0">
                <a:latin typeface="Carlito"/>
                <a:cs typeface="Carlito"/>
              </a:rPr>
              <a:t>antimicrobial</a:t>
            </a:r>
            <a:r>
              <a:rPr sz="2800" b="1" i="1" spc="-20" dirty="0">
                <a:latin typeface="Carlito"/>
                <a:cs typeface="Carlito"/>
              </a:rPr>
              <a:t> </a:t>
            </a:r>
            <a:r>
              <a:rPr sz="2800" b="1" i="1" spc="-5" dirty="0">
                <a:latin typeface="Carlito"/>
                <a:cs typeface="Carlito"/>
              </a:rPr>
              <a:t>drugs</a:t>
            </a:r>
            <a:endParaRPr sz="280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b="1" i="1" spc="-5" dirty="0">
                <a:latin typeface="Carlito"/>
                <a:cs typeface="Carlito"/>
              </a:rPr>
              <a:t>Classification of antimicrobial</a:t>
            </a:r>
            <a:r>
              <a:rPr sz="2800" b="1" i="1" spc="-25" dirty="0">
                <a:latin typeface="Carlito"/>
                <a:cs typeface="Carlito"/>
              </a:rPr>
              <a:t> </a:t>
            </a:r>
            <a:r>
              <a:rPr sz="2800" b="1" i="1" spc="-5" dirty="0">
                <a:latin typeface="Carlito"/>
                <a:cs typeface="Carlito"/>
              </a:rPr>
              <a:t>drugs</a:t>
            </a:r>
            <a:endParaRPr sz="280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b="1" i="1" spc="-10" dirty="0">
                <a:latin typeface="Carlito"/>
                <a:cs typeface="Carlito"/>
              </a:rPr>
              <a:t>Antibacterial</a:t>
            </a:r>
            <a:r>
              <a:rPr sz="2800" b="1" i="1" spc="15" dirty="0">
                <a:latin typeface="Carlito"/>
                <a:cs typeface="Carlito"/>
              </a:rPr>
              <a:t> </a:t>
            </a:r>
            <a:r>
              <a:rPr sz="2800" b="1" i="1" spc="-5" dirty="0">
                <a:latin typeface="Carlito"/>
                <a:cs typeface="Carlito"/>
              </a:rPr>
              <a:t>drugs:</a:t>
            </a:r>
            <a:endParaRPr sz="2800">
              <a:latin typeface="Carlito"/>
              <a:cs typeface="Carlito"/>
            </a:endParaRPr>
          </a:p>
          <a:p>
            <a:pPr marL="1012190" lvl="1" indent="-191135">
              <a:lnSpc>
                <a:spcPct val="100000"/>
              </a:lnSpc>
              <a:buChar char="-"/>
              <a:tabLst>
                <a:tab pos="1012825" algn="l"/>
              </a:tabLst>
            </a:pPr>
            <a:r>
              <a:rPr sz="2800" b="1" i="1" spc="-5" dirty="0">
                <a:latin typeface="Carlito"/>
                <a:cs typeface="Carlito"/>
              </a:rPr>
              <a:t>Classification</a:t>
            </a:r>
            <a:endParaRPr sz="2800">
              <a:latin typeface="Carlito"/>
              <a:cs typeface="Carlito"/>
            </a:endParaRPr>
          </a:p>
          <a:p>
            <a:pPr marL="1012190" lvl="1" indent="-191135">
              <a:lnSpc>
                <a:spcPct val="100000"/>
              </a:lnSpc>
              <a:buChar char="-"/>
              <a:tabLst>
                <a:tab pos="1012825" algn="l"/>
              </a:tabLst>
            </a:pPr>
            <a:r>
              <a:rPr sz="2800" b="1" i="1" spc="-5" dirty="0">
                <a:latin typeface="Carlito"/>
                <a:cs typeface="Carlito"/>
              </a:rPr>
              <a:t>Indications</a:t>
            </a:r>
            <a:endParaRPr sz="2800">
              <a:latin typeface="Carlito"/>
              <a:cs typeface="Carlito"/>
            </a:endParaRPr>
          </a:p>
          <a:p>
            <a:pPr marL="1012190" lvl="1" indent="-191135">
              <a:lnSpc>
                <a:spcPct val="100000"/>
              </a:lnSpc>
              <a:buChar char="-"/>
              <a:tabLst>
                <a:tab pos="1012825" algn="l"/>
              </a:tabLst>
            </a:pPr>
            <a:r>
              <a:rPr sz="2800" b="1" i="1" spc="-10" dirty="0">
                <a:latin typeface="Carlito"/>
                <a:cs typeface="Carlito"/>
              </a:rPr>
              <a:t>Side</a:t>
            </a:r>
            <a:r>
              <a:rPr sz="2800" b="1" i="1" dirty="0">
                <a:latin typeface="Carlito"/>
                <a:cs typeface="Carlito"/>
              </a:rPr>
              <a:t> </a:t>
            </a:r>
            <a:r>
              <a:rPr sz="2800" b="1" i="1" spc="-10" dirty="0">
                <a:latin typeface="Carlito"/>
                <a:cs typeface="Carlito"/>
              </a:rPr>
              <a:t>effects</a:t>
            </a:r>
            <a:endParaRPr sz="280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b="1" i="1" spc="-10" dirty="0">
                <a:latin typeface="Carlito"/>
                <a:cs typeface="Carlito"/>
              </a:rPr>
              <a:t>Antibacterial</a:t>
            </a:r>
            <a:r>
              <a:rPr sz="2800" b="1" i="1" spc="15" dirty="0">
                <a:latin typeface="Carlito"/>
                <a:cs typeface="Carlito"/>
              </a:rPr>
              <a:t> </a:t>
            </a:r>
            <a:r>
              <a:rPr sz="2800" b="1" i="1" spc="-20" dirty="0">
                <a:latin typeface="Carlito"/>
                <a:cs typeface="Carlito"/>
              </a:rPr>
              <a:t>Resistance</a:t>
            </a:r>
            <a:endParaRPr sz="280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148" y="0"/>
            <a:ext cx="9150350" cy="6859905"/>
            <a:chOff x="-41148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8810625" cy="6419215"/>
            </a:xfrm>
            <a:custGeom>
              <a:avLst/>
              <a:gdLst/>
              <a:ahLst/>
              <a:cxnLst/>
              <a:rect l="l" t="t" r="r" b="b"/>
              <a:pathLst>
                <a:path w="8810625" h="6419215">
                  <a:moveTo>
                    <a:pt x="8792845" y="0"/>
                  </a:moveTo>
                  <a:lnTo>
                    <a:pt x="8810244" y="6419088"/>
                  </a:lnTo>
                  <a:lnTo>
                    <a:pt x="0" y="6410634"/>
                  </a:lnTo>
                </a:path>
              </a:pathLst>
            </a:custGeom>
            <a:ln w="82296">
              <a:solidFill>
                <a:srgbClr val="7E7E7E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2648712" y="1626107"/>
              <a:ext cx="3619500" cy="322326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76199" y="3119628"/>
              <a:ext cx="2820924" cy="1815084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5943599" y="2967228"/>
              <a:ext cx="2820924" cy="1815084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2510028" y="4536948"/>
              <a:ext cx="3172968" cy="1868424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5333999" y="300227"/>
              <a:ext cx="2820924" cy="1815084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1066799" y="524256"/>
              <a:ext cx="2857500" cy="1819656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8810625" cy="6419215"/>
          </a:xfrm>
          <a:custGeom>
            <a:avLst/>
            <a:gdLst/>
            <a:ahLst/>
            <a:cxnLst/>
            <a:rect l="l" t="t" r="r" b="b"/>
            <a:pathLst>
              <a:path w="8810625" h="6419215">
                <a:moveTo>
                  <a:pt x="8792845" y="0"/>
                </a:moveTo>
                <a:lnTo>
                  <a:pt x="8810244" y="6419088"/>
                </a:lnTo>
                <a:lnTo>
                  <a:pt x="0" y="6410634"/>
                </a:lnTo>
              </a:path>
            </a:pathLst>
          </a:custGeom>
          <a:ln w="82296">
            <a:solidFill>
              <a:srgbClr val="7E7E7E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383540" y="1694129"/>
            <a:ext cx="7724140" cy="258635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5" dirty="0">
                <a:latin typeface="Carlito"/>
                <a:cs typeface="Carlito"/>
              </a:rPr>
              <a:t>Antimicrobial </a:t>
            </a:r>
            <a:r>
              <a:rPr sz="2800" spc="-10" dirty="0">
                <a:latin typeface="Carlito"/>
                <a:cs typeface="Carlito"/>
              </a:rPr>
              <a:t>drugs </a:t>
            </a:r>
            <a:r>
              <a:rPr sz="2800" spc="-15" dirty="0">
                <a:latin typeface="Carlito"/>
                <a:cs typeface="Carlito"/>
              </a:rPr>
              <a:t>are </a:t>
            </a:r>
            <a:r>
              <a:rPr sz="2800" spc="-10" dirty="0">
                <a:latin typeface="Carlito"/>
                <a:cs typeface="Carlito"/>
              </a:rPr>
              <a:t>chemotherapeutic</a:t>
            </a:r>
            <a:r>
              <a:rPr sz="2800" spc="15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drugs</a:t>
            </a:r>
            <a:endParaRPr sz="280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50" dirty="0">
                <a:latin typeface="Carlito"/>
                <a:cs typeface="Carlito"/>
              </a:rPr>
              <a:t>Two</a:t>
            </a:r>
            <a:r>
              <a:rPr sz="2800" spc="-15" dirty="0">
                <a:latin typeface="Carlito"/>
                <a:cs typeface="Carlito"/>
              </a:rPr>
              <a:t> categories:</a:t>
            </a:r>
            <a:endParaRPr sz="2800">
              <a:latin typeface="Carlito"/>
              <a:cs typeface="Carlito"/>
            </a:endParaRPr>
          </a:p>
          <a:p>
            <a:pPr marL="1146810" marR="5080" lvl="1" indent="-243840">
              <a:lnSpc>
                <a:spcPct val="100000"/>
              </a:lnSpc>
              <a:buFont typeface="Carlito"/>
              <a:buChar char="–"/>
              <a:tabLst>
                <a:tab pos="1162050" algn="l"/>
              </a:tabLst>
            </a:pPr>
            <a:r>
              <a:rPr sz="2800" b="1" spc="-10" dirty="0">
                <a:solidFill>
                  <a:srgbClr val="006FC0"/>
                </a:solidFill>
                <a:latin typeface="Carlito"/>
                <a:cs typeface="Carlito"/>
              </a:rPr>
              <a:t>Antibiotics </a:t>
            </a:r>
            <a:r>
              <a:rPr sz="2800" spc="-5" dirty="0">
                <a:solidFill>
                  <a:srgbClr val="006FC0"/>
                </a:solidFill>
                <a:latin typeface="Carlito"/>
                <a:cs typeface="Carlito"/>
              </a:rPr>
              <a:t>: </a:t>
            </a:r>
            <a:r>
              <a:rPr sz="2800" spc="-15" dirty="0">
                <a:latin typeface="Carlito"/>
                <a:cs typeface="Carlito"/>
              </a:rPr>
              <a:t>Antimicrobial </a:t>
            </a:r>
            <a:r>
              <a:rPr sz="2800" spc="-10" dirty="0">
                <a:latin typeface="Carlito"/>
                <a:cs typeface="Carlito"/>
              </a:rPr>
              <a:t>drugs </a:t>
            </a:r>
            <a:r>
              <a:rPr sz="2800" spc="-15" dirty="0">
                <a:latin typeface="Carlito"/>
                <a:cs typeface="Carlito"/>
              </a:rPr>
              <a:t>produced by  microorganisms</a:t>
            </a:r>
            <a:endParaRPr sz="2800">
              <a:latin typeface="Carlito"/>
              <a:cs typeface="Carlito"/>
            </a:endParaRPr>
          </a:p>
          <a:p>
            <a:pPr marL="1146810" marR="1212850" lvl="1" indent="-243840">
              <a:lnSpc>
                <a:spcPct val="100000"/>
              </a:lnSpc>
              <a:buFont typeface="Carlito"/>
              <a:buChar char="–"/>
              <a:tabLst>
                <a:tab pos="1162050" algn="l"/>
              </a:tabLst>
            </a:pPr>
            <a:r>
              <a:rPr sz="2800" b="1" spc="-15" dirty="0">
                <a:solidFill>
                  <a:srgbClr val="006FC0"/>
                </a:solidFill>
                <a:latin typeface="Carlito"/>
                <a:cs typeface="Carlito"/>
              </a:rPr>
              <a:t>Synthetic </a:t>
            </a:r>
            <a:r>
              <a:rPr sz="2800" b="1" spc="-5" dirty="0">
                <a:solidFill>
                  <a:srgbClr val="006FC0"/>
                </a:solidFill>
                <a:latin typeface="Carlito"/>
                <a:cs typeface="Carlito"/>
              </a:rPr>
              <a:t>drugs </a:t>
            </a:r>
            <a:r>
              <a:rPr sz="2800" spc="-5" dirty="0">
                <a:solidFill>
                  <a:srgbClr val="006FC0"/>
                </a:solidFill>
                <a:latin typeface="Carlito"/>
                <a:cs typeface="Carlito"/>
              </a:rPr>
              <a:t>: </a:t>
            </a:r>
            <a:r>
              <a:rPr sz="2800" spc="-15" dirty="0">
                <a:latin typeface="Carlito"/>
                <a:cs typeface="Carlito"/>
              </a:rPr>
              <a:t>Antimicrobial </a:t>
            </a:r>
            <a:r>
              <a:rPr sz="2800" spc="-10" dirty="0">
                <a:latin typeface="Carlito"/>
                <a:cs typeface="Carlito"/>
              </a:rPr>
              <a:t>drugs  </a:t>
            </a:r>
            <a:r>
              <a:rPr sz="2800" spc="-20" dirty="0">
                <a:latin typeface="Carlito"/>
                <a:cs typeface="Carlito"/>
              </a:rPr>
              <a:t>synthesized </a:t>
            </a:r>
            <a:r>
              <a:rPr sz="2800" spc="-5" dirty="0">
                <a:latin typeface="Carlito"/>
                <a:cs typeface="Carlito"/>
              </a:rPr>
              <a:t>in the</a:t>
            </a:r>
            <a:r>
              <a:rPr sz="2800" spc="6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lab</a:t>
            </a:r>
            <a:endParaRPr sz="280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612140" y="1311811"/>
            <a:ext cx="7098665" cy="343979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335915" marR="5080" indent="-323850">
              <a:lnSpc>
                <a:spcPct val="100000"/>
              </a:lnSpc>
              <a:spcBef>
                <a:spcPts val="95"/>
              </a:spcBef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spc="-25" dirty="0">
                <a:latin typeface="Carlito"/>
                <a:cs typeface="Carlito"/>
              </a:rPr>
              <a:t>Have </a:t>
            </a:r>
            <a:r>
              <a:rPr sz="2800" spc="-10" dirty="0">
                <a:latin typeface="Carlito"/>
                <a:cs typeface="Carlito"/>
              </a:rPr>
              <a:t>highly selective </a:t>
            </a:r>
            <a:r>
              <a:rPr sz="2800" spc="-15" dirty="0">
                <a:latin typeface="Carlito"/>
                <a:cs typeface="Carlito"/>
              </a:rPr>
              <a:t>toxicity </a:t>
            </a:r>
            <a:r>
              <a:rPr sz="2800" spc="-20" dirty="0">
                <a:latin typeface="Carlito"/>
                <a:cs typeface="Carlito"/>
              </a:rPr>
              <a:t>to </a:t>
            </a:r>
            <a:r>
              <a:rPr sz="2800" spc="-5" dirty="0">
                <a:latin typeface="Carlito"/>
                <a:cs typeface="Carlito"/>
              </a:rPr>
              <a:t>the </a:t>
            </a:r>
            <a:r>
              <a:rPr sz="2800" spc="-10" dirty="0">
                <a:latin typeface="Carlito"/>
                <a:cs typeface="Carlito"/>
              </a:rPr>
              <a:t>pathogenic  </a:t>
            </a:r>
            <a:r>
              <a:rPr sz="2800" spc="-15" dirty="0">
                <a:latin typeface="Carlito"/>
                <a:cs typeface="Carlito"/>
              </a:rPr>
              <a:t>microorganisms </a:t>
            </a:r>
            <a:r>
              <a:rPr sz="2800" spc="-5" dirty="0">
                <a:latin typeface="Carlito"/>
                <a:cs typeface="Carlito"/>
              </a:rPr>
              <a:t>in </a:t>
            </a:r>
            <a:r>
              <a:rPr sz="2800" spc="-20" dirty="0">
                <a:latin typeface="Carlito"/>
                <a:cs typeface="Carlito"/>
              </a:rPr>
              <a:t>ho</a:t>
            </a:r>
            <a:r>
              <a:rPr lang="en-US" sz="2800" spc="-20" dirty="0">
                <a:latin typeface="Carlito"/>
                <a:cs typeface="Carlito"/>
              </a:rPr>
              <a:t>st</a:t>
            </a:r>
            <a:r>
              <a:rPr lang="en-US" sz="2800" spc="80" dirty="0">
                <a:latin typeface="Carlito"/>
                <a:cs typeface="Carlito"/>
              </a:rPr>
              <a:t> </a:t>
            </a:r>
            <a:r>
              <a:rPr lang="en-US" sz="2800" spc="-10" dirty="0">
                <a:latin typeface="Carlito"/>
                <a:cs typeface="Carlito"/>
              </a:rPr>
              <a:t>body</a:t>
            </a:r>
            <a:endParaRPr sz="2800" dirty="0">
              <a:latin typeface="Carlito"/>
              <a:cs typeface="Carlito"/>
            </a:endParaRPr>
          </a:p>
          <a:p>
            <a:pPr marL="329565" indent="-317500">
              <a:lnSpc>
                <a:spcPct val="100000"/>
              </a:lnSpc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spc="-25" dirty="0">
                <a:latin typeface="Carlito"/>
                <a:cs typeface="Carlito"/>
              </a:rPr>
              <a:t>Have </a:t>
            </a:r>
            <a:r>
              <a:rPr sz="2800" spc="-5" dirty="0">
                <a:latin typeface="Carlito"/>
                <a:cs typeface="Carlito"/>
              </a:rPr>
              <a:t>no or less </a:t>
            </a:r>
            <a:r>
              <a:rPr sz="2800" spc="-20" dirty="0">
                <a:latin typeface="Carlito"/>
                <a:cs typeface="Carlito"/>
              </a:rPr>
              <a:t>toxicity </a:t>
            </a:r>
            <a:r>
              <a:rPr sz="2800" spc="-15" dirty="0">
                <a:latin typeface="Carlito"/>
                <a:cs typeface="Carlito"/>
              </a:rPr>
              <a:t>to </a:t>
            </a:r>
            <a:r>
              <a:rPr sz="2800" spc="-5" dirty="0">
                <a:latin typeface="Carlito"/>
                <a:cs typeface="Carlito"/>
              </a:rPr>
              <a:t>the</a:t>
            </a:r>
            <a:r>
              <a:rPr sz="2800" spc="75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host</a:t>
            </a:r>
            <a:endParaRPr sz="2800" dirty="0">
              <a:latin typeface="Carlito"/>
              <a:cs typeface="Carlito"/>
            </a:endParaRPr>
          </a:p>
          <a:p>
            <a:pPr marL="329565" indent="-317500">
              <a:lnSpc>
                <a:spcPct val="100000"/>
              </a:lnSpc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spc="-10" dirty="0">
                <a:latin typeface="Carlito"/>
                <a:cs typeface="Carlito"/>
              </a:rPr>
              <a:t>Low </a:t>
            </a:r>
            <a:r>
              <a:rPr sz="2800" spc="-15" dirty="0">
                <a:latin typeface="Carlito"/>
                <a:cs typeface="Carlito"/>
              </a:rPr>
              <a:t>propensity </a:t>
            </a:r>
            <a:r>
              <a:rPr sz="2800" spc="-25" dirty="0">
                <a:latin typeface="Carlito"/>
                <a:cs typeface="Carlito"/>
              </a:rPr>
              <a:t>for </a:t>
            </a:r>
            <a:r>
              <a:rPr sz="2800" spc="-15" dirty="0">
                <a:latin typeface="Carlito"/>
                <a:cs typeface="Carlito"/>
              </a:rPr>
              <a:t>development </a:t>
            </a:r>
            <a:r>
              <a:rPr sz="2800" spc="-5" dirty="0">
                <a:latin typeface="Carlito"/>
                <a:cs typeface="Carlito"/>
              </a:rPr>
              <a:t>of</a:t>
            </a:r>
            <a:r>
              <a:rPr sz="2800" spc="10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resistance</a:t>
            </a:r>
            <a:endParaRPr sz="2800" dirty="0">
              <a:latin typeface="Carlito"/>
              <a:cs typeface="Carlito"/>
            </a:endParaRPr>
          </a:p>
          <a:p>
            <a:pPr marL="329565" indent="-317500">
              <a:lnSpc>
                <a:spcPct val="100000"/>
              </a:lnSpc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spc="-5" dirty="0">
                <a:latin typeface="Carlito"/>
                <a:cs typeface="Carlito"/>
              </a:rPr>
              <a:t>Not </a:t>
            </a:r>
            <a:r>
              <a:rPr sz="2800" spc="-10" dirty="0">
                <a:latin typeface="Carlito"/>
                <a:cs typeface="Carlito"/>
              </a:rPr>
              <a:t>induce </a:t>
            </a:r>
            <a:r>
              <a:rPr sz="2800" spc="-15" dirty="0">
                <a:latin typeface="Carlito"/>
                <a:cs typeface="Carlito"/>
              </a:rPr>
              <a:t>hypersensitivies </a:t>
            </a:r>
            <a:r>
              <a:rPr sz="2800" spc="-5" dirty="0">
                <a:latin typeface="Carlito"/>
                <a:cs typeface="Carlito"/>
              </a:rPr>
              <a:t>in the</a:t>
            </a:r>
            <a:r>
              <a:rPr sz="2800" spc="130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host</a:t>
            </a:r>
            <a:endParaRPr sz="2800" dirty="0">
              <a:latin typeface="Carlito"/>
              <a:cs typeface="Carlito"/>
            </a:endParaRPr>
          </a:p>
          <a:p>
            <a:pPr marL="329565" indent="-317500">
              <a:lnSpc>
                <a:spcPct val="100000"/>
              </a:lnSpc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spc="-25" dirty="0">
                <a:latin typeface="Carlito"/>
                <a:cs typeface="Carlito"/>
              </a:rPr>
              <a:t>Have </a:t>
            </a:r>
            <a:r>
              <a:rPr sz="2800" spc="-15" dirty="0">
                <a:latin typeface="Carlito"/>
                <a:cs typeface="Carlito"/>
              </a:rPr>
              <a:t>rapid </a:t>
            </a:r>
            <a:r>
              <a:rPr sz="2800" spc="-5" dirty="0">
                <a:latin typeface="Carlito"/>
                <a:cs typeface="Carlito"/>
              </a:rPr>
              <a:t>and </a:t>
            </a:r>
            <a:r>
              <a:rPr sz="2800" spc="-15" dirty="0">
                <a:latin typeface="Carlito"/>
                <a:cs typeface="Carlito"/>
              </a:rPr>
              <a:t>extensive </a:t>
            </a:r>
            <a:r>
              <a:rPr sz="2800" spc="-5" dirty="0">
                <a:latin typeface="Carlito"/>
                <a:cs typeface="Carlito"/>
              </a:rPr>
              <a:t>tissue</a:t>
            </a:r>
            <a:r>
              <a:rPr sz="2800" spc="8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distribution</a:t>
            </a:r>
            <a:endParaRPr sz="2800" dirty="0">
              <a:latin typeface="Carlito"/>
              <a:cs typeface="Carlito"/>
            </a:endParaRPr>
          </a:p>
          <a:p>
            <a:pPr marL="329565" indent="-317500">
              <a:lnSpc>
                <a:spcPct val="100000"/>
              </a:lnSpc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spc="-5" dirty="0">
                <a:latin typeface="Carlito"/>
                <a:cs typeface="Carlito"/>
              </a:rPr>
              <a:t>Be </a:t>
            </a:r>
            <a:r>
              <a:rPr sz="2800" spc="-15" dirty="0">
                <a:latin typeface="Carlito"/>
                <a:cs typeface="Carlito"/>
              </a:rPr>
              <a:t>free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5" dirty="0">
                <a:latin typeface="Carlito"/>
                <a:cs typeface="Carlito"/>
              </a:rPr>
              <a:t>interactions </a:t>
            </a:r>
            <a:r>
              <a:rPr sz="2800" spc="-5" dirty="0">
                <a:latin typeface="Carlito"/>
                <a:cs typeface="Carlito"/>
              </a:rPr>
              <a:t>with other</a:t>
            </a:r>
            <a:r>
              <a:rPr sz="2800" spc="3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drugs</a:t>
            </a:r>
            <a:endParaRPr sz="2800" dirty="0">
              <a:latin typeface="Carlito"/>
              <a:cs typeface="Carlito"/>
            </a:endParaRPr>
          </a:p>
          <a:p>
            <a:pPr marL="329565" indent="-317500">
              <a:lnSpc>
                <a:spcPct val="100000"/>
              </a:lnSpc>
              <a:spcBef>
                <a:spcPts val="5"/>
              </a:spcBef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spc="-5" dirty="0">
                <a:latin typeface="Carlito"/>
                <a:cs typeface="Carlito"/>
              </a:rPr>
              <a:t>Be </a:t>
            </a:r>
            <a:r>
              <a:rPr sz="2800" spc="-15" dirty="0">
                <a:latin typeface="Carlito"/>
                <a:cs typeface="Carlito"/>
              </a:rPr>
              <a:t>relatively</a:t>
            </a:r>
            <a:r>
              <a:rPr sz="2800" spc="-2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inexpensive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612140" y="423418"/>
            <a:ext cx="4660265" cy="51371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3200" spc="75" dirty="0">
                <a:solidFill>
                  <a:srgbClr val="764F8E"/>
                </a:solidFill>
              </a:rPr>
              <a:t>Ideal </a:t>
            </a:r>
            <a:r>
              <a:rPr sz="3200" spc="-10" dirty="0">
                <a:solidFill>
                  <a:srgbClr val="764F8E"/>
                </a:solidFill>
              </a:rPr>
              <a:t>antimicrobial</a:t>
            </a:r>
            <a:r>
              <a:rPr sz="3200" spc="-150" dirty="0">
                <a:solidFill>
                  <a:srgbClr val="764F8E"/>
                </a:solidFill>
              </a:rPr>
              <a:t> </a:t>
            </a:r>
            <a:r>
              <a:rPr sz="3200" spc="15" dirty="0">
                <a:solidFill>
                  <a:srgbClr val="764F8E"/>
                </a:solidFill>
              </a:rPr>
              <a:t>drug</a:t>
            </a:r>
            <a:endParaRPr sz="320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8763000" cy="637336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364642" y="576783"/>
            <a:ext cx="683196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15" dirty="0">
                <a:solidFill>
                  <a:srgbClr val="FFFF00"/>
                </a:solidFill>
                <a:latin typeface="Carlito"/>
                <a:cs typeface="Carlito"/>
              </a:rPr>
              <a:t>Where </a:t>
            </a:r>
            <a:r>
              <a:rPr spc="-5" dirty="0">
                <a:solidFill>
                  <a:srgbClr val="FFFF00"/>
                </a:solidFill>
                <a:latin typeface="Carlito"/>
                <a:cs typeface="Carlito"/>
              </a:rPr>
              <a:t>do </a:t>
            </a:r>
            <a:r>
              <a:rPr spc="-10" dirty="0">
                <a:solidFill>
                  <a:srgbClr val="FFFF00"/>
                </a:solidFill>
                <a:latin typeface="Carlito"/>
                <a:cs typeface="Carlito"/>
              </a:rPr>
              <a:t>antibiotics come</a:t>
            </a:r>
            <a:r>
              <a:rPr spc="50" dirty="0">
                <a:solidFill>
                  <a:srgbClr val="FFFF00"/>
                </a:solidFill>
                <a:latin typeface="Carlito"/>
                <a:cs typeface="Carlito"/>
              </a:rPr>
              <a:t> </a:t>
            </a:r>
            <a:r>
              <a:rPr spc="-20" dirty="0">
                <a:solidFill>
                  <a:srgbClr val="FFFF00"/>
                </a:solidFill>
                <a:latin typeface="Carlito"/>
                <a:cs typeface="Carlito"/>
              </a:rPr>
              <a:t>from</a:t>
            </a:r>
          </a:p>
        </p:txBody>
      </p:sp>
      <p:sp>
        <p:nvSpPr>
          <p:cNvPr id="4" name="object 4"/>
          <p:cNvSpPr/>
          <p:nvPr/>
        </p:nvSpPr>
        <p:spPr>
          <a:xfrm>
            <a:off x="7239000" y="609600"/>
            <a:ext cx="640079" cy="499872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517042" y="1929511"/>
            <a:ext cx="7707630" cy="3592829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10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Several species of fungi including </a:t>
            </a:r>
            <a:r>
              <a:rPr sz="2600" i="1" dirty="0">
                <a:solidFill>
                  <a:srgbClr val="FFFFFF"/>
                </a:solidFill>
                <a:latin typeface="Arial"/>
                <a:cs typeface="Arial"/>
              </a:rPr>
              <a:t>Penicillium</a:t>
            </a:r>
            <a:r>
              <a:rPr sz="2600" i="1" spc="-50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and</a:t>
            </a:r>
            <a:endParaRPr sz="2600">
              <a:latin typeface="Arial"/>
              <a:cs typeface="Arial"/>
            </a:endParaRPr>
          </a:p>
          <a:p>
            <a:pPr marL="469900">
              <a:lnSpc>
                <a:spcPct val="100000"/>
              </a:lnSpc>
            </a:pPr>
            <a:r>
              <a:rPr sz="2600" i="1" dirty="0">
                <a:solidFill>
                  <a:srgbClr val="FFFFFF"/>
                </a:solidFill>
                <a:latin typeface="Arial"/>
                <a:cs typeface="Arial"/>
              </a:rPr>
              <a:t>Cephalosporium</a:t>
            </a:r>
            <a:endParaRPr sz="2600">
              <a:latin typeface="Arial"/>
              <a:cs typeface="Arial"/>
            </a:endParaRPr>
          </a:p>
          <a:p>
            <a:pPr marL="1116965">
              <a:lnSpc>
                <a:spcPct val="100000"/>
              </a:lnSpc>
            </a:pP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E.g. penicillin,</a:t>
            </a:r>
            <a:r>
              <a:rPr sz="2600" spc="-1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600" spc="5" dirty="0">
                <a:solidFill>
                  <a:srgbClr val="FFFFFF"/>
                </a:solidFill>
                <a:latin typeface="Arial"/>
                <a:cs typeface="Arial"/>
              </a:rPr>
              <a:t>cephalosporin</a:t>
            </a:r>
            <a:endParaRPr sz="2600">
              <a:latin typeface="Arial"/>
              <a:cs typeface="Arial"/>
            </a:endParaRPr>
          </a:p>
          <a:p>
            <a:pPr marL="469900" marR="52069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Species of actinomycetes, Gram +ve</a:t>
            </a:r>
            <a:r>
              <a:rPr sz="2600" spc="-50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filamentous  bacteria</a:t>
            </a:r>
            <a:endParaRPr sz="2600">
              <a:latin typeface="Arial"/>
              <a:cs typeface="Arial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Many from species of</a:t>
            </a:r>
            <a:r>
              <a:rPr sz="2600" spc="-3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600" i="1" dirty="0">
                <a:solidFill>
                  <a:srgbClr val="FFFFFF"/>
                </a:solidFill>
                <a:latin typeface="Arial"/>
                <a:cs typeface="Arial"/>
              </a:rPr>
              <a:t>Streptomyces</a:t>
            </a:r>
            <a:endParaRPr sz="2600">
              <a:latin typeface="Arial"/>
              <a:cs typeface="Arial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Also from Bacillus, Gram </a:t>
            </a:r>
            <a:r>
              <a:rPr sz="2600" spc="5" dirty="0">
                <a:solidFill>
                  <a:srgbClr val="FFFFFF"/>
                </a:solidFill>
                <a:latin typeface="Arial"/>
                <a:cs typeface="Arial"/>
              </a:rPr>
              <a:t>+ve </a:t>
            </a: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spore</a:t>
            </a:r>
            <a:r>
              <a:rPr sz="2600" spc="-7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formers</a:t>
            </a:r>
            <a:endParaRPr sz="2600">
              <a:latin typeface="Arial"/>
              <a:cs typeface="Arial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A </a:t>
            </a:r>
            <a:r>
              <a:rPr sz="2600" spc="-5" dirty="0">
                <a:solidFill>
                  <a:srgbClr val="FFFFFF"/>
                </a:solidFill>
                <a:latin typeface="Arial"/>
                <a:cs typeface="Arial"/>
              </a:rPr>
              <a:t>few from </a:t>
            </a: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myxobacteria, Gram -ve</a:t>
            </a:r>
            <a:r>
              <a:rPr sz="2600" spc="-170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bacteria</a:t>
            </a:r>
            <a:endParaRPr sz="2600">
              <a:latin typeface="Arial"/>
              <a:cs typeface="Arial"/>
            </a:endParaRPr>
          </a:p>
          <a:p>
            <a:pPr marL="469900" indent="-457200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New source explored : plants,</a:t>
            </a:r>
            <a:r>
              <a:rPr sz="2600" spc="-60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600" dirty="0">
                <a:solidFill>
                  <a:srgbClr val="FFFFFF"/>
                </a:solidFill>
                <a:latin typeface="Arial"/>
                <a:cs typeface="Arial"/>
              </a:rPr>
              <a:t>fish</a:t>
            </a:r>
            <a:endParaRPr sz="26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148" y="0"/>
            <a:ext cx="9150350" cy="6859905"/>
            <a:chOff x="-41148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8991600" cy="66294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79249" y="0"/>
              <a:ext cx="8947404" cy="1039367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xfrm>
            <a:off x="547522" y="267411"/>
            <a:ext cx="8012430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spc="-110" dirty="0"/>
              <a:t>Sources </a:t>
            </a:r>
            <a:r>
              <a:rPr sz="2400" spc="25" dirty="0"/>
              <a:t>of </a:t>
            </a:r>
            <a:r>
              <a:rPr sz="2400" spc="-60" dirty="0"/>
              <a:t>some </a:t>
            </a:r>
            <a:r>
              <a:rPr sz="2400" spc="-65" dirty="0"/>
              <a:t>common </a:t>
            </a:r>
            <a:r>
              <a:rPr sz="2400" spc="-45" dirty="0"/>
              <a:t>antibiotics </a:t>
            </a:r>
            <a:r>
              <a:rPr sz="2400" spc="35" dirty="0"/>
              <a:t>and</a:t>
            </a:r>
            <a:r>
              <a:rPr sz="2400" spc="155" dirty="0"/>
              <a:t> </a:t>
            </a:r>
            <a:r>
              <a:rPr sz="2400" spc="-80" dirty="0"/>
              <a:t>semisynthetics</a:t>
            </a:r>
            <a:endParaRPr sz="240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764540" y="1715872"/>
            <a:ext cx="7385050" cy="1120178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marR="160655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400" spc="-1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Ehrlich </a:t>
            </a:r>
            <a:r>
              <a:rPr sz="2400" spc="-5" dirty="0">
                <a:latin typeface="Times New Roman" panose="02020603050405020304" pitchFamily="18" charset="0"/>
                <a:cs typeface="Times New Roman" panose="02020603050405020304" pitchFamily="18" charset="0"/>
              </a:rPr>
              <a:t>(1854–1915) </a:t>
            </a:r>
            <a:r>
              <a:rPr sz="2400" spc="-1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coined </a:t>
            </a:r>
            <a:r>
              <a:rPr sz="2400" spc="-5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</a:t>
            </a:r>
            <a:r>
              <a:rPr sz="2400" spc="-1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term  chemotherapy</a:t>
            </a:r>
            <a:endParaRPr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400" spc="-5" dirty="0">
                <a:solidFill>
                  <a:srgbClr val="00AF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1929 </a:t>
            </a:r>
            <a:r>
              <a:rPr sz="2400" spc="-15" dirty="0">
                <a:latin typeface="Times New Roman" panose="02020603050405020304" pitchFamily="18" charset="0"/>
                <a:cs typeface="Times New Roman" panose="02020603050405020304" pitchFamily="18" charset="0"/>
              </a:rPr>
              <a:t>Penicillin </a:t>
            </a:r>
            <a:r>
              <a:rPr sz="2400" spc="-2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discovered </a:t>
            </a:r>
            <a:r>
              <a:rPr sz="2400" spc="-15" dirty="0">
                <a:latin typeface="Times New Roman" panose="02020603050405020304" pitchFamily="18" charset="0"/>
                <a:cs typeface="Times New Roman" panose="02020603050405020304" pitchFamily="18" charset="0"/>
              </a:rPr>
              <a:t>by Alexander</a:t>
            </a:r>
            <a:r>
              <a:rPr sz="2400" spc="16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sz="2400" spc="-1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Fleming</a:t>
            </a:r>
            <a:endParaRPr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510641" y="500583"/>
            <a:ext cx="6886575" cy="44307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spc="-15" dirty="0">
                <a:solidFill>
                  <a:srgbClr val="6F2F9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History </a:t>
            </a:r>
            <a:r>
              <a:rPr sz="2800" spc="-5" dirty="0">
                <a:solidFill>
                  <a:srgbClr val="6F2F9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of </a:t>
            </a:r>
            <a:r>
              <a:rPr sz="2800" spc="-10" dirty="0">
                <a:solidFill>
                  <a:srgbClr val="6F2F9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Antimicrobial</a:t>
            </a:r>
            <a:r>
              <a:rPr sz="2800" spc="95" dirty="0">
                <a:solidFill>
                  <a:srgbClr val="6F2F9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sz="2800" spc="-20" dirty="0">
                <a:solidFill>
                  <a:srgbClr val="6F2F9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Therapy</a:t>
            </a:r>
          </a:p>
        </p:txBody>
      </p:sp>
      <p:sp>
        <p:nvSpPr>
          <p:cNvPr id="7" name="object 7"/>
          <p:cNvSpPr txBox="1"/>
          <p:nvPr/>
        </p:nvSpPr>
        <p:spPr>
          <a:xfrm>
            <a:off x="764540" y="2969712"/>
            <a:ext cx="7559675" cy="2635978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marR="508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400" spc="-10" dirty="0">
                <a:solidFill>
                  <a:srgbClr val="00AF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1940 </a:t>
            </a:r>
            <a:r>
              <a:rPr sz="2400" spc="-15" dirty="0">
                <a:latin typeface="Times New Roman" panose="02020603050405020304" pitchFamily="18" charset="0"/>
                <a:cs typeface="Times New Roman" panose="02020603050405020304" pitchFamily="18" charset="0"/>
              </a:rPr>
              <a:t>Florey </a:t>
            </a:r>
            <a:r>
              <a:rPr sz="2400" spc="-5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sz="2400" spc="-1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Chain </a:t>
            </a:r>
            <a:r>
              <a:rPr sz="2400" spc="-5" dirty="0">
                <a:latin typeface="Times New Roman" panose="02020603050405020304" pitchFamily="18" charset="0"/>
                <a:cs typeface="Times New Roman" panose="02020603050405020304" pitchFamily="18" charset="0"/>
              </a:rPr>
              <a:t>mass </a:t>
            </a:r>
            <a:r>
              <a:rPr sz="2400" spc="-15" dirty="0">
                <a:latin typeface="Times New Roman" panose="02020603050405020304" pitchFamily="18" charset="0"/>
                <a:cs typeface="Times New Roman" panose="02020603050405020304" pitchFamily="18" charset="0"/>
              </a:rPr>
              <a:t>produced </a:t>
            </a:r>
            <a:r>
              <a:rPr sz="2400" spc="-10" dirty="0">
                <a:latin typeface="Times New Roman" panose="02020603050405020304" pitchFamily="18" charset="0"/>
                <a:cs typeface="Times New Roman" panose="02020603050405020304" pitchFamily="18" charset="0"/>
              </a:rPr>
              <a:t>penicillin  </a:t>
            </a:r>
            <a:r>
              <a:rPr sz="2400" spc="-25" dirty="0">
                <a:latin typeface="Times New Roman" panose="02020603050405020304" pitchFamily="18" charset="0"/>
                <a:cs typeface="Times New Roman" panose="02020603050405020304" pitchFamily="18" charset="0"/>
              </a:rPr>
              <a:t>for </a:t>
            </a:r>
            <a:r>
              <a:rPr sz="2400" spc="-15" dirty="0">
                <a:latin typeface="Times New Roman" panose="02020603050405020304" pitchFamily="18" charset="0"/>
                <a:cs typeface="Times New Roman" panose="02020603050405020304" pitchFamily="18" charset="0"/>
              </a:rPr>
              <a:t>war </a:t>
            </a:r>
            <a:r>
              <a:rPr sz="2400" spc="-5" dirty="0">
                <a:latin typeface="Times New Roman" panose="02020603050405020304" pitchFamily="18" charset="0"/>
                <a:cs typeface="Times New Roman" panose="02020603050405020304" pitchFamily="18" charset="0"/>
              </a:rPr>
              <a:t>time</a:t>
            </a:r>
            <a:r>
              <a:rPr lang="en-US" sz="2400" spc="-5" dirty="0">
                <a:latin typeface="Times New Roman" panose="02020603050405020304" pitchFamily="18" charset="0"/>
                <a:cs typeface="Times New Roman" panose="02020603050405020304" pitchFamily="18" charset="0"/>
              </a:rPr>
              <a:t> use becomes available to the public</a:t>
            </a:r>
          </a:p>
          <a:p>
            <a:pPr marL="469900" marR="508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lang="en-US" sz="2400" spc="-5" dirty="0">
                <a:latin typeface="Times New Roman" panose="02020603050405020304" pitchFamily="18" charset="0"/>
                <a:cs typeface="Times New Roman" panose="02020603050405020304" pitchFamily="18" charset="0"/>
              </a:rPr>
              <a:t>1935 sulfa drugs “prontosil” was discovered by Gerhard Domagk</a:t>
            </a:r>
          </a:p>
          <a:p>
            <a:pPr marL="469900" marR="508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lang="en-US" sz="2400" spc="-5" dirty="0">
                <a:latin typeface="Times New Roman" panose="02020603050405020304" pitchFamily="18" charset="0"/>
                <a:cs typeface="Times New Roman" panose="02020603050405020304" pitchFamily="18" charset="0"/>
              </a:rPr>
              <a:t>1943 streptomycin discovered by Waksman from </a:t>
            </a:r>
            <a:r>
              <a:rPr lang="en-US" sz="2400" i="1" spc="-5" dirty="0">
                <a:latin typeface="Times New Roman" panose="02020603050405020304" pitchFamily="18" charset="0"/>
                <a:cs typeface="Times New Roman" panose="02020603050405020304" pitchFamily="18" charset="0"/>
              </a:rPr>
              <a:t>Streptomyces griseus </a:t>
            </a:r>
          </a:p>
          <a:p>
            <a:pPr marL="469900" marR="508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endParaRPr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2" name="object 12"/>
          <p:cNvSpPr/>
          <p:nvPr/>
        </p:nvSpPr>
        <p:spPr>
          <a:xfrm>
            <a:off x="6096000" y="228600"/>
            <a:ext cx="2438400" cy="17526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1642110" y="2699766"/>
              <a:ext cx="5273040" cy="623570"/>
            </a:xfrm>
            <a:custGeom>
              <a:avLst/>
              <a:gdLst/>
              <a:ahLst/>
              <a:cxnLst/>
              <a:rect l="l" t="t" r="r" b="b"/>
              <a:pathLst>
                <a:path w="5273040" h="623570">
                  <a:moveTo>
                    <a:pt x="2647188" y="0"/>
                  </a:moveTo>
                  <a:lnTo>
                    <a:pt x="2647188" y="424942"/>
                  </a:lnTo>
                  <a:lnTo>
                    <a:pt x="5272786" y="424942"/>
                  </a:lnTo>
                  <a:lnTo>
                    <a:pt x="5272786" y="623570"/>
                  </a:lnTo>
                </a:path>
                <a:path w="5273040" h="623570">
                  <a:moveTo>
                    <a:pt x="2647188" y="0"/>
                  </a:moveTo>
                  <a:lnTo>
                    <a:pt x="2647188" y="424688"/>
                  </a:lnTo>
                  <a:lnTo>
                    <a:pt x="2661157" y="424688"/>
                  </a:lnTo>
                  <a:lnTo>
                    <a:pt x="2661157" y="623316"/>
                  </a:lnTo>
                </a:path>
                <a:path w="5273040" h="623570">
                  <a:moveTo>
                    <a:pt x="2647568" y="0"/>
                  </a:moveTo>
                  <a:lnTo>
                    <a:pt x="2647568" y="424942"/>
                  </a:lnTo>
                  <a:lnTo>
                    <a:pt x="0" y="424942"/>
                  </a:lnTo>
                  <a:lnTo>
                    <a:pt x="0" y="623570"/>
                  </a:lnTo>
                </a:path>
              </a:pathLst>
            </a:custGeom>
            <a:ln w="19812">
              <a:solidFill>
                <a:srgbClr val="9B75B1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818388" y="1239011"/>
              <a:ext cx="6941819" cy="158496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1056132" y="1464563"/>
              <a:ext cx="6941820" cy="1586484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6" name="object 6"/>
          <p:cNvSpPr txBox="1">
            <a:spLocks noGrp="1"/>
          </p:cNvSpPr>
          <p:nvPr>
            <p:ph type="title"/>
          </p:nvPr>
        </p:nvSpPr>
        <p:spPr>
          <a:xfrm>
            <a:off x="1462277" y="1986152"/>
            <a:ext cx="6127115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spc="-5" dirty="0"/>
              <a:t>Classification of antimicrobial</a:t>
            </a:r>
            <a:r>
              <a:rPr sz="2800" spc="25" dirty="0"/>
              <a:t> </a:t>
            </a:r>
            <a:r>
              <a:rPr sz="2800" spc="-5" dirty="0"/>
              <a:t>agent</a:t>
            </a:r>
            <a:endParaRPr sz="2800"/>
          </a:p>
        </p:txBody>
      </p:sp>
      <p:grpSp>
        <p:nvGrpSpPr>
          <p:cNvPr id="7" name="object 7"/>
          <p:cNvGrpSpPr/>
          <p:nvPr/>
        </p:nvGrpSpPr>
        <p:grpSpPr>
          <a:xfrm>
            <a:off x="426719" y="3223260"/>
            <a:ext cx="2668905" cy="1812289"/>
            <a:chOff x="426719" y="3223260"/>
            <a:chExt cx="2668905" cy="1812289"/>
          </a:xfrm>
        </p:grpSpPr>
        <p:sp>
          <p:nvSpPr>
            <p:cNvPr id="8" name="object 8"/>
            <p:cNvSpPr/>
            <p:nvPr/>
          </p:nvSpPr>
          <p:spPr>
            <a:xfrm>
              <a:off x="426719" y="3223260"/>
              <a:ext cx="2429256" cy="1586483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664463" y="3450336"/>
              <a:ext cx="2430780" cy="1584959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0" name="object 10"/>
          <p:cNvSpPr txBox="1"/>
          <p:nvPr/>
        </p:nvSpPr>
        <p:spPr>
          <a:xfrm>
            <a:off x="1215644" y="3864102"/>
            <a:ext cx="1327150" cy="6788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2570"/>
              </a:lnSpc>
              <a:spcBef>
                <a:spcPts val="100"/>
              </a:spcBef>
            </a:pPr>
            <a:r>
              <a:rPr sz="2300" b="1" dirty="0">
                <a:latin typeface="Arial"/>
                <a:cs typeface="Arial"/>
              </a:rPr>
              <a:t>Chemical</a:t>
            </a:r>
            <a:endParaRPr sz="2300">
              <a:latin typeface="Arial"/>
              <a:cs typeface="Arial"/>
            </a:endParaRPr>
          </a:p>
          <a:p>
            <a:pPr marL="29209">
              <a:lnSpc>
                <a:spcPts val="2570"/>
              </a:lnSpc>
            </a:pPr>
            <a:r>
              <a:rPr sz="2300" b="1" dirty="0">
                <a:latin typeface="Arial"/>
                <a:cs typeface="Arial"/>
              </a:rPr>
              <a:t>structure</a:t>
            </a:r>
            <a:endParaRPr sz="2300">
              <a:latin typeface="Arial"/>
              <a:cs typeface="Arial"/>
            </a:endParaRPr>
          </a:p>
        </p:txBody>
      </p:sp>
      <p:grpSp>
        <p:nvGrpSpPr>
          <p:cNvPr id="11" name="object 11"/>
          <p:cNvGrpSpPr/>
          <p:nvPr/>
        </p:nvGrpSpPr>
        <p:grpSpPr>
          <a:xfrm>
            <a:off x="3119627" y="3223260"/>
            <a:ext cx="2618740" cy="1812289"/>
            <a:chOff x="3119627" y="3223260"/>
            <a:chExt cx="2618740" cy="1812289"/>
          </a:xfrm>
        </p:grpSpPr>
        <p:sp>
          <p:nvSpPr>
            <p:cNvPr id="12" name="object 12"/>
            <p:cNvSpPr/>
            <p:nvPr/>
          </p:nvSpPr>
          <p:spPr>
            <a:xfrm>
              <a:off x="3119627" y="3223260"/>
              <a:ext cx="2366772" cy="1586483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" name="object 13"/>
            <p:cNvSpPr/>
            <p:nvPr/>
          </p:nvSpPr>
          <p:spPr>
            <a:xfrm>
              <a:off x="3357371" y="3450336"/>
              <a:ext cx="2380488" cy="1584959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4" name="object 14"/>
          <p:cNvSpPr txBox="1"/>
          <p:nvPr/>
        </p:nvSpPr>
        <p:spPr>
          <a:xfrm>
            <a:off x="3693033" y="3712590"/>
            <a:ext cx="1697989" cy="980440"/>
          </a:xfrm>
          <a:prstGeom prst="rect">
            <a:avLst/>
          </a:prstGeom>
        </p:spPr>
        <p:txBody>
          <a:bodyPr vert="horz" wrap="square" lIns="0" tIns="63500" rIns="0" bIns="0" rtlCol="0">
            <a:spAutoFit/>
          </a:bodyPr>
          <a:lstStyle/>
          <a:p>
            <a:pPr marL="12700" marR="5080" indent="-635" algn="ctr">
              <a:lnSpc>
                <a:spcPts val="2380"/>
              </a:lnSpc>
              <a:spcBef>
                <a:spcPts val="500"/>
              </a:spcBef>
            </a:pPr>
            <a:r>
              <a:rPr sz="2300" b="1" spc="-55" dirty="0">
                <a:latin typeface="Arial"/>
                <a:cs typeface="Arial"/>
              </a:rPr>
              <a:t>Type </a:t>
            </a:r>
            <a:r>
              <a:rPr sz="2300" b="1" dirty="0">
                <a:latin typeface="Arial"/>
                <a:cs typeface="Arial"/>
              </a:rPr>
              <a:t>of  organism</a:t>
            </a:r>
            <a:r>
              <a:rPr sz="2300" b="1" spc="-105" dirty="0">
                <a:latin typeface="Arial"/>
                <a:cs typeface="Arial"/>
              </a:rPr>
              <a:t> </a:t>
            </a:r>
            <a:r>
              <a:rPr sz="2300" b="1" dirty="0">
                <a:latin typeface="Arial"/>
                <a:cs typeface="Arial"/>
              </a:rPr>
              <a:t>to  be</a:t>
            </a:r>
            <a:r>
              <a:rPr sz="2300" b="1" spc="-20" dirty="0">
                <a:latin typeface="Arial"/>
                <a:cs typeface="Arial"/>
              </a:rPr>
              <a:t> </a:t>
            </a:r>
            <a:r>
              <a:rPr sz="2300" b="1" spc="-5" dirty="0">
                <a:latin typeface="Arial"/>
                <a:cs typeface="Arial"/>
              </a:rPr>
              <a:t>killed</a:t>
            </a:r>
            <a:endParaRPr sz="2300">
              <a:latin typeface="Arial"/>
              <a:cs typeface="Arial"/>
            </a:endParaRPr>
          </a:p>
        </p:txBody>
      </p:sp>
      <p:grpSp>
        <p:nvGrpSpPr>
          <p:cNvPr id="15" name="object 15"/>
          <p:cNvGrpSpPr/>
          <p:nvPr/>
        </p:nvGrpSpPr>
        <p:grpSpPr>
          <a:xfrm>
            <a:off x="5731764" y="3223260"/>
            <a:ext cx="2715895" cy="1812289"/>
            <a:chOff x="5731764" y="3223260"/>
            <a:chExt cx="2715895" cy="1812289"/>
          </a:xfrm>
        </p:grpSpPr>
        <p:sp>
          <p:nvSpPr>
            <p:cNvPr id="16" name="object 16"/>
            <p:cNvSpPr/>
            <p:nvPr/>
          </p:nvSpPr>
          <p:spPr>
            <a:xfrm>
              <a:off x="5731764" y="3223260"/>
              <a:ext cx="2366772" cy="1586483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" name="object 17"/>
            <p:cNvSpPr/>
            <p:nvPr/>
          </p:nvSpPr>
          <p:spPr>
            <a:xfrm>
              <a:off x="5939028" y="3450336"/>
              <a:ext cx="2508504" cy="1584959"/>
            </a:xfrm>
            <a:prstGeom prst="rect">
              <a:avLst/>
            </a:prstGeom>
            <a:blipFill>
              <a:blip r:embed="rId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8" name="object 18"/>
          <p:cNvSpPr txBox="1"/>
          <p:nvPr/>
        </p:nvSpPr>
        <p:spPr>
          <a:xfrm>
            <a:off x="6207633" y="3864102"/>
            <a:ext cx="1894205" cy="6788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algn="ctr">
              <a:lnSpc>
                <a:spcPts val="2570"/>
              </a:lnSpc>
              <a:spcBef>
                <a:spcPts val="100"/>
              </a:spcBef>
            </a:pPr>
            <a:r>
              <a:rPr sz="2300" b="1" dirty="0">
                <a:latin typeface="Arial"/>
                <a:cs typeface="Arial"/>
              </a:rPr>
              <a:t>Antimicrob</a:t>
            </a:r>
            <a:r>
              <a:rPr sz="2300" b="1" spc="-10" dirty="0">
                <a:latin typeface="Arial"/>
                <a:cs typeface="Arial"/>
              </a:rPr>
              <a:t>i</a:t>
            </a:r>
            <a:r>
              <a:rPr sz="2300" b="1" dirty="0">
                <a:latin typeface="Arial"/>
                <a:cs typeface="Arial"/>
              </a:rPr>
              <a:t>al</a:t>
            </a:r>
            <a:endParaRPr sz="2300">
              <a:latin typeface="Arial"/>
              <a:cs typeface="Arial"/>
            </a:endParaRPr>
          </a:p>
          <a:p>
            <a:pPr algn="ctr">
              <a:lnSpc>
                <a:spcPts val="2570"/>
              </a:lnSpc>
            </a:pPr>
            <a:r>
              <a:rPr sz="2300" b="1" dirty="0">
                <a:latin typeface="Arial"/>
                <a:cs typeface="Arial"/>
              </a:rPr>
              <a:t>agent</a:t>
            </a:r>
            <a:endParaRPr sz="23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481380" y="164718"/>
            <a:ext cx="6964680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>
                <a:solidFill>
                  <a:srgbClr val="006FC0"/>
                </a:solidFill>
              </a:rPr>
              <a:t>Based on chemical</a:t>
            </a:r>
            <a:r>
              <a:rPr spc="-25" dirty="0">
                <a:solidFill>
                  <a:srgbClr val="006FC0"/>
                </a:solidFill>
              </a:rPr>
              <a:t> </a:t>
            </a:r>
            <a:r>
              <a:rPr spc="-5" dirty="0">
                <a:solidFill>
                  <a:srgbClr val="006FC0"/>
                </a:solidFill>
              </a:rPr>
              <a:t>structure</a:t>
            </a:r>
          </a:p>
        </p:txBody>
      </p:sp>
      <p:grpSp>
        <p:nvGrpSpPr>
          <p:cNvPr id="3" name="object 3"/>
          <p:cNvGrpSpPr/>
          <p:nvPr/>
        </p:nvGrpSpPr>
        <p:grpSpPr>
          <a:xfrm>
            <a:off x="-4762" y="1062037"/>
            <a:ext cx="9001125" cy="5578475"/>
            <a:chOff x="-4762" y="1062037"/>
            <a:chExt cx="9001125" cy="5578475"/>
          </a:xfrm>
        </p:grpSpPr>
        <p:sp>
          <p:nvSpPr>
            <p:cNvPr id="4" name="object 4"/>
            <p:cNvSpPr/>
            <p:nvPr/>
          </p:nvSpPr>
          <p:spPr>
            <a:xfrm>
              <a:off x="0" y="1066787"/>
              <a:ext cx="8991600" cy="5568950"/>
            </a:xfrm>
            <a:custGeom>
              <a:avLst/>
              <a:gdLst/>
              <a:ahLst/>
              <a:cxnLst/>
              <a:rect l="l" t="t" r="r" b="b"/>
              <a:pathLst>
                <a:path w="8991600" h="5568950">
                  <a:moveTo>
                    <a:pt x="8991600" y="0"/>
                  </a:moveTo>
                  <a:lnTo>
                    <a:pt x="0" y="0"/>
                  </a:lnTo>
                  <a:lnTo>
                    <a:pt x="0" y="5568950"/>
                  </a:lnTo>
                  <a:lnTo>
                    <a:pt x="8991600" y="5568950"/>
                  </a:lnTo>
                  <a:lnTo>
                    <a:pt x="8991600" y="0"/>
                  </a:lnTo>
                  <a:close/>
                </a:path>
              </a:pathLst>
            </a:custGeom>
            <a:solidFill>
              <a:srgbClr val="D3C6DD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0" y="1066787"/>
              <a:ext cx="8991600" cy="388620"/>
            </a:xfrm>
            <a:custGeom>
              <a:avLst/>
              <a:gdLst/>
              <a:ahLst/>
              <a:cxnLst/>
              <a:rect l="l" t="t" r="r" b="b"/>
              <a:pathLst>
                <a:path w="8991600" h="388619">
                  <a:moveTo>
                    <a:pt x="8991600" y="0"/>
                  </a:moveTo>
                  <a:lnTo>
                    <a:pt x="3052191" y="0"/>
                  </a:lnTo>
                  <a:lnTo>
                    <a:pt x="0" y="0"/>
                  </a:lnTo>
                  <a:lnTo>
                    <a:pt x="0" y="388251"/>
                  </a:lnTo>
                  <a:lnTo>
                    <a:pt x="3052191" y="388251"/>
                  </a:lnTo>
                  <a:lnTo>
                    <a:pt x="8991600" y="388251"/>
                  </a:lnTo>
                  <a:lnTo>
                    <a:pt x="8991600" y="0"/>
                  </a:lnTo>
                  <a:close/>
                </a:path>
              </a:pathLst>
            </a:custGeom>
            <a:solidFill>
              <a:srgbClr val="9B75B1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0" y="1455051"/>
              <a:ext cx="8991600" cy="4784725"/>
            </a:xfrm>
            <a:custGeom>
              <a:avLst/>
              <a:gdLst/>
              <a:ahLst/>
              <a:cxnLst/>
              <a:rect l="l" t="t" r="r" b="b"/>
              <a:pathLst>
                <a:path w="8991600" h="4784725">
                  <a:moveTo>
                    <a:pt x="8991600" y="4145813"/>
                  </a:moveTo>
                  <a:lnTo>
                    <a:pt x="3052191" y="4145813"/>
                  </a:lnTo>
                  <a:lnTo>
                    <a:pt x="0" y="4145813"/>
                  </a:lnTo>
                  <a:lnTo>
                    <a:pt x="0" y="4784306"/>
                  </a:lnTo>
                  <a:lnTo>
                    <a:pt x="3052191" y="4784306"/>
                  </a:lnTo>
                  <a:lnTo>
                    <a:pt x="8991600" y="4784306"/>
                  </a:lnTo>
                  <a:lnTo>
                    <a:pt x="8991600" y="4145813"/>
                  </a:lnTo>
                  <a:close/>
                </a:path>
                <a:path w="8991600" h="4784725">
                  <a:moveTo>
                    <a:pt x="8991600" y="3109315"/>
                  </a:moveTo>
                  <a:lnTo>
                    <a:pt x="3052191" y="3109315"/>
                  </a:lnTo>
                  <a:lnTo>
                    <a:pt x="0" y="3109315"/>
                  </a:lnTo>
                  <a:lnTo>
                    <a:pt x="0" y="3505695"/>
                  </a:lnTo>
                  <a:lnTo>
                    <a:pt x="3052191" y="3505695"/>
                  </a:lnTo>
                  <a:lnTo>
                    <a:pt x="8991600" y="3505695"/>
                  </a:lnTo>
                  <a:lnTo>
                    <a:pt x="8991600" y="3109315"/>
                  </a:lnTo>
                  <a:close/>
                </a:path>
                <a:path w="8991600" h="4784725">
                  <a:moveTo>
                    <a:pt x="8991600" y="2072881"/>
                  </a:moveTo>
                  <a:lnTo>
                    <a:pt x="3052191" y="2072881"/>
                  </a:lnTo>
                  <a:lnTo>
                    <a:pt x="0" y="2072881"/>
                  </a:lnTo>
                  <a:lnTo>
                    <a:pt x="0" y="2712961"/>
                  </a:lnTo>
                  <a:lnTo>
                    <a:pt x="3052191" y="2712961"/>
                  </a:lnTo>
                  <a:lnTo>
                    <a:pt x="8991600" y="2712961"/>
                  </a:lnTo>
                  <a:lnTo>
                    <a:pt x="8991600" y="2072881"/>
                  </a:lnTo>
                  <a:close/>
                </a:path>
                <a:path w="8991600" h="4784725">
                  <a:moveTo>
                    <a:pt x="8991600" y="1036434"/>
                  </a:moveTo>
                  <a:lnTo>
                    <a:pt x="3052191" y="1036434"/>
                  </a:lnTo>
                  <a:lnTo>
                    <a:pt x="0" y="1036434"/>
                  </a:lnTo>
                  <a:lnTo>
                    <a:pt x="0" y="1676514"/>
                  </a:lnTo>
                  <a:lnTo>
                    <a:pt x="3052191" y="1676514"/>
                  </a:lnTo>
                  <a:lnTo>
                    <a:pt x="8991600" y="1676514"/>
                  </a:lnTo>
                  <a:lnTo>
                    <a:pt x="8991600" y="1036434"/>
                  </a:lnTo>
                  <a:close/>
                </a:path>
                <a:path w="8991600" h="4784725">
                  <a:moveTo>
                    <a:pt x="8991600" y="0"/>
                  </a:moveTo>
                  <a:lnTo>
                    <a:pt x="3052191" y="0"/>
                  </a:lnTo>
                  <a:lnTo>
                    <a:pt x="0" y="0"/>
                  </a:lnTo>
                  <a:lnTo>
                    <a:pt x="0" y="640067"/>
                  </a:lnTo>
                  <a:lnTo>
                    <a:pt x="3052191" y="640067"/>
                  </a:lnTo>
                  <a:lnTo>
                    <a:pt x="8991600" y="640067"/>
                  </a:lnTo>
                  <a:lnTo>
                    <a:pt x="8991600" y="0"/>
                  </a:lnTo>
                  <a:close/>
                </a:path>
              </a:pathLst>
            </a:custGeom>
            <a:solidFill>
              <a:srgbClr val="9B75B1">
                <a:alpha val="39999"/>
              </a:srgbClr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3052191" y="1445513"/>
              <a:ext cx="0" cy="5195570"/>
            </a:xfrm>
            <a:custGeom>
              <a:avLst/>
              <a:gdLst/>
              <a:ahLst/>
              <a:cxnLst/>
              <a:rect l="l" t="t" r="r" b="b"/>
              <a:pathLst>
                <a:path h="5195570">
                  <a:moveTo>
                    <a:pt x="0" y="0"/>
                  </a:moveTo>
                  <a:lnTo>
                    <a:pt x="0" y="5194985"/>
                  </a:lnTo>
                </a:path>
              </a:pathLst>
            </a:custGeom>
            <a:ln w="9525">
              <a:solidFill>
                <a:srgbClr val="7A5C8D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0" y="1445513"/>
              <a:ext cx="8996680" cy="19050"/>
            </a:xfrm>
            <a:custGeom>
              <a:avLst/>
              <a:gdLst/>
              <a:ahLst/>
              <a:cxnLst/>
              <a:rect l="l" t="t" r="r" b="b"/>
              <a:pathLst>
                <a:path w="8996680" h="19050">
                  <a:moveTo>
                    <a:pt x="8996299" y="0"/>
                  </a:moveTo>
                  <a:lnTo>
                    <a:pt x="0" y="0"/>
                  </a:lnTo>
                  <a:lnTo>
                    <a:pt x="0" y="19050"/>
                  </a:lnTo>
                  <a:lnTo>
                    <a:pt x="8996299" y="19050"/>
                  </a:lnTo>
                  <a:lnTo>
                    <a:pt x="8996299" y="0"/>
                  </a:lnTo>
                  <a:close/>
                </a:path>
              </a:pathLst>
            </a:custGeom>
            <a:solidFill>
              <a:srgbClr val="FFFFFF">
                <a:alpha val="39999"/>
              </a:srgbClr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0" y="2090356"/>
              <a:ext cx="8996680" cy="4154170"/>
            </a:xfrm>
            <a:custGeom>
              <a:avLst/>
              <a:gdLst/>
              <a:ahLst/>
              <a:cxnLst/>
              <a:rect l="l" t="t" r="r" b="b"/>
              <a:pathLst>
                <a:path w="8996680" h="4154170">
                  <a:moveTo>
                    <a:pt x="8996299" y="4144238"/>
                  </a:moveTo>
                  <a:lnTo>
                    <a:pt x="0" y="4144238"/>
                  </a:lnTo>
                  <a:lnTo>
                    <a:pt x="0" y="4153763"/>
                  </a:lnTo>
                  <a:lnTo>
                    <a:pt x="8996299" y="4153763"/>
                  </a:lnTo>
                  <a:lnTo>
                    <a:pt x="8996299" y="4144238"/>
                  </a:lnTo>
                  <a:close/>
                </a:path>
                <a:path w="8996680" h="4154170">
                  <a:moveTo>
                    <a:pt x="8996299" y="3505746"/>
                  </a:moveTo>
                  <a:lnTo>
                    <a:pt x="0" y="3505746"/>
                  </a:lnTo>
                  <a:lnTo>
                    <a:pt x="0" y="3515271"/>
                  </a:lnTo>
                  <a:lnTo>
                    <a:pt x="8996299" y="3515271"/>
                  </a:lnTo>
                  <a:lnTo>
                    <a:pt x="8996299" y="3505746"/>
                  </a:lnTo>
                  <a:close/>
                </a:path>
                <a:path w="8996680" h="4154170">
                  <a:moveTo>
                    <a:pt x="8996299" y="2865628"/>
                  </a:moveTo>
                  <a:lnTo>
                    <a:pt x="0" y="2865628"/>
                  </a:lnTo>
                  <a:lnTo>
                    <a:pt x="0" y="2875153"/>
                  </a:lnTo>
                  <a:lnTo>
                    <a:pt x="8996299" y="2875153"/>
                  </a:lnTo>
                  <a:lnTo>
                    <a:pt x="8996299" y="2865628"/>
                  </a:lnTo>
                  <a:close/>
                </a:path>
                <a:path w="8996680" h="4154170">
                  <a:moveTo>
                    <a:pt x="8996299" y="2469261"/>
                  </a:moveTo>
                  <a:lnTo>
                    <a:pt x="0" y="2469261"/>
                  </a:lnTo>
                  <a:lnTo>
                    <a:pt x="0" y="2478786"/>
                  </a:lnTo>
                  <a:lnTo>
                    <a:pt x="8996299" y="2478786"/>
                  </a:lnTo>
                  <a:lnTo>
                    <a:pt x="8996299" y="2469261"/>
                  </a:lnTo>
                  <a:close/>
                </a:path>
                <a:path w="8996680" h="4154170">
                  <a:moveTo>
                    <a:pt x="8996299" y="2072894"/>
                  </a:moveTo>
                  <a:lnTo>
                    <a:pt x="0" y="2072894"/>
                  </a:lnTo>
                  <a:lnTo>
                    <a:pt x="0" y="2082419"/>
                  </a:lnTo>
                  <a:lnTo>
                    <a:pt x="8996299" y="2082419"/>
                  </a:lnTo>
                  <a:lnTo>
                    <a:pt x="8996299" y="2072894"/>
                  </a:lnTo>
                  <a:close/>
                </a:path>
                <a:path w="8996680" h="4154170">
                  <a:moveTo>
                    <a:pt x="8996299" y="1432814"/>
                  </a:moveTo>
                  <a:lnTo>
                    <a:pt x="0" y="1432814"/>
                  </a:lnTo>
                  <a:lnTo>
                    <a:pt x="0" y="1442351"/>
                  </a:lnTo>
                  <a:lnTo>
                    <a:pt x="8996299" y="1442351"/>
                  </a:lnTo>
                  <a:lnTo>
                    <a:pt x="8996299" y="1432814"/>
                  </a:lnTo>
                  <a:close/>
                </a:path>
                <a:path w="8996680" h="4154170">
                  <a:moveTo>
                    <a:pt x="8996299" y="1036447"/>
                  </a:moveTo>
                  <a:lnTo>
                    <a:pt x="0" y="1036447"/>
                  </a:lnTo>
                  <a:lnTo>
                    <a:pt x="0" y="1045972"/>
                  </a:lnTo>
                  <a:lnTo>
                    <a:pt x="8996299" y="1045972"/>
                  </a:lnTo>
                  <a:lnTo>
                    <a:pt x="8996299" y="1036447"/>
                  </a:lnTo>
                  <a:close/>
                </a:path>
                <a:path w="8996680" h="4154170">
                  <a:moveTo>
                    <a:pt x="8996299" y="396367"/>
                  </a:moveTo>
                  <a:lnTo>
                    <a:pt x="0" y="396367"/>
                  </a:lnTo>
                  <a:lnTo>
                    <a:pt x="0" y="405892"/>
                  </a:lnTo>
                  <a:lnTo>
                    <a:pt x="8996299" y="405892"/>
                  </a:lnTo>
                  <a:lnTo>
                    <a:pt x="8996299" y="396367"/>
                  </a:lnTo>
                  <a:close/>
                </a:path>
                <a:path w="8996680" h="4154170">
                  <a:moveTo>
                    <a:pt x="8996299" y="0"/>
                  </a:moveTo>
                  <a:lnTo>
                    <a:pt x="0" y="0"/>
                  </a:lnTo>
                  <a:lnTo>
                    <a:pt x="0" y="9525"/>
                  </a:lnTo>
                  <a:lnTo>
                    <a:pt x="8996299" y="9525"/>
                  </a:lnTo>
                  <a:lnTo>
                    <a:pt x="8996299" y="0"/>
                  </a:lnTo>
                  <a:close/>
                </a:path>
              </a:pathLst>
            </a:custGeom>
            <a:solidFill>
              <a:srgbClr val="7A5C8D">
                <a:alpha val="39999"/>
              </a:srgbClr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0" y="1062100"/>
              <a:ext cx="0" cy="5578475"/>
            </a:xfrm>
            <a:custGeom>
              <a:avLst/>
              <a:gdLst/>
              <a:ahLst/>
              <a:cxnLst/>
              <a:rect l="l" t="t" r="r" b="b"/>
              <a:pathLst>
                <a:path h="5578475">
                  <a:moveTo>
                    <a:pt x="0" y="0"/>
                  </a:moveTo>
                  <a:lnTo>
                    <a:pt x="0" y="5578398"/>
                  </a:lnTo>
                </a:path>
              </a:pathLst>
            </a:custGeom>
            <a:ln w="9525">
              <a:solidFill>
                <a:srgbClr val="7A5C8D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" name="object 11"/>
            <p:cNvSpPr/>
            <p:nvPr/>
          </p:nvSpPr>
          <p:spPr>
            <a:xfrm>
              <a:off x="8991600" y="1062100"/>
              <a:ext cx="0" cy="5578475"/>
            </a:xfrm>
            <a:custGeom>
              <a:avLst/>
              <a:gdLst/>
              <a:ahLst/>
              <a:cxnLst/>
              <a:rect l="l" t="t" r="r" b="b"/>
              <a:pathLst>
                <a:path h="5578475">
                  <a:moveTo>
                    <a:pt x="0" y="0"/>
                  </a:moveTo>
                  <a:lnTo>
                    <a:pt x="0" y="5578398"/>
                  </a:lnTo>
                </a:path>
              </a:pathLst>
            </a:custGeom>
            <a:ln w="9525">
              <a:solidFill>
                <a:srgbClr val="7A5C8D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" name="object 12"/>
            <p:cNvSpPr/>
            <p:nvPr/>
          </p:nvSpPr>
          <p:spPr>
            <a:xfrm>
              <a:off x="0" y="1062037"/>
              <a:ext cx="8996680" cy="5578475"/>
            </a:xfrm>
            <a:custGeom>
              <a:avLst/>
              <a:gdLst/>
              <a:ahLst/>
              <a:cxnLst/>
              <a:rect l="l" t="t" r="r" b="b"/>
              <a:pathLst>
                <a:path w="8996680" h="5578475">
                  <a:moveTo>
                    <a:pt x="8996299" y="5568937"/>
                  </a:moveTo>
                  <a:lnTo>
                    <a:pt x="0" y="5568937"/>
                  </a:lnTo>
                  <a:lnTo>
                    <a:pt x="0" y="5578462"/>
                  </a:lnTo>
                  <a:lnTo>
                    <a:pt x="8996299" y="5578462"/>
                  </a:lnTo>
                  <a:lnTo>
                    <a:pt x="8996299" y="5568937"/>
                  </a:lnTo>
                  <a:close/>
                </a:path>
                <a:path w="8996680" h="5578475">
                  <a:moveTo>
                    <a:pt x="8996299" y="0"/>
                  </a:moveTo>
                  <a:lnTo>
                    <a:pt x="0" y="0"/>
                  </a:lnTo>
                  <a:lnTo>
                    <a:pt x="0" y="9525"/>
                  </a:lnTo>
                  <a:lnTo>
                    <a:pt x="8996299" y="9525"/>
                  </a:lnTo>
                  <a:lnTo>
                    <a:pt x="8996299" y="0"/>
                  </a:lnTo>
                  <a:close/>
                </a:path>
              </a:pathLst>
            </a:custGeom>
            <a:solidFill>
              <a:srgbClr val="7A5C8D">
                <a:alpha val="39999"/>
              </a:srgbClr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3" name="object 13"/>
          <p:cNvSpPr txBox="1"/>
          <p:nvPr/>
        </p:nvSpPr>
        <p:spPr>
          <a:xfrm>
            <a:off x="78739" y="979932"/>
            <a:ext cx="8333740" cy="5588000"/>
          </a:xfrm>
          <a:prstGeom prst="rect">
            <a:avLst/>
          </a:prstGeom>
        </p:spPr>
        <p:txBody>
          <a:bodyPr vert="horz" wrap="square" lIns="0" tIns="126364" rIns="0" bIns="0" rtlCol="0">
            <a:spAutoFit/>
          </a:bodyPr>
          <a:lstStyle/>
          <a:p>
            <a:pPr marL="520065">
              <a:lnSpc>
                <a:spcPct val="100000"/>
              </a:lnSpc>
              <a:spcBef>
                <a:spcPts val="994"/>
              </a:spcBef>
              <a:tabLst>
                <a:tab pos="5097145" algn="l"/>
              </a:tabLst>
            </a:pPr>
            <a:r>
              <a:rPr sz="1800" b="1" dirty="0">
                <a:solidFill>
                  <a:srgbClr val="FFFFFF"/>
                </a:solidFill>
                <a:latin typeface="Arial"/>
                <a:cs typeface="Arial"/>
              </a:rPr>
              <a:t>Group	</a:t>
            </a:r>
            <a:r>
              <a:rPr sz="1800" b="1" spc="-5" dirty="0">
                <a:solidFill>
                  <a:srgbClr val="FFFFFF"/>
                </a:solidFill>
                <a:latin typeface="Arial"/>
                <a:cs typeface="Arial"/>
              </a:rPr>
              <a:t>Examples</a:t>
            </a:r>
            <a:endParaRPr sz="18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900"/>
              </a:spcBef>
              <a:tabLst>
                <a:tab pos="3065145" algn="l"/>
              </a:tabLst>
            </a:pPr>
            <a:r>
              <a:rPr sz="1800" spc="-5" dirty="0">
                <a:latin typeface="Arial"/>
                <a:cs typeface="Arial"/>
              </a:rPr>
              <a:t>Sulfonamide	sulfadiazine, dapsone, paraminosalicylic</a:t>
            </a:r>
            <a:r>
              <a:rPr sz="1800" spc="100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acid</a:t>
            </a:r>
            <a:endParaRPr sz="1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"/>
              </a:spcBef>
            </a:pPr>
            <a:endParaRPr sz="25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tabLst>
                <a:tab pos="3065145" algn="l"/>
              </a:tabLst>
            </a:pPr>
            <a:r>
              <a:rPr sz="1800" spc="-5" dirty="0">
                <a:latin typeface="Arial"/>
                <a:cs typeface="Arial"/>
              </a:rPr>
              <a:t>B-lactam	penicillins, </a:t>
            </a:r>
            <a:r>
              <a:rPr sz="1800" spc="-10" dirty="0">
                <a:latin typeface="Arial"/>
                <a:cs typeface="Arial"/>
              </a:rPr>
              <a:t>cephalosporins,</a:t>
            </a:r>
            <a:r>
              <a:rPr sz="1800" spc="65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monobactams</a:t>
            </a:r>
            <a:endParaRPr sz="18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960"/>
              </a:spcBef>
              <a:tabLst>
                <a:tab pos="3065145" algn="l"/>
              </a:tabLst>
            </a:pPr>
            <a:r>
              <a:rPr sz="1800" spc="-5" dirty="0">
                <a:latin typeface="Arial"/>
                <a:cs typeface="Arial"/>
              </a:rPr>
              <a:t>tetracycline	oxytetracycline,</a:t>
            </a:r>
            <a:r>
              <a:rPr sz="1800" spc="50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doxycycline</a:t>
            </a:r>
            <a:endParaRPr sz="1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0"/>
              </a:spcBef>
            </a:pPr>
            <a:endParaRPr sz="25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tabLst>
                <a:tab pos="3065145" algn="l"/>
              </a:tabLst>
            </a:pPr>
            <a:r>
              <a:rPr sz="1800" spc="-5" dirty="0">
                <a:latin typeface="Arial"/>
                <a:cs typeface="Arial"/>
              </a:rPr>
              <a:t>aminoglycoside	streptomycin, </a:t>
            </a:r>
            <a:r>
              <a:rPr sz="1800" spc="-10" dirty="0">
                <a:latin typeface="Arial"/>
                <a:cs typeface="Arial"/>
              </a:rPr>
              <a:t>gentamycin,</a:t>
            </a:r>
            <a:r>
              <a:rPr sz="1800" spc="70" dirty="0">
                <a:latin typeface="Arial"/>
                <a:cs typeface="Arial"/>
              </a:rPr>
              <a:t> </a:t>
            </a:r>
            <a:r>
              <a:rPr sz="1800" spc="-10" dirty="0">
                <a:latin typeface="Arial"/>
                <a:cs typeface="Arial"/>
              </a:rPr>
              <a:t>neomycin</a:t>
            </a:r>
            <a:endParaRPr sz="18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960"/>
              </a:spcBef>
              <a:tabLst>
                <a:tab pos="3065145" algn="l"/>
              </a:tabLst>
            </a:pPr>
            <a:r>
              <a:rPr sz="1800" spc="-5" dirty="0">
                <a:latin typeface="Arial"/>
                <a:cs typeface="Arial"/>
              </a:rPr>
              <a:t>Macrolide	</a:t>
            </a:r>
            <a:r>
              <a:rPr sz="1800" spc="-10" dirty="0">
                <a:latin typeface="Arial"/>
                <a:cs typeface="Arial"/>
              </a:rPr>
              <a:t>erythromycin, </a:t>
            </a:r>
            <a:r>
              <a:rPr sz="1800" spc="-5" dirty="0">
                <a:latin typeface="Arial"/>
                <a:cs typeface="Arial"/>
              </a:rPr>
              <a:t>azithromycin,</a:t>
            </a:r>
            <a:r>
              <a:rPr sz="1800" spc="110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clarithromycin</a:t>
            </a:r>
            <a:endParaRPr sz="1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"/>
              </a:spcBef>
            </a:pPr>
            <a:endParaRPr sz="25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tabLst>
                <a:tab pos="3065145" algn="l"/>
              </a:tabLst>
            </a:pPr>
            <a:r>
              <a:rPr sz="1800" spc="-10" dirty="0">
                <a:latin typeface="Arial"/>
                <a:cs typeface="Arial"/>
              </a:rPr>
              <a:t>polypeptide	polymyxin-B,</a:t>
            </a:r>
            <a:r>
              <a:rPr sz="1800" spc="50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bacitracin</a:t>
            </a:r>
            <a:endParaRPr sz="18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960"/>
              </a:spcBef>
              <a:tabLst>
                <a:tab pos="3065145" algn="l"/>
              </a:tabLst>
            </a:pPr>
            <a:r>
              <a:rPr sz="1800" spc="-10" dirty="0">
                <a:latin typeface="Arial"/>
                <a:cs typeface="Arial"/>
              </a:rPr>
              <a:t>glycopeptide	</a:t>
            </a:r>
            <a:r>
              <a:rPr sz="1800" spc="-5" dirty="0">
                <a:latin typeface="Arial"/>
                <a:cs typeface="Arial"/>
              </a:rPr>
              <a:t>vancomycin</a:t>
            </a:r>
            <a:endParaRPr sz="18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965"/>
              </a:spcBef>
              <a:tabLst>
                <a:tab pos="3065145" algn="l"/>
              </a:tabLst>
            </a:pPr>
            <a:r>
              <a:rPr sz="1800" spc="-5" dirty="0">
                <a:latin typeface="Arial"/>
                <a:cs typeface="Arial"/>
              </a:rPr>
              <a:t>Quinolones	ciprofloxacin, ofloxacin, moxifloxacin,</a:t>
            </a:r>
            <a:r>
              <a:rPr sz="1800" spc="100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gatifloxacin</a:t>
            </a:r>
            <a:endParaRPr sz="1800">
              <a:latin typeface="Arial"/>
              <a:cs typeface="Arial"/>
            </a:endParaRPr>
          </a:p>
          <a:p>
            <a:pPr marL="12700" marR="5080">
              <a:lnSpc>
                <a:spcPct val="232799"/>
              </a:lnSpc>
              <a:spcBef>
                <a:spcPts val="15"/>
              </a:spcBef>
              <a:tabLst>
                <a:tab pos="3065145" algn="l"/>
              </a:tabLst>
            </a:pPr>
            <a:r>
              <a:rPr sz="1800" spc="-5" dirty="0">
                <a:latin typeface="Arial"/>
                <a:cs typeface="Arial"/>
              </a:rPr>
              <a:t>Azole</a:t>
            </a:r>
            <a:r>
              <a:rPr sz="1800" spc="15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derivative	miconazole, clotrimazole, ketoconazole, fluconazole  nitroimidazole	Metronidazole,</a:t>
            </a:r>
            <a:r>
              <a:rPr sz="1800" spc="25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tinidazole</a:t>
            </a:r>
            <a:endParaRPr sz="1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148" y="0"/>
            <a:ext cx="9185275" cy="6859905"/>
            <a:chOff x="-41148" y="0"/>
            <a:chExt cx="9185275" cy="6859905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8810625" cy="6419215"/>
            </a:xfrm>
            <a:custGeom>
              <a:avLst/>
              <a:gdLst/>
              <a:ahLst/>
              <a:cxnLst/>
              <a:rect l="l" t="t" r="r" b="b"/>
              <a:pathLst>
                <a:path w="8810625" h="6419215">
                  <a:moveTo>
                    <a:pt x="8792845" y="0"/>
                  </a:moveTo>
                  <a:lnTo>
                    <a:pt x="8810244" y="6419088"/>
                  </a:lnTo>
                  <a:lnTo>
                    <a:pt x="0" y="6410634"/>
                  </a:lnTo>
                </a:path>
              </a:pathLst>
            </a:custGeom>
            <a:ln w="82296">
              <a:solidFill>
                <a:srgbClr val="7E7E7E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4997196" y="4180331"/>
              <a:ext cx="3307079" cy="211074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6124955" y="1837944"/>
              <a:ext cx="3019043" cy="2071115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109728" y="1783079"/>
              <a:ext cx="3057144" cy="2074164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640079" y="4274819"/>
              <a:ext cx="3057144" cy="2074164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3096768" y="0"/>
              <a:ext cx="3057144" cy="1914144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2345435" y="1092707"/>
              <a:ext cx="4593336" cy="3936491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3762470" y="2741168"/>
              <a:ext cx="2229643" cy="1474825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93242" y="255219"/>
            <a:ext cx="5120640" cy="69723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4400" dirty="0">
                <a:solidFill>
                  <a:srgbClr val="B80D0E"/>
                </a:solidFill>
              </a:rPr>
              <a:t>Antibacterial</a:t>
            </a:r>
            <a:r>
              <a:rPr sz="4400" spc="-55" dirty="0">
                <a:solidFill>
                  <a:srgbClr val="B80D0E"/>
                </a:solidFill>
              </a:rPr>
              <a:t> </a:t>
            </a:r>
            <a:r>
              <a:rPr sz="4400" spc="-5" dirty="0">
                <a:solidFill>
                  <a:srgbClr val="B80D0E"/>
                </a:solidFill>
              </a:rPr>
              <a:t>drugs</a:t>
            </a:r>
            <a:endParaRPr sz="4400"/>
          </a:p>
        </p:txBody>
      </p:sp>
      <p:sp>
        <p:nvSpPr>
          <p:cNvPr id="3" name="object 3"/>
          <p:cNvSpPr txBox="1"/>
          <p:nvPr/>
        </p:nvSpPr>
        <p:spPr>
          <a:xfrm>
            <a:off x="593242" y="1435049"/>
            <a:ext cx="7553959" cy="3028393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10" dirty="0">
                <a:latin typeface="Carlito"/>
                <a:cs typeface="Carlito"/>
              </a:rPr>
              <a:t>Drugs active </a:t>
            </a:r>
            <a:r>
              <a:rPr sz="2800" spc="-15" dirty="0">
                <a:latin typeface="Carlito"/>
                <a:cs typeface="Carlito"/>
              </a:rPr>
              <a:t>against</a:t>
            </a:r>
            <a:r>
              <a:rPr sz="2800" spc="3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bacteria</a:t>
            </a:r>
            <a:endParaRPr sz="2800" dirty="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20" dirty="0">
                <a:latin typeface="Carlito"/>
                <a:cs typeface="Carlito"/>
              </a:rPr>
              <a:t>Natural </a:t>
            </a:r>
            <a:r>
              <a:rPr sz="2800" spc="-5" dirty="0">
                <a:latin typeface="Carlito"/>
                <a:cs typeface="Carlito"/>
              </a:rPr>
              <a:t>or</a:t>
            </a:r>
            <a:r>
              <a:rPr sz="2800" spc="3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synthetic</a:t>
            </a:r>
            <a:endParaRPr sz="2800" dirty="0">
              <a:latin typeface="Carlito"/>
              <a:cs typeface="Carlito"/>
            </a:endParaRPr>
          </a:p>
          <a:p>
            <a:pPr marL="469900" marR="508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35" dirty="0">
                <a:latin typeface="Carlito"/>
                <a:cs typeface="Carlito"/>
              </a:rPr>
              <a:t>Naturally, </a:t>
            </a:r>
            <a:r>
              <a:rPr sz="2800" spc="-10" dirty="0">
                <a:latin typeface="Carlito"/>
                <a:cs typeface="Carlito"/>
              </a:rPr>
              <a:t>obtained </a:t>
            </a:r>
            <a:r>
              <a:rPr sz="2800" spc="-20" dirty="0">
                <a:latin typeface="Carlito"/>
                <a:cs typeface="Carlito"/>
              </a:rPr>
              <a:t>from </a:t>
            </a:r>
            <a:r>
              <a:rPr sz="2800" spc="-15" dirty="0">
                <a:latin typeface="Carlito"/>
                <a:cs typeface="Carlito"/>
              </a:rPr>
              <a:t>microorganisms </a:t>
            </a:r>
            <a:r>
              <a:rPr sz="2800" spc="-5" dirty="0">
                <a:latin typeface="Carlito"/>
                <a:cs typeface="Carlito"/>
              </a:rPr>
              <a:t>which  </a:t>
            </a:r>
            <a:r>
              <a:rPr sz="2800" spc="-15" dirty="0">
                <a:latin typeface="Carlito"/>
                <a:cs typeface="Carlito"/>
              </a:rPr>
              <a:t>suppress </a:t>
            </a:r>
            <a:r>
              <a:rPr sz="2800" spc="-5" dirty="0">
                <a:latin typeface="Carlito"/>
                <a:cs typeface="Carlito"/>
              </a:rPr>
              <a:t>the </a:t>
            </a:r>
            <a:r>
              <a:rPr sz="2800" spc="-15" dirty="0">
                <a:latin typeface="Carlito"/>
                <a:cs typeface="Carlito"/>
              </a:rPr>
              <a:t>growth </a:t>
            </a:r>
            <a:r>
              <a:rPr sz="2800" spc="-5" dirty="0">
                <a:latin typeface="Carlito"/>
                <a:cs typeface="Carlito"/>
              </a:rPr>
              <a:t>or kill </a:t>
            </a:r>
            <a:r>
              <a:rPr sz="2800" spc="-10" dirty="0">
                <a:latin typeface="Carlito"/>
                <a:cs typeface="Carlito"/>
              </a:rPr>
              <a:t>other </a:t>
            </a:r>
            <a:r>
              <a:rPr sz="2800" spc="-15" dirty="0">
                <a:latin typeface="Carlito"/>
                <a:cs typeface="Carlito"/>
              </a:rPr>
              <a:t>microorganisms  </a:t>
            </a:r>
            <a:endParaRPr sz="2800" dirty="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15" dirty="0">
                <a:latin typeface="Carlito"/>
                <a:cs typeface="Carlito"/>
              </a:rPr>
              <a:t>Synthetics </a:t>
            </a:r>
            <a:r>
              <a:rPr sz="2800" spc="-20" dirty="0">
                <a:latin typeface="Carlito"/>
                <a:cs typeface="Carlito"/>
              </a:rPr>
              <a:t>are </a:t>
            </a:r>
            <a:r>
              <a:rPr sz="2800" spc="-10" dirty="0">
                <a:latin typeface="Carlito"/>
                <a:cs typeface="Carlito"/>
              </a:rPr>
              <a:t>made </a:t>
            </a:r>
            <a:r>
              <a:rPr sz="2800" spc="-5" dirty="0">
                <a:latin typeface="Carlito"/>
                <a:cs typeface="Carlito"/>
              </a:rPr>
              <a:t>in lab </a:t>
            </a:r>
            <a:r>
              <a:rPr sz="2800" spc="-15" dirty="0">
                <a:latin typeface="Carlito"/>
                <a:cs typeface="Carlito"/>
              </a:rPr>
              <a:t>by</a:t>
            </a:r>
            <a:r>
              <a:rPr sz="2800" spc="12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bioengineering</a:t>
            </a:r>
            <a:endParaRPr sz="2800" dirty="0">
              <a:latin typeface="Carlito"/>
              <a:cs typeface="Carlito"/>
            </a:endParaRPr>
          </a:p>
          <a:p>
            <a:pPr marL="469265" marR="1118235" indent="-469265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10" dirty="0">
                <a:latin typeface="Carlito"/>
                <a:cs typeface="Carlito"/>
              </a:rPr>
              <a:t>The term </a:t>
            </a:r>
            <a:r>
              <a:rPr sz="2800" i="1" spc="-10" dirty="0">
                <a:latin typeface="Carlito"/>
                <a:cs typeface="Carlito"/>
              </a:rPr>
              <a:t>antibiotic </a:t>
            </a:r>
            <a:r>
              <a:rPr sz="2800" spc="-15" dirty="0">
                <a:latin typeface="Carlito"/>
                <a:cs typeface="Carlito"/>
              </a:rPr>
              <a:t>was </a:t>
            </a:r>
            <a:r>
              <a:rPr sz="2800" spc="-25" dirty="0">
                <a:latin typeface="Carlito"/>
                <a:cs typeface="Carlito"/>
              </a:rPr>
              <a:t>first </a:t>
            </a:r>
            <a:r>
              <a:rPr sz="2800" spc="-10" dirty="0">
                <a:latin typeface="Carlito"/>
                <a:cs typeface="Carlito"/>
              </a:rPr>
              <a:t>used</a:t>
            </a:r>
            <a:r>
              <a:rPr sz="2800" spc="-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by </a:t>
            </a:r>
            <a:r>
              <a:rPr sz="2800" spc="-5" dirty="0">
                <a:latin typeface="Carlito"/>
                <a:cs typeface="Carlito"/>
              </a:rPr>
              <a:t>Selman</a:t>
            </a:r>
            <a:r>
              <a:rPr sz="2800" spc="30" dirty="0">
                <a:latin typeface="Carlito"/>
                <a:cs typeface="Carlito"/>
              </a:rPr>
              <a:t> </a:t>
            </a:r>
            <a:r>
              <a:rPr sz="2800" spc="-25" dirty="0">
                <a:latin typeface="Carlito"/>
                <a:cs typeface="Carlito"/>
              </a:rPr>
              <a:t>Waksman</a:t>
            </a:r>
            <a:endParaRPr sz="2800" dirty="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2166366" y="1122425"/>
              <a:ext cx="605790" cy="3396615"/>
            </a:xfrm>
            <a:custGeom>
              <a:avLst/>
              <a:gdLst/>
              <a:ahLst/>
              <a:cxnLst/>
              <a:rect l="l" t="t" r="r" b="b"/>
              <a:pathLst>
                <a:path w="605789" h="3396615">
                  <a:moveTo>
                    <a:pt x="0" y="1647444"/>
                  </a:moveTo>
                  <a:lnTo>
                    <a:pt x="302640" y="1647444"/>
                  </a:lnTo>
                  <a:lnTo>
                    <a:pt x="302640" y="3396488"/>
                  </a:lnTo>
                  <a:lnTo>
                    <a:pt x="605408" y="3396488"/>
                  </a:lnTo>
                </a:path>
                <a:path w="605789" h="3396615">
                  <a:moveTo>
                    <a:pt x="0" y="1647444"/>
                  </a:moveTo>
                  <a:lnTo>
                    <a:pt x="594994" y="1647444"/>
                  </a:lnTo>
                </a:path>
                <a:path w="605789" h="3396615">
                  <a:moveTo>
                    <a:pt x="0" y="1647444"/>
                  </a:moveTo>
                  <a:lnTo>
                    <a:pt x="297433" y="1647444"/>
                  </a:lnTo>
                  <a:lnTo>
                    <a:pt x="297433" y="0"/>
                  </a:lnTo>
                  <a:lnTo>
                    <a:pt x="594994" y="0"/>
                  </a:lnTo>
                </a:path>
              </a:pathLst>
            </a:custGeom>
            <a:ln w="19812">
              <a:solidFill>
                <a:srgbClr val="920909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1031747" y="739140"/>
              <a:ext cx="1289304" cy="408432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/>
          <p:nvPr/>
        </p:nvSpPr>
        <p:spPr>
          <a:xfrm>
            <a:off x="1337503" y="1148419"/>
            <a:ext cx="592455" cy="3241675"/>
          </a:xfrm>
          <a:prstGeom prst="rect">
            <a:avLst/>
          </a:prstGeom>
        </p:spPr>
        <p:txBody>
          <a:bodyPr vert="vert270" wrap="square" lIns="0" tIns="0" rIns="0" bIns="0" rtlCol="0">
            <a:spAutoFit/>
          </a:bodyPr>
          <a:lstStyle/>
          <a:p>
            <a:pPr marL="12700">
              <a:lnSpc>
                <a:spcPts val="4515"/>
              </a:lnSpc>
            </a:pPr>
            <a:r>
              <a:rPr sz="4000" b="1" spc="-5" dirty="0">
                <a:solidFill>
                  <a:srgbClr val="FFFF00"/>
                </a:solidFill>
                <a:latin typeface="Arial"/>
                <a:cs typeface="Arial"/>
              </a:rPr>
              <a:t>classification</a:t>
            </a:r>
            <a:endParaRPr sz="4000">
              <a:latin typeface="Arial"/>
              <a:cs typeface="Arial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2650235" y="510540"/>
            <a:ext cx="4928616" cy="1246631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 txBox="1">
            <a:spLocks noGrp="1"/>
          </p:cNvSpPr>
          <p:nvPr>
            <p:ph type="title"/>
          </p:nvPr>
        </p:nvSpPr>
        <p:spPr>
          <a:xfrm>
            <a:off x="3160902" y="824941"/>
            <a:ext cx="3909695" cy="51435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3200" dirty="0">
                <a:solidFill>
                  <a:srgbClr val="000000"/>
                </a:solidFill>
              </a:rPr>
              <a:t>Spectrum of</a:t>
            </a:r>
            <a:r>
              <a:rPr sz="3200" spc="-75" dirty="0">
                <a:solidFill>
                  <a:srgbClr val="000000"/>
                </a:solidFill>
              </a:rPr>
              <a:t> </a:t>
            </a:r>
            <a:r>
              <a:rPr sz="3200" spc="-5" dirty="0">
                <a:solidFill>
                  <a:srgbClr val="000000"/>
                </a:solidFill>
              </a:rPr>
              <a:t>activity</a:t>
            </a:r>
            <a:endParaRPr sz="3200"/>
          </a:p>
        </p:txBody>
      </p:sp>
      <p:sp>
        <p:nvSpPr>
          <p:cNvPr id="8" name="object 8"/>
          <p:cNvSpPr/>
          <p:nvPr/>
        </p:nvSpPr>
        <p:spPr>
          <a:xfrm>
            <a:off x="2650235" y="2157983"/>
            <a:ext cx="4928616" cy="1246632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 txBox="1"/>
          <p:nvPr/>
        </p:nvSpPr>
        <p:spPr>
          <a:xfrm>
            <a:off x="3740277" y="2472639"/>
            <a:ext cx="2750185" cy="51435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3200" b="1" spc="-65" dirty="0">
                <a:latin typeface="Arial"/>
                <a:cs typeface="Arial"/>
              </a:rPr>
              <a:t>Type </a:t>
            </a:r>
            <a:r>
              <a:rPr sz="3200" b="1" dirty="0">
                <a:latin typeface="Arial"/>
                <a:cs typeface="Arial"/>
              </a:rPr>
              <a:t>of</a:t>
            </a:r>
            <a:r>
              <a:rPr sz="3200" b="1" spc="-20" dirty="0">
                <a:latin typeface="Arial"/>
                <a:cs typeface="Arial"/>
              </a:rPr>
              <a:t> </a:t>
            </a:r>
            <a:r>
              <a:rPr sz="3200" b="1" dirty="0">
                <a:latin typeface="Arial"/>
                <a:cs typeface="Arial"/>
              </a:rPr>
              <a:t>action</a:t>
            </a:r>
            <a:endParaRPr sz="3200">
              <a:latin typeface="Arial"/>
              <a:cs typeface="Arial"/>
            </a:endParaRPr>
          </a:p>
        </p:txBody>
      </p:sp>
      <p:sp>
        <p:nvSpPr>
          <p:cNvPr id="10" name="object 10"/>
          <p:cNvSpPr/>
          <p:nvPr/>
        </p:nvSpPr>
        <p:spPr>
          <a:xfrm>
            <a:off x="2660904" y="3907535"/>
            <a:ext cx="4907280" cy="1246632"/>
          </a:xfrm>
          <a:prstGeom prst="rect">
            <a:avLst/>
          </a:prstGeom>
          <a:blipFill>
            <a:blip r:embed="rId5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 txBox="1"/>
          <p:nvPr/>
        </p:nvSpPr>
        <p:spPr>
          <a:xfrm>
            <a:off x="3091942" y="4222496"/>
            <a:ext cx="4050029" cy="5137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b="1" dirty="0">
                <a:latin typeface="Arial"/>
                <a:cs typeface="Arial"/>
              </a:rPr>
              <a:t>Mechanism of</a:t>
            </a:r>
            <a:r>
              <a:rPr sz="3200" b="1" spc="-65" dirty="0">
                <a:latin typeface="Arial"/>
                <a:cs typeface="Arial"/>
              </a:rPr>
              <a:t> </a:t>
            </a:r>
            <a:r>
              <a:rPr sz="3200" b="1" dirty="0">
                <a:latin typeface="Arial"/>
                <a:cs typeface="Arial"/>
              </a:rPr>
              <a:t>action</a:t>
            </a:r>
            <a:endParaRPr sz="32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51815" y="2412492"/>
              <a:ext cx="4620768" cy="1146048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51815" y="3332988"/>
              <a:ext cx="955547" cy="957072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829055" y="3332988"/>
              <a:ext cx="3843528" cy="976884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51815" y="4154423"/>
              <a:ext cx="955547" cy="957071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829055" y="4154423"/>
              <a:ext cx="3843528" cy="976883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51815" y="4974335"/>
              <a:ext cx="955547" cy="958595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829055" y="4974335"/>
              <a:ext cx="3843528" cy="978407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51815" y="5795771"/>
              <a:ext cx="955547" cy="957072"/>
            </a:xfrm>
            <a:prstGeom prst="rect">
              <a:avLst/>
            </a:prstGeom>
            <a:blipFill>
              <a:blip r:embed="rId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" name="object 11"/>
            <p:cNvSpPr/>
            <p:nvPr/>
          </p:nvSpPr>
          <p:spPr>
            <a:xfrm>
              <a:off x="829055" y="5795771"/>
              <a:ext cx="3843528" cy="978408"/>
            </a:xfrm>
            <a:prstGeom prst="rect">
              <a:avLst/>
            </a:prstGeom>
            <a:blipFill>
              <a:blip r:embed="rId10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2" name="object 12"/>
          <p:cNvSpPr txBox="1"/>
          <p:nvPr/>
        </p:nvSpPr>
        <p:spPr>
          <a:xfrm>
            <a:off x="837387" y="2603753"/>
            <a:ext cx="3374390" cy="385191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b="1" dirty="0">
                <a:solidFill>
                  <a:srgbClr val="FFFFFF"/>
                </a:solidFill>
                <a:latin typeface="Arial"/>
                <a:cs typeface="Arial"/>
              </a:rPr>
              <a:t>Bacteriostatic</a:t>
            </a:r>
            <a:endParaRPr sz="3600">
              <a:latin typeface="Arial"/>
              <a:cs typeface="Arial"/>
            </a:endParaRPr>
          </a:p>
          <a:p>
            <a:pPr marL="462280" marR="5080" indent="1270" algn="ctr">
              <a:lnSpc>
                <a:spcPts val="6470"/>
              </a:lnSpc>
              <a:spcBef>
                <a:spcPts val="670"/>
              </a:spcBef>
            </a:pPr>
            <a:r>
              <a:rPr sz="2800" b="1" spc="-5" dirty="0">
                <a:latin typeface="Arial"/>
                <a:cs typeface="Arial"/>
              </a:rPr>
              <a:t>Sulphonamides  </a:t>
            </a:r>
            <a:r>
              <a:rPr sz="2800" b="1" spc="-25" dirty="0">
                <a:latin typeface="Arial"/>
                <a:cs typeface="Arial"/>
              </a:rPr>
              <a:t>Tetracycline  </a:t>
            </a:r>
            <a:r>
              <a:rPr sz="2800" b="1" spc="-5" dirty="0">
                <a:latin typeface="Arial"/>
                <a:cs typeface="Arial"/>
              </a:rPr>
              <a:t>Chl</a:t>
            </a:r>
            <a:r>
              <a:rPr sz="2800" b="1" spc="-15" dirty="0">
                <a:latin typeface="Arial"/>
                <a:cs typeface="Arial"/>
              </a:rPr>
              <a:t>o</a:t>
            </a:r>
            <a:r>
              <a:rPr sz="2800" b="1" spc="-5" dirty="0">
                <a:latin typeface="Arial"/>
                <a:cs typeface="Arial"/>
              </a:rPr>
              <a:t>r</a:t>
            </a:r>
            <a:r>
              <a:rPr sz="2800" b="1" dirty="0">
                <a:latin typeface="Arial"/>
                <a:cs typeface="Arial"/>
              </a:rPr>
              <a:t>a</a:t>
            </a:r>
            <a:r>
              <a:rPr sz="2800" b="1" spc="-5" dirty="0">
                <a:latin typeface="Arial"/>
                <a:cs typeface="Arial"/>
              </a:rPr>
              <a:t>mp</a:t>
            </a:r>
            <a:r>
              <a:rPr sz="2800" b="1" spc="-20" dirty="0">
                <a:latin typeface="Arial"/>
                <a:cs typeface="Arial"/>
              </a:rPr>
              <a:t>h</a:t>
            </a:r>
            <a:r>
              <a:rPr sz="2800" b="1" spc="-5" dirty="0">
                <a:latin typeface="Arial"/>
                <a:cs typeface="Arial"/>
              </a:rPr>
              <a:t>eni</a:t>
            </a:r>
            <a:r>
              <a:rPr sz="2800" b="1" dirty="0">
                <a:latin typeface="Arial"/>
                <a:cs typeface="Arial"/>
              </a:rPr>
              <a:t>c</a:t>
            </a:r>
            <a:r>
              <a:rPr sz="2800" b="1" spc="-5" dirty="0">
                <a:latin typeface="Arial"/>
                <a:cs typeface="Arial"/>
              </a:rPr>
              <a:t>ol  Macrolides</a:t>
            </a:r>
            <a:endParaRPr sz="2800">
              <a:latin typeface="Arial"/>
              <a:cs typeface="Arial"/>
            </a:endParaRPr>
          </a:p>
        </p:txBody>
      </p:sp>
      <p:grpSp>
        <p:nvGrpSpPr>
          <p:cNvPr id="13" name="object 13"/>
          <p:cNvGrpSpPr/>
          <p:nvPr/>
        </p:nvGrpSpPr>
        <p:grpSpPr>
          <a:xfrm>
            <a:off x="4663440" y="2412492"/>
            <a:ext cx="4436745" cy="4361815"/>
            <a:chOff x="4663440" y="2412492"/>
            <a:chExt cx="4436745" cy="4361815"/>
          </a:xfrm>
        </p:grpSpPr>
        <p:sp>
          <p:nvSpPr>
            <p:cNvPr id="14" name="object 14"/>
            <p:cNvSpPr/>
            <p:nvPr/>
          </p:nvSpPr>
          <p:spPr>
            <a:xfrm>
              <a:off x="4663440" y="2412492"/>
              <a:ext cx="4436364" cy="1146048"/>
            </a:xfrm>
            <a:prstGeom prst="rect">
              <a:avLst/>
            </a:prstGeom>
            <a:blipFill>
              <a:blip r:embed="rId11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" name="object 15"/>
            <p:cNvSpPr/>
            <p:nvPr/>
          </p:nvSpPr>
          <p:spPr>
            <a:xfrm>
              <a:off x="4663440" y="3332988"/>
              <a:ext cx="955548" cy="957072"/>
            </a:xfrm>
            <a:prstGeom prst="rect">
              <a:avLst/>
            </a:prstGeom>
            <a:blipFill>
              <a:blip r:embed="rId1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" name="object 16"/>
            <p:cNvSpPr/>
            <p:nvPr/>
          </p:nvSpPr>
          <p:spPr>
            <a:xfrm>
              <a:off x="5440680" y="3332988"/>
              <a:ext cx="3659124" cy="976884"/>
            </a:xfrm>
            <a:prstGeom prst="rect">
              <a:avLst/>
            </a:prstGeom>
            <a:blipFill>
              <a:blip r:embed="rId1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" name="object 17"/>
            <p:cNvSpPr/>
            <p:nvPr/>
          </p:nvSpPr>
          <p:spPr>
            <a:xfrm>
              <a:off x="4663440" y="4154424"/>
              <a:ext cx="955548" cy="957071"/>
            </a:xfrm>
            <a:prstGeom prst="rect">
              <a:avLst/>
            </a:prstGeom>
            <a:blipFill>
              <a:blip r:embed="rId1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" name="object 18"/>
            <p:cNvSpPr/>
            <p:nvPr/>
          </p:nvSpPr>
          <p:spPr>
            <a:xfrm>
              <a:off x="5440680" y="4154424"/>
              <a:ext cx="3659124" cy="976883"/>
            </a:xfrm>
            <a:prstGeom prst="rect">
              <a:avLst/>
            </a:prstGeom>
            <a:blipFill>
              <a:blip r:embed="rId1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" name="object 19"/>
            <p:cNvSpPr/>
            <p:nvPr/>
          </p:nvSpPr>
          <p:spPr>
            <a:xfrm>
              <a:off x="4663440" y="4974336"/>
              <a:ext cx="955548" cy="958595"/>
            </a:xfrm>
            <a:prstGeom prst="rect">
              <a:avLst/>
            </a:prstGeom>
            <a:blipFill>
              <a:blip r:embed="rId1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" name="object 20"/>
            <p:cNvSpPr/>
            <p:nvPr/>
          </p:nvSpPr>
          <p:spPr>
            <a:xfrm>
              <a:off x="5440680" y="4974336"/>
              <a:ext cx="3659124" cy="978407"/>
            </a:xfrm>
            <a:prstGeom prst="rect">
              <a:avLst/>
            </a:prstGeom>
            <a:blipFill>
              <a:blip r:embed="rId1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" name="object 21"/>
            <p:cNvSpPr/>
            <p:nvPr/>
          </p:nvSpPr>
          <p:spPr>
            <a:xfrm>
              <a:off x="4663440" y="5795772"/>
              <a:ext cx="955548" cy="957072"/>
            </a:xfrm>
            <a:prstGeom prst="rect">
              <a:avLst/>
            </a:prstGeom>
            <a:blipFill>
              <a:blip r:embed="rId1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" name="object 22"/>
            <p:cNvSpPr/>
            <p:nvPr/>
          </p:nvSpPr>
          <p:spPr>
            <a:xfrm>
              <a:off x="5440680" y="5795772"/>
              <a:ext cx="3659124" cy="978408"/>
            </a:xfrm>
            <a:prstGeom prst="rect">
              <a:avLst/>
            </a:prstGeom>
            <a:blipFill>
              <a:blip r:embed="rId1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23" name="object 23"/>
          <p:cNvSpPr txBox="1"/>
          <p:nvPr/>
        </p:nvSpPr>
        <p:spPr>
          <a:xfrm>
            <a:off x="5574284" y="2603753"/>
            <a:ext cx="3176905" cy="385191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b="1" dirty="0">
                <a:solidFill>
                  <a:srgbClr val="FFFFFF"/>
                </a:solidFill>
                <a:latin typeface="Arial"/>
                <a:cs typeface="Arial"/>
              </a:rPr>
              <a:t>Bactericidal</a:t>
            </a:r>
            <a:endParaRPr sz="3600">
              <a:latin typeface="Arial"/>
              <a:cs typeface="Arial"/>
            </a:endParaRPr>
          </a:p>
          <a:p>
            <a:pPr marL="228600" marR="5080" indent="635" algn="ctr">
              <a:lnSpc>
                <a:spcPts val="6470"/>
              </a:lnSpc>
              <a:spcBef>
                <a:spcPts val="670"/>
              </a:spcBef>
            </a:pPr>
            <a:r>
              <a:rPr sz="2800" b="1" spc="-5" dirty="0">
                <a:latin typeface="Arial"/>
                <a:cs typeface="Arial"/>
              </a:rPr>
              <a:t>Penicillins  Amin</a:t>
            </a:r>
            <a:r>
              <a:rPr sz="2800" b="1" spc="-20" dirty="0">
                <a:latin typeface="Arial"/>
                <a:cs typeface="Arial"/>
              </a:rPr>
              <a:t>o</a:t>
            </a:r>
            <a:r>
              <a:rPr sz="2800" b="1" spc="-5" dirty="0">
                <a:latin typeface="Arial"/>
                <a:cs typeface="Arial"/>
              </a:rPr>
              <a:t>gl</a:t>
            </a:r>
            <a:r>
              <a:rPr sz="2800" b="1" spc="-40" dirty="0">
                <a:latin typeface="Arial"/>
                <a:cs typeface="Arial"/>
              </a:rPr>
              <a:t>y</a:t>
            </a:r>
            <a:r>
              <a:rPr sz="2800" b="1" spc="-5" dirty="0">
                <a:latin typeface="Arial"/>
                <a:cs typeface="Arial"/>
              </a:rPr>
              <a:t>cos</a:t>
            </a:r>
            <a:r>
              <a:rPr sz="2800" b="1" dirty="0">
                <a:latin typeface="Arial"/>
                <a:cs typeface="Arial"/>
              </a:rPr>
              <a:t>i</a:t>
            </a:r>
            <a:r>
              <a:rPr sz="2800" b="1" spc="-5" dirty="0">
                <a:latin typeface="Arial"/>
                <a:cs typeface="Arial"/>
              </a:rPr>
              <a:t>des  Cephalosporins  </a:t>
            </a:r>
            <a:r>
              <a:rPr sz="2800" b="1" spc="-25" dirty="0">
                <a:latin typeface="Arial"/>
                <a:cs typeface="Arial"/>
              </a:rPr>
              <a:t>Vancomycin</a:t>
            </a:r>
            <a:endParaRPr sz="2800">
              <a:latin typeface="Arial"/>
              <a:cs typeface="Arial"/>
            </a:endParaRPr>
          </a:p>
        </p:txBody>
      </p:sp>
      <p:grpSp>
        <p:nvGrpSpPr>
          <p:cNvPr id="24" name="object 24"/>
          <p:cNvGrpSpPr/>
          <p:nvPr/>
        </p:nvGrpSpPr>
        <p:grpSpPr>
          <a:xfrm>
            <a:off x="381000" y="0"/>
            <a:ext cx="8126095" cy="2743200"/>
            <a:chOff x="381000" y="0"/>
            <a:chExt cx="8126095" cy="2743200"/>
          </a:xfrm>
        </p:grpSpPr>
        <p:sp>
          <p:nvSpPr>
            <p:cNvPr id="25" name="object 25"/>
            <p:cNvSpPr/>
            <p:nvPr/>
          </p:nvSpPr>
          <p:spPr>
            <a:xfrm>
              <a:off x="2590800" y="761999"/>
              <a:ext cx="1420367" cy="1770888"/>
            </a:xfrm>
            <a:prstGeom prst="rect">
              <a:avLst/>
            </a:prstGeom>
            <a:blipFill>
              <a:blip r:embed="rId20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" name="object 26"/>
            <p:cNvSpPr/>
            <p:nvPr/>
          </p:nvSpPr>
          <p:spPr>
            <a:xfrm>
              <a:off x="5181599" y="838199"/>
              <a:ext cx="1295400" cy="1726692"/>
            </a:xfrm>
            <a:prstGeom prst="rect">
              <a:avLst/>
            </a:prstGeom>
            <a:blipFill>
              <a:blip r:embed="rId21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" name="object 27"/>
            <p:cNvSpPr/>
            <p:nvPr/>
          </p:nvSpPr>
          <p:spPr>
            <a:xfrm>
              <a:off x="7010400" y="501395"/>
              <a:ext cx="1496567" cy="2017776"/>
            </a:xfrm>
            <a:prstGeom prst="rect">
              <a:avLst/>
            </a:prstGeom>
            <a:blipFill>
              <a:blip r:embed="rId2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" name="object 28"/>
            <p:cNvSpPr/>
            <p:nvPr/>
          </p:nvSpPr>
          <p:spPr>
            <a:xfrm>
              <a:off x="381000" y="609600"/>
              <a:ext cx="1600200" cy="2133600"/>
            </a:xfrm>
            <a:prstGeom prst="rect">
              <a:avLst/>
            </a:prstGeom>
            <a:blipFill>
              <a:blip r:embed="rId2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" name="object 29"/>
            <p:cNvSpPr/>
            <p:nvPr/>
          </p:nvSpPr>
          <p:spPr>
            <a:xfrm>
              <a:off x="2031492" y="0"/>
              <a:ext cx="5242559" cy="1161288"/>
            </a:xfrm>
            <a:prstGeom prst="rect">
              <a:avLst/>
            </a:prstGeom>
            <a:blipFill>
              <a:blip r:embed="rId2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30" name="object 30"/>
          <p:cNvSpPr txBox="1">
            <a:spLocks noGrp="1"/>
          </p:cNvSpPr>
          <p:nvPr>
            <p:ph type="title"/>
          </p:nvPr>
        </p:nvSpPr>
        <p:spPr>
          <a:xfrm>
            <a:off x="2939288" y="95199"/>
            <a:ext cx="342836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80" dirty="0"/>
              <a:t>Type </a:t>
            </a:r>
            <a:r>
              <a:rPr spc="-5" dirty="0"/>
              <a:t>of</a:t>
            </a:r>
            <a:r>
              <a:rPr spc="20" dirty="0"/>
              <a:t> </a:t>
            </a:r>
            <a:r>
              <a:rPr spc="-5" dirty="0"/>
              <a:t>action</a:t>
            </a: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4562855" y="1807464"/>
            <a:ext cx="4512563" cy="118414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4926838" y="2036445"/>
            <a:ext cx="3785235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b="1" dirty="0">
                <a:solidFill>
                  <a:srgbClr val="FFFFFF"/>
                </a:solidFill>
                <a:latin typeface="Arial"/>
                <a:cs typeface="Arial"/>
              </a:rPr>
              <a:t>Narrow</a:t>
            </a:r>
            <a:r>
              <a:rPr sz="3600" b="1" spc="-6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3600" b="1" spc="-5" dirty="0">
                <a:solidFill>
                  <a:srgbClr val="FFFFFF"/>
                </a:solidFill>
                <a:latin typeface="Arial"/>
                <a:cs typeface="Arial"/>
              </a:rPr>
              <a:t>spectrum</a:t>
            </a:r>
            <a:endParaRPr sz="3600">
              <a:latin typeface="Arial"/>
              <a:cs typeface="Arial"/>
            </a:endParaRPr>
          </a:p>
        </p:txBody>
      </p:sp>
      <p:grpSp>
        <p:nvGrpSpPr>
          <p:cNvPr id="4" name="object 4"/>
          <p:cNvGrpSpPr/>
          <p:nvPr/>
        </p:nvGrpSpPr>
        <p:grpSpPr>
          <a:xfrm>
            <a:off x="4607052" y="2891027"/>
            <a:ext cx="4425950" cy="3202305"/>
            <a:chOff x="4607052" y="2891027"/>
            <a:chExt cx="4425950" cy="3202305"/>
          </a:xfrm>
        </p:grpSpPr>
        <p:sp>
          <p:nvSpPr>
            <p:cNvPr id="5" name="object 5"/>
            <p:cNvSpPr/>
            <p:nvPr/>
          </p:nvSpPr>
          <p:spPr>
            <a:xfrm>
              <a:off x="4607052" y="2891027"/>
              <a:ext cx="1141476" cy="1143000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5580888" y="2894075"/>
              <a:ext cx="3451860" cy="1143000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4607052" y="3921252"/>
              <a:ext cx="1141476" cy="1141476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5580888" y="3921252"/>
              <a:ext cx="3451860" cy="1141476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4607052" y="4949951"/>
              <a:ext cx="1141476" cy="1143000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5580888" y="4949951"/>
              <a:ext cx="3451860" cy="1143000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1" name="object 11"/>
          <p:cNvSpPr txBox="1"/>
          <p:nvPr/>
        </p:nvSpPr>
        <p:spPr>
          <a:xfrm>
            <a:off x="6153150" y="3193795"/>
            <a:ext cx="2309495" cy="250825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86055">
              <a:lnSpc>
                <a:spcPct val="100000"/>
              </a:lnSpc>
              <a:spcBef>
                <a:spcPts val="95"/>
              </a:spcBef>
            </a:pPr>
            <a:r>
              <a:rPr sz="2800" b="1" spc="-5" dirty="0">
                <a:latin typeface="Arial"/>
                <a:cs typeface="Arial"/>
              </a:rPr>
              <a:t>Penicillin</a:t>
            </a:r>
            <a:r>
              <a:rPr sz="2800" b="1" spc="-30" dirty="0">
                <a:latin typeface="Arial"/>
                <a:cs typeface="Arial"/>
              </a:rPr>
              <a:t> </a:t>
            </a:r>
            <a:r>
              <a:rPr sz="2800" b="1" spc="-5" dirty="0">
                <a:latin typeface="Arial"/>
                <a:cs typeface="Arial"/>
              </a:rPr>
              <a:t>G</a:t>
            </a:r>
            <a:endParaRPr sz="2800">
              <a:latin typeface="Arial"/>
              <a:cs typeface="Arial"/>
            </a:endParaRPr>
          </a:p>
          <a:p>
            <a:pPr marL="12700" marR="5080" indent="8890">
              <a:lnSpc>
                <a:spcPts val="8100"/>
              </a:lnSpc>
              <a:spcBef>
                <a:spcPts val="1050"/>
              </a:spcBef>
            </a:pPr>
            <a:r>
              <a:rPr sz="2800" b="1" spc="-10" dirty="0">
                <a:latin typeface="Arial"/>
                <a:cs typeface="Arial"/>
              </a:rPr>
              <a:t>Streptomycin  </a:t>
            </a:r>
            <a:r>
              <a:rPr sz="2800" b="1" spc="-5" dirty="0">
                <a:latin typeface="Arial"/>
                <a:cs typeface="Arial"/>
              </a:rPr>
              <a:t>Er</a:t>
            </a:r>
            <a:r>
              <a:rPr sz="2800" b="1" spc="-45" dirty="0">
                <a:latin typeface="Arial"/>
                <a:cs typeface="Arial"/>
              </a:rPr>
              <a:t>y</a:t>
            </a:r>
            <a:r>
              <a:rPr sz="2800" b="1" spc="-5" dirty="0">
                <a:latin typeface="Arial"/>
                <a:cs typeface="Arial"/>
              </a:rPr>
              <a:t>throm</a:t>
            </a:r>
            <a:r>
              <a:rPr sz="2800" b="1" spc="-25" dirty="0">
                <a:latin typeface="Arial"/>
                <a:cs typeface="Arial"/>
              </a:rPr>
              <a:t>y</a:t>
            </a:r>
            <a:r>
              <a:rPr sz="2800" b="1" spc="-5" dirty="0">
                <a:latin typeface="Arial"/>
                <a:cs typeface="Arial"/>
              </a:rPr>
              <a:t>cin</a:t>
            </a:r>
            <a:endParaRPr sz="2800">
              <a:latin typeface="Arial"/>
              <a:cs typeface="Arial"/>
            </a:endParaRPr>
          </a:p>
        </p:txBody>
      </p:sp>
      <p:grpSp>
        <p:nvGrpSpPr>
          <p:cNvPr id="12" name="object 12"/>
          <p:cNvGrpSpPr/>
          <p:nvPr/>
        </p:nvGrpSpPr>
        <p:grpSpPr>
          <a:xfrm>
            <a:off x="45719" y="1828800"/>
            <a:ext cx="4674235" cy="4238625"/>
            <a:chOff x="45719" y="1828800"/>
            <a:chExt cx="4674235" cy="4238625"/>
          </a:xfrm>
        </p:grpSpPr>
        <p:sp>
          <p:nvSpPr>
            <p:cNvPr id="13" name="object 13"/>
            <p:cNvSpPr/>
            <p:nvPr/>
          </p:nvSpPr>
          <p:spPr>
            <a:xfrm>
              <a:off x="45719" y="1828800"/>
              <a:ext cx="4622292" cy="1188720"/>
            </a:xfrm>
            <a:prstGeom prst="rect">
              <a:avLst/>
            </a:prstGeom>
            <a:blipFill>
              <a:blip r:embed="rId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" name="object 14"/>
            <p:cNvSpPr/>
            <p:nvPr/>
          </p:nvSpPr>
          <p:spPr>
            <a:xfrm>
              <a:off x="45719" y="2828544"/>
              <a:ext cx="1152144" cy="1155191"/>
            </a:xfrm>
            <a:prstGeom prst="rect">
              <a:avLst/>
            </a:prstGeom>
            <a:blipFill>
              <a:blip r:embed="rId10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" name="object 15"/>
            <p:cNvSpPr/>
            <p:nvPr/>
          </p:nvSpPr>
          <p:spPr>
            <a:xfrm>
              <a:off x="1031747" y="2828544"/>
              <a:ext cx="3636264" cy="1155191"/>
            </a:xfrm>
            <a:prstGeom prst="rect">
              <a:avLst/>
            </a:prstGeom>
            <a:blipFill>
              <a:blip r:embed="rId11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" name="object 16"/>
            <p:cNvSpPr/>
            <p:nvPr/>
          </p:nvSpPr>
          <p:spPr>
            <a:xfrm>
              <a:off x="45719" y="3870960"/>
              <a:ext cx="1152144" cy="1153668"/>
            </a:xfrm>
            <a:prstGeom prst="rect">
              <a:avLst/>
            </a:prstGeom>
            <a:blipFill>
              <a:blip r:embed="rId1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" name="object 17"/>
            <p:cNvSpPr/>
            <p:nvPr/>
          </p:nvSpPr>
          <p:spPr>
            <a:xfrm>
              <a:off x="1031747" y="3870960"/>
              <a:ext cx="3688079" cy="1153668"/>
            </a:xfrm>
            <a:prstGeom prst="rect">
              <a:avLst/>
            </a:prstGeom>
            <a:blipFill>
              <a:blip r:embed="rId1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" name="object 18"/>
            <p:cNvSpPr/>
            <p:nvPr/>
          </p:nvSpPr>
          <p:spPr>
            <a:xfrm>
              <a:off x="45719" y="4913376"/>
              <a:ext cx="1152144" cy="1153668"/>
            </a:xfrm>
            <a:prstGeom prst="rect">
              <a:avLst/>
            </a:prstGeom>
            <a:blipFill>
              <a:blip r:embed="rId1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" name="object 19"/>
            <p:cNvSpPr/>
            <p:nvPr/>
          </p:nvSpPr>
          <p:spPr>
            <a:xfrm>
              <a:off x="1031747" y="4913376"/>
              <a:ext cx="3636264" cy="1153668"/>
            </a:xfrm>
            <a:prstGeom prst="rect">
              <a:avLst/>
            </a:prstGeom>
            <a:blipFill>
              <a:blip r:embed="rId1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20" name="object 20"/>
          <p:cNvSpPr txBox="1"/>
          <p:nvPr/>
        </p:nvSpPr>
        <p:spPr>
          <a:xfrm>
            <a:off x="590499" y="2062988"/>
            <a:ext cx="3725545" cy="360807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b="1" spc="-5" dirty="0">
                <a:solidFill>
                  <a:srgbClr val="FFFFFF"/>
                </a:solidFill>
                <a:latin typeface="Arial"/>
                <a:cs typeface="Arial"/>
              </a:rPr>
              <a:t>Broad</a:t>
            </a:r>
            <a:r>
              <a:rPr sz="3600" b="1" spc="-1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3600" b="1" spc="-5" dirty="0">
                <a:solidFill>
                  <a:srgbClr val="FFFFFF"/>
                </a:solidFill>
                <a:latin typeface="Arial"/>
                <a:cs typeface="Arial"/>
              </a:rPr>
              <a:t>spectrum</a:t>
            </a:r>
            <a:endParaRPr sz="3600">
              <a:latin typeface="Arial"/>
              <a:cs typeface="Arial"/>
            </a:endParaRPr>
          </a:p>
          <a:p>
            <a:pPr marL="808990" marR="5080" indent="-3810" algn="ctr">
              <a:lnSpc>
                <a:spcPts val="8210"/>
              </a:lnSpc>
              <a:spcBef>
                <a:spcPts val="345"/>
              </a:spcBef>
            </a:pPr>
            <a:r>
              <a:rPr sz="2800" b="1" spc="-25" dirty="0">
                <a:latin typeface="Arial"/>
                <a:cs typeface="Arial"/>
              </a:rPr>
              <a:t>Tetracyclin  </a:t>
            </a:r>
            <a:r>
              <a:rPr sz="2800" b="1" spc="-5" dirty="0">
                <a:latin typeface="Arial"/>
                <a:cs typeface="Arial"/>
              </a:rPr>
              <a:t>Chlor</a:t>
            </a:r>
            <a:r>
              <a:rPr sz="2800" b="1" spc="5" dirty="0">
                <a:latin typeface="Arial"/>
                <a:cs typeface="Arial"/>
              </a:rPr>
              <a:t>a</a:t>
            </a:r>
            <a:r>
              <a:rPr sz="2800" b="1" spc="-5" dirty="0">
                <a:latin typeface="Arial"/>
                <a:cs typeface="Arial"/>
              </a:rPr>
              <a:t>mpheni</a:t>
            </a:r>
            <a:r>
              <a:rPr sz="2800" b="1" spc="5" dirty="0">
                <a:latin typeface="Arial"/>
                <a:cs typeface="Arial"/>
              </a:rPr>
              <a:t>c</a:t>
            </a:r>
            <a:r>
              <a:rPr sz="2800" b="1" spc="-5" dirty="0">
                <a:latin typeface="Arial"/>
                <a:cs typeface="Arial"/>
              </a:rPr>
              <a:t>ol  Cephalosporins</a:t>
            </a:r>
            <a:endParaRPr sz="2800">
              <a:latin typeface="Arial"/>
              <a:cs typeface="Arial"/>
            </a:endParaRPr>
          </a:p>
        </p:txBody>
      </p:sp>
      <p:sp>
        <p:nvSpPr>
          <p:cNvPr id="21" name="object 21"/>
          <p:cNvSpPr/>
          <p:nvPr/>
        </p:nvSpPr>
        <p:spPr>
          <a:xfrm>
            <a:off x="1353311" y="129539"/>
            <a:ext cx="6454140" cy="1298447"/>
          </a:xfrm>
          <a:prstGeom prst="rect">
            <a:avLst/>
          </a:prstGeom>
          <a:blipFill>
            <a:blip r:embed="rId16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2" name="object 22"/>
          <p:cNvSpPr txBox="1">
            <a:spLocks noGrp="1"/>
          </p:cNvSpPr>
          <p:nvPr>
            <p:ph type="title"/>
          </p:nvPr>
        </p:nvSpPr>
        <p:spPr>
          <a:xfrm>
            <a:off x="2139823" y="362458"/>
            <a:ext cx="4879340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Spectrum of</a:t>
            </a:r>
            <a:r>
              <a:rPr spc="-25" dirty="0"/>
              <a:t> </a:t>
            </a:r>
            <a:r>
              <a:rPr spc="-5" dirty="0"/>
              <a:t>activity</a:t>
            </a: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623316" y="1520952"/>
              <a:ext cx="1310640" cy="1007363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1545336" y="1577339"/>
              <a:ext cx="6877811" cy="946403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643127" y="2491739"/>
              <a:ext cx="1290828" cy="972312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1545336" y="2529839"/>
              <a:ext cx="6877811" cy="944879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643127" y="3444240"/>
              <a:ext cx="1290828" cy="972312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1545336" y="3489959"/>
              <a:ext cx="6877811" cy="946403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643127" y="4395215"/>
              <a:ext cx="1290828" cy="972312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1545336" y="4433315"/>
              <a:ext cx="6877811" cy="944880"/>
            </a:xfrm>
            <a:prstGeom prst="rect">
              <a:avLst/>
            </a:prstGeom>
            <a:blipFill>
              <a:blip r:embed="rId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" name="object 11"/>
            <p:cNvSpPr/>
            <p:nvPr/>
          </p:nvSpPr>
          <p:spPr>
            <a:xfrm>
              <a:off x="643127" y="5347715"/>
              <a:ext cx="1290828" cy="972312"/>
            </a:xfrm>
            <a:prstGeom prst="rect">
              <a:avLst/>
            </a:prstGeom>
            <a:blipFill>
              <a:blip r:embed="rId10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" name="object 12"/>
            <p:cNvSpPr/>
            <p:nvPr/>
          </p:nvSpPr>
          <p:spPr>
            <a:xfrm>
              <a:off x="1545336" y="5384291"/>
              <a:ext cx="6877811" cy="946403"/>
            </a:xfrm>
            <a:prstGeom prst="rect">
              <a:avLst/>
            </a:prstGeom>
            <a:blipFill>
              <a:blip r:embed="rId11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3" name="object 13"/>
          <p:cNvSpPr txBox="1"/>
          <p:nvPr/>
        </p:nvSpPr>
        <p:spPr>
          <a:xfrm>
            <a:off x="1842642" y="1772869"/>
            <a:ext cx="6179185" cy="424561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241300" indent="-228600">
              <a:lnSpc>
                <a:spcPct val="100000"/>
              </a:lnSpc>
              <a:spcBef>
                <a:spcPts val="100"/>
              </a:spcBef>
              <a:buFont typeface="Arial"/>
              <a:buChar char="•"/>
              <a:tabLst>
                <a:tab pos="241300" algn="l"/>
              </a:tabLst>
            </a:pPr>
            <a:r>
              <a:rPr sz="2700" b="1" spc="-5" dirty="0">
                <a:solidFill>
                  <a:srgbClr val="FFFF00"/>
                </a:solidFill>
                <a:latin typeface="Arial"/>
                <a:cs typeface="Arial"/>
              </a:rPr>
              <a:t>Inhibit cell wall</a:t>
            </a:r>
            <a:r>
              <a:rPr sz="2700" b="1" spc="5" dirty="0">
                <a:solidFill>
                  <a:srgbClr val="FFFF00"/>
                </a:solidFill>
                <a:latin typeface="Arial"/>
                <a:cs typeface="Arial"/>
              </a:rPr>
              <a:t> </a:t>
            </a:r>
            <a:r>
              <a:rPr sz="2700" b="1" spc="-5" dirty="0">
                <a:solidFill>
                  <a:srgbClr val="FFFF00"/>
                </a:solidFill>
                <a:latin typeface="Arial"/>
                <a:cs typeface="Arial"/>
              </a:rPr>
              <a:t>synthesis</a:t>
            </a:r>
            <a:endParaRPr sz="27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lr>
                <a:srgbClr val="FFFF00"/>
              </a:buClr>
              <a:buFont typeface="Arial"/>
              <a:buChar char="•"/>
            </a:pPr>
            <a:endParaRPr sz="3700">
              <a:latin typeface="Arial"/>
              <a:cs typeface="Arial"/>
            </a:endParaRPr>
          </a:p>
          <a:p>
            <a:pPr marL="241300" indent="-228600">
              <a:lnSpc>
                <a:spcPct val="100000"/>
              </a:lnSpc>
              <a:buFont typeface="Arial"/>
              <a:buChar char="•"/>
              <a:tabLst>
                <a:tab pos="241300" algn="l"/>
              </a:tabLst>
            </a:pPr>
            <a:r>
              <a:rPr sz="2700" b="1" spc="-5" dirty="0">
                <a:solidFill>
                  <a:srgbClr val="FFFF00"/>
                </a:solidFill>
                <a:latin typeface="Arial"/>
                <a:cs typeface="Arial"/>
              </a:rPr>
              <a:t>Cause leakage from cell</a:t>
            </a:r>
            <a:r>
              <a:rPr sz="2700" b="1" spc="20" dirty="0">
                <a:solidFill>
                  <a:srgbClr val="FFFF00"/>
                </a:solidFill>
                <a:latin typeface="Arial"/>
                <a:cs typeface="Arial"/>
              </a:rPr>
              <a:t> </a:t>
            </a:r>
            <a:r>
              <a:rPr sz="2700" b="1" spc="-5" dirty="0">
                <a:solidFill>
                  <a:srgbClr val="FFFF00"/>
                </a:solidFill>
                <a:latin typeface="Arial"/>
                <a:cs typeface="Arial"/>
              </a:rPr>
              <a:t>membranes</a:t>
            </a:r>
            <a:endParaRPr sz="27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0"/>
              </a:spcBef>
              <a:buClr>
                <a:srgbClr val="FFFF00"/>
              </a:buClr>
              <a:buFont typeface="Arial"/>
              <a:buChar char="•"/>
            </a:pPr>
            <a:endParaRPr sz="3750">
              <a:latin typeface="Arial"/>
              <a:cs typeface="Arial"/>
            </a:endParaRPr>
          </a:p>
          <a:p>
            <a:pPr marL="241300" indent="-228600">
              <a:lnSpc>
                <a:spcPct val="100000"/>
              </a:lnSpc>
              <a:spcBef>
                <a:spcPts val="5"/>
              </a:spcBef>
              <a:buFont typeface="Arial"/>
              <a:buChar char="•"/>
              <a:tabLst>
                <a:tab pos="241300" algn="l"/>
              </a:tabLst>
            </a:pPr>
            <a:r>
              <a:rPr sz="2700" b="1" dirty="0">
                <a:solidFill>
                  <a:srgbClr val="FFFF00"/>
                </a:solidFill>
                <a:latin typeface="Arial"/>
                <a:cs typeface="Arial"/>
              </a:rPr>
              <a:t>Inhibit </a:t>
            </a:r>
            <a:r>
              <a:rPr sz="2700" b="1" spc="-5" dirty="0">
                <a:solidFill>
                  <a:srgbClr val="FFFF00"/>
                </a:solidFill>
                <a:latin typeface="Arial"/>
                <a:cs typeface="Arial"/>
              </a:rPr>
              <a:t>protein</a:t>
            </a:r>
            <a:r>
              <a:rPr sz="2700" b="1" spc="-10" dirty="0">
                <a:solidFill>
                  <a:srgbClr val="FFFF00"/>
                </a:solidFill>
                <a:latin typeface="Arial"/>
                <a:cs typeface="Arial"/>
              </a:rPr>
              <a:t> </a:t>
            </a:r>
            <a:r>
              <a:rPr sz="2700" b="1" spc="-5" dirty="0">
                <a:solidFill>
                  <a:srgbClr val="FFFF00"/>
                </a:solidFill>
                <a:latin typeface="Arial"/>
                <a:cs typeface="Arial"/>
              </a:rPr>
              <a:t>synthesis</a:t>
            </a:r>
            <a:endParaRPr sz="27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5"/>
              </a:spcBef>
              <a:buClr>
                <a:srgbClr val="FFFF00"/>
              </a:buClr>
              <a:buFont typeface="Arial"/>
              <a:buChar char="•"/>
            </a:pPr>
            <a:endParaRPr sz="3600">
              <a:latin typeface="Arial"/>
              <a:cs typeface="Arial"/>
            </a:endParaRPr>
          </a:p>
          <a:p>
            <a:pPr marL="241300" indent="-228600">
              <a:lnSpc>
                <a:spcPct val="100000"/>
              </a:lnSpc>
              <a:buFont typeface="Arial"/>
              <a:buChar char="•"/>
              <a:tabLst>
                <a:tab pos="241300" algn="l"/>
              </a:tabLst>
            </a:pPr>
            <a:r>
              <a:rPr sz="2700" b="1" dirty="0">
                <a:solidFill>
                  <a:srgbClr val="FFFF00"/>
                </a:solidFill>
                <a:latin typeface="Arial"/>
                <a:cs typeface="Arial"/>
              </a:rPr>
              <a:t>Inhibit </a:t>
            </a:r>
            <a:r>
              <a:rPr sz="2700" b="1" spc="-10" dirty="0">
                <a:solidFill>
                  <a:srgbClr val="FFFF00"/>
                </a:solidFill>
                <a:latin typeface="Arial"/>
                <a:cs typeface="Arial"/>
              </a:rPr>
              <a:t>DNA</a:t>
            </a:r>
            <a:r>
              <a:rPr sz="2700" b="1" spc="-95" dirty="0">
                <a:solidFill>
                  <a:srgbClr val="FFFF00"/>
                </a:solidFill>
                <a:latin typeface="Arial"/>
                <a:cs typeface="Arial"/>
              </a:rPr>
              <a:t> </a:t>
            </a:r>
            <a:r>
              <a:rPr sz="2700" b="1" spc="-10" dirty="0">
                <a:solidFill>
                  <a:srgbClr val="FFFF00"/>
                </a:solidFill>
                <a:latin typeface="Arial"/>
                <a:cs typeface="Arial"/>
              </a:rPr>
              <a:t>gyrase</a:t>
            </a:r>
            <a:endParaRPr sz="2700">
              <a:latin typeface="Arial"/>
              <a:cs typeface="Arial"/>
            </a:endParaRPr>
          </a:p>
          <a:p>
            <a:pPr>
              <a:lnSpc>
                <a:spcPct val="100000"/>
              </a:lnSpc>
              <a:buClr>
                <a:srgbClr val="FFFF00"/>
              </a:buClr>
              <a:buFont typeface="Arial"/>
              <a:buChar char="•"/>
            </a:pPr>
            <a:endParaRPr sz="3700">
              <a:latin typeface="Arial"/>
              <a:cs typeface="Arial"/>
            </a:endParaRPr>
          </a:p>
          <a:p>
            <a:pPr marL="241300" indent="-228600">
              <a:lnSpc>
                <a:spcPct val="100000"/>
              </a:lnSpc>
              <a:buFont typeface="Arial"/>
              <a:buChar char="•"/>
              <a:tabLst>
                <a:tab pos="241300" algn="l"/>
              </a:tabLst>
            </a:pPr>
            <a:r>
              <a:rPr sz="2700" b="1" spc="-5" dirty="0">
                <a:solidFill>
                  <a:srgbClr val="FFFF00"/>
                </a:solidFill>
                <a:latin typeface="Arial"/>
                <a:cs typeface="Arial"/>
              </a:rPr>
              <a:t>Action as</a:t>
            </a:r>
            <a:r>
              <a:rPr sz="2700" b="1" spc="-10" dirty="0">
                <a:solidFill>
                  <a:srgbClr val="FFFF00"/>
                </a:solidFill>
                <a:latin typeface="Arial"/>
                <a:cs typeface="Arial"/>
              </a:rPr>
              <a:t> </a:t>
            </a:r>
            <a:r>
              <a:rPr sz="2700" b="1" spc="-5" dirty="0">
                <a:solidFill>
                  <a:srgbClr val="FFFF00"/>
                </a:solidFill>
                <a:latin typeface="Arial"/>
                <a:cs typeface="Arial"/>
              </a:rPr>
              <a:t>antimetabolite</a:t>
            </a:r>
            <a:endParaRPr sz="2700">
              <a:latin typeface="Arial"/>
              <a:cs typeface="Arial"/>
            </a:endParaRPr>
          </a:p>
        </p:txBody>
      </p:sp>
      <p:sp>
        <p:nvSpPr>
          <p:cNvPr id="14" name="object 14"/>
          <p:cNvSpPr/>
          <p:nvPr/>
        </p:nvSpPr>
        <p:spPr>
          <a:xfrm>
            <a:off x="1565147" y="0"/>
            <a:ext cx="6300215" cy="1171955"/>
          </a:xfrm>
          <a:prstGeom prst="rect">
            <a:avLst/>
          </a:prstGeom>
          <a:blipFill>
            <a:blip r:embed="rId1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5" name="object 15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9845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Mechanism of</a:t>
            </a:r>
            <a:r>
              <a:rPr spc="-30" dirty="0"/>
              <a:t> </a:t>
            </a:r>
            <a:r>
              <a:rPr spc="-5" dirty="0"/>
              <a:t>action</a:t>
            </a: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148" y="0"/>
            <a:ext cx="9150350" cy="6859905"/>
            <a:chOff x="-41148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0" y="1066799"/>
              <a:ext cx="8991600" cy="55626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1565148" y="0"/>
              <a:ext cx="6300215" cy="1171955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9845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Mechanism of</a:t>
            </a:r>
            <a:r>
              <a:rPr spc="-30" dirty="0"/>
              <a:t> </a:t>
            </a:r>
            <a:r>
              <a:rPr spc="-5" dirty="0"/>
              <a:t>action</a:t>
            </a: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488948" y="342899"/>
            <a:ext cx="6079235" cy="94335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547366" y="522859"/>
            <a:ext cx="4136390" cy="4368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700" dirty="0"/>
              <a:t>Inhibit </a:t>
            </a:r>
            <a:r>
              <a:rPr sz="2700" spc="-5" dirty="0"/>
              <a:t>cell wall</a:t>
            </a:r>
            <a:r>
              <a:rPr sz="2700" spc="-30" dirty="0"/>
              <a:t> </a:t>
            </a:r>
            <a:r>
              <a:rPr sz="2700" spc="-10" dirty="0"/>
              <a:t>synthesis</a:t>
            </a:r>
            <a:endParaRPr sz="2700"/>
          </a:p>
        </p:txBody>
      </p:sp>
      <p:sp>
        <p:nvSpPr>
          <p:cNvPr id="4" name="object 4"/>
          <p:cNvSpPr txBox="1"/>
          <p:nvPr/>
        </p:nvSpPr>
        <p:spPr>
          <a:xfrm>
            <a:off x="535940" y="2340991"/>
            <a:ext cx="7724140" cy="2159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marR="508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5" dirty="0">
                <a:latin typeface="Arial"/>
                <a:cs typeface="Arial"/>
              </a:rPr>
              <a:t>These are the drugs </a:t>
            </a:r>
            <a:r>
              <a:rPr sz="2800" dirty="0">
                <a:latin typeface="Arial"/>
                <a:cs typeface="Arial"/>
              </a:rPr>
              <a:t>that </a:t>
            </a:r>
            <a:r>
              <a:rPr sz="2800" spc="-5" dirty="0">
                <a:latin typeface="Arial"/>
                <a:cs typeface="Arial"/>
              </a:rPr>
              <a:t>interfere with the cell  wall </a:t>
            </a:r>
            <a:r>
              <a:rPr sz="2800" dirty="0">
                <a:latin typeface="Arial"/>
                <a:cs typeface="Arial"/>
              </a:rPr>
              <a:t>synthesis</a:t>
            </a:r>
            <a:r>
              <a:rPr sz="2800" spc="-5" dirty="0">
                <a:latin typeface="Arial"/>
                <a:cs typeface="Arial"/>
              </a:rPr>
              <a:t> process</a:t>
            </a:r>
            <a:endParaRPr sz="2800">
              <a:latin typeface="Arial"/>
              <a:cs typeface="Arial"/>
            </a:endParaRPr>
          </a:p>
          <a:p>
            <a:pPr marL="469900" marR="94615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5" dirty="0">
                <a:latin typeface="Arial"/>
                <a:cs typeface="Arial"/>
              </a:rPr>
              <a:t>These drugs </a:t>
            </a:r>
            <a:r>
              <a:rPr sz="2800" dirty="0">
                <a:latin typeface="Arial"/>
                <a:cs typeface="Arial"/>
              </a:rPr>
              <a:t>consist </a:t>
            </a:r>
            <a:r>
              <a:rPr sz="2800" spc="-5" dirty="0">
                <a:latin typeface="Arial"/>
                <a:cs typeface="Arial"/>
              </a:rPr>
              <a:t>β-Lactam </a:t>
            </a:r>
            <a:r>
              <a:rPr sz="2800" dirty="0">
                <a:latin typeface="Arial"/>
                <a:cs typeface="Arial"/>
              </a:rPr>
              <a:t>rings </a:t>
            </a:r>
            <a:r>
              <a:rPr sz="2800" spc="-5" dirty="0">
                <a:latin typeface="Arial"/>
                <a:cs typeface="Arial"/>
              </a:rPr>
              <a:t>so </a:t>
            </a:r>
            <a:r>
              <a:rPr sz="2800" dirty="0">
                <a:latin typeface="Arial"/>
                <a:cs typeface="Arial"/>
              </a:rPr>
              <a:t>called  </a:t>
            </a:r>
            <a:r>
              <a:rPr sz="2800" spc="-5" dirty="0">
                <a:latin typeface="Arial"/>
                <a:cs typeface="Arial"/>
              </a:rPr>
              <a:t>β-lactam</a:t>
            </a:r>
            <a:r>
              <a:rPr sz="2800" spc="10" dirty="0">
                <a:latin typeface="Arial"/>
                <a:cs typeface="Arial"/>
              </a:rPr>
              <a:t> </a:t>
            </a:r>
            <a:r>
              <a:rPr sz="2800" dirty="0">
                <a:latin typeface="Arial"/>
                <a:cs typeface="Arial"/>
              </a:rPr>
              <a:t>antibiotics</a:t>
            </a:r>
            <a:endParaRPr sz="2800">
              <a:latin typeface="Arial"/>
              <a:cs typeface="Arial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5" dirty="0">
                <a:solidFill>
                  <a:srgbClr val="FF0000"/>
                </a:solidFill>
                <a:latin typeface="Arial"/>
                <a:cs typeface="Arial"/>
              </a:rPr>
              <a:t>Bactericidal </a:t>
            </a:r>
            <a:r>
              <a:rPr sz="2800" spc="-5" dirty="0">
                <a:latin typeface="Arial"/>
                <a:cs typeface="Arial"/>
              </a:rPr>
              <a:t>in</a:t>
            </a:r>
            <a:r>
              <a:rPr sz="2800" spc="30" dirty="0">
                <a:latin typeface="Arial"/>
                <a:cs typeface="Arial"/>
              </a:rPr>
              <a:t> </a:t>
            </a:r>
            <a:r>
              <a:rPr sz="2800" dirty="0">
                <a:latin typeface="Arial"/>
                <a:cs typeface="Arial"/>
              </a:rPr>
              <a:t>nature</a:t>
            </a:r>
            <a:endParaRPr sz="2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2186939" y="1653539"/>
              <a:ext cx="4884420" cy="1107948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1463039" y="1427988"/>
              <a:ext cx="1668780" cy="1554480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2217420" y="3253740"/>
              <a:ext cx="4884420" cy="1149096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1432560" y="2935223"/>
              <a:ext cx="1792224" cy="1786127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2203704" y="4930140"/>
              <a:ext cx="4884420" cy="1184148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8" name="object 8"/>
          <p:cNvSpPr txBox="1"/>
          <p:nvPr/>
        </p:nvSpPr>
        <p:spPr>
          <a:xfrm>
            <a:off x="3356864" y="1896237"/>
            <a:ext cx="2871470" cy="383222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R="62865" algn="ctr">
              <a:lnSpc>
                <a:spcPct val="100000"/>
              </a:lnSpc>
              <a:spcBef>
                <a:spcPts val="105"/>
              </a:spcBef>
            </a:pPr>
            <a:r>
              <a:rPr sz="3200" b="1" spc="-5" dirty="0">
                <a:latin typeface="Arial"/>
                <a:cs typeface="Arial"/>
              </a:rPr>
              <a:t>Penicillin</a:t>
            </a:r>
            <a:endParaRPr sz="3200">
              <a:latin typeface="Arial"/>
              <a:cs typeface="Arial"/>
            </a:endParaRPr>
          </a:p>
          <a:p>
            <a:pPr marL="12700" marR="5080" algn="ctr">
              <a:lnSpc>
                <a:spcPts val="13340"/>
              </a:lnSpc>
              <a:spcBef>
                <a:spcPts val="1470"/>
              </a:spcBef>
            </a:pPr>
            <a:r>
              <a:rPr sz="3200" b="1" dirty="0">
                <a:latin typeface="Arial"/>
                <a:cs typeface="Arial"/>
              </a:rPr>
              <a:t>Ceph</a:t>
            </a:r>
            <a:r>
              <a:rPr sz="3200" b="1" spc="-15" dirty="0">
                <a:latin typeface="Arial"/>
                <a:cs typeface="Arial"/>
              </a:rPr>
              <a:t>a</a:t>
            </a:r>
            <a:r>
              <a:rPr sz="3200" b="1" dirty="0">
                <a:latin typeface="Arial"/>
                <a:cs typeface="Arial"/>
              </a:rPr>
              <a:t>lo</a:t>
            </a:r>
            <a:r>
              <a:rPr sz="3200" b="1" spc="-10" dirty="0">
                <a:latin typeface="Arial"/>
                <a:cs typeface="Arial"/>
              </a:rPr>
              <a:t>s</a:t>
            </a:r>
            <a:r>
              <a:rPr sz="3200" b="1" dirty="0">
                <a:latin typeface="Arial"/>
                <a:cs typeface="Arial"/>
              </a:rPr>
              <a:t>porin  </a:t>
            </a:r>
            <a:r>
              <a:rPr sz="3200" b="1" spc="-20" dirty="0">
                <a:latin typeface="Arial"/>
                <a:cs typeface="Arial"/>
              </a:rPr>
              <a:t>Vancomycin</a:t>
            </a:r>
            <a:endParaRPr sz="3200">
              <a:latin typeface="Arial"/>
              <a:cs typeface="Arial"/>
            </a:endParaRPr>
          </a:p>
        </p:txBody>
      </p:sp>
      <p:grpSp>
        <p:nvGrpSpPr>
          <p:cNvPr id="9" name="object 9"/>
          <p:cNvGrpSpPr/>
          <p:nvPr/>
        </p:nvGrpSpPr>
        <p:grpSpPr>
          <a:xfrm>
            <a:off x="1184147" y="0"/>
            <a:ext cx="6318885" cy="6370320"/>
            <a:chOff x="1184147" y="0"/>
            <a:chExt cx="6318885" cy="6370320"/>
          </a:xfrm>
        </p:grpSpPr>
        <p:sp>
          <p:nvSpPr>
            <p:cNvPr id="10" name="object 10"/>
            <p:cNvSpPr/>
            <p:nvPr/>
          </p:nvSpPr>
          <p:spPr>
            <a:xfrm>
              <a:off x="1446275" y="4674108"/>
              <a:ext cx="1735836" cy="1696212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" name="object 11"/>
            <p:cNvSpPr/>
            <p:nvPr/>
          </p:nvSpPr>
          <p:spPr>
            <a:xfrm>
              <a:off x="1184147" y="0"/>
              <a:ext cx="6318504" cy="1289303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2" name="object 12"/>
          <p:cNvSpPr txBox="1">
            <a:spLocks noGrp="1"/>
          </p:cNvSpPr>
          <p:nvPr>
            <p:ph type="title"/>
          </p:nvPr>
        </p:nvSpPr>
        <p:spPr>
          <a:xfrm>
            <a:off x="1818513" y="371297"/>
            <a:ext cx="5048885" cy="51435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3200" b="0" spc="-5" dirty="0">
                <a:latin typeface="Impact"/>
                <a:cs typeface="Impact"/>
              </a:rPr>
              <a:t>Inhibitor </a:t>
            </a:r>
            <a:r>
              <a:rPr sz="3200" b="0" spc="-10" dirty="0">
                <a:latin typeface="Impact"/>
                <a:cs typeface="Impact"/>
              </a:rPr>
              <a:t>of </a:t>
            </a:r>
            <a:r>
              <a:rPr sz="3200" b="0" spc="-5" dirty="0">
                <a:latin typeface="Impact"/>
                <a:cs typeface="Impact"/>
              </a:rPr>
              <a:t>cell </a:t>
            </a:r>
            <a:r>
              <a:rPr sz="3200" b="0" dirty="0">
                <a:latin typeface="Impact"/>
                <a:cs typeface="Impact"/>
              </a:rPr>
              <a:t>wall</a:t>
            </a:r>
            <a:r>
              <a:rPr sz="3200" b="0" spc="-40" dirty="0">
                <a:latin typeface="Impact"/>
                <a:cs typeface="Impact"/>
              </a:rPr>
              <a:t> </a:t>
            </a:r>
            <a:r>
              <a:rPr sz="3200" b="0" dirty="0">
                <a:latin typeface="Impact"/>
                <a:cs typeface="Impact"/>
              </a:rPr>
              <a:t>synthesis</a:t>
            </a:r>
            <a:endParaRPr sz="3200">
              <a:latin typeface="Impact"/>
              <a:cs typeface="Impact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148" y="0"/>
            <a:ext cx="9150350" cy="6859905"/>
            <a:chOff x="-41148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5216651" y="62483"/>
              <a:ext cx="2296668" cy="1613916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7546847" y="62483"/>
              <a:ext cx="1466088" cy="1904999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/>
          <p:nvPr/>
        </p:nvSpPr>
        <p:spPr>
          <a:xfrm>
            <a:off x="306730" y="2130298"/>
            <a:ext cx="8402955" cy="322707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07975" indent="-295910">
              <a:lnSpc>
                <a:spcPct val="100000"/>
              </a:lnSpc>
              <a:spcBef>
                <a:spcPts val="105"/>
              </a:spcBef>
              <a:buSzPct val="96153"/>
              <a:buFont typeface="Wingdings"/>
              <a:buChar char=""/>
              <a:tabLst>
                <a:tab pos="308610" algn="l"/>
              </a:tabLst>
            </a:pPr>
            <a:r>
              <a:rPr sz="2600" dirty="0">
                <a:latin typeface="Arial"/>
                <a:cs typeface="Arial"/>
              </a:rPr>
              <a:t>First antibiotic to be used</a:t>
            </a:r>
            <a:r>
              <a:rPr sz="2600" spc="-15" dirty="0">
                <a:latin typeface="Arial"/>
                <a:cs typeface="Arial"/>
              </a:rPr>
              <a:t> </a:t>
            </a:r>
            <a:r>
              <a:rPr sz="2600" dirty="0">
                <a:latin typeface="Arial"/>
                <a:cs typeface="Arial"/>
              </a:rPr>
              <a:t>clinically</a:t>
            </a:r>
            <a:endParaRPr sz="2600">
              <a:latin typeface="Arial"/>
              <a:cs typeface="Arial"/>
            </a:endParaRPr>
          </a:p>
          <a:p>
            <a:pPr marL="307975" indent="-295910">
              <a:lnSpc>
                <a:spcPts val="3115"/>
              </a:lnSpc>
              <a:buSzPct val="96153"/>
              <a:buFont typeface="Wingdings"/>
              <a:buChar char=""/>
              <a:tabLst>
                <a:tab pos="308610" algn="l"/>
              </a:tabLst>
            </a:pPr>
            <a:r>
              <a:rPr sz="2600" dirty="0">
                <a:latin typeface="Arial"/>
                <a:cs typeface="Arial"/>
              </a:rPr>
              <a:t>Obtained </a:t>
            </a:r>
            <a:r>
              <a:rPr sz="2600" spc="-5" dirty="0">
                <a:latin typeface="Arial"/>
                <a:cs typeface="Arial"/>
              </a:rPr>
              <a:t>from </a:t>
            </a:r>
            <a:r>
              <a:rPr sz="2600" dirty="0">
                <a:latin typeface="Arial"/>
                <a:cs typeface="Arial"/>
              </a:rPr>
              <a:t>fungus </a:t>
            </a:r>
            <a:r>
              <a:rPr sz="2600" i="1" dirty="0">
                <a:latin typeface="Arial"/>
                <a:cs typeface="Arial"/>
              </a:rPr>
              <a:t>Penicillium</a:t>
            </a:r>
            <a:r>
              <a:rPr sz="2600" i="1" spc="-10" dirty="0">
                <a:latin typeface="Arial"/>
                <a:cs typeface="Arial"/>
              </a:rPr>
              <a:t> </a:t>
            </a:r>
            <a:r>
              <a:rPr sz="2600" i="1" dirty="0">
                <a:latin typeface="Arial"/>
                <a:cs typeface="Arial"/>
              </a:rPr>
              <a:t>notatum</a:t>
            </a:r>
            <a:endParaRPr sz="2600">
              <a:latin typeface="Arial"/>
              <a:cs typeface="Arial"/>
            </a:endParaRPr>
          </a:p>
          <a:p>
            <a:pPr marL="3418840">
              <a:lnSpc>
                <a:spcPts val="3354"/>
              </a:lnSpc>
            </a:pPr>
            <a:r>
              <a:rPr sz="2800" b="1" dirty="0">
                <a:solidFill>
                  <a:srgbClr val="00AF50"/>
                </a:solidFill>
                <a:latin typeface="Arial"/>
                <a:cs typeface="Arial"/>
              </a:rPr>
              <a:t>Structure</a:t>
            </a:r>
            <a:endParaRPr sz="2800">
              <a:latin typeface="Arial"/>
              <a:cs typeface="Arial"/>
            </a:endParaRPr>
          </a:p>
          <a:p>
            <a:pPr marL="307975" indent="-295910">
              <a:lnSpc>
                <a:spcPct val="100000"/>
              </a:lnSpc>
              <a:spcBef>
                <a:spcPts val="10"/>
              </a:spcBef>
              <a:buSzPct val="96153"/>
              <a:buFont typeface="Wingdings"/>
              <a:buChar char=""/>
              <a:tabLst>
                <a:tab pos="308610" algn="l"/>
              </a:tabLst>
            </a:pPr>
            <a:r>
              <a:rPr sz="2600" dirty="0">
                <a:latin typeface="Arial"/>
                <a:cs typeface="Arial"/>
              </a:rPr>
              <a:t>β-lactam is responsible for antimicrobial</a:t>
            </a:r>
            <a:r>
              <a:rPr sz="2600" spc="-85" dirty="0">
                <a:latin typeface="Arial"/>
                <a:cs typeface="Arial"/>
              </a:rPr>
              <a:t> </a:t>
            </a:r>
            <a:r>
              <a:rPr sz="2600" dirty="0">
                <a:latin typeface="Arial"/>
                <a:cs typeface="Arial"/>
              </a:rPr>
              <a:t>activity</a:t>
            </a:r>
            <a:endParaRPr sz="2600">
              <a:latin typeface="Arial"/>
              <a:cs typeface="Arial"/>
            </a:endParaRPr>
          </a:p>
          <a:p>
            <a:pPr marL="299085" marR="5080" indent="-287020">
              <a:lnSpc>
                <a:spcPct val="100000"/>
              </a:lnSpc>
              <a:buSzPct val="96153"/>
              <a:buFont typeface="Wingdings"/>
              <a:buChar char=""/>
              <a:tabLst>
                <a:tab pos="308610" algn="l"/>
              </a:tabLst>
            </a:pPr>
            <a:r>
              <a:rPr sz="2600" dirty="0">
                <a:latin typeface="Arial"/>
                <a:cs typeface="Arial"/>
              </a:rPr>
              <a:t>Properties like antimicrobial spectrum, stability to  stomach acid and susceptibility to bacterial degradative  enzymes (β-lactamases) depends upon </a:t>
            </a:r>
            <a:r>
              <a:rPr sz="2600" spc="-5" dirty="0">
                <a:latin typeface="Arial"/>
                <a:cs typeface="Arial"/>
              </a:rPr>
              <a:t>the </a:t>
            </a:r>
            <a:r>
              <a:rPr sz="2600" dirty="0">
                <a:latin typeface="Arial"/>
                <a:cs typeface="Arial"/>
              </a:rPr>
              <a:t>side</a:t>
            </a:r>
            <a:r>
              <a:rPr sz="2600" spc="-20" dirty="0">
                <a:latin typeface="Arial"/>
                <a:cs typeface="Arial"/>
              </a:rPr>
              <a:t> </a:t>
            </a:r>
            <a:r>
              <a:rPr sz="2600" dirty="0">
                <a:latin typeface="Arial"/>
                <a:cs typeface="Arial"/>
              </a:rPr>
              <a:t>chain</a:t>
            </a:r>
            <a:endParaRPr sz="2600">
              <a:latin typeface="Arial"/>
              <a:cs typeface="Arial"/>
            </a:endParaRPr>
          </a:p>
          <a:p>
            <a:pPr marL="307975" indent="-295910">
              <a:lnSpc>
                <a:spcPct val="100000"/>
              </a:lnSpc>
              <a:buSzPct val="96153"/>
              <a:buFont typeface="Wingdings"/>
              <a:buChar char=""/>
              <a:tabLst>
                <a:tab pos="308610" algn="l"/>
              </a:tabLst>
            </a:pPr>
            <a:r>
              <a:rPr sz="2600" dirty="0">
                <a:latin typeface="Arial"/>
                <a:cs typeface="Arial"/>
              </a:rPr>
              <a:t>Also, </a:t>
            </a:r>
            <a:r>
              <a:rPr sz="2600" spc="-10" dirty="0">
                <a:latin typeface="Arial"/>
                <a:cs typeface="Arial"/>
              </a:rPr>
              <a:t>differ </a:t>
            </a:r>
            <a:r>
              <a:rPr sz="2600" dirty="0">
                <a:latin typeface="Arial"/>
                <a:cs typeface="Arial"/>
              </a:rPr>
              <a:t>in structure by the side</a:t>
            </a:r>
            <a:r>
              <a:rPr sz="2600" spc="-10" dirty="0">
                <a:latin typeface="Arial"/>
                <a:cs typeface="Arial"/>
              </a:rPr>
              <a:t> </a:t>
            </a:r>
            <a:r>
              <a:rPr sz="2600" dirty="0">
                <a:latin typeface="Arial"/>
                <a:cs typeface="Arial"/>
              </a:rPr>
              <a:t>chain</a:t>
            </a:r>
            <a:endParaRPr sz="2600">
              <a:latin typeface="Arial"/>
              <a:cs typeface="Arial"/>
            </a:endParaRPr>
          </a:p>
        </p:txBody>
      </p:sp>
      <p:sp>
        <p:nvSpPr>
          <p:cNvPr id="6" name="object 6"/>
          <p:cNvSpPr txBox="1">
            <a:spLocks noGrp="1"/>
          </p:cNvSpPr>
          <p:nvPr>
            <p:ph type="title"/>
          </p:nvPr>
        </p:nvSpPr>
        <p:spPr>
          <a:xfrm>
            <a:off x="576173" y="505713"/>
            <a:ext cx="2123440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110" dirty="0">
                <a:solidFill>
                  <a:srgbClr val="6F2F9F"/>
                </a:solidFill>
              </a:rPr>
              <a:t>Penicillin</a:t>
            </a: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148" y="1"/>
            <a:ext cx="9150350" cy="6857999"/>
            <a:chOff x="-41148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8810625" cy="6419215"/>
            </a:xfrm>
            <a:custGeom>
              <a:avLst/>
              <a:gdLst/>
              <a:ahLst/>
              <a:cxnLst/>
              <a:rect l="l" t="t" r="r" b="b"/>
              <a:pathLst>
                <a:path w="8810625" h="6419215">
                  <a:moveTo>
                    <a:pt x="8792845" y="0"/>
                  </a:moveTo>
                  <a:lnTo>
                    <a:pt x="8810244" y="6419088"/>
                  </a:lnTo>
                  <a:lnTo>
                    <a:pt x="0" y="6410634"/>
                  </a:lnTo>
                </a:path>
              </a:pathLst>
            </a:custGeom>
            <a:ln w="82296">
              <a:solidFill>
                <a:srgbClr val="7E7E7E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457200" y="152399"/>
              <a:ext cx="4415028" cy="3311652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1523999" y="2692907"/>
              <a:ext cx="5937504" cy="4012691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35940" y="0"/>
            <a:ext cx="5011420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15" dirty="0">
                <a:solidFill>
                  <a:srgbClr val="006FC0"/>
                </a:solidFill>
              </a:rPr>
              <a:t>Working </a:t>
            </a:r>
            <a:r>
              <a:rPr spc="-5" dirty="0">
                <a:solidFill>
                  <a:srgbClr val="006FC0"/>
                </a:solidFill>
              </a:rPr>
              <a:t>of</a:t>
            </a:r>
            <a:r>
              <a:rPr spc="-15" dirty="0">
                <a:solidFill>
                  <a:srgbClr val="006FC0"/>
                </a:solidFill>
              </a:rPr>
              <a:t> </a:t>
            </a:r>
            <a:r>
              <a:rPr spc="-5" dirty="0">
                <a:solidFill>
                  <a:srgbClr val="006FC0"/>
                </a:solidFill>
              </a:rPr>
              <a:t>penicillin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4287392" y="743153"/>
            <a:ext cx="1795145" cy="240029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1400" b="1" spc="-10" dirty="0">
                <a:latin typeface="Arial"/>
                <a:cs typeface="Arial"/>
              </a:rPr>
              <a:t>NAM-NAG-NAM-NAG</a:t>
            </a:r>
            <a:endParaRPr sz="1400">
              <a:latin typeface="Arial"/>
              <a:cs typeface="Arial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4337684" y="1425067"/>
            <a:ext cx="397510" cy="26924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1600" b="1" spc="-5" dirty="0">
                <a:latin typeface="Arial"/>
                <a:cs typeface="Arial"/>
              </a:rPr>
              <a:t>Pep</a:t>
            </a:r>
            <a:endParaRPr sz="1600">
              <a:latin typeface="Arial"/>
              <a:cs typeface="Arial"/>
            </a:endParaRPr>
          </a:p>
        </p:txBody>
      </p:sp>
      <p:sp>
        <p:nvSpPr>
          <p:cNvPr id="5" name="object 5"/>
          <p:cNvSpPr txBox="1"/>
          <p:nvPr/>
        </p:nvSpPr>
        <p:spPr>
          <a:xfrm>
            <a:off x="5393816" y="1425067"/>
            <a:ext cx="397510" cy="26924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1600" b="1" spc="-5" dirty="0">
                <a:latin typeface="Arial"/>
                <a:cs typeface="Arial"/>
              </a:rPr>
              <a:t>Pep</a:t>
            </a:r>
            <a:endParaRPr sz="1600">
              <a:latin typeface="Arial"/>
              <a:cs typeface="Arial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4337684" y="2136470"/>
            <a:ext cx="398145" cy="26924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1600" b="1" spc="-5" dirty="0">
                <a:latin typeface="Arial"/>
                <a:cs typeface="Arial"/>
              </a:rPr>
              <a:t>Pep</a:t>
            </a:r>
            <a:endParaRPr sz="1600">
              <a:latin typeface="Arial"/>
              <a:cs typeface="Arial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5357240" y="2136470"/>
            <a:ext cx="398145" cy="26924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1600" b="1" spc="-5" dirty="0">
                <a:latin typeface="Arial"/>
                <a:cs typeface="Arial"/>
              </a:rPr>
              <a:t>Pep</a:t>
            </a:r>
            <a:endParaRPr sz="1600">
              <a:latin typeface="Arial"/>
              <a:cs typeface="Arial"/>
            </a:endParaRPr>
          </a:p>
        </p:txBody>
      </p:sp>
      <p:sp>
        <p:nvSpPr>
          <p:cNvPr id="8" name="object 8"/>
          <p:cNvSpPr txBox="1"/>
          <p:nvPr/>
        </p:nvSpPr>
        <p:spPr>
          <a:xfrm>
            <a:off x="4287392" y="2847213"/>
            <a:ext cx="1794510" cy="23939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1400" b="1" spc="-10" dirty="0">
                <a:latin typeface="Arial"/>
                <a:cs typeface="Arial"/>
              </a:rPr>
              <a:t>NAM-NAG-NAM-NAG</a:t>
            </a:r>
            <a:endParaRPr sz="1400">
              <a:latin typeface="Arial"/>
              <a:cs typeface="Arial"/>
            </a:endParaRPr>
          </a:p>
        </p:txBody>
      </p:sp>
      <p:sp>
        <p:nvSpPr>
          <p:cNvPr id="9" name="object 9"/>
          <p:cNvSpPr txBox="1"/>
          <p:nvPr/>
        </p:nvSpPr>
        <p:spPr>
          <a:xfrm>
            <a:off x="4041775" y="3868673"/>
            <a:ext cx="4680585" cy="220091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114935">
              <a:lnSpc>
                <a:spcPct val="100000"/>
              </a:lnSpc>
              <a:spcBef>
                <a:spcPts val="100"/>
              </a:spcBef>
            </a:pPr>
            <a:r>
              <a:rPr sz="1800" b="1" spc="-5" dirty="0">
                <a:latin typeface="Arial"/>
                <a:cs typeface="Arial"/>
              </a:rPr>
              <a:t>Pep side chains are cross linked </a:t>
            </a:r>
            <a:r>
              <a:rPr sz="1800" b="1" spc="-10" dirty="0">
                <a:latin typeface="Arial"/>
                <a:cs typeface="Arial"/>
              </a:rPr>
              <a:t>as </a:t>
            </a:r>
            <a:r>
              <a:rPr sz="1800" b="1" spc="-5" dirty="0">
                <a:latin typeface="Arial"/>
                <a:cs typeface="Arial"/>
              </a:rPr>
              <a:t>the  </a:t>
            </a:r>
            <a:r>
              <a:rPr sz="1800" b="1" dirty="0">
                <a:latin typeface="Arial"/>
                <a:cs typeface="Arial"/>
              </a:rPr>
              <a:t>final </a:t>
            </a:r>
            <a:r>
              <a:rPr sz="1800" b="1" spc="-5" dirty="0">
                <a:latin typeface="Arial"/>
                <a:cs typeface="Arial"/>
              </a:rPr>
              <a:t>step </a:t>
            </a:r>
            <a:r>
              <a:rPr sz="1800" b="1" dirty="0">
                <a:latin typeface="Arial"/>
                <a:cs typeface="Arial"/>
              </a:rPr>
              <a:t>in </a:t>
            </a:r>
            <a:r>
              <a:rPr sz="1800" b="1" spc="-5" dirty="0">
                <a:latin typeface="Arial"/>
                <a:cs typeface="Arial"/>
              </a:rPr>
              <a:t>synthesis </a:t>
            </a:r>
            <a:r>
              <a:rPr sz="1800" b="1" dirty="0">
                <a:latin typeface="Arial"/>
                <a:cs typeface="Arial"/>
              </a:rPr>
              <a:t>of </a:t>
            </a:r>
            <a:r>
              <a:rPr sz="1800" b="1" spc="-5" dirty="0">
                <a:latin typeface="Arial"/>
                <a:cs typeface="Arial"/>
              </a:rPr>
              <a:t>peptidoglycan </a:t>
            </a:r>
            <a:r>
              <a:rPr sz="1800" b="1" dirty="0">
                <a:latin typeface="Arial"/>
                <a:cs typeface="Arial"/>
              </a:rPr>
              <a:t>in  </a:t>
            </a:r>
            <a:r>
              <a:rPr sz="1800" b="1" spc="-5" dirty="0">
                <a:latin typeface="Arial"/>
                <a:cs typeface="Arial"/>
              </a:rPr>
              <a:t>the presence </a:t>
            </a:r>
            <a:r>
              <a:rPr sz="1800" b="1" dirty="0">
                <a:latin typeface="Arial"/>
                <a:cs typeface="Arial"/>
              </a:rPr>
              <a:t>of penicillin binding protein  </a:t>
            </a:r>
            <a:r>
              <a:rPr sz="1800" b="1" spc="-5" dirty="0">
                <a:latin typeface="Arial"/>
                <a:cs typeface="Arial"/>
              </a:rPr>
              <a:t>(PBPs).Penicillin </a:t>
            </a:r>
            <a:r>
              <a:rPr sz="1800" b="1" dirty="0">
                <a:latin typeface="Arial"/>
                <a:cs typeface="Arial"/>
              </a:rPr>
              <a:t>drugs inhibit this  </a:t>
            </a:r>
            <a:r>
              <a:rPr sz="1800" b="1" spc="-5" dirty="0">
                <a:latin typeface="Arial"/>
                <a:cs typeface="Arial"/>
              </a:rPr>
              <a:t>process after </a:t>
            </a:r>
            <a:r>
              <a:rPr sz="1800" b="1" dirty="0">
                <a:latin typeface="Arial"/>
                <a:cs typeface="Arial"/>
              </a:rPr>
              <a:t>binding </a:t>
            </a:r>
            <a:r>
              <a:rPr sz="1800" b="1" spc="5" dirty="0">
                <a:latin typeface="Arial"/>
                <a:cs typeface="Arial"/>
              </a:rPr>
              <a:t>with</a:t>
            </a:r>
            <a:r>
              <a:rPr sz="1800" b="1" spc="-60" dirty="0">
                <a:latin typeface="Arial"/>
                <a:cs typeface="Arial"/>
              </a:rPr>
              <a:t> </a:t>
            </a:r>
            <a:r>
              <a:rPr sz="1800" b="1" spc="-5" dirty="0">
                <a:latin typeface="Arial"/>
                <a:cs typeface="Arial"/>
              </a:rPr>
              <a:t>PBPS.</a:t>
            </a:r>
            <a:endParaRPr sz="18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994"/>
              </a:spcBef>
            </a:pPr>
            <a:r>
              <a:rPr sz="1800" b="1" dirty="0">
                <a:latin typeface="Arial"/>
                <a:cs typeface="Arial"/>
              </a:rPr>
              <a:t>Pep=peptide</a:t>
            </a:r>
            <a:r>
              <a:rPr sz="1800" b="1" spc="-30" dirty="0">
                <a:latin typeface="Arial"/>
                <a:cs typeface="Arial"/>
              </a:rPr>
              <a:t> </a:t>
            </a:r>
            <a:r>
              <a:rPr sz="1800" b="1" spc="-5" dirty="0">
                <a:latin typeface="Arial"/>
                <a:cs typeface="Arial"/>
              </a:rPr>
              <a:t>linkage</a:t>
            </a:r>
            <a:endParaRPr sz="18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1010"/>
              </a:spcBef>
            </a:pPr>
            <a:r>
              <a:rPr sz="1800" b="1" spc="-25" dirty="0">
                <a:solidFill>
                  <a:srgbClr val="FFFFFF"/>
                </a:solidFill>
                <a:latin typeface="Arial"/>
                <a:cs typeface="Arial"/>
              </a:rPr>
              <a:t>NAM </a:t>
            </a:r>
            <a:r>
              <a:rPr sz="1800" b="1" spc="-20" dirty="0">
                <a:solidFill>
                  <a:srgbClr val="FFFFFF"/>
                </a:solidFill>
                <a:latin typeface="Arial"/>
                <a:cs typeface="Arial"/>
              </a:rPr>
              <a:t>&amp;NAG </a:t>
            </a:r>
            <a:r>
              <a:rPr sz="1800" b="1" spc="-5" dirty="0">
                <a:solidFill>
                  <a:srgbClr val="FFFFFF"/>
                </a:solidFill>
                <a:latin typeface="Arial"/>
                <a:cs typeface="Arial"/>
              </a:rPr>
              <a:t>=N-acetyl muramic acid </a:t>
            </a:r>
            <a:r>
              <a:rPr sz="1800" b="1" dirty="0">
                <a:solidFill>
                  <a:srgbClr val="FFFFFF"/>
                </a:solidFill>
                <a:latin typeface="Arial"/>
                <a:cs typeface="Arial"/>
              </a:rPr>
              <a:t>and</a:t>
            </a:r>
            <a:r>
              <a:rPr sz="1800" b="1" spc="190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1800" b="1" spc="-5" dirty="0">
                <a:solidFill>
                  <a:srgbClr val="FFFFFF"/>
                </a:solidFill>
                <a:latin typeface="Arial"/>
                <a:cs typeface="Arial"/>
              </a:rPr>
              <a:t>N-</a:t>
            </a:r>
            <a:endParaRPr sz="1800">
              <a:latin typeface="Arial"/>
              <a:cs typeface="Arial"/>
            </a:endParaRPr>
          </a:p>
        </p:txBody>
      </p:sp>
      <p:sp>
        <p:nvSpPr>
          <p:cNvPr id="10" name="object 10"/>
          <p:cNvSpPr txBox="1"/>
          <p:nvPr/>
        </p:nvSpPr>
        <p:spPr>
          <a:xfrm>
            <a:off x="4041775" y="6043676"/>
            <a:ext cx="2070735" cy="2997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800" b="1" spc="-5" dirty="0">
                <a:solidFill>
                  <a:srgbClr val="FFFFFF"/>
                </a:solidFill>
                <a:latin typeface="Arial"/>
                <a:cs typeface="Arial"/>
              </a:rPr>
              <a:t>acety</a:t>
            </a:r>
            <a:r>
              <a:rPr sz="1800" b="1" spc="-30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1800" b="1" spc="-5" dirty="0">
                <a:solidFill>
                  <a:srgbClr val="FFFFFF"/>
                </a:solidFill>
                <a:latin typeface="Arial"/>
                <a:cs typeface="Arial"/>
              </a:rPr>
              <a:t>glucosamine</a:t>
            </a:r>
            <a:endParaRPr sz="1800">
              <a:latin typeface="Arial"/>
              <a:cs typeface="Arial"/>
            </a:endParaRPr>
          </a:p>
        </p:txBody>
      </p:sp>
      <p:grpSp>
        <p:nvGrpSpPr>
          <p:cNvPr id="11" name="object 11"/>
          <p:cNvGrpSpPr/>
          <p:nvPr/>
        </p:nvGrpSpPr>
        <p:grpSpPr>
          <a:xfrm>
            <a:off x="1791970" y="1010221"/>
            <a:ext cx="6203315" cy="4792345"/>
            <a:chOff x="1791970" y="1010221"/>
            <a:chExt cx="6203315" cy="4792345"/>
          </a:xfrm>
        </p:grpSpPr>
        <p:sp>
          <p:nvSpPr>
            <p:cNvPr id="12" name="object 12"/>
            <p:cNvSpPr/>
            <p:nvPr/>
          </p:nvSpPr>
          <p:spPr>
            <a:xfrm>
              <a:off x="5105400" y="1014983"/>
              <a:ext cx="1066800" cy="1652270"/>
            </a:xfrm>
            <a:custGeom>
              <a:avLst/>
              <a:gdLst/>
              <a:ahLst/>
              <a:cxnLst/>
              <a:rect l="l" t="t" r="r" b="b"/>
              <a:pathLst>
                <a:path w="1066800" h="1652270">
                  <a:moveTo>
                    <a:pt x="0" y="0"/>
                  </a:moveTo>
                  <a:lnTo>
                    <a:pt x="0" y="304800"/>
                  </a:lnTo>
                </a:path>
                <a:path w="1066800" h="1652270">
                  <a:moveTo>
                    <a:pt x="1066800" y="0"/>
                  </a:moveTo>
                  <a:lnTo>
                    <a:pt x="1066800" y="304800"/>
                  </a:lnTo>
                </a:path>
                <a:path w="1066800" h="1652270">
                  <a:moveTo>
                    <a:pt x="0" y="737615"/>
                  </a:moveTo>
                  <a:lnTo>
                    <a:pt x="0" y="966215"/>
                  </a:lnTo>
                </a:path>
                <a:path w="1066800" h="1652270">
                  <a:moveTo>
                    <a:pt x="1066800" y="737615"/>
                  </a:moveTo>
                  <a:lnTo>
                    <a:pt x="1066800" y="966215"/>
                  </a:lnTo>
                </a:path>
                <a:path w="1066800" h="1652270">
                  <a:moveTo>
                    <a:pt x="0" y="1423415"/>
                  </a:moveTo>
                  <a:lnTo>
                    <a:pt x="0" y="1652015"/>
                  </a:lnTo>
                </a:path>
                <a:path w="1066800" h="1652270">
                  <a:moveTo>
                    <a:pt x="1066800" y="1423415"/>
                  </a:moveTo>
                  <a:lnTo>
                    <a:pt x="1066800" y="1652015"/>
                  </a:lnTo>
                </a:path>
              </a:pathLst>
            </a:custGeom>
            <a:ln w="9144">
              <a:solidFill>
                <a:srgbClr val="920909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" name="object 13"/>
            <p:cNvSpPr/>
            <p:nvPr/>
          </p:nvSpPr>
          <p:spPr>
            <a:xfrm>
              <a:off x="6780276" y="2708655"/>
              <a:ext cx="1186180" cy="1114425"/>
            </a:xfrm>
            <a:custGeom>
              <a:avLst/>
              <a:gdLst/>
              <a:ahLst/>
              <a:cxnLst/>
              <a:rect l="l" t="t" r="r" b="b"/>
              <a:pathLst>
                <a:path w="1186179" h="1114425">
                  <a:moveTo>
                    <a:pt x="1167256" y="0"/>
                  </a:moveTo>
                  <a:lnTo>
                    <a:pt x="1155743" y="40330"/>
                  </a:lnTo>
                  <a:lnTo>
                    <a:pt x="1141599" y="79946"/>
                  </a:lnTo>
                  <a:lnTo>
                    <a:pt x="1124889" y="118796"/>
                  </a:lnTo>
                  <a:lnTo>
                    <a:pt x="1105678" y="156831"/>
                  </a:lnTo>
                  <a:lnTo>
                    <a:pt x="1084031" y="194001"/>
                  </a:lnTo>
                  <a:lnTo>
                    <a:pt x="1060013" y="230256"/>
                  </a:lnTo>
                  <a:lnTo>
                    <a:pt x="1033689" y="265547"/>
                  </a:lnTo>
                  <a:lnTo>
                    <a:pt x="1005125" y="299823"/>
                  </a:lnTo>
                  <a:lnTo>
                    <a:pt x="974384" y="333034"/>
                  </a:lnTo>
                  <a:lnTo>
                    <a:pt x="941533" y="365131"/>
                  </a:lnTo>
                  <a:lnTo>
                    <a:pt x="906636" y="396064"/>
                  </a:lnTo>
                  <a:lnTo>
                    <a:pt x="869759" y="425783"/>
                  </a:lnTo>
                  <a:lnTo>
                    <a:pt x="830966" y="454237"/>
                  </a:lnTo>
                  <a:lnTo>
                    <a:pt x="790323" y="481378"/>
                  </a:lnTo>
                  <a:lnTo>
                    <a:pt x="747894" y="507155"/>
                  </a:lnTo>
                  <a:lnTo>
                    <a:pt x="703744" y="531518"/>
                  </a:lnTo>
                  <a:lnTo>
                    <a:pt x="657939" y="554418"/>
                  </a:lnTo>
                  <a:lnTo>
                    <a:pt x="610544" y="575804"/>
                  </a:lnTo>
                  <a:lnTo>
                    <a:pt x="561624" y="595626"/>
                  </a:lnTo>
                  <a:lnTo>
                    <a:pt x="511243" y="613836"/>
                  </a:lnTo>
                  <a:lnTo>
                    <a:pt x="459467" y="630382"/>
                  </a:lnTo>
                  <a:lnTo>
                    <a:pt x="406360" y="645215"/>
                  </a:lnTo>
                  <a:lnTo>
                    <a:pt x="351989" y="658286"/>
                  </a:lnTo>
                  <a:lnTo>
                    <a:pt x="296418" y="669544"/>
                  </a:lnTo>
                  <a:lnTo>
                    <a:pt x="296418" y="521335"/>
                  </a:lnTo>
                  <a:lnTo>
                    <a:pt x="0" y="844550"/>
                  </a:lnTo>
                  <a:lnTo>
                    <a:pt x="296418" y="1114171"/>
                  </a:lnTo>
                  <a:lnTo>
                    <a:pt x="296418" y="965962"/>
                  </a:lnTo>
                  <a:lnTo>
                    <a:pt x="352020" y="954714"/>
                  </a:lnTo>
                  <a:lnTo>
                    <a:pt x="406282" y="941701"/>
                  </a:lnTo>
                  <a:lnTo>
                    <a:pt x="459155" y="926976"/>
                  </a:lnTo>
                  <a:lnTo>
                    <a:pt x="510588" y="910594"/>
                  </a:lnTo>
                  <a:lnTo>
                    <a:pt x="560533" y="892610"/>
                  </a:lnTo>
                  <a:lnTo>
                    <a:pt x="608940" y="873077"/>
                  </a:lnTo>
                  <a:lnTo>
                    <a:pt x="655762" y="852051"/>
                  </a:lnTo>
                  <a:lnTo>
                    <a:pt x="700948" y="829585"/>
                  </a:lnTo>
                  <a:lnTo>
                    <a:pt x="744450" y="805735"/>
                  </a:lnTo>
                  <a:lnTo>
                    <a:pt x="786219" y="780553"/>
                  </a:lnTo>
                  <a:lnTo>
                    <a:pt x="826205" y="754095"/>
                  </a:lnTo>
                  <a:lnTo>
                    <a:pt x="864359" y="726416"/>
                  </a:lnTo>
                  <a:lnTo>
                    <a:pt x="900633" y="697569"/>
                  </a:lnTo>
                  <a:lnTo>
                    <a:pt x="934977" y="667609"/>
                  </a:lnTo>
                  <a:lnTo>
                    <a:pt x="967342" y="636590"/>
                  </a:lnTo>
                  <a:lnTo>
                    <a:pt x="997680" y="604567"/>
                  </a:lnTo>
                  <a:lnTo>
                    <a:pt x="1025940" y="571594"/>
                  </a:lnTo>
                  <a:lnTo>
                    <a:pt x="1052075" y="537726"/>
                  </a:lnTo>
                  <a:lnTo>
                    <a:pt x="1076035" y="503016"/>
                  </a:lnTo>
                  <a:lnTo>
                    <a:pt x="1097770" y="467520"/>
                  </a:lnTo>
                  <a:lnTo>
                    <a:pt x="1117232" y="431291"/>
                  </a:lnTo>
                  <a:lnTo>
                    <a:pt x="1134373" y="394385"/>
                  </a:lnTo>
                  <a:lnTo>
                    <a:pt x="1149141" y="356855"/>
                  </a:lnTo>
                  <a:lnTo>
                    <a:pt x="1161490" y="318756"/>
                  </a:lnTo>
                  <a:lnTo>
                    <a:pt x="1171369" y="280142"/>
                  </a:lnTo>
                  <a:lnTo>
                    <a:pt x="1178729" y="241067"/>
                  </a:lnTo>
                  <a:lnTo>
                    <a:pt x="1183522" y="201587"/>
                  </a:lnTo>
                  <a:lnTo>
                    <a:pt x="1185699" y="161755"/>
                  </a:lnTo>
                  <a:lnTo>
                    <a:pt x="1185209" y="121626"/>
                  </a:lnTo>
                  <a:lnTo>
                    <a:pt x="1182005" y="81254"/>
                  </a:lnTo>
                  <a:lnTo>
                    <a:pt x="1176037" y="40694"/>
                  </a:lnTo>
                  <a:lnTo>
                    <a:pt x="1167256" y="0"/>
                  </a:lnTo>
                  <a:close/>
                </a:path>
              </a:pathLst>
            </a:custGeom>
            <a:solidFill>
              <a:srgbClr val="00AFE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" name="object 14"/>
            <p:cNvSpPr/>
            <p:nvPr/>
          </p:nvSpPr>
          <p:spPr>
            <a:xfrm>
              <a:off x="6780276" y="1716023"/>
              <a:ext cx="1186180" cy="1141095"/>
            </a:xfrm>
            <a:custGeom>
              <a:avLst/>
              <a:gdLst/>
              <a:ahLst/>
              <a:cxnLst/>
              <a:rect l="l" t="t" r="r" b="b"/>
              <a:pathLst>
                <a:path w="1186179" h="1141095">
                  <a:moveTo>
                    <a:pt x="0" y="0"/>
                  </a:moveTo>
                  <a:lnTo>
                    <a:pt x="0" y="296417"/>
                  </a:lnTo>
                  <a:lnTo>
                    <a:pt x="55813" y="297337"/>
                  </a:lnTo>
                  <a:lnTo>
                    <a:pt x="110963" y="300067"/>
                  </a:lnTo>
                  <a:lnTo>
                    <a:pt x="165391" y="304568"/>
                  </a:lnTo>
                  <a:lnTo>
                    <a:pt x="219042" y="310799"/>
                  </a:lnTo>
                  <a:lnTo>
                    <a:pt x="271858" y="318720"/>
                  </a:lnTo>
                  <a:lnTo>
                    <a:pt x="323782" y="328290"/>
                  </a:lnTo>
                  <a:lnTo>
                    <a:pt x="374757" y="339468"/>
                  </a:lnTo>
                  <a:lnTo>
                    <a:pt x="424727" y="352215"/>
                  </a:lnTo>
                  <a:lnTo>
                    <a:pt x="473634" y="366488"/>
                  </a:lnTo>
                  <a:lnTo>
                    <a:pt x="521421" y="382249"/>
                  </a:lnTo>
                  <a:lnTo>
                    <a:pt x="568031" y="399455"/>
                  </a:lnTo>
                  <a:lnTo>
                    <a:pt x="613409" y="418068"/>
                  </a:lnTo>
                  <a:lnTo>
                    <a:pt x="657495" y="438045"/>
                  </a:lnTo>
                  <a:lnTo>
                    <a:pt x="700235" y="459347"/>
                  </a:lnTo>
                  <a:lnTo>
                    <a:pt x="741570" y="481933"/>
                  </a:lnTo>
                  <a:lnTo>
                    <a:pt x="781444" y="505763"/>
                  </a:lnTo>
                  <a:lnTo>
                    <a:pt x="819799" y="530795"/>
                  </a:lnTo>
                  <a:lnTo>
                    <a:pt x="856580" y="556990"/>
                  </a:lnTo>
                  <a:lnTo>
                    <a:pt x="891728" y="584307"/>
                  </a:lnTo>
                  <a:lnTo>
                    <a:pt x="925187" y="612705"/>
                  </a:lnTo>
                  <a:lnTo>
                    <a:pt x="956901" y="642143"/>
                  </a:lnTo>
                  <a:lnTo>
                    <a:pt x="986811" y="672582"/>
                  </a:lnTo>
                  <a:lnTo>
                    <a:pt x="1014862" y="703980"/>
                  </a:lnTo>
                  <a:lnTo>
                    <a:pt x="1040996" y="736297"/>
                  </a:lnTo>
                  <a:lnTo>
                    <a:pt x="1065156" y="769492"/>
                  </a:lnTo>
                  <a:lnTo>
                    <a:pt x="1087285" y="803526"/>
                  </a:lnTo>
                  <a:lnTo>
                    <a:pt x="1107326" y="838357"/>
                  </a:lnTo>
                  <a:lnTo>
                    <a:pt x="1125224" y="873944"/>
                  </a:lnTo>
                  <a:lnTo>
                    <a:pt x="1140919" y="910248"/>
                  </a:lnTo>
                  <a:lnTo>
                    <a:pt x="1154356" y="947228"/>
                  </a:lnTo>
                  <a:lnTo>
                    <a:pt x="1165478" y="984842"/>
                  </a:lnTo>
                  <a:lnTo>
                    <a:pt x="1174227" y="1023051"/>
                  </a:lnTo>
                  <a:lnTo>
                    <a:pt x="1180547" y="1061815"/>
                  </a:lnTo>
                  <a:lnTo>
                    <a:pt x="1184381" y="1101091"/>
                  </a:lnTo>
                  <a:lnTo>
                    <a:pt x="1185672" y="1140840"/>
                  </a:lnTo>
                  <a:lnTo>
                    <a:pt x="1185672" y="844550"/>
                  </a:lnTo>
                  <a:lnTo>
                    <a:pt x="1184381" y="804789"/>
                  </a:lnTo>
                  <a:lnTo>
                    <a:pt x="1180547" y="765503"/>
                  </a:lnTo>
                  <a:lnTo>
                    <a:pt x="1174227" y="726730"/>
                  </a:lnTo>
                  <a:lnTo>
                    <a:pt x="1165478" y="688513"/>
                  </a:lnTo>
                  <a:lnTo>
                    <a:pt x="1154356" y="650890"/>
                  </a:lnTo>
                  <a:lnTo>
                    <a:pt x="1140919" y="613902"/>
                  </a:lnTo>
                  <a:lnTo>
                    <a:pt x="1125224" y="577591"/>
                  </a:lnTo>
                  <a:lnTo>
                    <a:pt x="1107326" y="541997"/>
                  </a:lnTo>
                  <a:lnTo>
                    <a:pt x="1087285" y="507160"/>
                  </a:lnTo>
                  <a:lnTo>
                    <a:pt x="1065156" y="473121"/>
                  </a:lnTo>
                  <a:lnTo>
                    <a:pt x="1040996" y="439920"/>
                  </a:lnTo>
                  <a:lnTo>
                    <a:pt x="1014862" y="407598"/>
                  </a:lnTo>
                  <a:lnTo>
                    <a:pt x="986811" y="376195"/>
                  </a:lnTo>
                  <a:lnTo>
                    <a:pt x="956901" y="345752"/>
                  </a:lnTo>
                  <a:lnTo>
                    <a:pt x="925187" y="316310"/>
                  </a:lnTo>
                  <a:lnTo>
                    <a:pt x="891728" y="287909"/>
                  </a:lnTo>
                  <a:lnTo>
                    <a:pt x="856580" y="260589"/>
                  </a:lnTo>
                  <a:lnTo>
                    <a:pt x="819799" y="234392"/>
                  </a:lnTo>
                  <a:lnTo>
                    <a:pt x="781444" y="209357"/>
                  </a:lnTo>
                  <a:lnTo>
                    <a:pt x="741570" y="185525"/>
                  </a:lnTo>
                  <a:lnTo>
                    <a:pt x="700235" y="162937"/>
                  </a:lnTo>
                  <a:lnTo>
                    <a:pt x="657495" y="141634"/>
                  </a:lnTo>
                  <a:lnTo>
                    <a:pt x="613409" y="121655"/>
                  </a:lnTo>
                  <a:lnTo>
                    <a:pt x="568031" y="103041"/>
                  </a:lnTo>
                  <a:lnTo>
                    <a:pt x="521421" y="85834"/>
                  </a:lnTo>
                  <a:lnTo>
                    <a:pt x="473634" y="70073"/>
                  </a:lnTo>
                  <a:lnTo>
                    <a:pt x="424727" y="55798"/>
                  </a:lnTo>
                  <a:lnTo>
                    <a:pt x="374757" y="43051"/>
                  </a:lnTo>
                  <a:lnTo>
                    <a:pt x="323782" y="31873"/>
                  </a:lnTo>
                  <a:lnTo>
                    <a:pt x="271858" y="22303"/>
                  </a:lnTo>
                  <a:lnTo>
                    <a:pt x="219042" y="14382"/>
                  </a:lnTo>
                  <a:lnTo>
                    <a:pt x="165391" y="8150"/>
                  </a:lnTo>
                  <a:lnTo>
                    <a:pt x="110963" y="3649"/>
                  </a:lnTo>
                  <a:lnTo>
                    <a:pt x="55813" y="919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8DC1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" name="object 15"/>
            <p:cNvSpPr/>
            <p:nvPr/>
          </p:nvSpPr>
          <p:spPr>
            <a:xfrm>
              <a:off x="6780276" y="1716023"/>
              <a:ext cx="1186180" cy="2106930"/>
            </a:xfrm>
            <a:custGeom>
              <a:avLst/>
              <a:gdLst/>
              <a:ahLst/>
              <a:cxnLst/>
              <a:rect l="l" t="t" r="r" b="b"/>
              <a:pathLst>
                <a:path w="1186179" h="2106929">
                  <a:moveTo>
                    <a:pt x="1185672" y="1140840"/>
                  </a:moveTo>
                  <a:lnTo>
                    <a:pt x="1184381" y="1101091"/>
                  </a:lnTo>
                  <a:lnTo>
                    <a:pt x="1180547" y="1061815"/>
                  </a:lnTo>
                  <a:lnTo>
                    <a:pt x="1174227" y="1023051"/>
                  </a:lnTo>
                  <a:lnTo>
                    <a:pt x="1165478" y="984842"/>
                  </a:lnTo>
                  <a:lnTo>
                    <a:pt x="1154356" y="947228"/>
                  </a:lnTo>
                  <a:lnTo>
                    <a:pt x="1140919" y="910248"/>
                  </a:lnTo>
                  <a:lnTo>
                    <a:pt x="1125224" y="873944"/>
                  </a:lnTo>
                  <a:lnTo>
                    <a:pt x="1107326" y="838357"/>
                  </a:lnTo>
                  <a:lnTo>
                    <a:pt x="1087285" y="803526"/>
                  </a:lnTo>
                  <a:lnTo>
                    <a:pt x="1065156" y="769492"/>
                  </a:lnTo>
                  <a:lnTo>
                    <a:pt x="1040996" y="736297"/>
                  </a:lnTo>
                  <a:lnTo>
                    <a:pt x="1014862" y="703980"/>
                  </a:lnTo>
                  <a:lnTo>
                    <a:pt x="986811" y="672582"/>
                  </a:lnTo>
                  <a:lnTo>
                    <a:pt x="956901" y="642143"/>
                  </a:lnTo>
                  <a:lnTo>
                    <a:pt x="925187" y="612705"/>
                  </a:lnTo>
                  <a:lnTo>
                    <a:pt x="891728" y="584307"/>
                  </a:lnTo>
                  <a:lnTo>
                    <a:pt x="856580" y="556990"/>
                  </a:lnTo>
                  <a:lnTo>
                    <a:pt x="819799" y="530795"/>
                  </a:lnTo>
                  <a:lnTo>
                    <a:pt x="781444" y="505763"/>
                  </a:lnTo>
                  <a:lnTo>
                    <a:pt x="741570" y="481933"/>
                  </a:lnTo>
                  <a:lnTo>
                    <a:pt x="700235" y="459347"/>
                  </a:lnTo>
                  <a:lnTo>
                    <a:pt x="657495" y="438045"/>
                  </a:lnTo>
                  <a:lnTo>
                    <a:pt x="613409" y="418068"/>
                  </a:lnTo>
                  <a:lnTo>
                    <a:pt x="568031" y="399455"/>
                  </a:lnTo>
                  <a:lnTo>
                    <a:pt x="521421" y="382249"/>
                  </a:lnTo>
                  <a:lnTo>
                    <a:pt x="473634" y="366488"/>
                  </a:lnTo>
                  <a:lnTo>
                    <a:pt x="424727" y="352215"/>
                  </a:lnTo>
                  <a:lnTo>
                    <a:pt x="374757" y="339468"/>
                  </a:lnTo>
                  <a:lnTo>
                    <a:pt x="323782" y="328290"/>
                  </a:lnTo>
                  <a:lnTo>
                    <a:pt x="271858" y="318720"/>
                  </a:lnTo>
                  <a:lnTo>
                    <a:pt x="219042" y="310799"/>
                  </a:lnTo>
                  <a:lnTo>
                    <a:pt x="165391" y="304568"/>
                  </a:lnTo>
                  <a:lnTo>
                    <a:pt x="110963" y="300067"/>
                  </a:lnTo>
                  <a:lnTo>
                    <a:pt x="55813" y="297337"/>
                  </a:lnTo>
                  <a:lnTo>
                    <a:pt x="0" y="296417"/>
                  </a:lnTo>
                  <a:lnTo>
                    <a:pt x="0" y="0"/>
                  </a:lnTo>
                  <a:lnTo>
                    <a:pt x="55813" y="919"/>
                  </a:lnTo>
                  <a:lnTo>
                    <a:pt x="110963" y="3649"/>
                  </a:lnTo>
                  <a:lnTo>
                    <a:pt x="165391" y="8150"/>
                  </a:lnTo>
                  <a:lnTo>
                    <a:pt x="219042" y="14382"/>
                  </a:lnTo>
                  <a:lnTo>
                    <a:pt x="271858" y="22303"/>
                  </a:lnTo>
                  <a:lnTo>
                    <a:pt x="323782" y="31873"/>
                  </a:lnTo>
                  <a:lnTo>
                    <a:pt x="374757" y="43051"/>
                  </a:lnTo>
                  <a:lnTo>
                    <a:pt x="424727" y="55798"/>
                  </a:lnTo>
                  <a:lnTo>
                    <a:pt x="473634" y="70073"/>
                  </a:lnTo>
                  <a:lnTo>
                    <a:pt x="521421" y="85834"/>
                  </a:lnTo>
                  <a:lnTo>
                    <a:pt x="568031" y="103041"/>
                  </a:lnTo>
                  <a:lnTo>
                    <a:pt x="613409" y="121655"/>
                  </a:lnTo>
                  <a:lnTo>
                    <a:pt x="657495" y="141634"/>
                  </a:lnTo>
                  <a:lnTo>
                    <a:pt x="700235" y="162937"/>
                  </a:lnTo>
                  <a:lnTo>
                    <a:pt x="741570" y="185525"/>
                  </a:lnTo>
                  <a:lnTo>
                    <a:pt x="781444" y="209357"/>
                  </a:lnTo>
                  <a:lnTo>
                    <a:pt x="819799" y="234392"/>
                  </a:lnTo>
                  <a:lnTo>
                    <a:pt x="856580" y="260589"/>
                  </a:lnTo>
                  <a:lnTo>
                    <a:pt x="891728" y="287909"/>
                  </a:lnTo>
                  <a:lnTo>
                    <a:pt x="925187" y="316310"/>
                  </a:lnTo>
                  <a:lnTo>
                    <a:pt x="956901" y="345752"/>
                  </a:lnTo>
                  <a:lnTo>
                    <a:pt x="986811" y="376195"/>
                  </a:lnTo>
                  <a:lnTo>
                    <a:pt x="1014862" y="407598"/>
                  </a:lnTo>
                  <a:lnTo>
                    <a:pt x="1040996" y="439920"/>
                  </a:lnTo>
                  <a:lnTo>
                    <a:pt x="1065156" y="473121"/>
                  </a:lnTo>
                  <a:lnTo>
                    <a:pt x="1087285" y="507160"/>
                  </a:lnTo>
                  <a:lnTo>
                    <a:pt x="1107326" y="541997"/>
                  </a:lnTo>
                  <a:lnTo>
                    <a:pt x="1125224" y="577591"/>
                  </a:lnTo>
                  <a:lnTo>
                    <a:pt x="1140919" y="613902"/>
                  </a:lnTo>
                  <a:lnTo>
                    <a:pt x="1154356" y="650890"/>
                  </a:lnTo>
                  <a:lnTo>
                    <a:pt x="1165478" y="688513"/>
                  </a:lnTo>
                  <a:lnTo>
                    <a:pt x="1174227" y="726730"/>
                  </a:lnTo>
                  <a:lnTo>
                    <a:pt x="1180547" y="765503"/>
                  </a:lnTo>
                  <a:lnTo>
                    <a:pt x="1184381" y="804789"/>
                  </a:lnTo>
                  <a:lnTo>
                    <a:pt x="1185672" y="844550"/>
                  </a:lnTo>
                  <a:lnTo>
                    <a:pt x="1185672" y="1140840"/>
                  </a:lnTo>
                  <a:lnTo>
                    <a:pt x="1184281" y="1181915"/>
                  </a:lnTo>
                  <a:lnTo>
                    <a:pt x="1180149" y="1222563"/>
                  </a:lnTo>
                  <a:lnTo>
                    <a:pt x="1173331" y="1262733"/>
                  </a:lnTo>
                  <a:lnTo>
                    <a:pt x="1163885" y="1302372"/>
                  </a:lnTo>
                  <a:lnTo>
                    <a:pt x="1151866" y="1341427"/>
                  </a:lnTo>
                  <a:lnTo>
                    <a:pt x="1137333" y="1379847"/>
                  </a:lnTo>
                  <a:lnTo>
                    <a:pt x="1120342" y="1417579"/>
                  </a:lnTo>
                  <a:lnTo>
                    <a:pt x="1100950" y="1454572"/>
                  </a:lnTo>
                  <a:lnTo>
                    <a:pt x="1079213" y="1490772"/>
                  </a:lnTo>
                  <a:lnTo>
                    <a:pt x="1055189" y="1526128"/>
                  </a:lnTo>
                  <a:lnTo>
                    <a:pt x="1028934" y="1560588"/>
                  </a:lnTo>
                  <a:lnTo>
                    <a:pt x="1000505" y="1594098"/>
                  </a:lnTo>
                  <a:lnTo>
                    <a:pt x="969960" y="1626608"/>
                  </a:lnTo>
                  <a:lnTo>
                    <a:pt x="937355" y="1658064"/>
                  </a:lnTo>
                  <a:lnTo>
                    <a:pt x="902746" y="1688414"/>
                  </a:lnTo>
                  <a:lnTo>
                    <a:pt x="866191" y="1717607"/>
                  </a:lnTo>
                  <a:lnTo>
                    <a:pt x="827747" y="1745590"/>
                  </a:lnTo>
                  <a:lnTo>
                    <a:pt x="787470" y="1772310"/>
                  </a:lnTo>
                  <a:lnTo>
                    <a:pt x="745417" y="1797716"/>
                  </a:lnTo>
                  <a:lnTo>
                    <a:pt x="701646" y="1821755"/>
                  </a:lnTo>
                  <a:lnTo>
                    <a:pt x="656212" y="1844375"/>
                  </a:lnTo>
                  <a:lnTo>
                    <a:pt x="609174" y="1865524"/>
                  </a:lnTo>
                  <a:lnTo>
                    <a:pt x="560587" y="1885149"/>
                  </a:lnTo>
                  <a:lnTo>
                    <a:pt x="510508" y="1903198"/>
                  </a:lnTo>
                  <a:lnTo>
                    <a:pt x="458995" y="1919620"/>
                  </a:lnTo>
                  <a:lnTo>
                    <a:pt x="406105" y="1934361"/>
                  </a:lnTo>
                  <a:lnTo>
                    <a:pt x="351893" y="1947370"/>
                  </a:lnTo>
                  <a:lnTo>
                    <a:pt x="296418" y="1958594"/>
                  </a:lnTo>
                  <a:lnTo>
                    <a:pt x="296418" y="2106803"/>
                  </a:lnTo>
                  <a:lnTo>
                    <a:pt x="0" y="1837181"/>
                  </a:lnTo>
                  <a:lnTo>
                    <a:pt x="296418" y="1513966"/>
                  </a:lnTo>
                  <a:lnTo>
                    <a:pt x="296418" y="1662176"/>
                  </a:lnTo>
                  <a:lnTo>
                    <a:pt x="351989" y="1650918"/>
                  </a:lnTo>
                  <a:lnTo>
                    <a:pt x="406360" y="1637847"/>
                  </a:lnTo>
                  <a:lnTo>
                    <a:pt x="459467" y="1623014"/>
                  </a:lnTo>
                  <a:lnTo>
                    <a:pt x="511243" y="1606468"/>
                  </a:lnTo>
                  <a:lnTo>
                    <a:pt x="561624" y="1588258"/>
                  </a:lnTo>
                  <a:lnTo>
                    <a:pt x="610544" y="1568436"/>
                  </a:lnTo>
                  <a:lnTo>
                    <a:pt x="657939" y="1547050"/>
                  </a:lnTo>
                  <a:lnTo>
                    <a:pt x="703744" y="1524150"/>
                  </a:lnTo>
                  <a:lnTo>
                    <a:pt x="747894" y="1499787"/>
                  </a:lnTo>
                  <a:lnTo>
                    <a:pt x="790323" y="1474010"/>
                  </a:lnTo>
                  <a:lnTo>
                    <a:pt x="830966" y="1446869"/>
                  </a:lnTo>
                  <a:lnTo>
                    <a:pt x="869759" y="1418415"/>
                  </a:lnTo>
                  <a:lnTo>
                    <a:pt x="906636" y="1388696"/>
                  </a:lnTo>
                  <a:lnTo>
                    <a:pt x="941533" y="1357763"/>
                  </a:lnTo>
                  <a:lnTo>
                    <a:pt x="974384" y="1325666"/>
                  </a:lnTo>
                  <a:lnTo>
                    <a:pt x="1005125" y="1292455"/>
                  </a:lnTo>
                  <a:lnTo>
                    <a:pt x="1033689" y="1258179"/>
                  </a:lnTo>
                  <a:lnTo>
                    <a:pt x="1060013" y="1222888"/>
                  </a:lnTo>
                  <a:lnTo>
                    <a:pt x="1084031" y="1186633"/>
                  </a:lnTo>
                  <a:lnTo>
                    <a:pt x="1105678" y="1149463"/>
                  </a:lnTo>
                  <a:lnTo>
                    <a:pt x="1124889" y="1111428"/>
                  </a:lnTo>
                  <a:lnTo>
                    <a:pt x="1141599" y="1072578"/>
                  </a:lnTo>
                  <a:lnTo>
                    <a:pt x="1155743" y="1032962"/>
                  </a:lnTo>
                  <a:lnTo>
                    <a:pt x="1167256" y="992631"/>
                  </a:lnTo>
                </a:path>
              </a:pathLst>
            </a:custGeom>
            <a:ln w="57912">
              <a:solidFill>
                <a:srgbClr val="00AF5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" name="object 16"/>
            <p:cNvSpPr/>
            <p:nvPr/>
          </p:nvSpPr>
          <p:spPr>
            <a:xfrm>
              <a:off x="1802130" y="1634489"/>
              <a:ext cx="485140" cy="433070"/>
            </a:xfrm>
            <a:custGeom>
              <a:avLst/>
              <a:gdLst/>
              <a:ahLst/>
              <a:cxnLst/>
              <a:rect l="l" t="t" r="r" b="b"/>
              <a:pathLst>
                <a:path w="485139" h="433069">
                  <a:moveTo>
                    <a:pt x="363474" y="0"/>
                  </a:moveTo>
                  <a:lnTo>
                    <a:pt x="121157" y="0"/>
                  </a:lnTo>
                  <a:lnTo>
                    <a:pt x="121157" y="216408"/>
                  </a:lnTo>
                  <a:lnTo>
                    <a:pt x="0" y="216408"/>
                  </a:lnTo>
                  <a:lnTo>
                    <a:pt x="242315" y="432815"/>
                  </a:lnTo>
                  <a:lnTo>
                    <a:pt x="484631" y="216408"/>
                  </a:lnTo>
                  <a:lnTo>
                    <a:pt x="363474" y="216408"/>
                  </a:lnTo>
                  <a:lnTo>
                    <a:pt x="363474" y="0"/>
                  </a:lnTo>
                  <a:close/>
                </a:path>
              </a:pathLst>
            </a:custGeom>
            <a:solidFill>
              <a:srgbClr val="00AFE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" name="object 17"/>
            <p:cNvSpPr/>
            <p:nvPr/>
          </p:nvSpPr>
          <p:spPr>
            <a:xfrm>
              <a:off x="1802130" y="1634489"/>
              <a:ext cx="485140" cy="433070"/>
            </a:xfrm>
            <a:custGeom>
              <a:avLst/>
              <a:gdLst/>
              <a:ahLst/>
              <a:cxnLst/>
              <a:rect l="l" t="t" r="r" b="b"/>
              <a:pathLst>
                <a:path w="485139" h="433069">
                  <a:moveTo>
                    <a:pt x="0" y="216408"/>
                  </a:moveTo>
                  <a:lnTo>
                    <a:pt x="121157" y="216408"/>
                  </a:lnTo>
                  <a:lnTo>
                    <a:pt x="121157" y="0"/>
                  </a:lnTo>
                  <a:lnTo>
                    <a:pt x="363474" y="0"/>
                  </a:lnTo>
                  <a:lnTo>
                    <a:pt x="363474" y="216408"/>
                  </a:lnTo>
                  <a:lnTo>
                    <a:pt x="484631" y="216408"/>
                  </a:lnTo>
                  <a:lnTo>
                    <a:pt x="242315" y="432815"/>
                  </a:lnTo>
                  <a:lnTo>
                    <a:pt x="0" y="216408"/>
                  </a:lnTo>
                  <a:close/>
                </a:path>
              </a:pathLst>
            </a:custGeom>
            <a:ln w="19812">
              <a:solidFill>
                <a:srgbClr val="850708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" name="object 18"/>
            <p:cNvSpPr/>
            <p:nvPr/>
          </p:nvSpPr>
          <p:spPr>
            <a:xfrm>
              <a:off x="1802130" y="2769869"/>
              <a:ext cx="485140" cy="490855"/>
            </a:xfrm>
            <a:custGeom>
              <a:avLst/>
              <a:gdLst/>
              <a:ahLst/>
              <a:cxnLst/>
              <a:rect l="l" t="t" r="r" b="b"/>
              <a:pathLst>
                <a:path w="485139" h="490854">
                  <a:moveTo>
                    <a:pt x="363474" y="0"/>
                  </a:moveTo>
                  <a:lnTo>
                    <a:pt x="121157" y="0"/>
                  </a:lnTo>
                  <a:lnTo>
                    <a:pt x="121157" y="248412"/>
                  </a:lnTo>
                  <a:lnTo>
                    <a:pt x="0" y="248412"/>
                  </a:lnTo>
                  <a:lnTo>
                    <a:pt x="242315" y="490727"/>
                  </a:lnTo>
                  <a:lnTo>
                    <a:pt x="484631" y="248412"/>
                  </a:lnTo>
                  <a:lnTo>
                    <a:pt x="363474" y="248412"/>
                  </a:lnTo>
                  <a:lnTo>
                    <a:pt x="363474" y="0"/>
                  </a:lnTo>
                  <a:close/>
                </a:path>
              </a:pathLst>
            </a:custGeom>
            <a:solidFill>
              <a:srgbClr val="00AFE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" name="object 19"/>
            <p:cNvSpPr/>
            <p:nvPr/>
          </p:nvSpPr>
          <p:spPr>
            <a:xfrm>
              <a:off x="1802130" y="2769869"/>
              <a:ext cx="485140" cy="490855"/>
            </a:xfrm>
            <a:custGeom>
              <a:avLst/>
              <a:gdLst/>
              <a:ahLst/>
              <a:cxnLst/>
              <a:rect l="l" t="t" r="r" b="b"/>
              <a:pathLst>
                <a:path w="485139" h="490854">
                  <a:moveTo>
                    <a:pt x="0" y="248412"/>
                  </a:moveTo>
                  <a:lnTo>
                    <a:pt x="121157" y="248412"/>
                  </a:lnTo>
                  <a:lnTo>
                    <a:pt x="121157" y="0"/>
                  </a:lnTo>
                  <a:lnTo>
                    <a:pt x="363474" y="0"/>
                  </a:lnTo>
                  <a:lnTo>
                    <a:pt x="363474" y="248412"/>
                  </a:lnTo>
                  <a:lnTo>
                    <a:pt x="484631" y="248412"/>
                  </a:lnTo>
                  <a:lnTo>
                    <a:pt x="242315" y="490727"/>
                  </a:lnTo>
                  <a:lnTo>
                    <a:pt x="0" y="248412"/>
                  </a:lnTo>
                  <a:close/>
                </a:path>
              </a:pathLst>
            </a:custGeom>
            <a:ln w="19812">
              <a:solidFill>
                <a:srgbClr val="850708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" name="object 20"/>
            <p:cNvSpPr/>
            <p:nvPr/>
          </p:nvSpPr>
          <p:spPr>
            <a:xfrm>
              <a:off x="1802130" y="5263133"/>
              <a:ext cx="485140" cy="528955"/>
            </a:xfrm>
            <a:custGeom>
              <a:avLst/>
              <a:gdLst/>
              <a:ahLst/>
              <a:cxnLst/>
              <a:rect l="l" t="t" r="r" b="b"/>
              <a:pathLst>
                <a:path w="485139" h="528954">
                  <a:moveTo>
                    <a:pt x="363474" y="0"/>
                  </a:moveTo>
                  <a:lnTo>
                    <a:pt x="121157" y="0"/>
                  </a:lnTo>
                  <a:lnTo>
                    <a:pt x="121157" y="286511"/>
                  </a:lnTo>
                  <a:lnTo>
                    <a:pt x="0" y="286511"/>
                  </a:lnTo>
                  <a:lnTo>
                    <a:pt x="242315" y="528827"/>
                  </a:lnTo>
                  <a:lnTo>
                    <a:pt x="484631" y="286511"/>
                  </a:lnTo>
                  <a:lnTo>
                    <a:pt x="363474" y="286511"/>
                  </a:lnTo>
                  <a:lnTo>
                    <a:pt x="363474" y="0"/>
                  </a:lnTo>
                  <a:close/>
                </a:path>
              </a:pathLst>
            </a:custGeom>
            <a:solidFill>
              <a:srgbClr val="00AFE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" name="object 21"/>
            <p:cNvSpPr/>
            <p:nvPr/>
          </p:nvSpPr>
          <p:spPr>
            <a:xfrm>
              <a:off x="1802130" y="5263133"/>
              <a:ext cx="485140" cy="528955"/>
            </a:xfrm>
            <a:custGeom>
              <a:avLst/>
              <a:gdLst/>
              <a:ahLst/>
              <a:cxnLst/>
              <a:rect l="l" t="t" r="r" b="b"/>
              <a:pathLst>
                <a:path w="485139" h="528954">
                  <a:moveTo>
                    <a:pt x="0" y="286511"/>
                  </a:moveTo>
                  <a:lnTo>
                    <a:pt x="121157" y="286511"/>
                  </a:lnTo>
                  <a:lnTo>
                    <a:pt x="121157" y="0"/>
                  </a:lnTo>
                  <a:lnTo>
                    <a:pt x="363474" y="0"/>
                  </a:lnTo>
                  <a:lnTo>
                    <a:pt x="363474" y="286511"/>
                  </a:lnTo>
                  <a:lnTo>
                    <a:pt x="484631" y="286511"/>
                  </a:lnTo>
                  <a:lnTo>
                    <a:pt x="242315" y="528827"/>
                  </a:lnTo>
                  <a:lnTo>
                    <a:pt x="0" y="286511"/>
                  </a:lnTo>
                  <a:close/>
                </a:path>
              </a:pathLst>
            </a:custGeom>
            <a:ln w="19812">
              <a:solidFill>
                <a:srgbClr val="850708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22" name="object 22"/>
          <p:cNvSpPr txBox="1"/>
          <p:nvPr/>
        </p:nvSpPr>
        <p:spPr>
          <a:xfrm>
            <a:off x="1143761" y="931925"/>
            <a:ext cx="1752600" cy="652780"/>
          </a:xfrm>
          <a:prstGeom prst="rect">
            <a:avLst/>
          </a:prstGeom>
          <a:solidFill>
            <a:srgbClr val="9B75B1"/>
          </a:solidFill>
          <a:ln w="19812">
            <a:solidFill>
              <a:srgbClr val="850708"/>
            </a:solidFill>
          </a:ln>
        </p:spPr>
        <p:txBody>
          <a:bodyPr vert="horz" wrap="square" lIns="0" tIns="122555" rIns="0" bIns="0" rtlCol="0">
            <a:spAutoFit/>
          </a:bodyPr>
          <a:lstStyle/>
          <a:p>
            <a:pPr marL="323215">
              <a:lnSpc>
                <a:spcPct val="100000"/>
              </a:lnSpc>
              <a:spcBef>
                <a:spcPts val="965"/>
              </a:spcBef>
            </a:pPr>
            <a:r>
              <a:rPr sz="2400" spc="-5" dirty="0">
                <a:solidFill>
                  <a:srgbClr val="FFFFFF"/>
                </a:solidFill>
                <a:latin typeface="Carlito"/>
                <a:cs typeface="Carlito"/>
              </a:rPr>
              <a:t>Penicillin</a:t>
            </a:r>
            <a:endParaRPr sz="2400">
              <a:latin typeface="Carlito"/>
              <a:cs typeface="Carlito"/>
            </a:endParaRPr>
          </a:p>
        </p:txBody>
      </p:sp>
      <p:sp>
        <p:nvSpPr>
          <p:cNvPr id="23" name="object 23"/>
          <p:cNvSpPr txBox="1"/>
          <p:nvPr/>
        </p:nvSpPr>
        <p:spPr>
          <a:xfrm>
            <a:off x="998982" y="2079498"/>
            <a:ext cx="2049780" cy="654050"/>
          </a:xfrm>
          <a:prstGeom prst="rect">
            <a:avLst/>
          </a:prstGeom>
          <a:solidFill>
            <a:srgbClr val="92D050"/>
          </a:solidFill>
          <a:ln w="19812">
            <a:solidFill>
              <a:srgbClr val="850708"/>
            </a:solidFill>
          </a:ln>
        </p:spPr>
        <p:txBody>
          <a:bodyPr vert="horz" wrap="square" lIns="0" tIns="123825" rIns="0" bIns="0" rtlCol="0">
            <a:spAutoFit/>
          </a:bodyPr>
          <a:lstStyle/>
          <a:p>
            <a:pPr marL="90170">
              <a:lnSpc>
                <a:spcPct val="100000"/>
              </a:lnSpc>
              <a:spcBef>
                <a:spcPts val="975"/>
              </a:spcBef>
            </a:pPr>
            <a:r>
              <a:rPr sz="2400" dirty="0">
                <a:solidFill>
                  <a:srgbClr val="FFFFFF"/>
                </a:solidFill>
                <a:latin typeface="Carlito"/>
                <a:cs typeface="Carlito"/>
              </a:rPr>
              <a:t>Binds </a:t>
            </a:r>
            <a:r>
              <a:rPr sz="2400" spc="-15" dirty="0">
                <a:solidFill>
                  <a:srgbClr val="FFFFFF"/>
                </a:solidFill>
                <a:latin typeface="Carlito"/>
                <a:cs typeface="Carlito"/>
              </a:rPr>
              <a:t>to</a:t>
            </a:r>
            <a:r>
              <a:rPr sz="2400" spc="-50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400" spc="-15" dirty="0">
                <a:solidFill>
                  <a:srgbClr val="FFFFFF"/>
                </a:solidFill>
                <a:latin typeface="Carlito"/>
                <a:cs typeface="Carlito"/>
              </a:rPr>
              <a:t>PBPs</a:t>
            </a:r>
            <a:endParaRPr sz="2400">
              <a:latin typeface="Carlito"/>
              <a:cs typeface="Carlito"/>
            </a:endParaRPr>
          </a:p>
        </p:txBody>
      </p:sp>
      <p:sp>
        <p:nvSpPr>
          <p:cNvPr id="24" name="object 24"/>
          <p:cNvSpPr txBox="1"/>
          <p:nvPr/>
        </p:nvSpPr>
        <p:spPr>
          <a:xfrm>
            <a:off x="305561" y="3316985"/>
            <a:ext cx="3476625" cy="652780"/>
          </a:xfrm>
          <a:prstGeom prst="rect">
            <a:avLst/>
          </a:prstGeom>
          <a:solidFill>
            <a:srgbClr val="FFFF00"/>
          </a:solidFill>
          <a:ln w="19811">
            <a:solidFill>
              <a:srgbClr val="850708"/>
            </a:solidFill>
          </a:ln>
        </p:spPr>
        <p:txBody>
          <a:bodyPr vert="horz" wrap="square" lIns="0" tIns="123189" rIns="0" bIns="0" rtlCol="0">
            <a:spAutoFit/>
          </a:bodyPr>
          <a:lstStyle/>
          <a:p>
            <a:pPr marL="90170">
              <a:lnSpc>
                <a:spcPct val="100000"/>
              </a:lnSpc>
              <a:spcBef>
                <a:spcPts val="969"/>
              </a:spcBef>
            </a:pPr>
            <a:r>
              <a:rPr sz="2400" spc="-5" dirty="0">
                <a:latin typeface="Carlito"/>
                <a:cs typeface="Carlito"/>
              </a:rPr>
              <a:t>Inhibition of </a:t>
            </a:r>
            <a:r>
              <a:rPr sz="2400" spc="-10" dirty="0">
                <a:latin typeface="Carlito"/>
                <a:cs typeface="Carlito"/>
              </a:rPr>
              <a:t>cross</a:t>
            </a:r>
            <a:r>
              <a:rPr sz="2400" spc="-35" dirty="0">
                <a:latin typeface="Carlito"/>
                <a:cs typeface="Carlito"/>
              </a:rPr>
              <a:t> </a:t>
            </a:r>
            <a:r>
              <a:rPr sz="2400" spc="-10" dirty="0">
                <a:latin typeface="Carlito"/>
                <a:cs typeface="Carlito"/>
              </a:rPr>
              <a:t>linkage</a:t>
            </a:r>
            <a:endParaRPr sz="2400">
              <a:latin typeface="Carlito"/>
              <a:cs typeface="Carlito"/>
            </a:endParaRPr>
          </a:p>
        </p:txBody>
      </p:sp>
      <p:sp>
        <p:nvSpPr>
          <p:cNvPr id="25" name="object 25"/>
          <p:cNvSpPr txBox="1"/>
          <p:nvPr/>
        </p:nvSpPr>
        <p:spPr>
          <a:xfrm>
            <a:off x="336041" y="4530090"/>
            <a:ext cx="3474720" cy="652780"/>
          </a:xfrm>
          <a:prstGeom prst="rect">
            <a:avLst/>
          </a:prstGeom>
          <a:solidFill>
            <a:srgbClr val="2B5B39"/>
          </a:solidFill>
          <a:ln w="19811">
            <a:solidFill>
              <a:srgbClr val="850708"/>
            </a:solidFill>
          </a:ln>
        </p:spPr>
        <p:txBody>
          <a:bodyPr vert="horz" wrap="square" lIns="0" tIns="0" rIns="0" bIns="0" rtlCol="0">
            <a:spAutoFit/>
          </a:bodyPr>
          <a:lstStyle/>
          <a:p>
            <a:pPr marR="57785" algn="ctr">
              <a:lnSpc>
                <a:spcPts val="2415"/>
              </a:lnSpc>
            </a:pPr>
            <a:r>
              <a:rPr sz="2400" spc="-10" dirty="0">
                <a:solidFill>
                  <a:srgbClr val="FFFFFF"/>
                </a:solidFill>
                <a:latin typeface="Carlito"/>
                <a:cs typeface="Carlito"/>
              </a:rPr>
              <a:t>Blockage </a:t>
            </a:r>
            <a:r>
              <a:rPr sz="2400" spc="-5" dirty="0">
                <a:solidFill>
                  <a:srgbClr val="FFFFFF"/>
                </a:solidFill>
                <a:latin typeface="Carlito"/>
                <a:cs typeface="Carlito"/>
              </a:rPr>
              <a:t>of</a:t>
            </a:r>
            <a:r>
              <a:rPr sz="2400" spc="-35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400" spc="-10" dirty="0">
                <a:solidFill>
                  <a:srgbClr val="FFFFFF"/>
                </a:solidFill>
                <a:latin typeface="Carlito"/>
                <a:cs typeface="Carlito"/>
              </a:rPr>
              <a:t>peptidoglycan</a:t>
            </a:r>
            <a:endParaRPr sz="2400">
              <a:latin typeface="Carlito"/>
              <a:cs typeface="Carlito"/>
            </a:endParaRPr>
          </a:p>
          <a:p>
            <a:pPr marL="378460" algn="ctr">
              <a:lnSpc>
                <a:spcPts val="2725"/>
              </a:lnSpc>
            </a:pPr>
            <a:r>
              <a:rPr sz="2400" b="1" spc="-15" dirty="0">
                <a:solidFill>
                  <a:srgbClr val="FFFFFF"/>
                </a:solidFill>
                <a:latin typeface="Carlito"/>
                <a:cs typeface="Carlito"/>
              </a:rPr>
              <a:t>synthesis</a:t>
            </a:r>
            <a:endParaRPr sz="2400">
              <a:latin typeface="Carlito"/>
              <a:cs typeface="Carlito"/>
            </a:endParaRPr>
          </a:p>
        </p:txBody>
      </p:sp>
      <p:grpSp>
        <p:nvGrpSpPr>
          <p:cNvPr id="26" name="object 26"/>
          <p:cNvGrpSpPr/>
          <p:nvPr/>
        </p:nvGrpSpPr>
        <p:grpSpPr>
          <a:xfrm>
            <a:off x="973582" y="5815329"/>
            <a:ext cx="2237740" cy="673100"/>
            <a:chOff x="973582" y="5815329"/>
            <a:chExt cx="2237740" cy="673100"/>
          </a:xfrm>
        </p:grpSpPr>
        <p:sp>
          <p:nvSpPr>
            <p:cNvPr id="27" name="object 27"/>
            <p:cNvSpPr/>
            <p:nvPr/>
          </p:nvSpPr>
          <p:spPr>
            <a:xfrm>
              <a:off x="983742" y="5825489"/>
              <a:ext cx="2217420" cy="652780"/>
            </a:xfrm>
            <a:custGeom>
              <a:avLst/>
              <a:gdLst/>
              <a:ahLst/>
              <a:cxnLst/>
              <a:rect l="l" t="t" r="r" b="b"/>
              <a:pathLst>
                <a:path w="2217420" h="652779">
                  <a:moveTo>
                    <a:pt x="2217420" y="0"/>
                  </a:moveTo>
                  <a:lnTo>
                    <a:pt x="0" y="0"/>
                  </a:lnTo>
                  <a:lnTo>
                    <a:pt x="0" y="652272"/>
                  </a:lnTo>
                  <a:lnTo>
                    <a:pt x="2217420" y="652272"/>
                  </a:lnTo>
                  <a:lnTo>
                    <a:pt x="2217420" y="0"/>
                  </a:lnTo>
                  <a:close/>
                </a:path>
              </a:pathLst>
            </a:custGeom>
            <a:solidFill>
              <a:srgbClr val="92D05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" name="object 28"/>
            <p:cNvSpPr/>
            <p:nvPr/>
          </p:nvSpPr>
          <p:spPr>
            <a:xfrm>
              <a:off x="983742" y="5825489"/>
              <a:ext cx="2217420" cy="652780"/>
            </a:xfrm>
            <a:custGeom>
              <a:avLst/>
              <a:gdLst/>
              <a:ahLst/>
              <a:cxnLst/>
              <a:rect l="l" t="t" r="r" b="b"/>
              <a:pathLst>
                <a:path w="2217420" h="652779">
                  <a:moveTo>
                    <a:pt x="0" y="652272"/>
                  </a:moveTo>
                  <a:lnTo>
                    <a:pt x="2217420" y="652272"/>
                  </a:lnTo>
                  <a:lnTo>
                    <a:pt x="2217420" y="0"/>
                  </a:lnTo>
                  <a:lnTo>
                    <a:pt x="0" y="0"/>
                  </a:lnTo>
                  <a:lnTo>
                    <a:pt x="0" y="652272"/>
                  </a:lnTo>
                  <a:close/>
                </a:path>
              </a:pathLst>
            </a:custGeom>
            <a:ln w="19812">
              <a:solidFill>
                <a:srgbClr val="850708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29" name="object 29"/>
          <p:cNvSpPr txBox="1"/>
          <p:nvPr/>
        </p:nvSpPr>
        <p:spPr>
          <a:xfrm>
            <a:off x="1567052" y="5936691"/>
            <a:ext cx="1048385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dirty="0">
                <a:solidFill>
                  <a:srgbClr val="FFFFFF"/>
                </a:solidFill>
                <a:latin typeface="Carlito"/>
                <a:cs typeface="Carlito"/>
              </a:rPr>
              <a:t>Cell</a:t>
            </a:r>
            <a:r>
              <a:rPr sz="2400" spc="-100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400" spc="-5" dirty="0">
                <a:solidFill>
                  <a:srgbClr val="FFFFFF"/>
                </a:solidFill>
                <a:latin typeface="Carlito"/>
                <a:cs typeface="Carlito"/>
              </a:rPr>
              <a:t>dies</a:t>
            </a:r>
            <a:endParaRPr sz="2400">
              <a:latin typeface="Carlito"/>
              <a:cs typeface="Carlito"/>
            </a:endParaRPr>
          </a:p>
        </p:txBody>
      </p:sp>
      <p:grpSp>
        <p:nvGrpSpPr>
          <p:cNvPr id="30" name="object 30"/>
          <p:cNvGrpSpPr/>
          <p:nvPr/>
        </p:nvGrpSpPr>
        <p:grpSpPr>
          <a:xfrm>
            <a:off x="1792223" y="986027"/>
            <a:ext cx="5019040" cy="3520440"/>
            <a:chOff x="1792223" y="986027"/>
            <a:chExt cx="5019040" cy="3520440"/>
          </a:xfrm>
        </p:grpSpPr>
        <p:sp>
          <p:nvSpPr>
            <p:cNvPr id="31" name="object 31"/>
            <p:cNvSpPr/>
            <p:nvPr/>
          </p:nvSpPr>
          <p:spPr>
            <a:xfrm>
              <a:off x="1802129" y="4005833"/>
              <a:ext cx="485140" cy="490855"/>
            </a:xfrm>
            <a:custGeom>
              <a:avLst/>
              <a:gdLst/>
              <a:ahLst/>
              <a:cxnLst/>
              <a:rect l="l" t="t" r="r" b="b"/>
              <a:pathLst>
                <a:path w="485139" h="490854">
                  <a:moveTo>
                    <a:pt x="363474" y="0"/>
                  </a:moveTo>
                  <a:lnTo>
                    <a:pt x="121157" y="0"/>
                  </a:lnTo>
                  <a:lnTo>
                    <a:pt x="121157" y="248412"/>
                  </a:lnTo>
                  <a:lnTo>
                    <a:pt x="0" y="248412"/>
                  </a:lnTo>
                  <a:lnTo>
                    <a:pt x="242315" y="490728"/>
                  </a:lnTo>
                  <a:lnTo>
                    <a:pt x="484631" y="248412"/>
                  </a:lnTo>
                  <a:lnTo>
                    <a:pt x="363474" y="248412"/>
                  </a:lnTo>
                  <a:lnTo>
                    <a:pt x="363474" y="0"/>
                  </a:lnTo>
                  <a:close/>
                </a:path>
              </a:pathLst>
            </a:custGeom>
            <a:solidFill>
              <a:srgbClr val="00AFE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" name="object 32"/>
            <p:cNvSpPr/>
            <p:nvPr/>
          </p:nvSpPr>
          <p:spPr>
            <a:xfrm>
              <a:off x="1802129" y="4005833"/>
              <a:ext cx="485140" cy="490855"/>
            </a:xfrm>
            <a:custGeom>
              <a:avLst/>
              <a:gdLst/>
              <a:ahLst/>
              <a:cxnLst/>
              <a:rect l="l" t="t" r="r" b="b"/>
              <a:pathLst>
                <a:path w="485139" h="490854">
                  <a:moveTo>
                    <a:pt x="0" y="248412"/>
                  </a:moveTo>
                  <a:lnTo>
                    <a:pt x="121157" y="248412"/>
                  </a:lnTo>
                  <a:lnTo>
                    <a:pt x="121157" y="0"/>
                  </a:lnTo>
                  <a:lnTo>
                    <a:pt x="363474" y="0"/>
                  </a:lnTo>
                  <a:lnTo>
                    <a:pt x="363474" y="248412"/>
                  </a:lnTo>
                  <a:lnTo>
                    <a:pt x="484631" y="248412"/>
                  </a:lnTo>
                  <a:lnTo>
                    <a:pt x="242315" y="490728"/>
                  </a:lnTo>
                  <a:lnTo>
                    <a:pt x="0" y="248412"/>
                  </a:lnTo>
                  <a:close/>
                </a:path>
              </a:pathLst>
            </a:custGeom>
            <a:ln w="19812">
              <a:solidFill>
                <a:srgbClr val="850708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" name="object 33"/>
            <p:cNvSpPr/>
            <p:nvPr/>
          </p:nvSpPr>
          <p:spPr>
            <a:xfrm>
              <a:off x="6355079" y="1014983"/>
              <a:ext cx="426720" cy="1652270"/>
            </a:xfrm>
            <a:custGeom>
              <a:avLst/>
              <a:gdLst/>
              <a:ahLst/>
              <a:cxnLst/>
              <a:rect l="l" t="t" r="r" b="b"/>
              <a:pathLst>
                <a:path w="426720" h="1652270">
                  <a:moveTo>
                    <a:pt x="0" y="0"/>
                  </a:moveTo>
                  <a:lnTo>
                    <a:pt x="67446" y="1808"/>
                  </a:lnTo>
                  <a:lnTo>
                    <a:pt x="126016" y="6847"/>
                  </a:lnTo>
                  <a:lnTo>
                    <a:pt x="172199" y="14538"/>
                  </a:lnTo>
                  <a:lnTo>
                    <a:pt x="213360" y="35560"/>
                  </a:lnTo>
                  <a:lnTo>
                    <a:pt x="213360" y="790448"/>
                  </a:lnTo>
                  <a:lnTo>
                    <a:pt x="224235" y="801705"/>
                  </a:lnTo>
                  <a:lnTo>
                    <a:pt x="254520" y="811469"/>
                  </a:lnTo>
                  <a:lnTo>
                    <a:pt x="300703" y="819160"/>
                  </a:lnTo>
                  <a:lnTo>
                    <a:pt x="359273" y="824199"/>
                  </a:lnTo>
                  <a:lnTo>
                    <a:pt x="426720" y="826007"/>
                  </a:lnTo>
                  <a:lnTo>
                    <a:pt x="359273" y="827816"/>
                  </a:lnTo>
                  <a:lnTo>
                    <a:pt x="300703" y="832855"/>
                  </a:lnTo>
                  <a:lnTo>
                    <a:pt x="254520" y="840546"/>
                  </a:lnTo>
                  <a:lnTo>
                    <a:pt x="224235" y="850310"/>
                  </a:lnTo>
                  <a:lnTo>
                    <a:pt x="213360" y="861567"/>
                  </a:lnTo>
                  <a:lnTo>
                    <a:pt x="213360" y="1616455"/>
                  </a:lnTo>
                  <a:lnTo>
                    <a:pt x="202484" y="1627713"/>
                  </a:lnTo>
                  <a:lnTo>
                    <a:pt x="172199" y="1637477"/>
                  </a:lnTo>
                  <a:lnTo>
                    <a:pt x="126016" y="1645168"/>
                  </a:lnTo>
                  <a:lnTo>
                    <a:pt x="67446" y="1650207"/>
                  </a:lnTo>
                  <a:lnTo>
                    <a:pt x="0" y="1652015"/>
                  </a:lnTo>
                </a:path>
              </a:pathLst>
            </a:custGeom>
            <a:ln w="57911">
              <a:solidFill>
                <a:srgbClr val="00AF5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1274063"/>
            <a:ext cx="3921252" cy="1068324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307340" y="1543049"/>
            <a:ext cx="1661795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b="1" spc="-15" dirty="0">
                <a:solidFill>
                  <a:srgbClr val="FFFFFF"/>
                </a:solidFill>
                <a:latin typeface="Carlito"/>
                <a:cs typeface="Carlito"/>
              </a:rPr>
              <a:t>Penicillin</a:t>
            </a:r>
            <a:r>
              <a:rPr sz="2800" b="1" spc="-20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800" b="1" spc="-5" dirty="0">
                <a:solidFill>
                  <a:srgbClr val="FFFFFF"/>
                </a:solidFill>
                <a:latin typeface="Carlito"/>
                <a:cs typeface="Carlito"/>
              </a:rPr>
              <a:t>G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0" y="2834639"/>
            <a:ext cx="3921252" cy="1397508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307340" y="3006343"/>
            <a:ext cx="3202305" cy="87884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95"/>
              </a:spcBef>
            </a:pPr>
            <a:r>
              <a:rPr sz="2800" b="1" spc="-10" dirty="0">
                <a:solidFill>
                  <a:srgbClr val="FFFFFF"/>
                </a:solidFill>
                <a:latin typeface="Carlito"/>
                <a:cs typeface="Carlito"/>
              </a:rPr>
              <a:t>Penicillinase </a:t>
            </a:r>
            <a:r>
              <a:rPr sz="2800" b="1" spc="-20" dirty="0">
                <a:solidFill>
                  <a:srgbClr val="FFFFFF"/>
                </a:solidFill>
                <a:latin typeface="Carlito"/>
                <a:cs typeface="Carlito"/>
              </a:rPr>
              <a:t>resistant  </a:t>
            </a:r>
            <a:r>
              <a:rPr sz="2800" b="1" spc="-10" dirty="0">
                <a:solidFill>
                  <a:srgbClr val="FFFFFF"/>
                </a:solidFill>
                <a:latin typeface="Carlito"/>
                <a:cs typeface="Carlito"/>
              </a:rPr>
              <a:t>penicillins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0" y="4511040"/>
            <a:ext cx="3921252" cy="1397508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 txBox="1"/>
          <p:nvPr/>
        </p:nvSpPr>
        <p:spPr>
          <a:xfrm>
            <a:off x="307340" y="4682997"/>
            <a:ext cx="2882265" cy="87884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95"/>
              </a:spcBef>
            </a:pPr>
            <a:r>
              <a:rPr sz="2800" b="1" spc="-10" dirty="0">
                <a:solidFill>
                  <a:srgbClr val="FFFFFF"/>
                </a:solidFill>
                <a:latin typeface="Carlito"/>
                <a:cs typeface="Carlito"/>
              </a:rPr>
              <a:t>Extended</a:t>
            </a:r>
            <a:r>
              <a:rPr sz="2800" b="1" spc="-50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800" b="1" spc="-5" dirty="0">
                <a:solidFill>
                  <a:srgbClr val="FFFFFF"/>
                </a:solidFill>
                <a:latin typeface="Carlito"/>
                <a:cs typeface="Carlito"/>
              </a:rPr>
              <a:t>spectrum  penicillins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8" name="object 8"/>
          <p:cNvSpPr/>
          <p:nvPr/>
        </p:nvSpPr>
        <p:spPr>
          <a:xfrm>
            <a:off x="3755135" y="775716"/>
            <a:ext cx="5327903" cy="1863852"/>
          </a:xfrm>
          <a:prstGeom prst="rect">
            <a:avLst/>
          </a:prstGeom>
          <a:blipFill>
            <a:blip r:embed="rId5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 txBox="1"/>
          <p:nvPr/>
        </p:nvSpPr>
        <p:spPr>
          <a:xfrm>
            <a:off x="4402963" y="1066545"/>
            <a:ext cx="4358005" cy="121539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2600" spc="-20" dirty="0">
                <a:latin typeface="Carlito"/>
                <a:cs typeface="Carlito"/>
              </a:rPr>
              <a:t>-Have </a:t>
            </a:r>
            <a:r>
              <a:rPr sz="2600" spc="-5" dirty="0">
                <a:latin typeface="Carlito"/>
                <a:cs typeface="Carlito"/>
              </a:rPr>
              <a:t>side </a:t>
            </a:r>
            <a:r>
              <a:rPr sz="2600" dirty="0">
                <a:latin typeface="Carlito"/>
                <a:cs typeface="Carlito"/>
              </a:rPr>
              <a:t>chain </a:t>
            </a:r>
            <a:r>
              <a:rPr sz="2600" spc="-10" dirty="0">
                <a:latin typeface="Carlito"/>
                <a:cs typeface="Carlito"/>
              </a:rPr>
              <a:t>of </a:t>
            </a:r>
            <a:r>
              <a:rPr sz="2600" spc="-5" dirty="0">
                <a:latin typeface="Carlito"/>
                <a:cs typeface="Carlito"/>
              </a:rPr>
              <a:t>benzyl</a:t>
            </a:r>
            <a:r>
              <a:rPr sz="2600" spc="-50" dirty="0">
                <a:latin typeface="Carlito"/>
                <a:cs typeface="Carlito"/>
              </a:rPr>
              <a:t> </a:t>
            </a:r>
            <a:r>
              <a:rPr sz="2600" spc="-10" dirty="0">
                <a:latin typeface="Carlito"/>
                <a:cs typeface="Carlito"/>
              </a:rPr>
              <a:t>group</a:t>
            </a:r>
            <a:endParaRPr sz="2600">
              <a:latin typeface="Carlito"/>
              <a:cs typeface="Carlito"/>
            </a:endParaRPr>
          </a:p>
          <a:p>
            <a:pPr marL="86995" marR="1019810" indent="-74930">
              <a:lnSpc>
                <a:spcPct val="100000"/>
              </a:lnSpc>
            </a:pPr>
            <a:r>
              <a:rPr sz="2600" b="1" spc="-5" dirty="0">
                <a:latin typeface="Carlito"/>
                <a:cs typeface="Carlito"/>
              </a:rPr>
              <a:t>-</a:t>
            </a:r>
            <a:r>
              <a:rPr sz="2600" spc="-5" dirty="0">
                <a:latin typeface="Carlito"/>
                <a:cs typeface="Carlito"/>
              </a:rPr>
              <a:t>Active </a:t>
            </a:r>
            <a:r>
              <a:rPr sz="2600" spc="-10" dirty="0">
                <a:latin typeface="Carlito"/>
                <a:cs typeface="Carlito"/>
              </a:rPr>
              <a:t>against Gram</a:t>
            </a:r>
            <a:r>
              <a:rPr sz="2600" spc="-95" dirty="0">
                <a:latin typeface="Carlito"/>
                <a:cs typeface="Carlito"/>
              </a:rPr>
              <a:t> </a:t>
            </a:r>
            <a:r>
              <a:rPr sz="2600" spc="-20" dirty="0">
                <a:latin typeface="Carlito"/>
                <a:cs typeface="Carlito"/>
              </a:rPr>
              <a:t>+ve  </a:t>
            </a:r>
            <a:r>
              <a:rPr sz="2600" spc="-5" dirty="0">
                <a:latin typeface="Carlito"/>
                <a:cs typeface="Carlito"/>
              </a:rPr>
              <a:t>bacteria </a:t>
            </a:r>
            <a:r>
              <a:rPr sz="2600" dirty="0">
                <a:latin typeface="Carlito"/>
                <a:cs typeface="Carlito"/>
              </a:rPr>
              <a:t>than </a:t>
            </a:r>
            <a:r>
              <a:rPr sz="2600" spc="-10" dirty="0">
                <a:latin typeface="Carlito"/>
                <a:cs typeface="Carlito"/>
              </a:rPr>
              <a:t>Gram</a:t>
            </a:r>
            <a:r>
              <a:rPr sz="2600" spc="-65" dirty="0">
                <a:latin typeface="Carlito"/>
                <a:cs typeface="Carlito"/>
              </a:rPr>
              <a:t> </a:t>
            </a:r>
            <a:r>
              <a:rPr sz="2600" spc="-20" dirty="0">
                <a:latin typeface="Carlito"/>
                <a:cs typeface="Carlito"/>
              </a:rPr>
              <a:t>-ve</a:t>
            </a:r>
            <a:endParaRPr sz="2600">
              <a:latin typeface="Carlito"/>
              <a:cs typeface="Carlito"/>
            </a:endParaRPr>
          </a:p>
        </p:txBody>
      </p:sp>
      <p:sp>
        <p:nvSpPr>
          <p:cNvPr id="10" name="object 10"/>
          <p:cNvSpPr/>
          <p:nvPr/>
        </p:nvSpPr>
        <p:spPr>
          <a:xfrm>
            <a:off x="3758184" y="2456688"/>
            <a:ext cx="5327904" cy="2106168"/>
          </a:xfrm>
          <a:prstGeom prst="rect">
            <a:avLst/>
          </a:prstGeom>
          <a:blipFill>
            <a:blip r:embed="rId6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 txBox="1"/>
          <p:nvPr/>
        </p:nvSpPr>
        <p:spPr>
          <a:xfrm>
            <a:off x="4406646" y="2621407"/>
            <a:ext cx="3879215" cy="161163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61925" marR="288925" indent="-149860">
              <a:lnSpc>
                <a:spcPct val="100000"/>
              </a:lnSpc>
              <a:spcBef>
                <a:spcPts val="105"/>
              </a:spcBef>
            </a:pPr>
            <a:r>
              <a:rPr sz="2600" spc="-15" dirty="0">
                <a:latin typeface="Carlito"/>
                <a:cs typeface="Carlito"/>
              </a:rPr>
              <a:t>-Resistant </a:t>
            </a:r>
            <a:r>
              <a:rPr sz="2600" spc="-10" dirty="0">
                <a:latin typeface="Carlito"/>
                <a:cs typeface="Carlito"/>
              </a:rPr>
              <a:t>against  </a:t>
            </a:r>
            <a:r>
              <a:rPr sz="2600" spc="-5" dirty="0">
                <a:latin typeface="Carlito"/>
                <a:cs typeface="Carlito"/>
              </a:rPr>
              <a:t>penicillinase/β-lactamase  </a:t>
            </a:r>
            <a:r>
              <a:rPr sz="2600" spc="-10" dirty="0">
                <a:latin typeface="Carlito"/>
                <a:cs typeface="Carlito"/>
              </a:rPr>
              <a:t>producing</a:t>
            </a:r>
            <a:r>
              <a:rPr sz="2600" spc="-35" dirty="0">
                <a:latin typeface="Carlito"/>
                <a:cs typeface="Carlito"/>
              </a:rPr>
              <a:t> </a:t>
            </a:r>
            <a:r>
              <a:rPr sz="2600" spc="-5" dirty="0">
                <a:latin typeface="Carlito"/>
                <a:cs typeface="Carlito"/>
              </a:rPr>
              <a:t>bacteria</a:t>
            </a:r>
            <a:endParaRPr sz="2600">
              <a:latin typeface="Carlito"/>
              <a:cs typeface="Carlito"/>
            </a:endParaRPr>
          </a:p>
          <a:p>
            <a:pPr marL="385445">
              <a:lnSpc>
                <a:spcPct val="100000"/>
              </a:lnSpc>
            </a:pPr>
            <a:r>
              <a:rPr sz="2600" dirty="0">
                <a:latin typeface="Carlito"/>
                <a:cs typeface="Carlito"/>
              </a:rPr>
              <a:t>eg. </a:t>
            </a:r>
            <a:r>
              <a:rPr sz="2600" b="1" spc="-5" dirty="0">
                <a:solidFill>
                  <a:srgbClr val="B80D0E"/>
                </a:solidFill>
                <a:latin typeface="Carlito"/>
                <a:cs typeface="Carlito"/>
              </a:rPr>
              <a:t>Methicillin</a:t>
            </a:r>
            <a:r>
              <a:rPr sz="2600" spc="-5" dirty="0">
                <a:latin typeface="Carlito"/>
                <a:cs typeface="Carlito"/>
              </a:rPr>
              <a:t>,</a:t>
            </a:r>
            <a:r>
              <a:rPr sz="2600" spc="-50" dirty="0">
                <a:latin typeface="Carlito"/>
                <a:cs typeface="Carlito"/>
              </a:rPr>
              <a:t> </a:t>
            </a:r>
            <a:r>
              <a:rPr sz="2600" b="1" spc="-10" dirty="0">
                <a:solidFill>
                  <a:srgbClr val="006FC0"/>
                </a:solidFill>
                <a:latin typeface="Carlito"/>
                <a:cs typeface="Carlito"/>
              </a:rPr>
              <a:t>Cloxacillin</a:t>
            </a:r>
            <a:endParaRPr sz="2600">
              <a:latin typeface="Carlito"/>
              <a:cs typeface="Carlito"/>
            </a:endParaRPr>
          </a:p>
        </p:txBody>
      </p:sp>
      <p:sp>
        <p:nvSpPr>
          <p:cNvPr id="12" name="object 12"/>
          <p:cNvSpPr/>
          <p:nvPr/>
        </p:nvSpPr>
        <p:spPr>
          <a:xfrm>
            <a:off x="803148" y="5920739"/>
            <a:ext cx="7537704" cy="937259"/>
          </a:xfrm>
          <a:prstGeom prst="rect">
            <a:avLst/>
          </a:prstGeom>
          <a:blipFill>
            <a:blip r:embed="rId7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" name="object 13"/>
          <p:cNvSpPr txBox="1"/>
          <p:nvPr/>
        </p:nvSpPr>
        <p:spPr>
          <a:xfrm>
            <a:off x="1450594" y="6147003"/>
            <a:ext cx="6229985" cy="42227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100"/>
              </a:spcBef>
              <a:buFont typeface="Wingdings"/>
              <a:buChar char=""/>
              <a:tabLst>
                <a:tab pos="469265" algn="l"/>
                <a:tab pos="469900" algn="l"/>
              </a:tabLst>
            </a:pPr>
            <a:r>
              <a:rPr sz="2600" b="1" spc="-5" dirty="0">
                <a:solidFill>
                  <a:srgbClr val="FFFFFF"/>
                </a:solidFill>
                <a:latin typeface="Carlito"/>
                <a:cs typeface="Carlito"/>
              </a:rPr>
              <a:t>The </a:t>
            </a:r>
            <a:r>
              <a:rPr sz="2600" b="1" spc="-20" dirty="0">
                <a:solidFill>
                  <a:srgbClr val="FFFFFF"/>
                </a:solidFill>
                <a:latin typeface="Carlito"/>
                <a:cs typeface="Carlito"/>
              </a:rPr>
              <a:t>latter </a:t>
            </a:r>
            <a:r>
              <a:rPr sz="2600" b="1" spc="-10" dirty="0">
                <a:solidFill>
                  <a:srgbClr val="FFFFFF"/>
                </a:solidFill>
                <a:latin typeface="Carlito"/>
                <a:cs typeface="Carlito"/>
              </a:rPr>
              <a:t>two are semisynthetic </a:t>
            </a:r>
            <a:r>
              <a:rPr sz="2600" b="1" dirty="0">
                <a:solidFill>
                  <a:srgbClr val="FFFFFF"/>
                </a:solidFill>
                <a:latin typeface="Carlito"/>
                <a:cs typeface="Carlito"/>
              </a:rPr>
              <a:t>in</a:t>
            </a:r>
            <a:r>
              <a:rPr sz="2600" b="1" spc="50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600" b="1" spc="-10" dirty="0">
                <a:solidFill>
                  <a:srgbClr val="FFFFFF"/>
                </a:solidFill>
                <a:latin typeface="Carlito"/>
                <a:cs typeface="Carlito"/>
              </a:rPr>
              <a:t>nature</a:t>
            </a:r>
            <a:endParaRPr sz="2600">
              <a:latin typeface="Carlito"/>
              <a:cs typeface="Carlito"/>
            </a:endParaRPr>
          </a:p>
        </p:txBody>
      </p:sp>
      <p:sp>
        <p:nvSpPr>
          <p:cNvPr id="14" name="object 14"/>
          <p:cNvSpPr/>
          <p:nvPr/>
        </p:nvSpPr>
        <p:spPr>
          <a:xfrm>
            <a:off x="3755135" y="4244340"/>
            <a:ext cx="5327904" cy="1863852"/>
          </a:xfrm>
          <a:prstGeom prst="rect">
            <a:avLst/>
          </a:prstGeom>
          <a:blipFill>
            <a:blip r:embed="rId8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5" name="object 15"/>
          <p:cNvSpPr txBox="1"/>
          <p:nvPr/>
        </p:nvSpPr>
        <p:spPr>
          <a:xfrm>
            <a:off x="4402963" y="4535804"/>
            <a:ext cx="4323715" cy="12153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86995" marR="5080" indent="-74930">
              <a:lnSpc>
                <a:spcPct val="100000"/>
              </a:lnSpc>
              <a:spcBef>
                <a:spcPts val="100"/>
              </a:spcBef>
              <a:tabLst>
                <a:tab pos="1454150" algn="l"/>
              </a:tabLst>
            </a:pPr>
            <a:r>
              <a:rPr sz="2600" spc="-5" dirty="0">
                <a:latin typeface="Carlito"/>
                <a:cs typeface="Carlito"/>
              </a:rPr>
              <a:t>-Sensitive	</a:t>
            </a:r>
            <a:r>
              <a:rPr sz="2600" spc="-10" dirty="0">
                <a:latin typeface="Carlito"/>
                <a:cs typeface="Carlito"/>
              </a:rPr>
              <a:t>against </a:t>
            </a:r>
            <a:r>
              <a:rPr sz="2600" dirty="0">
                <a:latin typeface="Carlito"/>
                <a:cs typeface="Carlito"/>
              </a:rPr>
              <a:t>wide </a:t>
            </a:r>
            <a:r>
              <a:rPr sz="2600" spc="-15" dirty="0">
                <a:latin typeface="Carlito"/>
                <a:cs typeface="Carlito"/>
              </a:rPr>
              <a:t>range</a:t>
            </a:r>
            <a:r>
              <a:rPr sz="2600" spc="-110" dirty="0">
                <a:latin typeface="Carlito"/>
                <a:cs typeface="Carlito"/>
              </a:rPr>
              <a:t> </a:t>
            </a:r>
            <a:r>
              <a:rPr sz="2600" spc="-10" dirty="0">
                <a:latin typeface="Carlito"/>
                <a:cs typeface="Carlito"/>
              </a:rPr>
              <a:t>of  </a:t>
            </a:r>
            <a:r>
              <a:rPr sz="2600" spc="-5" dirty="0">
                <a:latin typeface="Carlito"/>
                <a:cs typeface="Carlito"/>
              </a:rPr>
              <a:t>bacteria(Gram</a:t>
            </a:r>
            <a:r>
              <a:rPr sz="2600" spc="-50" dirty="0">
                <a:latin typeface="Carlito"/>
                <a:cs typeface="Carlito"/>
              </a:rPr>
              <a:t> </a:t>
            </a:r>
            <a:r>
              <a:rPr sz="2600" spc="-10" dirty="0">
                <a:latin typeface="Carlito"/>
                <a:cs typeface="Carlito"/>
              </a:rPr>
              <a:t>+ve/-ve)</a:t>
            </a:r>
            <a:endParaRPr sz="2600">
              <a:latin typeface="Carlito"/>
              <a:cs typeface="Carlito"/>
            </a:endParaRPr>
          </a:p>
          <a:p>
            <a:pPr marL="385445">
              <a:lnSpc>
                <a:spcPct val="100000"/>
              </a:lnSpc>
              <a:spcBef>
                <a:spcPts val="5"/>
              </a:spcBef>
            </a:pPr>
            <a:r>
              <a:rPr sz="2600" dirty="0">
                <a:latin typeface="Carlito"/>
                <a:cs typeface="Carlito"/>
              </a:rPr>
              <a:t>eg. </a:t>
            </a:r>
            <a:r>
              <a:rPr sz="2600" b="1" spc="-5" dirty="0">
                <a:solidFill>
                  <a:srgbClr val="00AF50"/>
                </a:solidFill>
                <a:latin typeface="Carlito"/>
                <a:cs typeface="Carlito"/>
              </a:rPr>
              <a:t>Ampicillin</a:t>
            </a:r>
            <a:r>
              <a:rPr sz="2600" spc="-5" dirty="0">
                <a:latin typeface="Carlito"/>
                <a:cs typeface="Carlito"/>
              </a:rPr>
              <a:t>,</a:t>
            </a:r>
            <a:r>
              <a:rPr sz="2600" spc="-15" dirty="0">
                <a:latin typeface="Carlito"/>
                <a:cs typeface="Carlito"/>
              </a:rPr>
              <a:t> </a:t>
            </a:r>
            <a:r>
              <a:rPr sz="2600" b="1" spc="-10" dirty="0">
                <a:solidFill>
                  <a:srgbClr val="FF0000"/>
                </a:solidFill>
                <a:latin typeface="Carlito"/>
                <a:cs typeface="Carlito"/>
              </a:rPr>
              <a:t>Amoxicillin</a:t>
            </a:r>
            <a:endParaRPr sz="2600">
              <a:latin typeface="Carlito"/>
              <a:cs typeface="Carlito"/>
            </a:endParaRPr>
          </a:p>
        </p:txBody>
      </p:sp>
      <p:sp>
        <p:nvSpPr>
          <p:cNvPr id="16" name="object 16"/>
          <p:cNvSpPr/>
          <p:nvPr/>
        </p:nvSpPr>
        <p:spPr>
          <a:xfrm>
            <a:off x="117347" y="0"/>
            <a:ext cx="3803904" cy="1229867"/>
          </a:xfrm>
          <a:prstGeom prst="rect">
            <a:avLst/>
          </a:prstGeom>
          <a:blipFill>
            <a:blip r:embed="rId9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" name="object 17"/>
          <p:cNvSpPr txBox="1">
            <a:spLocks noGrp="1"/>
          </p:cNvSpPr>
          <p:nvPr>
            <p:ph type="title"/>
          </p:nvPr>
        </p:nvSpPr>
        <p:spPr>
          <a:xfrm>
            <a:off x="1341500" y="50368"/>
            <a:ext cx="1357630" cy="69723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4400" spc="-130" dirty="0">
                <a:solidFill>
                  <a:srgbClr val="000000"/>
                </a:solidFill>
                <a:latin typeface="Carlito"/>
                <a:cs typeface="Carlito"/>
              </a:rPr>
              <a:t>T</a:t>
            </a:r>
            <a:r>
              <a:rPr sz="4400" dirty="0">
                <a:solidFill>
                  <a:srgbClr val="000000"/>
                </a:solidFill>
                <a:latin typeface="Carlito"/>
                <a:cs typeface="Carlito"/>
              </a:rPr>
              <a:t>ypes</a:t>
            </a:r>
            <a:endParaRPr sz="440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498348" y="0"/>
            <a:ext cx="7994904" cy="132130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1893189" y="141808"/>
            <a:ext cx="5205730" cy="69723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4400" spc="-25" dirty="0">
                <a:solidFill>
                  <a:srgbClr val="000000"/>
                </a:solidFill>
                <a:latin typeface="Carlito"/>
                <a:cs typeface="Carlito"/>
              </a:rPr>
              <a:t>Coverage </a:t>
            </a:r>
            <a:r>
              <a:rPr sz="4400" dirty="0">
                <a:solidFill>
                  <a:srgbClr val="000000"/>
                </a:solidFill>
                <a:latin typeface="Carlito"/>
                <a:cs typeface="Carlito"/>
              </a:rPr>
              <a:t>of</a:t>
            </a:r>
            <a:r>
              <a:rPr sz="4400" spc="-35" dirty="0">
                <a:solidFill>
                  <a:srgbClr val="000000"/>
                </a:solidFill>
                <a:latin typeface="Carlito"/>
                <a:cs typeface="Carlito"/>
              </a:rPr>
              <a:t> </a:t>
            </a:r>
            <a:r>
              <a:rPr sz="4400" spc="-15" dirty="0">
                <a:solidFill>
                  <a:srgbClr val="000000"/>
                </a:solidFill>
                <a:latin typeface="Carlito"/>
                <a:cs typeface="Carlito"/>
              </a:rPr>
              <a:t>Penicillins</a:t>
            </a:r>
            <a:endParaRPr sz="4400">
              <a:latin typeface="Carlito"/>
              <a:cs typeface="Carlito"/>
            </a:endParaRPr>
          </a:p>
        </p:txBody>
      </p:sp>
      <p:grpSp>
        <p:nvGrpSpPr>
          <p:cNvPr id="4" name="object 4"/>
          <p:cNvGrpSpPr/>
          <p:nvPr/>
        </p:nvGrpSpPr>
        <p:grpSpPr>
          <a:xfrm>
            <a:off x="224027" y="1158239"/>
            <a:ext cx="8557260" cy="5448300"/>
            <a:chOff x="224027" y="1158239"/>
            <a:chExt cx="8557260" cy="5448300"/>
          </a:xfrm>
        </p:grpSpPr>
        <p:sp>
          <p:nvSpPr>
            <p:cNvPr id="5" name="object 5"/>
            <p:cNvSpPr/>
            <p:nvPr/>
          </p:nvSpPr>
          <p:spPr>
            <a:xfrm>
              <a:off x="224027" y="1274063"/>
              <a:ext cx="3925824" cy="1068324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4855463" y="1158239"/>
              <a:ext cx="3925824" cy="1397508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4853939" y="3215639"/>
              <a:ext cx="3925823" cy="1397508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239267" y="2139695"/>
              <a:ext cx="3966972" cy="1525523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239267" y="5082539"/>
              <a:ext cx="3910584" cy="1524000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239267" y="3364991"/>
              <a:ext cx="3910584" cy="2090927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1" name="object 11"/>
          <p:cNvSpPr txBox="1">
            <a:spLocks noGrp="1"/>
          </p:cNvSpPr>
          <p:nvPr>
            <p:ph sz="half" idx="2"/>
          </p:nvPr>
        </p:nvSpPr>
        <p:spPr>
          <a:xfrm>
            <a:off x="535940" y="1543049"/>
            <a:ext cx="3418204" cy="450828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15" dirty="0"/>
              <a:t>Penicillin</a:t>
            </a:r>
            <a:r>
              <a:rPr spc="25" dirty="0"/>
              <a:t> </a:t>
            </a:r>
            <a:r>
              <a:rPr spc="-5" dirty="0"/>
              <a:t>G</a:t>
            </a:r>
          </a:p>
          <a:p>
            <a:pPr>
              <a:lnSpc>
                <a:spcPct val="100000"/>
              </a:lnSpc>
            </a:pPr>
            <a:endParaRPr sz="2450" dirty="0"/>
          </a:p>
          <a:p>
            <a:pPr marL="12700">
              <a:lnSpc>
                <a:spcPct val="100000"/>
              </a:lnSpc>
            </a:pPr>
            <a:r>
              <a:rPr sz="2600" spc="-20" dirty="0">
                <a:solidFill>
                  <a:srgbClr val="000000"/>
                </a:solidFill>
              </a:rPr>
              <a:t>Gram </a:t>
            </a:r>
            <a:r>
              <a:rPr sz="2600" spc="-10" dirty="0">
                <a:solidFill>
                  <a:srgbClr val="000000"/>
                </a:solidFill>
              </a:rPr>
              <a:t>Positive</a:t>
            </a:r>
            <a:r>
              <a:rPr sz="2600" spc="-20" dirty="0">
                <a:solidFill>
                  <a:srgbClr val="000000"/>
                </a:solidFill>
              </a:rPr>
              <a:t> </a:t>
            </a:r>
            <a:r>
              <a:rPr sz="2600" dirty="0">
                <a:solidFill>
                  <a:srgbClr val="000000"/>
                </a:solidFill>
              </a:rPr>
              <a:t>cocci:</a:t>
            </a:r>
            <a:endParaRPr sz="2600" dirty="0"/>
          </a:p>
          <a:p>
            <a:pPr marL="469900" marR="5080">
              <a:lnSpc>
                <a:spcPct val="100000"/>
              </a:lnSpc>
              <a:spcBef>
                <a:spcPts val="110"/>
              </a:spcBef>
            </a:pPr>
            <a:r>
              <a:rPr sz="2000" b="0" i="1" dirty="0">
                <a:solidFill>
                  <a:srgbClr val="000000"/>
                </a:solidFill>
                <a:latin typeface="Arial"/>
                <a:cs typeface="Arial"/>
              </a:rPr>
              <a:t>Streptococcus</a:t>
            </a:r>
            <a:r>
              <a:rPr sz="2000" b="0" i="1" spc="-125" dirty="0">
                <a:solidFill>
                  <a:srgbClr val="000000"/>
                </a:solidFill>
                <a:latin typeface="Arial"/>
                <a:cs typeface="Arial"/>
              </a:rPr>
              <a:t> </a:t>
            </a:r>
            <a:r>
              <a:rPr sz="2000" b="0" i="1" dirty="0">
                <a:solidFill>
                  <a:srgbClr val="000000"/>
                </a:solidFill>
                <a:latin typeface="Arial"/>
                <a:cs typeface="Arial"/>
              </a:rPr>
              <a:t>pneumonia  Streptococcus</a:t>
            </a:r>
            <a:r>
              <a:rPr sz="2000" b="0" i="1" spc="-55" dirty="0">
                <a:solidFill>
                  <a:srgbClr val="000000"/>
                </a:solidFill>
                <a:latin typeface="Arial"/>
                <a:cs typeface="Arial"/>
              </a:rPr>
              <a:t> </a:t>
            </a:r>
            <a:r>
              <a:rPr sz="2000" b="0" i="1" dirty="0">
                <a:solidFill>
                  <a:srgbClr val="000000"/>
                </a:solidFill>
                <a:latin typeface="Arial"/>
                <a:cs typeface="Arial"/>
              </a:rPr>
              <a:t>pyogens</a:t>
            </a:r>
            <a:endParaRPr sz="2000" dirty="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1270"/>
              </a:spcBef>
            </a:pPr>
            <a:r>
              <a:rPr sz="2600" spc="-20" dirty="0">
                <a:solidFill>
                  <a:srgbClr val="000000"/>
                </a:solidFill>
              </a:rPr>
              <a:t>Gram </a:t>
            </a:r>
            <a:r>
              <a:rPr sz="2600" spc="-10" dirty="0">
                <a:solidFill>
                  <a:srgbClr val="000000"/>
                </a:solidFill>
              </a:rPr>
              <a:t>Positive</a:t>
            </a:r>
            <a:r>
              <a:rPr sz="2600" spc="-20" dirty="0">
                <a:solidFill>
                  <a:srgbClr val="000000"/>
                </a:solidFill>
              </a:rPr>
              <a:t> </a:t>
            </a:r>
            <a:r>
              <a:rPr sz="2600" spc="-5" dirty="0">
                <a:solidFill>
                  <a:srgbClr val="000000"/>
                </a:solidFill>
              </a:rPr>
              <a:t>bacilli:</a:t>
            </a:r>
            <a:endParaRPr sz="2600" dirty="0"/>
          </a:p>
          <a:p>
            <a:pPr marL="469900" marR="919480" algn="just">
              <a:lnSpc>
                <a:spcPct val="100000"/>
              </a:lnSpc>
              <a:spcBef>
                <a:spcPts val="110"/>
              </a:spcBef>
            </a:pPr>
            <a:r>
              <a:rPr sz="2000" b="0" i="1" dirty="0">
                <a:solidFill>
                  <a:srgbClr val="000000"/>
                </a:solidFill>
                <a:latin typeface="Arial"/>
                <a:cs typeface="Arial"/>
              </a:rPr>
              <a:t>Bacillus   Corynebacterium</a:t>
            </a:r>
            <a:r>
              <a:rPr lang="en-US" sz="2000" b="0" i="1" dirty="0">
                <a:solidFill>
                  <a:srgbClr val="000000"/>
                </a:solidFill>
                <a:latin typeface="Arial"/>
                <a:cs typeface="Arial"/>
              </a:rPr>
              <a:t>,</a:t>
            </a:r>
            <a:r>
              <a:rPr sz="2000" b="0" i="1" dirty="0">
                <a:solidFill>
                  <a:srgbClr val="000000"/>
                </a:solidFill>
                <a:latin typeface="Arial"/>
                <a:cs typeface="Arial"/>
              </a:rPr>
              <a:t>  Clostridia,</a:t>
            </a:r>
            <a:r>
              <a:rPr sz="2000" b="0" i="1" spc="-95" dirty="0">
                <a:solidFill>
                  <a:srgbClr val="000000"/>
                </a:solidFill>
                <a:latin typeface="Arial"/>
                <a:cs typeface="Arial"/>
              </a:rPr>
              <a:t> </a:t>
            </a:r>
            <a:r>
              <a:rPr sz="2000" b="0" i="1" dirty="0">
                <a:solidFill>
                  <a:srgbClr val="000000"/>
                </a:solidFill>
                <a:latin typeface="Arial"/>
                <a:cs typeface="Arial"/>
              </a:rPr>
              <a:t>Listeria  </a:t>
            </a:r>
            <a:r>
              <a:rPr sz="2000" b="0" dirty="0">
                <a:solidFill>
                  <a:srgbClr val="000000"/>
                </a:solidFill>
                <a:latin typeface="Arial"/>
                <a:cs typeface="Arial"/>
              </a:rPr>
              <a:t>Spirochetes</a:t>
            </a:r>
            <a:endParaRPr sz="2000" dirty="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1040"/>
              </a:spcBef>
            </a:pPr>
            <a:r>
              <a:rPr sz="2600" spc="-20" dirty="0">
                <a:solidFill>
                  <a:srgbClr val="000000"/>
                </a:solidFill>
              </a:rPr>
              <a:t>Gram </a:t>
            </a:r>
            <a:r>
              <a:rPr sz="2600" spc="-15" dirty="0">
                <a:solidFill>
                  <a:srgbClr val="000000"/>
                </a:solidFill>
              </a:rPr>
              <a:t>Negative</a:t>
            </a:r>
            <a:r>
              <a:rPr sz="2600" spc="10" dirty="0">
                <a:solidFill>
                  <a:srgbClr val="000000"/>
                </a:solidFill>
              </a:rPr>
              <a:t> </a:t>
            </a:r>
            <a:r>
              <a:rPr sz="2600" dirty="0">
                <a:solidFill>
                  <a:srgbClr val="000000"/>
                </a:solidFill>
              </a:rPr>
              <a:t>cocci:</a:t>
            </a:r>
            <a:endParaRPr sz="2600" dirty="0"/>
          </a:p>
          <a:p>
            <a:pPr marL="501650" marR="333375">
              <a:lnSpc>
                <a:spcPct val="100000"/>
              </a:lnSpc>
              <a:spcBef>
                <a:spcPts val="110"/>
              </a:spcBef>
            </a:pPr>
            <a:r>
              <a:rPr sz="2000" b="0" i="1" dirty="0">
                <a:solidFill>
                  <a:srgbClr val="000000"/>
                </a:solidFill>
                <a:latin typeface="Arial"/>
                <a:cs typeface="Arial"/>
              </a:rPr>
              <a:t>Neisseri</a:t>
            </a:r>
            <a:r>
              <a:rPr lang="en-US" sz="2000" b="0" i="1" dirty="0">
                <a:solidFill>
                  <a:srgbClr val="000000"/>
                </a:solidFill>
                <a:latin typeface="Arial"/>
                <a:cs typeface="Arial"/>
              </a:rPr>
              <a:t>a</a:t>
            </a:r>
            <a:endParaRPr sz="2000" dirty="0">
              <a:latin typeface="Arial"/>
              <a:cs typeface="Arial"/>
            </a:endParaRPr>
          </a:p>
        </p:txBody>
      </p:sp>
      <p:grpSp>
        <p:nvGrpSpPr>
          <p:cNvPr id="12" name="object 12"/>
          <p:cNvGrpSpPr/>
          <p:nvPr/>
        </p:nvGrpSpPr>
        <p:grpSpPr>
          <a:xfrm>
            <a:off x="4975859" y="2101595"/>
            <a:ext cx="3804285" cy="4677410"/>
            <a:chOff x="4975859" y="2101595"/>
            <a:chExt cx="3804285" cy="4677410"/>
          </a:xfrm>
        </p:grpSpPr>
        <p:sp>
          <p:nvSpPr>
            <p:cNvPr id="13" name="object 13"/>
            <p:cNvSpPr/>
            <p:nvPr/>
          </p:nvSpPr>
          <p:spPr>
            <a:xfrm>
              <a:off x="4975859" y="2101595"/>
              <a:ext cx="3803903" cy="1229867"/>
            </a:xfrm>
            <a:prstGeom prst="rect">
              <a:avLst/>
            </a:prstGeom>
            <a:blipFill>
              <a:blip r:embed="rId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" name="object 14"/>
            <p:cNvSpPr/>
            <p:nvPr/>
          </p:nvSpPr>
          <p:spPr>
            <a:xfrm>
              <a:off x="4975859" y="4137658"/>
              <a:ext cx="3803903" cy="2641092"/>
            </a:xfrm>
            <a:prstGeom prst="rect">
              <a:avLst/>
            </a:prstGeom>
            <a:blipFill>
              <a:blip r:embed="rId10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5" name="object 15"/>
          <p:cNvSpPr txBox="1"/>
          <p:nvPr/>
        </p:nvSpPr>
        <p:spPr>
          <a:xfrm>
            <a:off x="5166740" y="1329690"/>
            <a:ext cx="3204210" cy="517017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4604" marR="5080">
              <a:lnSpc>
                <a:spcPct val="100000"/>
              </a:lnSpc>
              <a:spcBef>
                <a:spcPts val="95"/>
              </a:spcBef>
            </a:pPr>
            <a:r>
              <a:rPr sz="2800" b="1" spc="-10" dirty="0">
                <a:solidFill>
                  <a:srgbClr val="FFFFFF"/>
                </a:solidFill>
                <a:latin typeface="Carlito"/>
                <a:cs typeface="Carlito"/>
              </a:rPr>
              <a:t>Penicillinase </a:t>
            </a:r>
            <a:r>
              <a:rPr sz="2800" b="1" spc="-20" dirty="0">
                <a:solidFill>
                  <a:srgbClr val="FFFFFF"/>
                </a:solidFill>
                <a:latin typeface="Carlito"/>
                <a:cs typeface="Carlito"/>
              </a:rPr>
              <a:t>resistant  </a:t>
            </a:r>
            <a:r>
              <a:rPr sz="2800" b="1" spc="-10" dirty="0">
                <a:solidFill>
                  <a:srgbClr val="FFFFFF"/>
                </a:solidFill>
                <a:latin typeface="Carlito"/>
                <a:cs typeface="Carlito"/>
              </a:rPr>
              <a:t>penicillins</a:t>
            </a:r>
            <a:endParaRPr sz="2800">
              <a:latin typeface="Carlito"/>
              <a:cs typeface="Carlito"/>
            </a:endParaRPr>
          </a:p>
          <a:p>
            <a:pPr marL="216535">
              <a:lnSpc>
                <a:spcPct val="100000"/>
              </a:lnSpc>
              <a:spcBef>
                <a:spcPts val="610"/>
              </a:spcBef>
            </a:pPr>
            <a:r>
              <a:rPr sz="2400" spc="-5" dirty="0">
                <a:latin typeface="Carlito"/>
                <a:cs typeface="Carlito"/>
              </a:rPr>
              <a:t>Penicillinase</a:t>
            </a:r>
            <a:r>
              <a:rPr sz="2400" spc="-35" dirty="0">
                <a:latin typeface="Carlito"/>
                <a:cs typeface="Carlito"/>
              </a:rPr>
              <a:t> </a:t>
            </a:r>
            <a:r>
              <a:rPr sz="2400" spc="-10" dirty="0">
                <a:latin typeface="Carlito"/>
                <a:cs typeface="Carlito"/>
              </a:rPr>
              <a:t>producing</a:t>
            </a:r>
            <a:endParaRPr sz="2400">
              <a:latin typeface="Carlito"/>
              <a:cs typeface="Carlito"/>
            </a:endParaRPr>
          </a:p>
          <a:p>
            <a:pPr marL="285115">
              <a:lnSpc>
                <a:spcPct val="100000"/>
              </a:lnSpc>
            </a:pPr>
            <a:r>
              <a:rPr sz="2400" i="1" spc="-15" dirty="0">
                <a:latin typeface="Carlito"/>
                <a:cs typeface="Carlito"/>
              </a:rPr>
              <a:t>Staphylococcus</a:t>
            </a:r>
            <a:endParaRPr sz="24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5"/>
              </a:spcBef>
            </a:pPr>
            <a:endParaRPr sz="2500">
              <a:latin typeface="Carlito"/>
              <a:cs typeface="Carlito"/>
            </a:endParaRPr>
          </a:p>
          <a:p>
            <a:pPr marL="12700" marR="326390">
              <a:lnSpc>
                <a:spcPct val="100000"/>
              </a:lnSpc>
              <a:spcBef>
                <a:spcPts val="5"/>
              </a:spcBef>
            </a:pPr>
            <a:r>
              <a:rPr sz="2800" b="1" spc="-10" dirty="0">
                <a:solidFill>
                  <a:srgbClr val="FFFFFF"/>
                </a:solidFill>
                <a:latin typeface="Carlito"/>
                <a:cs typeface="Carlito"/>
              </a:rPr>
              <a:t>Extended </a:t>
            </a:r>
            <a:r>
              <a:rPr sz="2800" b="1" spc="-5" dirty="0">
                <a:solidFill>
                  <a:srgbClr val="FFFFFF"/>
                </a:solidFill>
                <a:latin typeface="Carlito"/>
                <a:cs typeface="Carlito"/>
              </a:rPr>
              <a:t>spectrum  </a:t>
            </a:r>
            <a:r>
              <a:rPr sz="2800" b="1" spc="-10" dirty="0">
                <a:solidFill>
                  <a:srgbClr val="FFFFFF"/>
                </a:solidFill>
                <a:latin typeface="Carlito"/>
                <a:cs typeface="Carlito"/>
              </a:rPr>
              <a:t>penicillins</a:t>
            </a:r>
            <a:endParaRPr sz="2800">
              <a:latin typeface="Carlito"/>
              <a:cs typeface="Carlito"/>
            </a:endParaRPr>
          </a:p>
          <a:p>
            <a:pPr marL="469900" marR="28575" algn="just">
              <a:lnSpc>
                <a:spcPct val="100000"/>
              </a:lnSpc>
              <a:spcBef>
                <a:spcPts val="775"/>
              </a:spcBef>
            </a:pPr>
            <a:r>
              <a:rPr sz="2000" b="1" spc="-5" dirty="0">
                <a:latin typeface="Carlito"/>
                <a:cs typeface="Carlito"/>
              </a:rPr>
              <a:t>Sensitive </a:t>
            </a:r>
            <a:r>
              <a:rPr sz="2000" b="1" spc="-10" dirty="0">
                <a:latin typeface="Carlito"/>
                <a:cs typeface="Carlito"/>
              </a:rPr>
              <a:t>against </a:t>
            </a:r>
            <a:r>
              <a:rPr sz="2000" b="1" spc="-5" dirty="0">
                <a:latin typeface="Carlito"/>
                <a:cs typeface="Carlito"/>
              </a:rPr>
              <a:t>all</a:t>
            </a:r>
            <a:r>
              <a:rPr sz="2000" b="1" spc="-65" dirty="0">
                <a:latin typeface="Carlito"/>
                <a:cs typeface="Carlito"/>
              </a:rPr>
              <a:t> </a:t>
            </a:r>
            <a:r>
              <a:rPr sz="2000" b="1" spc="-15" dirty="0">
                <a:latin typeface="Carlito"/>
                <a:cs typeface="Carlito"/>
              </a:rPr>
              <a:t>Gram  </a:t>
            </a:r>
            <a:r>
              <a:rPr sz="2000" b="1" spc="-5" dirty="0">
                <a:latin typeface="Carlito"/>
                <a:cs typeface="Carlito"/>
              </a:rPr>
              <a:t>positive as </a:t>
            </a:r>
            <a:r>
              <a:rPr sz="2000" b="1" spc="-10" dirty="0">
                <a:latin typeface="Carlito"/>
                <a:cs typeface="Carlito"/>
              </a:rPr>
              <a:t>well </a:t>
            </a:r>
            <a:r>
              <a:rPr sz="2000" b="1" spc="-5" dirty="0">
                <a:latin typeface="Carlito"/>
                <a:cs typeface="Carlito"/>
              </a:rPr>
              <a:t>following  </a:t>
            </a:r>
            <a:r>
              <a:rPr sz="2000" b="1" spc="-15" dirty="0">
                <a:latin typeface="Carlito"/>
                <a:cs typeface="Carlito"/>
              </a:rPr>
              <a:t>Gram </a:t>
            </a:r>
            <a:r>
              <a:rPr sz="2000" b="1" spc="-10" dirty="0">
                <a:latin typeface="Carlito"/>
                <a:cs typeface="Carlito"/>
              </a:rPr>
              <a:t>negative </a:t>
            </a:r>
            <a:r>
              <a:rPr sz="2000" b="1" spc="-5" dirty="0">
                <a:latin typeface="Carlito"/>
                <a:cs typeface="Carlito"/>
              </a:rPr>
              <a:t>bacteria</a:t>
            </a:r>
            <a:endParaRPr sz="2000">
              <a:latin typeface="Carlito"/>
              <a:cs typeface="Carlito"/>
            </a:endParaRPr>
          </a:p>
          <a:p>
            <a:pPr marL="469900">
              <a:lnSpc>
                <a:spcPct val="100000"/>
              </a:lnSpc>
              <a:spcBef>
                <a:spcPts val="15"/>
              </a:spcBef>
            </a:pPr>
            <a:r>
              <a:rPr sz="2000" b="1" dirty="0">
                <a:latin typeface="Carlito"/>
                <a:cs typeface="Carlito"/>
              </a:rPr>
              <a:t>-</a:t>
            </a:r>
            <a:r>
              <a:rPr sz="2000" b="1" spc="434" dirty="0">
                <a:latin typeface="Carlito"/>
                <a:cs typeface="Carlito"/>
              </a:rPr>
              <a:t> </a:t>
            </a:r>
            <a:r>
              <a:rPr sz="2000" i="1" dirty="0">
                <a:latin typeface="Arial"/>
                <a:cs typeface="Arial"/>
              </a:rPr>
              <a:t>E.coli</a:t>
            </a:r>
            <a:endParaRPr sz="2000">
              <a:latin typeface="Arial"/>
              <a:cs typeface="Arial"/>
            </a:endParaRPr>
          </a:p>
          <a:p>
            <a:pPr marL="694055" indent="-224790">
              <a:lnSpc>
                <a:spcPct val="100000"/>
              </a:lnSpc>
              <a:spcBef>
                <a:spcPts val="60"/>
              </a:spcBef>
              <a:buChar char="-"/>
              <a:tabLst>
                <a:tab pos="694055" algn="l"/>
                <a:tab pos="694690" algn="l"/>
              </a:tabLst>
            </a:pPr>
            <a:r>
              <a:rPr sz="2000" i="1" dirty="0">
                <a:latin typeface="Arial"/>
                <a:cs typeface="Arial"/>
              </a:rPr>
              <a:t>Haemophilus</a:t>
            </a:r>
            <a:endParaRPr sz="2000">
              <a:latin typeface="Arial"/>
              <a:cs typeface="Arial"/>
            </a:endParaRPr>
          </a:p>
          <a:p>
            <a:pPr marL="694055" indent="-224790">
              <a:lnSpc>
                <a:spcPts val="2370"/>
              </a:lnSpc>
              <a:buChar char="-"/>
              <a:tabLst>
                <a:tab pos="694055" algn="l"/>
                <a:tab pos="694690" algn="l"/>
              </a:tabLst>
            </a:pPr>
            <a:r>
              <a:rPr sz="2000" i="1" spc="-5" dirty="0">
                <a:latin typeface="Arial"/>
                <a:cs typeface="Arial"/>
              </a:rPr>
              <a:t>Salmonella</a:t>
            </a:r>
            <a:endParaRPr sz="2000">
              <a:latin typeface="Arial"/>
              <a:cs typeface="Arial"/>
            </a:endParaRPr>
          </a:p>
          <a:p>
            <a:pPr marL="694055" indent="-224790">
              <a:lnSpc>
                <a:spcPts val="2370"/>
              </a:lnSpc>
              <a:buChar char="-"/>
              <a:tabLst>
                <a:tab pos="694055" algn="l"/>
                <a:tab pos="694690" algn="l"/>
              </a:tabLst>
            </a:pPr>
            <a:r>
              <a:rPr sz="2000" i="1" dirty="0">
                <a:latin typeface="Arial"/>
                <a:cs typeface="Arial"/>
              </a:rPr>
              <a:t>Proteu</a:t>
            </a:r>
            <a:r>
              <a:rPr sz="2000" i="1" dirty="0">
                <a:latin typeface="Carlito"/>
                <a:cs typeface="Carlito"/>
              </a:rPr>
              <a:t>s</a:t>
            </a:r>
            <a:endParaRPr sz="200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459740" y="1412189"/>
            <a:ext cx="8184515" cy="3867084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marR="63881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5" dirty="0">
                <a:latin typeface="Carlito"/>
                <a:cs typeface="Carlito"/>
              </a:rPr>
              <a:t>Hypersensitivity </a:t>
            </a:r>
            <a:r>
              <a:rPr sz="2800" spc="-10" dirty="0">
                <a:latin typeface="Carlito"/>
                <a:cs typeface="Carlito"/>
              </a:rPr>
              <a:t>reaction </a:t>
            </a:r>
            <a:r>
              <a:rPr sz="2800" spc="-15" dirty="0">
                <a:latin typeface="Carlito"/>
                <a:cs typeface="Carlito"/>
              </a:rPr>
              <a:t>(rash, </a:t>
            </a:r>
            <a:r>
              <a:rPr sz="2800" spc="-5" dirty="0">
                <a:latin typeface="Carlito"/>
                <a:cs typeface="Carlito"/>
              </a:rPr>
              <a:t>itching</a:t>
            </a:r>
            <a:r>
              <a:rPr sz="2800" spc="-25" dirty="0">
                <a:latin typeface="Carlito"/>
                <a:cs typeface="Carlito"/>
              </a:rPr>
              <a:t>)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marR="1106805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20" dirty="0">
                <a:latin typeface="Carlito"/>
                <a:cs typeface="Carlito"/>
              </a:rPr>
              <a:t>Pain </a:t>
            </a:r>
            <a:r>
              <a:rPr sz="2800" spc="-15" dirty="0">
                <a:latin typeface="Carlito"/>
                <a:cs typeface="Carlito"/>
              </a:rPr>
              <a:t>at </a:t>
            </a:r>
            <a:r>
              <a:rPr sz="2800" spc="-5" dirty="0">
                <a:latin typeface="Carlito"/>
                <a:cs typeface="Carlito"/>
              </a:rPr>
              <a:t>i.m. injection </a:t>
            </a:r>
            <a:r>
              <a:rPr sz="2800" spc="-10" dirty="0">
                <a:latin typeface="Carlito"/>
                <a:cs typeface="Carlito"/>
              </a:rPr>
              <a:t>site, thrombophlebitis of  injected</a:t>
            </a:r>
            <a:r>
              <a:rPr sz="280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vein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25" dirty="0">
                <a:latin typeface="Carlito"/>
                <a:cs typeface="Carlito"/>
              </a:rPr>
              <a:t>Oral </a:t>
            </a:r>
            <a:r>
              <a:rPr sz="2800" spc="-10" dirty="0">
                <a:latin typeface="Carlito"/>
                <a:cs typeface="Carlito"/>
              </a:rPr>
              <a:t>penicillin can cause nausea, </a:t>
            </a:r>
            <a:r>
              <a:rPr sz="2800" spc="-15" dirty="0">
                <a:latin typeface="Carlito"/>
                <a:cs typeface="Carlito"/>
              </a:rPr>
              <a:t>vomiting </a:t>
            </a:r>
            <a:r>
              <a:rPr sz="2800" spc="-5" dirty="0">
                <a:latin typeface="Carlito"/>
                <a:cs typeface="Carlito"/>
              </a:rPr>
              <a:t>or</a:t>
            </a:r>
            <a:r>
              <a:rPr sz="2800" spc="245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diarrhea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marR="20955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45" dirty="0">
                <a:latin typeface="Carlito"/>
                <a:cs typeface="Carlito"/>
              </a:rPr>
              <a:t>Toxicity </a:t>
            </a:r>
            <a:r>
              <a:rPr sz="2800" spc="-20" dirty="0">
                <a:latin typeface="Carlito"/>
                <a:cs typeface="Carlito"/>
              </a:rPr>
              <a:t>to </a:t>
            </a:r>
            <a:r>
              <a:rPr sz="2800" spc="-5" dirty="0">
                <a:latin typeface="Carlito"/>
                <a:cs typeface="Carlito"/>
              </a:rPr>
              <a:t>the </a:t>
            </a:r>
            <a:r>
              <a:rPr sz="2800" spc="-15" dirty="0">
                <a:latin typeface="Carlito"/>
                <a:cs typeface="Carlito"/>
              </a:rPr>
              <a:t>brain: mental </a:t>
            </a:r>
            <a:r>
              <a:rPr sz="2800" spc="-10" dirty="0">
                <a:latin typeface="Carlito"/>
                <a:cs typeface="Carlito"/>
              </a:rPr>
              <a:t>confusion, </a:t>
            </a:r>
            <a:r>
              <a:rPr sz="2800" spc="-15" dirty="0">
                <a:latin typeface="Carlito"/>
                <a:cs typeface="Carlito"/>
              </a:rPr>
              <a:t>convulsions </a:t>
            </a:r>
            <a:r>
              <a:rPr sz="2800" spc="-5" dirty="0">
                <a:latin typeface="Carlito"/>
                <a:cs typeface="Carlito"/>
              </a:rPr>
              <a:t>&amp;  </a:t>
            </a:r>
            <a:r>
              <a:rPr sz="2800" spc="-15" dirty="0">
                <a:latin typeface="Carlito"/>
                <a:cs typeface="Carlito"/>
              </a:rPr>
              <a:t>coma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2517648" y="252984"/>
            <a:ext cx="4489704" cy="1184147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3440429" y="463041"/>
            <a:ext cx="2642870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spc="-5" dirty="0">
                <a:solidFill>
                  <a:srgbClr val="000000"/>
                </a:solidFill>
              </a:rPr>
              <a:t>Side</a:t>
            </a:r>
            <a:r>
              <a:rPr sz="3600" spc="-45" dirty="0">
                <a:solidFill>
                  <a:srgbClr val="000000"/>
                </a:solidFill>
              </a:rPr>
              <a:t> </a:t>
            </a:r>
            <a:r>
              <a:rPr sz="3600" spc="-5" dirty="0">
                <a:solidFill>
                  <a:srgbClr val="000000"/>
                </a:solidFill>
              </a:rPr>
              <a:t>Effects</a:t>
            </a:r>
            <a:endParaRPr sz="3600"/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93242" y="255219"/>
            <a:ext cx="6831330" cy="69723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4400" dirty="0">
                <a:solidFill>
                  <a:srgbClr val="00AFEF"/>
                </a:solidFill>
              </a:rPr>
              <a:t>Beta-lactamase</a:t>
            </a:r>
            <a:r>
              <a:rPr sz="4400" spc="-75" dirty="0">
                <a:solidFill>
                  <a:srgbClr val="00AFEF"/>
                </a:solidFill>
              </a:rPr>
              <a:t> </a:t>
            </a:r>
            <a:r>
              <a:rPr sz="4400" dirty="0">
                <a:solidFill>
                  <a:srgbClr val="00AFEF"/>
                </a:solidFill>
              </a:rPr>
              <a:t>inhibitors</a:t>
            </a:r>
            <a:endParaRPr sz="4400"/>
          </a:p>
        </p:txBody>
      </p:sp>
      <p:sp>
        <p:nvSpPr>
          <p:cNvPr id="3" name="object 3"/>
          <p:cNvSpPr txBox="1"/>
          <p:nvPr/>
        </p:nvSpPr>
        <p:spPr>
          <a:xfrm>
            <a:off x="383540" y="1520393"/>
            <a:ext cx="8282940" cy="438594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469900" marR="90170" indent="-457834">
              <a:lnSpc>
                <a:spcPct val="100000"/>
              </a:lnSpc>
              <a:spcBef>
                <a:spcPts val="10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600" spc="-5" dirty="0">
                <a:latin typeface="Carlito"/>
                <a:cs typeface="Carlito"/>
              </a:rPr>
              <a:t>Some of </a:t>
            </a:r>
            <a:r>
              <a:rPr sz="2600" dirty="0">
                <a:latin typeface="Carlito"/>
                <a:cs typeface="Carlito"/>
              </a:rPr>
              <a:t>the </a:t>
            </a:r>
            <a:r>
              <a:rPr sz="2600" spc="-5" dirty="0">
                <a:latin typeface="Carlito"/>
                <a:cs typeface="Carlito"/>
              </a:rPr>
              <a:t>bacteria </a:t>
            </a:r>
            <a:r>
              <a:rPr sz="2600" spc="-10" dirty="0">
                <a:latin typeface="Carlito"/>
                <a:cs typeface="Carlito"/>
              </a:rPr>
              <a:t>produces </a:t>
            </a:r>
            <a:r>
              <a:rPr sz="2600" spc="-5" dirty="0">
                <a:latin typeface="Carlito"/>
                <a:cs typeface="Carlito"/>
              </a:rPr>
              <a:t>β-lactamase enzyme. This  enzyme causes </a:t>
            </a:r>
            <a:r>
              <a:rPr sz="2600" spc="-20" dirty="0">
                <a:latin typeface="Carlito"/>
                <a:cs typeface="Carlito"/>
              </a:rPr>
              <a:t>hydrolysis </a:t>
            </a:r>
            <a:r>
              <a:rPr sz="2600" spc="-5" dirty="0">
                <a:latin typeface="Carlito"/>
                <a:cs typeface="Carlito"/>
              </a:rPr>
              <a:t>of β-lactam </a:t>
            </a:r>
            <a:r>
              <a:rPr sz="2600" dirty="0">
                <a:latin typeface="Carlito"/>
                <a:cs typeface="Carlito"/>
              </a:rPr>
              <a:t>ring </a:t>
            </a:r>
            <a:r>
              <a:rPr sz="2600" spc="-5" dirty="0">
                <a:latin typeface="Carlito"/>
                <a:cs typeface="Carlito"/>
              </a:rPr>
              <a:t>so that </a:t>
            </a:r>
            <a:r>
              <a:rPr sz="2600" dirty="0">
                <a:latin typeface="Carlito"/>
                <a:cs typeface="Carlito"/>
              </a:rPr>
              <a:t>the  </a:t>
            </a:r>
            <a:r>
              <a:rPr sz="2600" spc="-5" dirty="0">
                <a:latin typeface="Carlito"/>
                <a:cs typeface="Carlito"/>
              </a:rPr>
              <a:t>antibiotic </a:t>
            </a:r>
            <a:r>
              <a:rPr sz="2600" dirty="0">
                <a:latin typeface="Carlito"/>
                <a:cs typeface="Carlito"/>
              </a:rPr>
              <a:t>activity </a:t>
            </a:r>
            <a:r>
              <a:rPr sz="2600" spc="-5" dirty="0">
                <a:latin typeface="Carlito"/>
                <a:cs typeface="Carlito"/>
              </a:rPr>
              <a:t>of penicillin/ β-lactam drug </a:t>
            </a:r>
            <a:r>
              <a:rPr sz="2600" dirty="0">
                <a:latin typeface="Carlito"/>
                <a:cs typeface="Carlito"/>
              </a:rPr>
              <a:t>is</a:t>
            </a:r>
            <a:r>
              <a:rPr sz="2600" spc="40" dirty="0">
                <a:latin typeface="Carlito"/>
                <a:cs typeface="Carlito"/>
              </a:rPr>
              <a:t> </a:t>
            </a:r>
            <a:r>
              <a:rPr sz="2600" spc="-15" dirty="0">
                <a:latin typeface="Carlito"/>
                <a:cs typeface="Carlito"/>
              </a:rPr>
              <a:t>destroyed</a:t>
            </a:r>
            <a:endParaRPr sz="26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10"/>
              </a:spcBef>
              <a:buFont typeface="Wingdings"/>
              <a:buChar char=""/>
            </a:pPr>
            <a:endParaRPr sz="2550">
              <a:latin typeface="Carlito"/>
              <a:cs typeface="Carlito"/>
            </a:endParaRPr>
          </a:p>
          <a:p>
            <a:pPr marL="469900" marR="34925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600" spc="-5" dirty="0">
                <a:latin typeface="Carlito"/>
                <a:cs typeface="Carlito"/>
              </a:rPr>
              <a:t>This </a:t>
            </a:r>
            <a:r>
              <a:rPr sz="2600" spc="-10" dirty="0">
                <a:latin typeface="Carlito"/>
                <a:cs typeface="Carlito"/>
              </a:rPr>
              <a:t>can </a:t>
            </a:r>
            <a:r>
              <a:rPr sz="2600" dirty="0">
                <a:latin typeface="Carlito"/>
                <a:cs typeface="Carlito"/>
              </a:rPr>
              <a:t>be </a:t>
            </a:r>
            <a:r>
              <a:rPr sz="2600" spc="-15" dirty="0">
                <a:latin typeface="Carlito"/>
                <a:cs typeface="Carlito"/>
              </a:rPr>
              <a:t>prevented </a:t>
            </a:r>
            <a:r>
              <a:rPr sz="2600" spc="-5" dirty="0">
                <a:latin typeface="Carlito"/>
                <a:cs typeface="Carlito"/>
              </a:rPr>
              <a:t>by </a:t>
            </a:r>
            <a:r>
              <a:rPr sz="2600" spc="-10" dirty="0">
                <a:latin typeface="Carlito"/>
                <a:cs typeface="Carlito"/>
              </a:rPr>
              <a:t>two inhibitors </a:t>
            </a:r>
            <a:r>
              <a:rPr sz="2600" dirty="0">
                <a:latin typeface="Carlito"/>
                <a:cs typeface="Carlito"/>
              </a:rPr>
              <a:t>i.e. </a:t>
            </a:r>
            <a:r>
              <a:rPr sz="2600" spc="-5" dirty="0">
                <a:latin typeface="Carlito"/>
                <a:cs typeface="Carlito"/>
              </a:rPr>
              <a:t>clavulanic </a:t>
            </a:r>
            <a:r>
              <a:rPr sz="2600" dirty="0">
                <a:latin typeface="Carlito"/>
                <a:cs typeface="Carlito"/>
              </a:rPr>
              <a:t>acid  and</a:t>
            </a:r>
            <a:r>
              <a:rPr sz="2600" spc="-20" dirty="0">
                <a:latin typeface="Carlito"/>
                <a:cs typeface="Carlito"/>
              </a:rPr>
              <a:t> </a:t>
            </a:r>
            <a:r>
              <a:rPr sz="2600" spc="-5" dirty="0">
                <a:latin typeface="Carlito"/>
                <a:cs typeface="Carlito"/>
              </a:rPr>
              <a:t>sulbactam</a:t>
            </a:r>
            <a:endParaRPr sz="26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10"/>
              </a:spcBef>
              <a:buFont typeface="Wingdings"/>
              <a:buChar char=""/>
            </a:pPr>
            <a:endParaRPr sz="2550">
              <a:latin typeface="Carlito"/>
              <a:cs typeface="Carlito"/>
            </a:endParaRPr>
          </a:p>
          <a:p>
            <a:pPr marL="469900" marR="508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600" spc="-5" dirty="0">
                <a:latin typeface="Carlito"/>
                <a:cs typeface="Carlito"/>
              </a:rPr>
              <a:t>These </a:t>
            </a:r>
            <a:r>
              <a:rPr sz="2600" spc="-10" dirty="0">
                <a:latin typeface="Carlito"/>
                <a:cs typeface="Carlito"/>
              </a:rPr>
              <a:t>are </a:t>
            </a:r>
            <a:r>
              <a:rPr sz="2600" dirty="0">
                <a:latin typeface="Carlito"/>
                <a:cs typeface="Carlito"/>
              </a:rPr>
              <a:t>the </a:t>
            </a:r>
            <a:r>
              <a:rPr sz="2600" spc="-5" dirty="0">
                <a:latin typeface="Carlito"/>
                <a:cs typeface="Carlito"/>
              </a:rPr>
              <a:t>enzyme </a:t>
            </a:r>
            <a:r>
              <a:rPr sz="2600" dirty="0">
                <a:latin typeface="Carlito"/>
                <a:cs typeface="Carlito"/>
              </a:rPr>
              <a:t>with </a:t>
            </a:r>
            <a:r>
              <a:rPr sz="2600" spc="-5" dirty="0">
                <a:latin typeface="Carlito"/>
                <a:cs typeface="Carlito"/>
              </a:rPr>
              <a:t>β-lactam </a:t>
            </a:r>
            <a:r>
              <a:rPr sz="2600" dirty="0">
                <a:latin typeface="Carlito"/>
                <a:cs typeface="Carlito"/>
              </a:rPr>
              <a:t>ring but </a:t>
            </a:r>
            <a:r>
              <a:rPr sz="2600" spc="-5" dirty="0">
                <a:latin typeface="Carlito"/>
                <a:cs typeface="Carlito"/>
              </a:rPr>
              <a:t>has no  antibacterial </a:t>
            </a:r>
            <a:r>
              <a:rPr sz="2600" spc="-20" dirty="0">
                <a:latin typeface="Carlito"/>
                <a:cs typeface="Carlito"/>
              </a:rPr>
              <a:t>activity. </a:t>
            </a:r>
            <a:r>
              <a:rPr sz="2600" dirty="0">
                <a:latin typeface="Carlito"/>
                <a:cs typeface="Carlito"/>
              </a:rPr>
              <a:t>It </a:t>
            </a:r>
            <a:r>
              <a:rPr sz="2600" spc="-10" dirty="0">
                <a:latin typeface="Carlito"/>
                <a:cs typeface="Carlito"/>
              </a:rPr>
              <a:t>combines </a:t>
            </a:r>
            <a:r>
              <a:rPr sz="2600" dirty="0">
                <a:latin typeface="Carlito"/>
                <a:cs typeface="Carlito"/>
              </a:rPr>
              <a:t>with the </a:t>
            </a:r>
            <a:r>
              <a:rPr sz="2600" spc="-5" dirty="0">
                <a:latin typeface="Carlito"/>
                <a:cs typeface="Carlito"/>
              </a:rPr>
              <a:t>lactamase  enzyme </a:t>
            </a:r>
            <a:r>
              <a:rPr sz="2600" dirty="0">
                <a:latin typeface="Carlito"/>
                <a:cs typeface="Carlito"/>
              </a:rPr>
              <a:t>and thus </a:t>
            </a:r>
            <a:r>
              <a:rPr sz="2600" spc="-15" dirty="0">
                <a:latin typeface="Carlito"/>
                <a:cs typeface="Carlito"/>
              </a:rPr>
              <a:t>prevent </a:t>
            </a:r>
            <a:r>
              <a:rPr sz="2600" dirty="0">
                <a:latin typeface="Carlito"/>
                <a:cs typeface="Carlito"/>
              </a:rPr>
              <a:t>the </a:t>
            </a:r>
            <a:r>
              <a:rPr sz="2600" spc="-5" dirty="0">
                <a:latin typeface="Carlito"/>
                <a:cs typeface="Carlito"/>
              </a:rPr>
              <a:t>destruction of lactam </a:t>
            </a:r>
            <a:r>
              <a:rPr sz="2600" dirty="0">
                <a:latin typeface="Carlito"/>
                <a:cs typeface="Carlito"/>
              </a:rPr>
              <a:t>ring</a:t>
            </a:r>
            <a:r>
              <a:rPr sz="2600" spc="-100" dirty="0">
                <a:latin typeface="Carlito"/>
                <a:cs typeface="Carlito"/>
              </a:rPr>
              <a:t> </a:t>
            </a:r>
            <a:r>
              <a:rPr sz="2600" spc="-5" dirty="0">
                <a:latin typeface="Carlito"/>
                <a:cs typeface="Carlito"/>
              </a:rPr>
              <a:t>of </a:t>
            </a:r>
            <a:r>
              <a:rPr sz="2600" spc="-5" dirty="0">
                <a:solidFill>
                  <a:srgbClr val="FFFFFF"/>
                </a:solidFill>
                <a:latin typeface="Carlito"/>
                <a:cs typeface="Carlito"/>
              </a:rPr>
              <a:t> antibiotic </a:t>
            </a:r>
            <a:r>
              <a:rPr sz="2600" dirty="0">
                <a:solidFill>
                  <a:srgbClr val="FFFFFF"/>
                </a:solidFill>
                <a:latin typeface="Carlito"/>
                <a:cs typeface="Carlito"/>
              </a:rPr>
              <a:t>making it </a:t>
            </a:r>
            <a:r>
              <a:rPr sz="2600" spc="-10" dirty="0">
                <a:solidFill>
                  <a:srgbClr val="FFFFFF"/>
                </a:solidFill>
                <a:latin typeface="Carlito"/>
                <a:cs typeface="Carlito"/>
              </a:rPr>
              <a:t>potent </a:t>
            </a:r>
            <a:r>
              <a:rPr sz="2600" spc="-15" dirty="0">
                <a:solidFill>
                  <a:srgbClr val="FFFFFF"/>
                </a:solidFill>
                <a:latin typeface="Carlito"/>
                <a:cs typeface="Carlito"/>
              </a:rPr>
              <a:t>to </a:t>
            </a:r>
            <a:r>
              <a:rPr sz="2600" spc="-5" dirty="0">
                <a:solidFill>
                  <a:srgbClr val="FFFFFF"/>
                </a:solidFill>
                <a:latin typeface="Carlito"/>
                <a:cs typeface="Carlito"/>
              </a:rPr>
              <a:t>show</a:t>
            </a:r>
            <a:r>
              <a:rPr sz="2600" spc="-15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600" dirty="0">
                <a:solidFill>
                  <a:srgbClr val="FFFFFF"/>
                </a:solidFill>
                <a:latin typeface="Carlito"/>
                <a:cs typeface="Carlito"/>
              </a:rPr>
              <a:t>action</a:t>
            </a:r>
            <a:endParaRPr sz="260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35940" y="322529"/>
            <a:ext cx="3726179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80" dirty="0">
                <a:solidFill>
                  <a:srgbClr val="6F2F9F"/>
                </a:solidFill>
              </a:rPr>
              <a:t>Cephalosporins</a:t>
            </a:r>
          </a:p>
        </p:txBody>
      </p:sp>
      <p:sp>
        <p:nvSpPr>
          <p:cNvPr id="3" name="object 3"/>
          <p:cNvSpPr/>
          <p:nvPr/>
        </p:nvSpPr>
        <p:spPr>
          <a:xfrm>
            <a:off x="1143000" y="3511296"/>
            <a:ext cx="6361176" cy="2813304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/>
          <p:nvPr/>
        </p:nvSpPr>
        <p:spPr>
          <a:xfrm>
            <a:off x="307340" y="1601165"/>
            <a:ext cx="7529195" cy="1732914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329565" indent="-317500" algn="just">
              <a:lnSpc>
                <a:spcPct val="100000"/>
              </a:lnSpc>
              <a:spcBef>
                <a:spcPts val="95"/>
              </a:spcBef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dirty="0">
                <a:latin typeface="Arial"/>
                <a:cs typeface="Arial"/>
              </a:rPr>
              <a:t>Have similar action </a:t>
            </a:r>
            <a:r>
              <a:rPr sz="2800" spc="-5" dirty="0">
                <a:latin typeface="Arial"/>
                <a:cs typeface="Arial"/>
              </a:rPr>
              <a:t>to </a:t>
            </a:r>
            <a:r>
              <a:rPr sz="2800" dirty="0">
                <a:latin typeface="Arial"/>
                <a:cs typeface="Arial"/>
              </a:rPr>
              <a:t>penicillin</a:t>
            </a:r>
            <a:r>
              <a:rPr sz="2800" spc="-30" dirty="0">
                <a:latin typeface="Arial"/>
                <a:cs typeface="Arial"/>
              </a:rPr>
              <a:t> </a:t>
            </a:r>
            <a:r>
              <a:rPr sz="2800" dirty="0">
                <a:solidFill>
                  <a:srgbClr val="FF0000"/>
                </a:solidFill>
                <a:latin typeface="Arial"/>
                <a:cs typeface="Arial"/>
              </a:rPr>
              <a:t>(</a:t>
            </a:r>
            <a:r>
              <a:rPr sz="2800" b="1" dirty="0">
                <a:solidFill>
                  <a:srgbClr val="FF0000"/>
                </a:solidFill>
                <a:latin typeface="Arial"/>
                <a:cs typeface="Arial"/>
              </a:rPr>
              <a:t>bactericidal</a:t>
            </a:r>
            <a:r>
              <a:rPr sz="2800" dirty="0">
                <a:solidFill>
                  <a:srgbClr val="FF0000"/>
                </a:solidFill>
                <a:latin typeface="Arial"/>
                <a:cs typeface="Arial"/>
              </a:rPr>
              <a:t>)</a:t>
            </a:r>
            <a:endParaRPr sz="2800">
              <a:latin typeface="Arial"/>
              <a:cs typeface="Arial"/>
            </a:endParaRPr>
          </a:p>
          <a:p>
            <a:pPr marL="299085" marR="1180465" indent="-287020" algn="just">
              <a:lnSpc>
                <a:spcPct val="100000"/>
              </a:lnSpc>
              <a:spcBef>
                <a:spcPts val="5"/>
              </a:spcBef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dirty="0">
                <a:latin typeface="Arial"/>
                <a:cs typeface="Arial"/>
              </a:rPr>
              <a:t>Semisynthetic antibiotics derived </a:t>
            </a:r>
            <a:r>
              <a:rPr sz="2800" spc="-5" dirty="0">
                <a:latin typeface="Arial"/>
                <a:cs typeface="Arial"/>
              </a:rPr>
              <a:t>from  </a:t>
            </a:r>
            <a:r>
              <a:rPr sz="2800" dirty="0">
                <a:latin typeface="Arial"/>
                <a:cs typeface="Arial"/>
              </a:rPr>
              <a:t>cephalosporin-C </a:t>
            </a:r>
            <a:r>
              <a:rPr sz="2800" spc="-5" dirty="0">
                <a:latin typeface="Arial"/>
                <a:cs typeface="Arial"/>
              </a:rPr>
              <a:t>obtained </a:t>
            </a:r>
            <a:r>
              <a:rPr sz="2800" dirty="0">
                <a:latin typeface="Arial"/>
                <a:cs typeface="Arial"/>
              </a:rPr>
              <a:t>from fungus  </a:t>
            </a:r>
            <a:r>
              <a:rPr sz="2800" i="1" dirty="0">
                <a:latin typeface="Arial"/>
                <a:cs typeface="Arial"/>
              </a:rPr>
              <a:t>Cephalosporium</a:t>
            </a:r>
            <a:endParaRPr sz="2800">
              <a:latin typeface="Arial"/>
              <a:cs typeface="Arial"/>
            </a:endParaRPr>
          </a:p>
        </p:txBody>
      </p:sp>
      <p:sp>
        <p:nvSpPr>
          <p:cNvPr id="5" name="object 5"/>
          <p:cNvSpPr/>
          <p:nvPr/>
        </p:nvSpPr>
        <p:spPr>
          <a:xfrm>
            <a:off x="5984747" y="0"/>
            <a:ext cx="1792224" cy="1726691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3217926" y="3405962"/>
            <a:ext cx="2709545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Cephalosporins</a:t>
            </a:r>
            <a:endParaRPr sz="2800">
              <a:latin typeface="Arial"/>
              <a:cs typeface="Arial"/>
            </a:endParaRPr>
          </a:p>
        </p:txBody>
      </p:sp>
      <p:grpSp>
        <p:nvGrpSpPr>
          <p:cNvPr id="3" name="object 3"/>
          <p:cNvGrpSpPr/>
          <p:nvPr/>
        </p:nvGrpSpPr>
        <p:grpSpPr>
          <a:xfrm>
            <a:off x="92964" y="42671"/>
            <a:ext cx="8958580" cy="6647815"/>
            <a:chOff x="92964" y="42671"/>
            <a:chExt cx="8958580" cy="6647815"/>
          </a:xfrm>
        </p:grpSpPr>
        <p:sp>
          <p:nvSpPr>
            <p:cNvPr id="4" name="object 4"/>
            <p:cNvSpPr/>
            <p:nvPr/>
          </p:nvSpPr>
          <p:spPr>
            <a:xfrm>
              <a:off x="3293364" y="1001268"/>
              <a:ext cx="2785872" cy="1653539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92964" y="2598420"/>
              <a:ext cx="2785872" cy="1653539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3064764" y="5036819"/>
              <a:ext cx="2785872" cy="1653539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6265164" y="3208020"/>
              <a:ext cx="2785872" cy="1653539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2269236" y="42671"/>
              <a:ext cx="4547616" cy="1184148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9" name="object 9"/>
          <p:cNvSpPr txBox="1"/>
          <p:nvPr/>
        </p:nvSpPr>
        <p:spPr>
          <a:xfrm>
            <a:off x="3045079" y="252171"/>
            <a:ext cx="2998470" cy="57467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b="1" spc="-5" dirty="0">
                <a:latin typeface="Arial"/>
                <a:cs typeface="Arial"/>
              </a:rPr>
              <a:t>Classification</a:t>
            </a:r>
            <a:endParaRPr sz="36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879347" y="3482340"/>
            <a:ext cx="3648455" cy="129387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1703323" y="3821429"/>
            <a:ext cx="1720214" cy="5137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dirty="0">
                <a:solidFill>
                  <a:srgbClr val="FFFFFF"/>
                </a:solidFill>
                <a:latin typeface="Arial"/>
                <a:cs typeface="Arial"/>
              </a:rPr>
              <a:t>Cef</a:t>
            </a:r>
            <a:r>
              <a:rPr sz="3200" spc="-10" dirty="0">
                <a:solidFill>
                  <a:srgbClr val="FFFFFF"/>
                </a:solidFill>
                <a:latin typeface="Arial"/>
                <a:cs typeface="Arial"/>
              </a:rPr>
              <a:t>a</a:t>
            </a:r>
            <a:r>
              <a:rPr sz="3200" dirty="0">
                <a:solidFill>
                  <a:srgbClr val="FFFFFF"/>
                </a:solidFill>
                <a:latin typeface="Arial"/>
                <a:cs typeface="Arial"/>
              </a:rPr>
              <a:t>zolin</a:t>
            </a:r>
            <a:endParaRPr sz="3200">
              <a:latin typeface="Arial"/>
              <a:cs typeface="Arial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4613147" y="3506723"/>
            <a:ext cx="3648455" cy="1293876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5438013" y="3845433"/>
            <a:ext cx="2058035" cy="5137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spc="-5" dirty="0">
                <a:solidFill>
                  <a:srgbClr val="FFFFFF"/>
                </a:solidFill>
                <a:latin typeface="Arial"/>
                <a:cs typeface="Arial"/>
              </a:rPr>
              <a:t>Cephalexin</a:t>
            </a:r>
            <a:endParaRPr sz="3200">
              <a:latin typeface="Arial"/>
              <a:cs typeface="Arial"/>
            </a:endParaRPr>
          </a:p>
        </p:txBody>
      </p:sp>
      <p:grpSp>
        <p:nvGrpSpPr>
          <p:cNvPr id="6" name="object 6"/>
          <p:cNvGrpSpPr/>
          <p:nvPr/>
        </p:nvGrpSpPr>
        <p:grpSpPr>
          <a:xfrm>
            <a:off x="729995" y="3351276"/>
            <a:ext cx="3790315" cy="2796540"/>
            <a:chOff x="729995" y="3351276"/>
            <a:chExt cx="3790315" cy="2796540"/>
          </a:xfrm>
        </p:grpSpPr>
        <p:sp>
          <p:nvSpPr>
            <p:cNvPr id="7" name="object 7"/>
            <p:cNvSpPr/>
            <p:nvPr/>
          </p:nvSpPr>
          <p:spPr>
            <a:xfrm>
              <a:off x="729995" y="3351276"/>
              <a:ext cx="972312" cy="2695956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873251" y="4853940"/>
              <a:ext cx="3646932" cy="1293876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9" name="object 9"/>
          <p:cNvSpPr txBox="1"/>
          <p:nvPr/>
        </p:nvSpPr>
        <p:spPr>
          <a:xfrm>
            <a:off x="1696973" y="5193284"/>
            <a:ext cx="2125980" cy="5137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spc="-5" dirty="0">
                <a:solidFill>
                  <a:srgbClr val="FFFFFF"/>
                </a:solidFill>
                <a:latin typeface="Arial"/>
                <a:cs typeface="Arial"/>
              </a:rPr>
              <a:t>Cephradine</a:t>
            </a:r>
            <a:endParaRPr sz="3200">
              <a:latin typeface="Arial"/>
              <a:cs typeface="Arial"/>
            </a:endParaRPr>
          </a:p>
        </p:txBody>
      </p:sp>
      <p:grpSp>
        <p:nvGrpSpPr>
          <p:cNvPr id="10" name="object 10"/>
          <p:cNvGrpSpPr/>
          <p:nvPr/>
        </p:nvGrpSpPr>
        <p:grpSpPr>
          <a:xfrm>
            <a:off x="4471415" y="3351276"/>
            <a:ext cx="3790315" cy="2796540"/>
            <a:chOff x="4471415" y="3351276"/>
            <a:chExt cx="3790315" cy="2796540"/>
          </a:xfrm>
        </p:grpSpPr>
        <p:sp>
          <p:nvSpPr>
            <p:cNvPr id="11" name="object 11"/>
            <p:cNvSpPr/>
            <p:nvPr/>
          </p:nvSpPr>
          <p:spPr>
            <a:xfrm>
              <a:off x="4471415" y="3351276"/>
              <a:ext cx="970788" cy="2695956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" name="object 12"/>
            <p:cNvSpPr/>
            <p:nvPr/>
          </p:nvSpPr>
          <p:spPr>
            <a:xfrm>
              <a:off x="4613147" y="4853940"/>
              <a:ext cx="3648455" cy="1293876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3" name="object 13"/>
          <p:cNvSpPr txBox="1"/>
          <p:nvPr/>
        </p:nvSpPr>
        <p:spPr>
          <a:xfrm>
            <a:off x="5438013" y="5193284"/>
            <a:ext cx="2193925" cy="5137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spc="-5" dirty="0">
                <a:latin typeface="Arial"/>
                <a:cs typeface="Arial"/>
              </a:rPr>
              <a:t>Cephadroxil</a:t>
            </a:r>
            <a:endParaRPr sz="3200">
              <a:latin typeface="Arial"/>
              <a:cs typeface="Arial"/>
            </a:endParaRPr>
          </a:p>
        </p:txBody>
      </p:sp>
      <p:sp>
        <p:nvSpPr>
          <p:cNvPr id="14" name="object 14"/>
          <p:cNvSpPr/>
          <p:nvPr/>
        </p:nvSpPr>
        <p:spPr>
          <a:xfrm>
            <a:off x="2708148" y="2339339"/>
            <a:ext cx="3575304" cy="1092708"/>
          </a:xfrm>
          <a:prstGeom prst="rect">
            <a:avLst/>
          </a:prstGeom>
          <a:blipFill>
            <a:blip r:embed="rId8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5" name="object 15"/>
          <p:cNvSpPr txBox="1"/>
          <p:nvPr/>
        </p:nvSpPr>
        <p:spPr>
          <a:xfrm>
            <a:off x="459740" y="900429"/>
            <a:ext cx="7406005" cy="216471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marR="5080" indent="-457834" algn="just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70534" algn="l"/>
              </a:tabLst>
            </a:pPr>
            <a:r>
              <a:rPr sz="2800" spc="-5" dirty="0">
                <a:latin typeface="Arial"/>
                <a:cs typeface="Arial"/>
              </a:rPr>
              <a:t>Exhibits good activity </a:t>
            </a:r>
            <a:r>
              <a:rPr sz="2800" dirty="0">
                <a:latin typeface="Arial"/>
                <a:cs typeface="Arial"/>
              </a:rPr>
              <a:t>against </a:t>
            </a:r>
            <a:r>
              <a:rPr sz="2800" spc="-5" dirty="0">
                <a:latin typeface="Arial"/>
                <a:cs typeface="Arial"/>
              </a:rPr>
              <a:t>Gram </a:t>
            </a:r>
            <a:r>
              <a:rPr sz="2800" dirty="0">
                <a:latin typeface="Arial"/>
                <a:cs typeface="Arial"/>
              </a:rPr>
              <a:t>positive  cocci </a:t>
            </a:r>
            <a:r>
              <a:rPr sz="2800" spc="-5" dirty="0">
                <a:latin typeface="Arial"/>
                <a:cs typeface="Arial"/>
              </a:rPr>
              <a:t>like </a:t>
            </a:r>
            <a:r>
              <a:rPr sz="2800" i="1" dirty="0">
                <a:latin typeface="Arial"/>
                <a:cs typeface="Arial"/>
              </a:rPr>
              <a:t>Staph.</a:t>
            </a:r>
            <a:r>
              <a:rPr sz="2800" dirty="0">
                <a:latin typeface="Arial"/>
                <a:cs typeface="Arial"/>
              </a:rPr>
              <a:t>sps</a:t>
            </a:r>
            <a:r>
              <a:rPr sz="2800" i="1" dirty="0">
                <a:latin typeface="Arial"/>
                <a:cs typeface="Arial"/>
              </a:rPr>
              <a:t>, </a:t>
            </a:r>
            <a:r>
              <a:rPr sz="2800" i="1" spc="-5" dirty="0">
                <a:latin typeface="Arial"/>
                <a:cs typeface="Arial"/>
              </a:rPr>
              <a:t>Strep. </a:t>
            </a:r>
            <a:r>
              <a:rPr sz="2800" dirty="0">
                <a:latin typeface="Arial"/>
                <a:cs typeface="Arial"/>
              </a:rPr>
              <a:t>sps </a:t>
            </a:r>
            <a:r>
              <a:rPr sz="2800" spc="-5" dirty="0">
                <a:latin typeface="Arial"/>
                <a:cs typeface="Arial"/>
              </a:rPr>
              <a:t>&amp; Gram </a:t>
            </a:r>
            <a:r>
              <a:rPr sz="2800" dirty="0">
                <a:latin typeface="Arial"/>
                <a:cs typeface="Arial"/>
              </a:rPr>
              <a:t>–ve  rods like </a:t>
            </a:r>
            <a:r>
              <a:rPr sz="2800" i="1" spc="-5" dirty="0">
                <a:latin typeface="Arial"/>
                <a:cs typeface="Arial"/>
              </a:rPr>
              <a:t>E.coli, Klebseilla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2500">
              <a:latin typeface="Arial"/>
              <a:cs typeface="Arial"/>
            </a:endParaRPr>
          </a:p>
          <a:p>
            <a:pPr marL="667385" algn="ctr">
              <a:lnSpc>
                <a:spcPct val="100000"/>
              </a:lnSpc>
            </a:pPr>
            <a:r>
              <a:rPr sz="3200" b="1" spc="-5" dirty="0">
                <a:solidFill>
                  <a:srgbClr val="FFFFFF"/>
                </a:solidFill>
                <a:latin typeface="Arial"/>
                <a:cs typeface="Arial"/>
              </a:rPr>
              <a:t>Includes</a:t>
            </a:r>
            <a:endParaRPr sz="3200">
              <a:latin typeface="Arial"/>
              <a:cs typeface="Arial"/>
            </a:endParaRPr>
          </a:p>
        </p:txBody>
      </p:sp>
      <p:sp>
        <p:nvSpPr>
          <p:cNvPr id="16" name="object 16"/>
          <p:cNvSpPr/>
          <p:nvPr/>
        </p:nvSpPr>
        <p:spPr>
          <a:xfrm>
            <a:off x="422148" y="53339"/>
            <a:ext cx="3727704" cy="993647"/>
          </a:xfrm>
          <a:prstGeom prst="rect">
            <a:avLst/>
          </a:prstGeom>
          <a:blipFill>
            <a:blip r:embed="rId9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" name="object 17"/>
          <p:cNvSpPr txBox="1">
            <a:spLocks noGrp="1"/>
          </p:cNvSpPr>
          <p:nvPr>
            <p:ph type="title"/>
          </p:nvPr>
        </p:nvSpPr>
        <p:spPr>
          <a:xfrm>
            <a:off x="899566" y="259791"/>
            <a:ext cx="2772410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spc="-5" dirty="0"/>
              <a:t>First</a:t>
            </a:r>
            <a:r>
              <a:rPr sz="2800" spc="-30" dirty="0"/>
              <a:t> </a:t>
            </a:r>
            <a:r>
              <a:rPr sz="2800" spc="-5" dirty="0"/>
              <a:t>Generation</a:t>
            </a:r>
            <a:endParaRPr sz="2800"/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8810625" cy="6419215"/>
            </a:xfrm>
            <a:custGeom>
              <a:avLst/>
              <a:gdLst/>
              <a:ahLst/>
              <a:cxnLst/>
              <a:rect l="l" t="t" r="r" b="b"/>
              <a:pathLst>
                <a:path w="8810625" h="6419215">
                  <a:moveTo>
                    <a:pt x="8792845" y="0"/>
                  </a:moveTo>
                  <a:lnTo>
                    <a:pt x="8810244" y="6419088"/>
                  </a:lnTo>
                  <a:lnTo>
                    <a:pt x="0" y="6410634"/>
                  </a:lnTo>
                </a:path>
              </a:pathLst>
            </a:custGeom>
            <a:ln w="82296">
              <a:solidFill>
                <a:srgbClr val="7E7E7E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537972" y="4015740"/>
              <a:ext cx="4006596" cy="1406652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/>
          <p:nvPr/>
        </p:nvSpPr>
        <p:spPr>
          <a:xfrm>
            <a:off x="1438147" y="4365447"/>
            <a:ext cx="2154555" cy="57467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spc="-20" dirty="0">
                <a:solidFill>
                  <a:srgbClr val="FFFFFF"/>
                </a:solidFill>
                <a:latin typeface="Carlito"/>
                <a:cs typeface="Carlito"/>
              </a:rPr>
              <a:t>Cefuroxime</a:t>
            </a:r>
            <a:endParaRPr sz="3600">
              <a:latin typeface="Carlito"/>
              <a:cs typeface="Carlito"/>
            </a:endParaRPr>
          </a:p>
        </p:txBody>
      </p:sp>
      <p:grpSp>
        <p:nvGrpSpPr>
          <p:cNvPr id="6" name="object 6"/>
          <p:cNvGrpSpPr/>
          <p:nvPr/>
        </p:nvGrpSpPr>
        <p:grpSpPr>
          <a:xfrm>
            <a:off x="373379" y="3872484"/>
            <a:ext cx="8244840" cy="1576070"/>
            <a:chOff x="373379" y="3872484"/>
            <a:chExt cx="8244840" cy="1576070"/>
          </a:xfrm>
        </p:grpSpPr>
        <p:sp>
          <p:nvSpPr>
            <p:cNvPr id="7" name="object 7"/>
            <p:cNvSpPr/>
            <p:nvPr/>
          </p:nvSpPr>
          <p:spPr>
            <a:xfrm>
              <a:off x="373379" y="3872484"/>
              <a:ext cx="1050036" cy="1464563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4611624" y="4043172"/>
              <a:ext cx="4006596" cy="1405127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9" name="object 9"/>
          <p:cNvSpPr txBox="1"/>
          <p:nvPr/>
        </p:nvSpPr>
        <p:spPr>
          <a:xfrm>
            <a:off x="5536184" y="4391990"/>
            <a:ext cx="1655445" cy="57467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spc="-5" dirty="0">
                <a:solidFill>
                  <a:srgbClr val="FFFFFF"/>
                </a:solidFill>
                <a:latin typeface="Carlito"/>
                <a:cs typeface="Carlito"/>
              </a:rPr>
              <a:t>C</a:t>
            </a:r>
            <a:r>
              <a:rPr sz="3600" spc="-45" dirty="0">
                <a:solidFill>
                  <a:srgbClr val="FFFFFF"/>
                </a:solidFill>
                <a:latin typeface="Carlito"/>
                <a:cs typeface="Carlito"/>
              </a:rPr>
              <a:t>e</a:t>
            </a:r>
            <a:r>
              <a:rPr sz="3600" spc="-70" dirty="0">
                <a:solidFill>
                  <a:srgbClr val="FFFFFF"/>
                </a:solidFill>
                <a:latin typeface="Carlito"/>
                <a:cs typeface="Carlito"/>
              </a:rPr>
              <a:t>f</a:t>
            </a:r>
            <a:r>
              <a:rPr sz="3600" spc="-80" dirty="0">
                <a:solidFill>
                  <a:srgbClr val="FFFFFF"/>
                </a:solidFill>
                <a:latin typeface="Carlito"/>
                <a:cs typeface="Carlito"/>
              </a:rPr>
              <a:t>o</a:t>
            </a:r>
            <a:r>
              <a:rPr sz="3600" spc="-5" dirty="0">
                <a:solidFill>
                  <a:srgbClr val="FFFFFF"/>
                </a:solidFill>
                <a:latin typeface="Carlito"/>
                <a:cs typeface="Carlito"/>
              </a:rPr>
              <a:t>xitin</a:t>
            </a:r>
            <a:endParaRPr sz="3600">
              <a:latin typeface="Carlito"/>
              <a:cs typeface="Carlito"/>
            </a:endParaRPr>
          </a:p>
        </p:txBody>
      </p:sp>
      <p:grpSp>
        <p:nvGrpSpPr>
          <p:cNvPr id="10" name="object 10"/>
          <p:cNvGrpSpPr/>
          <p:nvPr/>
        </p:nvGrpSpPr>
        <p:grpSpPr>
          <a:xfrm>
            <a:off x="531876" y="3872484"/>
            <a:ext cx="4973320" cy="2985770"/>
            <a:chOff x="531876" y="3872484"/>
            <a:chExt cx="4973320" cy="2985770"/>
          </a:xfrm>
        </p:grpSpPr>
        <p:sp>
          <p:nvSpPr>
            <p:cNvPr id="11" name="object 11"/>
            <p:cNvSpPr/>
            <p:nvPr/>
          </p:nvSpPr>
          <p:spPr>
            <a:xfrm>
              <a:off x="4454652" y="3872484"/>
              <a:ext cx="1050036" cy="1464563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" name="object 12"/>
            <p:cNvSpPr/>
            <p:nvPr/>
          </p:nvSpPr>
          <p:spPr>
            <a:xfrm>
              <a:off x="531876" y="5535167"/>
              <a:ext cx="4005072" cy="1322831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3" name="object 13"/>
          <p:cNvSpPr txBox="1"/>
          <p:nvPr/>
        </p:nvSpPr>
        <p:spPr>
          <a:xfrm>
            <a:off x="1455166" y="5896152"/>
            <a:ext cx="1729105" cy="57467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dirty="0">
                <a:solidFill>
                  <a:srgbClr val="FFFFFF"/>
                </a:solidFill>
                <a:latin typeface="Arial"/>
                <a:cs typeface="Arial"/>
              </a:rPr>
              <a:t>Cefaclor</a:t>
            </a:r>
            <a:endParaRPr sz="3600">
              <a:latin typeface="Arial"/>
              <a:cs typeface="Arial"/>
            </a:endParaRPr>
          </a:p>
        </p:txBody>
      </p:sp>
      <p:grpSp>
        <p:nvGrpSpPr>
          <p:cNvPr id="14" name="object 14"/>
          <p:cNvGrpSpPr/>
          <p:nvPr/>
        </p:nvGrpSpPr>
        <p:grpSpPr>
          <a:xfrm>
            <a:off x="373379" y="5364478"/>
            <a:ext cx="8258809" cy="1493520"/>
            <a:chOff x="373379" y="5364478"/>
            <a:chExt cx="8258809" cy="1493520"/>
          </a:xfrm>
        </p:grpSpPr>
        <p:sp>
          <p:nvSpPr>
            <p:cNvPr id="15" name="object 15"/>
            <p:cNvSpPr/>
            <p:nvPr/>
          </p:nvSpPr>
          <p:spPr>
            <a:xfrm>
              <a:off x="373379" y="5364478"/>
              <a:ext cx="1050036" cy="1464564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" name="object 16"/>
            <p:cNvSpPr/>
            <p:nvPr/>
          </p:nvSpPr>
          <p:spPr>
            <a:xfrm>
              <a:off x="4611624" y="5535167"/>
              <a:ext cx="4020312" cy="1322831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7" name="object 17"/>
          <p:cNvSpPr txBox="1"/>
          <p:nvPr/>
        </p:nvSpPr>
        <p:spPr>
          <a:xfrm>
            <a:off x="5536184" y="5967476"/>
            <a:ext cx="2792095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spc="-5" dirty="0">
                <a:latin typeface="Arial"/>
                <a:cs typeface="Arial"/>
              </a:rPr>
              <a:t>Cefuroxime</a:t>
            </a:r>
            <a:r>
              <a:rPr sz="2800" spc="-185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Axetil</a:t>
            </a:r>
            <a:endParaRPr sz="2800">
              <a:latin typeface="Arial"/>
              <a:cs typeface="Arial"/>
            </a:endParaRPr>
          </a:p>
        </p:txBody>
      </p:sp>
      <p:sp>
        <p:nvSpPr>
          <p:cNvPr id="18" name="object 18"/>
          <p:cNvSpPr/>
          <p:nvPr/>
        </p:nvSpPr>
        <p:spPr>
          <a:xfrm>
            <a:off x="4454652" y="5364478"/>
            <a:ext cx="1050036" cy="1464564"/>
          </a:xfrm>
          <a:prstGeom prst="rect">
            <a:avLst/>
          </a:prstGeom>
          <a:blipFill>
            <a:blip r:embed="rId9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9" name="object 19"/>
          <p:cNvSpPr txBox="1"/>
          <p:nvPr/>
        </p:nvSpPr>
        <p:spPr>
          <a:xfrm>
            <a:off x="1087932" y="3180410"/>
            <a:ext cx="2214880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spc="-25" dirty="0">
                <a:latin typeface="Carlito"/>
                <a:cs typeface="Carlito"/>
              </a:rPr>
              <a:t>rod</a:t>
            </a:r>
            <a:r>
              <a:rPr sz="2800" spc="-20" dirty="0">
                <a:latin typeface="Carlito"/>
                <a:cs typeface="Carlito"/>
              </a:rPr>
              <a:t> </a:t>
            </a:r>
            <a:r>
              <a:rPr sz="2800" i="1" spc="-15" dirty="0">
                <a:latin typeface="Carlito"/>
                <a:cs typeface="Carlito"/>
              </a:rPr>
              <a:t>H.influenza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20" name="object 20"/>
          <p:cNvSpPr/>
          <p:nvPr/>
        </p:nvSpPr>
        <p:spPr>
          <a:xfrm>
            <a:off x="330708" y="53339"/>
            <a:ext cx="3910584" cy="993647"/>
          </a:xfrm>
          <a:prstGeom prst="rect">
            <a:avLst/>
          </a:prstGeom>
          <a:blipFill>
            <a:blip r:embed="rId10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1" name="object 21"/>
          <p:cNvSpPr txBox="1"/>
          <p:nvPr/>
        </p:nvSpPr>
        <p:spPr>
          <a:xfrm>
            <a:off x="269240" y="259791"/>
            <a:ext cx="8419465" cy="294576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386080">
              <a:lnSpc>
                <a:spcPct val="100000"/>
              </a:lnSpc>
              <a:spcBef>
                <a:spcPts val="95"/>
              </a:spcBef>
            </a:pP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Second</a:t>
            </a:r>
            <a:r>
              <a:rPr sz="2800" b="1" spc="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800" b="1" dirty="0">
                <a:solidFill>
                  <a:srgbClr val="FFFFFF"/>
                </a:solidFill>
                <a:latin typeface="Arial"/>
                <a:cs typeface="Arial"/>
              </a:rPr>
              <a:t>Generation</a:t>
            </a:r>
            <a:endParaRPr sz="28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0"/>
              </a:spcBef>
            </a:pPr>
            <a:endParaRPr sz="2450" dirty="0">
              <a:latin typeface="Arial"/>
              <a:cs typeface="Arial"/>
            </a:endParaRPr>
          </a:p>
          <a:p>
            <a:pPr marL="536575" marR="43180" indent="-486409">
              <a:lnSpc>
                <a:spcPct val="100000"/>
              </a:lnSpc>
              <a:buFont typeface="Wingdings"/>
              <a:buChar char=""/>
              <a:tabLst>
                <a:tab pos="507365" algn="l"/>
                <a:tab pos="508000" algn="l"/>
              </a:tabLst>
            </a:pPr>
            <a:r>
              <a:rPr sz="2800" spc="-15" dirty="0">
                <a:latin typeface="Carlito"/>
                <a:cs typeface="Carlito"/>
              </a:rPr>
              <a:t>Shows </a:t>
            </a:r>
            <a:r>
              <a:rPr sz="2800" spc="-10" dirty="0">
                <a:latin typeface="Carlito"/>
                <a:cs typeface="Carlito"/>
              </a:rPr>
              <a:t>somewhat </a:t>
            </a:r>
            <a:r>
              <a:rPr sz="2800" spc="-5" dirty="0">
                <a:latin typeface="Carlito"/>
                <a:cs typeface="Carlito"/>
              </a:rPr>
              <a:t>enhanced activity </a:t>
            </a:r>
            <a:r>
              <a:rPr sz="2800" spc="-20" dirty="0">
                <a:latin typeface="Carlito"/>
                <a:cs typeface="Carlito"/>
              </a:rPr>
              <a:t>towards Gram </a:t>
            </a:r>
            <a:r>
              <a:rPr sz="2800" spc="-25" dirty="0">
                <a:latin typeface="Carlito"/>
                <a:cs typeface="Carlito"/>
              </a:rPr>
              <a:t>–ve  </a:t>
            </a:r>
            <a:r>
              <a:rPr sz="2800" spc="-5" dirty="0">
                <a:latin typeface="Carlito"/>
                <a:cs typeface="Carlito"/>
              </a:rPr>
              <a:t>bacteria </a:t>
            </a:r>
            <a:r>
              <a:rPr sz="2800" spc="-15" dirty="0">
                <a:latin typeface="Carlito"/>
                <a:cs typeface="Carlito"/>
              </a:rPr>
              <a:t>compared </a:t>
            </a:r>
            <a:r>
              <a:rPr sz="2800" spc="-20" dirty="0">
                <a:latin typeface="Carlito"/>
                <a:cs typeface="Carlito"/>
              </a:rPr>
              <a:t>to </a:t>
            </a:r>
            <a:r>
              <a:rPr sz="2800" spc="-5" dirty="0">
                <a:latin typeface="Carlito"/>
                <a:cs typeface="Carlito"/>
              </a:rPr>
              <a:t>1</a:t>
            </a:r>
            <a:r>
              <a:rPr sz="2775" spc="-7" baseline="25525" dirty="0">
                <a:latin typeface="Carlito"/>
                <a:cs typeface="Carlito"/>
              </a:rPr>
              <a:t>st</a:t>
            </a:r>
            <a:r>
              <a:rPr sz="2775" spc="337" baseline="2552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generation</a:t>
            </a:r>
            <a:endParaRPr sz="2800" dirty="0">
              <a:latin typeface="Carlito"/>
              <a:cs typeface="Carlito"/>
            </a:endParaRPr>
          </a:p>
          <a:p>
            <a:pPr marL="536575">
              <a:lnSpc>
                <a:spcPct val="100000"/>
              </a:lnSpc>
            </a:pPr>
            <a:r>
              <a:rPr sz="2800" b="1" spc="-20" dirty="0">
                <a:solidFill>
                  <a:srgbClr val="00AF50"/>
                </a:solidFill>
                <a:latin typeface="Carlito"/>
                <a:cs typeface="Carlito"/>
              </a:rPr>
              <a:t>Coverage:</a:t>
            </a:r>
            <a:endParaRPr sz="2800" dirty="0">
              <a:latin typeface="Carlito"/>
              <a:cs typeface="Carlito"/>
            </a:endParaRPr>
          </a:p>
          <a:p>
            <a:pPr marL="965200" lvl="1" indent="-457834">
              <a:lnSpc>
                <a:spcPct val="100000"/>
              </a:lnSpc>
              <a:buFont typeface="Wingdings"/>
              <a:buChar char=""/>
              <a:tabLst>
                <a:tab pos="965200" algn="l"/>
                <a:tab pos="965835" algn="l"/>
              </a:tabLst>
            </a:pPr>
            <a:r>
              <a:rPr sz="2800" spc="-20" dirty="0">
                <a:latin typeface="Carlito"/>
                <a:cs typeface="Carlito"/>
              </a:rPr>
              <a:t>Coverage </a:t>
            </a:r>
            <a:r>
              <a:rPr sz="2800" spc="-5" dirty="0">
                <a:latin typeface="Carlito"/>
                <a:cs typeface="Carlito"/>
              </a:rPr>
              <a:t>of 1</a:t>
            </a:r>
            <a:r>
              <a:rPr sz="2775" spc="-7" baseline="25525" dirty="0">
                <a:latin typeface="Carlito"/>
                <a:cs typeface="Carlito"/>
              </a:rPr>
              <a:t>st </a:t>
            </a:r>
            <a:r>
              <a:rPr sz="2800" spc="-15" dirty="0">
                <a:latin typeface="Carlito"/>
                <a:cs typeface="Carlito"/>
              </a:rPr>
              <a:t>generation</a:t>
            </a:r>
            <a:r>
              <a:rPr sz="2800" spc="-19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&amp;</a:t>
            </a:r>
            <a:endParaRPr sz="2800" dirty="0">
              <a:latin typeface="Carlito"/>
              <a:cs typeface="Carlito"/>
            </a:endParaRPr>
          </a:p>
          <a:p>
            <a:pPr marL="965200" lvl="1" indent="-457834">
              <a:lnSpc>
                <a:spcPct val="100000"/>
              </a:lnSpc>
              <a:buFont typeface="Wingdings"/>
              <a:buChar char=""/>
              <a:tabLst>
                <a:tab pos="965200" algn="l"/>
                <a:tab pos="965835" algn="l"/>
              </a:tabLst>
            </a:pPr>
            <a:r>
              <a:rPr sz="2800" spc="-5" dirty="0">
                <a:latin typeface="Carlito"/>
                <a:cs typeface="Carlito"/>
              </a:rPr>
              <a:t>Additional </a:t>
            </a:r>
            <a:r>
              <a:rPr sz="2800" spc="-15" dirty="0">
                <a:latin typeface="Carlito"/>
                <a:cs typeface="Carlito"/>
              </a:rPr>
              <a:t>-ve </a:t>
            </a:r>
            <a:r>
              <a:rPr sz="2800" spc="-10" dirty="0">
                <a:latin typeface="Carlito"/>
                <a:cs typeface="Carlito"/>
              </a:rPr>
              <a:t>cocci </a:t>
            </a:r>
            <a:r>
              <a:rPr sz="2800" spc="-30" dirty="0">
                <a:latin typeface="Carlito"/>
                <a:cs typeface="Carlito"/>
              </a:rPr>
              <a:t>like </a:t>
            </a:r>
            <a:r>
              <a:rPr sz="2800" i="1" spc="-5" dirty="0">
                <a:latin typeface="Carlito"/>
                <a:cs typeface="Carlito"/>
              </a:rPr>
              <a:t>Neisseria </a:t>
            </a:r>
            <a:r>
              <a:rPr sz="2800" spc="-5" dirty="0">
                <a:latin typeface="Carlito"/>
                <a:cs typeface="Carlito"/>
              </a:rPr>
              <a:t>&amp;</a:t>
            </a:r>
            <a:r>
              <a:rPr sz="2800" spc="135" dirty="0">
                <a:latin typeface="Carlito"/>
                <a:cs typeface="Carlito"/>
              </a:rPr>
              <a:t> </a:t>
            </a:r>
            <a:r>
              <a:rPr sz="2800" spc="-25" dirty="0">
                <a:latin typeface="Carlito"/>
                <a:cs typeface="Carlito"/>
              </a:rPr>
              <a:t>-ve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22" name="object 22"/>
          <p:cNvSpPr/>
          <p:nvPr/>
        </p:nvSpPr>
        <p:spPr>
          <a:xfrm>
            <a:off x="3241548" y="3101339"/>
            <a:ext cx="3575304" cy="1092708"/>
          </a:xfrm>
          <a:prstGeom prst="rect">
            <a:avLst/>
          </a:prstGeom>
          <a:blipFill>
            <a:blip r:embed="rId11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3" name="object 23"/>
          <p:cNvSpPr txBox="1"/>
          <p:nvPr/>
        </p:nvSpPr>
        <p:spPr>
          <a:xfrm>
            <a:off x="4193540" y="3313557"/>
            <a:ext cx="1673860" cy="51371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3200" b="1" spc="-5" dirty="0">
                <a:solidFill>
                  <a:srgbClr val="FFFFFF"/>
                </a:solidFill>
                <a:latin typeface="Arial"/>
                <a:cs typeface="Arial"/>
              </a:rPr>
              <a:t>Includes</a:t>
            </a:r>
            <a:endParaRPr sz="32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8810625" cy="6419215"/>
            </a:xfrm>
            <a:custGeom>
              <a:avLst/>
              <a:gdLst/>
              <a:ahLst/>
              <a:cxnLst/>
              <a:rect l="l" t="t" r="r" b="b"/>
              <a:pathLst>
                <a:path w="8810625" h="6419215">
                  <a:moveTo>
                    <a:pt x="8792845" y="0"/>
                  </a:moveTo>
                  <a:lnTo>
                    <a:pt x="8810244" y="6419088"/>
                  </a:lnTo>
                  <a:lnTo>
                    <a:pt x="0" y="6410634"/>
                  </a:lnTo>
                </a:path>
              </a:pathLst>
            </a:custGeom>
            <a:ln w="82296">
              <a:solidFill>
                <a:srgbClr val="7E7E7E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803147" y="4091940"/>
              <a:ext cx="3666744" cy="1293876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/>
          <p:nvPr/>
        </p:nvSpPr>
        <p:spPr>
          <a:xfrm>
            <a:off x="1627123" y="4379467"/>
            <a:ext cx="2468880" cy="60515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800" dirty="0">
                <a:solidFill>
                  <a:srgbClr val="FFFFFF"/>
                </a:solidFill>
                <a:latin typeface="Arial"/>
                <a:cs typeface="Arial"/>
              </a:rPr>
              <a:t>Cefotaxime</a:t>
            </a:r>
            <a:endParaRPr sz="3800">
              <a:latin typeface="Arial"/>
              <a:cs typeface="Arial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4536947" y="4116323"/>
            <a:ext cx="3694176" cy="1293876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 txBox="1"/>
          <p:nvPr/>
        </p:nvSpPr>
        <p:spPr>
          <a:xfrm>
            <a:off x="5361813" y="4403597"/>
            <a:ext cx="2495550" cy="60515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800" dirty="0">
                <a:solidFill>
                  <a:srgbClr val="FFFFFF"/>
                </a:solidFill>
                <a:latin typeface="Arial"/>
                <a:cs typeface="Arial"/>
              </a:rPr>
              <a:t>Ceftriaxone</a:t>
            </a:r>
            <a:endParaRPr sz="3800">
              <a:latin typeface="Arial"/>
              <a:cs typeface="Arial"/>
            </a:endParaRPr>
          </a:p>
        </p:txBody>
      </p:sp>
      <p:grpSp>
        <p:nvGrpSpPr>
          <p:cNvPr id="8" name="object 8"/>
          <p:cNvGrpSpPr/>
          <p:nvPr/>
        </p:nvGrpSpPr>
        <p:grpSpPr>
          <a:xfrm>
            <a:off x="653795" y="3960876"/>
            <a:ext cx="3891279" cy="2796540"/>
            <a:chOff x="653795" y="3960876"/>
            <a:chExt cx="3891279" cy="2796540"/>
          </a:xfrm>
        </p:grpSpPr>
        <p:sp>
          <p:nvSpPr>
            <p:cNvPr id="9" name="object 9"/>
            <p:cNvSpPr/>
            <p:nvPr/>
          </p:nvSpPr>
          <p:spPr>
            <a:xfrm>
              <a:off x="653795" y="3960876"/>
              <a:ext cx="972312" cy="2695956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797051" y="5463540"/>
              <a:ext cx="3747516" cy="1293876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1" name="object 11"/>
          <p:cNvSpPr txBox="1"/>
          <p:nvPr/>
        </p:nvSpPr>
        <p:spPr>
          <a:xfrm>
            <a:off x="1620774" y="5751372"/>
            <a:ext cx="2548890" cy="60515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800" dirty="0">
                <a:solidFill>
                  <a:srgbClr val="FFFFFF"/>
                </a:solidFill>
                <a:latin typeface="Arial"/>
                <a:cs typeface="Arial"/>
              </a:rPr>
              <a:t>Ceftizoxime</a:t>
            </a:r>
            <a:endParaRPr sz="3800">
              <a:latin typeface="Arial"/>
              <a:cs typeface="Arial"/>
            </a:endParaRPr>
          </a:p>
        </p:txBody>
      </p:sp>
      <p:grpSp>
        <p:nvGrpSpPr>
          <p:cNvPr id="12" name="object 12"/>
          <p:cNvGrpSpPr/>
          <p:nvPr/>
        </p:nvGrpSpPr>
        <p:grpSpPr>
          <a:xfrm>
            <a:off x="4395215" y="3960876"/>
            <a:ext cx="3790315" cy="2796540"/>
            <a:chOff x="4395215" y="3960876"/>
            <a:chExt cx="3790315" cy="2796540"/>
          </a:xfrm>
        </p:grpSpPr>
        <p:sp>
          <p:nvSpPr>
            <p:cNvPr id="13" name="object 13"/>
            <p:cNvSpPr/>
            <p:nvPr/>
          </p:nvSpPr>
          <p:spPr>
            <a:xfrm>
              <a:off x="4395215" y="3960876"/>
              <a:ext cx="970788" cy="2695956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" name="object 14"/>
            <p:cNvSpPr/>
            <p:nvPr/>
          </p:nvSpPr>
          <p:spPr>
            <a:xfrm>
              <a:off x="4536947" y="5463540"/>
              <a:ext cx="3648455" cy="1293876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5" name="object 15"/>
          <p:cNvSpPr txBox="1"/>
          <p:nvPr/>
        </p:nvSpPr>
        <p:spPr>
          <a:xfrm>
            <a:off x="5361813" y="5751372"/>
            <a:ext cx="1904364" cy="60515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800" dirty="0">
                <a:solidFill>
                  <a:srgbClr val="FFFFFF"/>
                </a:solidFill>
                <a:latin typeface="Arial"/>
                <a:cs typeface="Arial"/>
              </a:rPr>
              <a:t>Cefixime</a:t>
            </a:r>
            <a:endParaRPr sz="3800">
              <a:latin typeface="Arial"/>
              <a:cs typeface="Arial"/>
            </a:endParaRPr>
          </a:p>
        </p:txBody>
      </p:sp>
      <p:grpSp>
        <p:nvGrpSpPr>
          <p:cNvPr id="16" name="object 16"/>
          <p:cNvGrpSpPr/>
          <p:nvPr/>
        </p:nvGrpSpPr>
        <p:grpSpPr>
          <a:xfrm>
            <a:off x="422148" y="53339"/>
            <a:ext cx="6318885" cy="4140835"/>
            <a:chOff x="422148" y="53339"/>
            <a:chExt cx="6318885" cy="4140835"/>
          </a:xfrm>
        </p:grpSpPr>
        <p:sp>
          <p:nvSpPr>
            <p:cNvPr id="17" name="object 17"/>
            <p:cNvSpPr/>
            <p:nvPr/>
          </p:nvSpPr>
          <p:spPr>
            <a:xfrm>
              <a:off x="422148" y="53339"/>
              <a:ext cx="3727704" cy="993647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" name="object 18"/>
            <p:cNvSpPr/>
            <p:nvPr/>
          </p:nvSpPr>
          <p:spPr>
            <a:xfrm>
              <a:off x="3165348" y="3101339"/>
              <a:ext cx="3575304" cy="1092708"/>
            </a:xfrm>
            <a:prstGeom prst="rect">
              <a:avLst/>
            </a:prstGeom>
            <a:blipFill>
              <a:blip r:embed="rId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9" name="object 19"/>
          <p:cNvSpPr txBox="1"/>
          <p:nvPr/>
        </p:nvSpPr>
        <p:spPr>
          <a:xfrm>
            <a:off x="497840" y="259791"/>
            <a:ext cx="5699760" cy="356806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356235">
              <a:lnSpc>
                <a:spcPct val="100000"/>
              </a:lnSpc>
              <a:spcBef>
                <a:spcPts val="95"/>
              </a:spcBef>
            </a:pP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Third</a:t>
            </a:r>
            <a:r>
              <a:rPr sz="2800" b="1" spc="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Generation</a:t>
            </a:r>
            <a:endParaRPr sz="2800">
              <a:latin typeface="Arial"/>
              <a:cs typeface="Arial"/>
            </a:endParaRPr>
          </a:p>
          <a:p>
            <a:pPr marL="508000" indent="-457834">
              <a:lnSpc>
                <a:spcPct val="100000"/>
              </a:lnSpc>
              <a:spcBef>
                <a:spcPts val="2715"/>
              </a:spcBef>
              <a:buFont typeface="Wingdings"/>
              <a:buChar char=""/>
              <a:tabLst>
                <a:tab pos="508000" algn="l"/>
                <a:tab pos="508634" algn="l"/>
              </a:tabLst>
            </a:pPr>
            <a:r>
              <a:rPr sz="2800" spc="-15" dirty="0">
                <a:latin typeface="Carlito"/>
                <a:cs typeface="Carlito"/>
              </a:rPr>
              <a:t>More potent </a:t>
            </a:r>
            <a:r>
              <a:rPr sz="2800" spc="-5" dirty="0">
                <a:latin typeface="Carlito"/>
                <a:cs typeface="Carlito"/>
              </a:rPr>
              <a:t>than </a:t>
            </a:r>
            <a:r>
              <a:rPr sz="2800" spc="5" dirty="0">
                <a:latin typeface="Carlito"/>
                <a:cs typeface="Carlito"/>
              </a:rPr>
              <a:t>2</a:t>
            </a:r>
            <a:r>
              <a:rPr sz="2775" spc="7" baseline="25525" dirty="0">
                <a:latin typeface="Carlito"/>
                <a:cs typeface="Carlito"/>
              </a:rPr>
              <a:t>nd</a:t>
            </a:r>
            <a:r>
              <a:rPr sz="2775" spc="397" baseline="2552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generation</a:t>
            </a:r>
            <a:endParaRPr sz="2800">
              <a:latin typeface="Carlito"/>
              <a:cs typeface="Carlito"/>
            </a:endParaRPr>
          </a:p>
          <a:p>
            <a:pPr marL="508000" indent="-457834">
              <a:lnSpc>
                <a:spcPct val="100000"/>
              </a:lnSpc>
              <a:buFont typeface="Wingdings"/>
              <a:buChar char=""/>
              <a:tabLst>
                <a:tab pos="508000" algn="l"/>
                <a:tab pos="508634" algn="l"/>
              </a:tabLst>
            </a:pPr>
            <a:r>
              <a:rPr sz="2800" spc="-15" dirty="0">
                <a:latin typeface="Carlito"/>
                <a:cs typeface="Carlito"/>
              </a:rPr>
              <a:t>Shows </a:t>
            </a:r>
            <a:r>
              <a:rPr sz="2800" spc="-10" dirty="0">
                <a:latin typeface="Carlito"/>
                <a:cs typeface="Carlito"/>
              </a:rPr>
              <a:t>augmented </a:t>
            </a:r>
            <a:r>
              <a:rPr sz="2800" spc="-5" dirty="0">
                <a:latin typeface="Carlito"/>
                <a:cs typeface="Carlito"/>
              </a:rPr>
              <a:t>activity</a:t>
            </a:r>
            <a:r>
              <a:rPr sz="2800" spc="3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against:</a:t>
            </a:r>
            <a:endParaRPr sz="2800">
              <a:latin typeface="Carlito"/>
              <a:cs typeface="Carlito"/>
            </a:endParaRPr>
          </a:p>
          <a:p>
            <a:pPr marL="965200" lvl="1" indent="-457834">
              <a:lnSpc>
                <a:spcPct val="100000"/>
              </a:lnSpc>
              <a:spcBef>
                <a:spcPts val="5"/>
              </a:spcBef>
              <a:buFont typeface="Wingdings"/>
              <a:buChar char=""/>
              <a:tabLst>
                <a:tab pos="965200" algn="l"/>
                <a:tab pos="965835" algn="l"/>
              </a:tabLst>
            </a:pPr>
            <a:r>
              <a:rPr sz="2800" spc="-15" dirty="0">
                <a:latin typeface="Carlito"/>
                <a:cs typeface="Carlito"/>
              </a:rPr>
              <a:t>Enterobacteria</a:t>
            </a:r>
            <a:endParaRPr sz="2800">
              <a:latin typeface="Carlito"/>
              <a:cs typeface="Carlito"/>
            </a:endParaRPr>
          </a:p>
          <a:p>
            <a:pPr marL="965200" lvl="1" indent="-457834">
              <a:lnSpc>
                <a:spcPct val="100000"/>
              </a:lnSpc>
              <a:buFont typeface="Wingdings"/>
              <a:buChar char=""/>
              <a:tabLst>
                <a:tab pos="965200" algn="l"/>
                <a:tab pos="965835" algn="l"/>
              </a:tabLst>
            </a:pPr>
            <a:r>
              <a:rPr sz="2800" spc="-10" dirty="0">
                <a:latin typeface="Carlito"/>
                <a:cs typeface="Carlito"/>
              </a:rPr>
              <a:t>β-lactamases </a:t>
            </a:r>
            <a:r>
              <a:rPr sz="2800" spc="-15" dirty="0">
                <a:latin typeface="Carlito"/>
                <a:cs typeface="Carlito"/>
              </a:rPr>
              <a:t>producing</a:t>
            </a:r>
            <a:r>
              <a:rPr sz="2800" spc="6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bacteria</a:t>
            </a:r>
            <a:endParaRPr sz="2800">
              <a:latin typeface="Carlito"/>
              <a:cs typeface="Carlito"/>
            </a:endParaRPr>
          </a:p>
          <a:p>
            <a:pPr marL="965200" lvl="1" indent="-457834">
              <a:lnSpc>
                <a:spcPct val="100000"/>
              </a:lnSpc>
              <a:buFont typeface="Wingdings"/>
              <a:buChar char=""/>
              <a:tabLst>
                <a:tab pos="965200" algn="l"/>
                <a:tab pos="965835" algn="l"/>
              </a:tabLst>
            </a:pPr>
            <a:r>
              <a:rPr sz="2800" spc="-15" dirty="0">
                <a:latin typeface="Carlito"/>
                <a:cs typeface="Carlito"/>
              </a:rPr>
              <a:t>Pseudomonas</a:t>
            </a:r>
            <a:endParaRPr sz="2800">
              <a:latin typeface="Carlito"/>
              <a:cs typeface="Carlito"/>
            </a:endParaRPr>
          </a:p>
          <a:p>
            <a:pPr marL="3632200">
              <a:lnSpc>
                <a:spcPct val="100000"/>
              </a:lnSpc>
              <a:spcBef>
                <a:spcPts val="1175"/>
              </a:spcBef>
            </a:pPr>
            <a:r>
              <a:rPr sz="3200" b="1" spc="-5" dirty="0">
                <a:solidFill>
                  <a:srgbClr val="FFFFFF"/>
                </a:solidFill>
                <a:latin typeface="Arial"/>
                <a:cs typeface="Arial"/>
              </a:rPr>
              <a:t>Includes</a:t>
            </a:r>
            <a:endParaRPr sz="32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8810625" cy="6419215"/>
            </a:xfrm>
            <a:custGeom>
              <a:avLst/>
              <a:gdLst/>
              <a:ahLst/>
              <a:cxnLst/>
              <a:rect l="l" t="t" r="r" b="b"/>
              <a:pathLst>
                <a:path w="8810625" h="6419215">
                  <a:moveTo>
                    <a:pt x="8792845" y="0"/>
                  </a:moveTo>
                  <a:lnTo>
                    <a:pt x="8810244" y="6419088"/>
                  </a:lnTo>
                  <a:lnTo>
                    <a:pt x="0" y="6410634"/>
                  </a:lnTo>
                </a:path>
              </a:pathLst>
            </a:custGeom>
            <a:ln w="82296">
              <a:solidFill>
                <a:srgbClr val="7E7E7E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2627376" y="3563111"/>
              <a:ext cx="4230624" cy="1476756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/>
          <p:nvPr/>
        </p:nvSpPr>
        <p:spPr>
          <a:xfrm>
            <a:off x="3575430" y="3959479"/>
            <a:ext cx="1983105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spc="-5" dirty="0">
                <a:solidFill>
                  <a:srgbClr val="FFFFFF"/>
                </a:solidFill>
                <a:latin typeface="Arial"/>
                <a:cs typeface="Arial"/>
              </a:rPr>
              <a:t>Cefep</a:t>
            </a:r>
            <a:r>
              <a:rPr sz="3600" dirty="0">
                <a:solidFill>
                  <a:srgbClr val="FFFFFF"/>
                </a:solidFill>
                <a:latin typeface="Arial"/>
                <a:cs typeface="Arial"/>
              </a:rPr>
              <a:t>i</a:t>
            </a:r>
            <a:r>
              <a:rPr sz="3600" spc="-5" dirty="0">
                <a:solidFill>
                  <a:srgbClr val="FFFFFF"/>
                </a:solidFill>
                <a:latin typeface="Arial"/>
                <a:cs typeface="Arial"/>
              </a:rPr>
              <a:t>me</a:t>
            </a:r>
            <a:endParaRPr sz="3600">
              <a:latin typeface="Arial"/>
              <a:cs typeface="Arial"/>
            </a:endParaRPr>
          </a:p>
        </p:txBody>
      </p:sp>
      <p:grpSp>
        <p:nvGrpSpPr>
          <p:cNvPr id="6" name="object 6"/>
          <p:cNvGrpSpPr/>
          <p:nvPr/>
        </p:nvGrpSpPr>
        <p:grpSpPr>
          <a:xfrm>
            <a:off x="2453639" y="3410711"/>
            <a:ext cx="4485640" cy="3225165"/>
            <a:chOff x="2453639" y="3410711"/>
            <a:chExt cx="4485640" cy="3225165"/>
          </a:xfrm>
        </p:grpSpPr>
        <p:sp>
          <p:nvSpPr>
            <p:cNvPr id="7" name="object 7"/>
            <p:cNvSpPr/>
            <p:nvPr/>
          </p:nvSpPr>
          <p:spPr>
            <a:xfrm>
              <a:off x="2453639" y="3410711"/>
              <a:ext cx="1098803" cy="1539239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2708147" y="5158739"/>
              <a:ext cx="4230624" cy="1476756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9" name="object 9"/>
          <p:cNvSpPr txBox="1"/>
          <p:nvPr/>
        </p:nvSpPr>
        <p:spPr>
          <a:xfrm>
            <a:off x="3655821" y="5555386"/>
            <a:ext cx="2135505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spc="-5" dirty="0">
                <a:latin typeface="Arial"/>
                <a:cs typeface="Arial"/>
              </a:rPr>
              <a:t>Cefpir</a:t>
            </a:r>
            <a:r>
              <a:rPr sz="3600" spc="5" dirty="0">
                <a:latin typeface="Arial"/>
                <a:cs typeface="Arial"/>
              </a:rPr>
              <a:t>o</a:t>
            </a:r>
            <a:r>
              <a:rPr sz="3600" spc="-5" dirty="0">
                <a:latin typeface="Arial"/>
                <a:cs typeface="Arial"/>
              </a:rPr>
              <a:t>me</a:t>
            </a:r>
            <a:endParaRPr sz="3600">
              <a:latin typeface="Arial"/>
              <a:cs typeface="Arial"/>
            </a:endParaRPr>
          </a:p>
        </p:txBody>
      </p:sp>
      <p:grpSp>
        <p:nvGrpSpPr>
          <p:cNvPr id="10" name="object 10"/>
          <p:cNvGrpSpPr/>
          <p:nvPr/>
        </p:nvGrpSpPr>
        <p:grpSpPr>
          <a:xfrm>
            <a:off x="409955" y="53339"/>
            <a:ext cx="6178550" cy="6472555"/>
            <a:chOff x="409955" y="53339"/>
            <a:chExt cx="6178550" cy="6472555"/>
          </a:xfrm>
        </p:grpSpPr>
        <p:sp>
          <p:nvSpPr>
            <p:cNvPr id="11" name="object 11"/>
            <p:cNvSpPr/>
            <p:nvPr/>
          </p:nvSpPr>
          <p:spPr>
            <a:xfrm>
              <a:off x="2453639" y="4986528"/>
              <a:ext cx="1098803" cy="1539240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" name="object 12"/>
            <p:cNvSpPr/>
            <p:nvPr/>
          </p:nvSpPr>
          <p:spPr>
            <a:xfrm>
              <a:off x="409955" y="53339"/>
              <a:ext cx="3752088" cy="993647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" name="object 13"/>
            <p:cNvSpPr/>
            <p:nvPr/>
          </p:nvSpPr>
          <p:spPr>
            <a:xfrm>
              <a:off x="3012948" y="2415539"/>
              <a:ext cx="3575304" cy="1092708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4" name="object 14"/>
          <p:cNvSpPr txBox="1"/>
          <p:nvPr/>
        </p:nvSpPr>
        <p:spPr>
          <a:xfrm>
            <a:off x="497840" y="259791"/>
            <a:ext cx="6706870" cy="288163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37490">
              <a:lnSpc>
                <a:spcPct val="100000"/>
              </a:lnSpc>
              <a:spcBef>
                <a:spcPts val="95"/>
              </a:spcBef>
            </a:pP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Fourth</a:t>
            </a:r>
            <a:r>
              <a:rPr sz="2800" b="1" spc="1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Generation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2900">
              <a:latin typeface="Arial"/>
              <a:cs typeface="Arial"/>
            </a:endParaRPr>
          </a:p>
          <a:p>
            <a:pPr marL="508000" indent="-457834">
              <a:lnSpc>
                <a:spcPct val="100000"/>
              </a:lnSpc>
              <a:buFont typeface="Wingdings"/>
              <a:buChar char=""/>
              <a:tabLst>
                <a:tab pos="508000" algn="l"/>
                <a:tab pos="508634" algn="l"/>
              </a:tabLst>
            </a:pPr>
            <a:r>
              <a:rPr sz="2800" spc="-10" dirty="0">
                <a:latin typeface="Carlito"/>
                <a:cs typeface="Carlito"/>
              </a:rPr>
              <a:t>Similar </a:t>
            </a:r>
            <a:r>
              <a:rPr sz="2800" spc="-20" dirty="0">
                <a:latin typeface="Carlito"/>
                <a:cs typeface="Carlito"/>
              </a:rPr>
              <a:t>to </a:t>
            </a:r>
            <a:r>
              <a:rPr sz="2800" spc="-5" dirty="0">
                <a:latin typeface="Carlito"/>
                <a:cs typeface="Carlito"/>
              </a:rPr>
              <a:t>3</a:t>
            </a:r>
            <a:r>
              <a:rPr sz="2775" spc="-7" baseline="25525" dirty="0">
                <a:latin typeface="Carlito"/>
                <a:cs typeface="Carlito"/>
              </a:rPr>
              <a:t>rd</a:t>
            </a:r>
            <a:r>
              <a:rPr sz="2775" spc="390" baseline="2552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generation</a:t>
            </a:r>
            <a:endParaRPr sz="2800">
              <a:latin typeface="Carlito"/>
              <a:cs typeface="Carlito"/>
            </a:endParaRPr>
          </a:p>
          <a:p>
            <a:pPr marL="508000" marR="43180" indent="-457834">
              <a:lnSpc>
                <a:spcPct val="100000"/>
              </a:lnSpc>
              <a:buFont typeface="Wingdings"/>
              <a:buChar char=""/>
              <a:tabLst>
                <a:tab pos="508000" algn="l"/>
                <a:tab pos="508634" algn="l"/>
              </a:tabLst>
            </a:pPr>
            <a:r>
              <a:rPr sz="2800" spc="-15" dirty="0">
                <a:latin typeface="Carlito"/>
                <a:cs typeface="Carlito"/>
              </a:rPr>
              <a:t>Shows </a:t>
            </a:r>
            <a:r>
              <a:rPr sz="2800" spc="-10" dirty="0">
                <a:latin typeface="Carlito"/>
                <a:cs typeface="Carlito"/>
              </a:rPr>
              <a:t>increased </a:t>
            </a:r>
            <a:r>
              <a:rPr sz="2800" spc="-15" dirty="0">
                <a:latin typeface="Carlito"/>
                <a:cs typeface="Carlito"/>
              </a:rPr>
              <a:t>resistance </a:t>
            </a:r>
            <a:r>
              <a:rPr sz="2800" spc="-20" dirty="0">
                <a:latin typeface="Carlito"/>
                <a:cs typeface="Carlito"/>
              </a:rPr>
              <a:t>to </a:t>
            </a:r>
            <a:r>
              <a:rPr sz="2800" spc="-5" dirty="0">
                <a:latin typeface="Carlito"/>
                <a:cs typeface="Carlito"/>
              </a:rPr>
              <a:t>β-lactamase  </a:t>
            </a:r>
            <a:r>
              <a:rPr sz="2800" spc="-15" dirty="0">
                <a:latin typeface="Carlito"/>
                <a:cs typeface="Carlito"/>
              </a:rPr>
              <a:t>producing</a:t>
            </a:r>
            <a:r>
              <a:rPr sz="2800" spc="4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bacteria</a:t>
            </a:r>
            <a:endParaRPr sz="2800">
              <a:latin typeface="Carlito"/>
              <a:cs typeface="Carlito"/>
            </a:endParaRPr>
          </a:p>
          <a:p>
            <a:pPr marL="3479165">
              <a:lnSpc>
                <a:spcPct val="100000"/>
              </a:lnSpc>
              <a:spcBef>
                <a:spcPts val="1835"/>
              </a:spcBef>
            </a:pPr>
            <a:r>
              <a:rPr sz="3200" b="1" dirty="0">
                <a:solidFill>
                  <a:srgbClr val="FFFFFF"/>
                </a:solidFill>
                <a:latin typeface="Arial"/>
                <a:cs typeface="Arial"/>
              </a:rPr>
              <a:t>Includes</a:t>
            </a:r>
            <a:endParaRPr sz="32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612140" y="2193162"/>
            <a:ext cx="6944359" cy="1735732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5" dirty="0">
                <a:latin typeface="Carlito"/>
                <a:cs typeface="Carlito"/>
              </a:rPr>
              <a:t>Alternative to </a:t>
            </a:r>
            <a:r>
              <a:rPr sz="2800" spc="-10" dirty="0">
                <a:latin typeface="Carlito"/>
                <a:cs typeface="Carlito"/>
              </a:rPr>
              <a:t>penicillin allergic</a:t>
            </a:r>
            <a:r>
              <a:rPr sz="2800" spc="70" dirty="0">
                <a:latin typeface="Carlito"/>
                <a:cs typeface="Carlito"/>
              </a:rPr>
              <a:t> </a:t>
            </a:r>
            <a:r>
              <a:rPr lang="en-US" sz="2800" spc="-15" dirty="0">
                <a:latin typeface="Carlito"/>
                <a:cs typeface="Carlito"/>
              </a:rPr>
              <a:t>host</a:t>
            </a:r>
            <a:endParaRPr sz="2800" dirty="0">
              <a:latin typeface="Carlito"/>
              <a:cs typeface="Carlito"/>
            </a:endParaRPr>
          </a:p>
          <a:p>
            <a:pPr marL="469900" marR="508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20" dirty="0">
                <a:latin typeface="Carlito"/>
                <a:cs typeface="Carlito"/>
              </a:rPr>
              <a:t>Respiratory </a:t>
            </a:r>
            <a:r>
              <a:rPr sz="2800" spc="-5" dirty="0">
                <a:latin typeface="Carlito"/>
                <a:cs typeface="Carlito"/>
              </a:rPr>
              <a:t>, urinary and soft </a:t>
            </a:r>
            <a:r>
              <a:rPr sz="2800" spc="-10" dirty="0">
                <a:latin typeface="Carlito"/>
                <a:cs typeface="Carlito"/>
              </a:rPr>
              <a:t>tissue </a:t>
            </a:r>
            <a:r>
              <a:rPr sz="2800" spc="-15" dirty="0">
                <a:latin typeface="Carlito"/>
                <a:cs typeface="Carlito"/>
              </a:rPr>
              <a:t>infection  </a:t>
            </a:r>
            <a:r>
              <a:rPr sz="2800" spc="-10" dirty="0">
                <a:latin typeface="Carlito"/>
                <a:cs typeface="Carlito"/>
              </a:rPr>
              <a:t>caused </a:t>
            </a:r>
            <a:r>
              <a:rPr sz="2800" spc="-15" dirty="0">
                <a:latin typeface="Carlito"/>
                <a:cs typeface="Carlito"/>
              </a:rPr>
              <a:t>by </a:t>
            </a:r>
            <a:r>
              <a:rPr sz="2800" spc="-20" dirty="0">
                <a:latin typeface="Carlito"/>
                <a:cs typeface="Carlito"/>
              </a:rPr>
              <a:t>Gram </a:t>
            </a:r>
            <a:r>
              <a:rPr sz="2800" spc="-15" dirty="0">
                <a:latin typeface="Carlito"/>
                <a:cs typeface="Carlito"/>
              </a:rPr>
              <a:t>–ve</a:t>
            </a:r>
            <a:r>
              <a:rPr sz="2800" spc="9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organism</a:t>
            </a:r>
            <a:endParaRPr sz="2800" dirty="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0" dirty="0">
                <a:latin typeface="Carlito"/>
                <a:cs typeface="Carlito"/>
              </a:rPr>
              <a:t>Septicaemia </a:t>
            </a:r>
            <a:r>
              <a:rPr sz="2800" spc="-15" dirty="0">
                <a:latin typeface="Carlito"/>
                <a:cs typeface="Carlito"/>
              </a:rPr>
              <a:t>by </a:t>
            </a:r>
            <a:r>
              <a:rPr sz="2800" spc="-20" dirty="0">
                <a:latin typeface="Carlito"/>
                <a:cs typeface="Carlito"/>
              </a:rPr>
              <a:t>Gram </a:t>
            </a:r>
            <a:r>
              <a:rPr sz="2800" spc="-15" dirty="0">
                <a:latin typeface="Carlito"/>
                <a:cs typeface="Carlito"/>
              </a:rPr>
              <a:t>–</a:t>
            </a:r>
            <a:r>
              <a:rPr sz="2800" spc="-15" dirty="0" err="1">
                <a:latin typeface="Carlito"/>
                <a:cs typeface="Carlito"/>
              </a:rPr>
              <a:t>ve</a:t>
            </a:r>
            <a:r>
              <a:rPr sz="2800" spc="7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bacter</a:t>
            </a:r>
            <a:r>
              <a:rPr lang="en-US" sz="2800" spc="-15" dirty="0">
                <a:latin typeface="Carlito"/>
                <a:cs typeface="Carlito"/>
              </a:rPr>
              <a:t>ia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2174748" y="297179"/>
            <a:ext cx="4261104" cy="129082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2954273" y="522478"/>
            <a:ext cx="270446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Indications</a:t>
            </a:r>
          </a:p>
        </p:txBody>
      </p:sp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93242" y="2225167"/>
            <a:ext cx="6538595" cy="300531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20" dirty="0">
                <a:latin typeface="Carlito"/>
                <a:cs typeface="Carlito"/>
              </a:rPr>
              <a:t>Pain </a:t>
            </a:r>
            <a:r>
              <a:rPr sz="2800" spc="-5" dirty="0">
                <a:latin typeface="Carlito"/>
                <a:cs typeface="Carlito"/>
              </a:rPr>
              <a:t>on </a:t>
            </a:r>
            <a:r>
              <a:rPr sz="2800" spc="-10" dirty="0">
                <a:latin typeface="Carlito"/>
                <a:cs typeface="Carlito"/>
              </a:rPr>
              <a:t>intramuscular</a:t>
            </a:r>
            <a:r>
              <a:rPr sz="2800" spc="8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injection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5" dirty="0">
                <a:latin typeface="Carlito"/>
                <a:cs typeface="Carlito"/>
              </a:rPr>
              <a:t>Diarrhoea </a:t>
            </a:r>
            <a:r>
              <a:rPr sz="2800" spc="-10" dirty="0">
                <a:latin typeface="Carlito"/>
                <a:cs typeface="Carlito"/>
              </a:rPr>
              <a:t>due </a:t>
            </a:r>
            <a:r>
              <a:rPr sz="2800" spc="-15" dirty="0">
                <a:latin typeface="Carlito"/>
                <a:cs typeface="Carlito"/>
              </a:rPr>
              <a:t>to alteration </a:t>
            </a:r>
            <a:r>
              <a:rPr sz="2800" spc="-5" dirty="0">
                <a:latin typeface="Carlito"/>
                <a:cs typeface="Carlito"/>
              </a:rPr>
              <a:t>of gut</a:t>
            </a:r>
            <a:r>
              <a:rPr sz="2800" spc="5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ecology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marR="42545" indent="-457200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15" dirty="0">
                <a:latin typeface="Carlito"/>
                <a:cs typeface="Carlito"/>
              </a:rPr>
              <a:t>Hypersensitivity </a:t>
            </a:r>
            <a:r>
              <a:rPr sz="2800" spc="-10" dirty="0">
                <a:latin typeface="Carlito"/>
                <a:cs typeface="Carlito"/>
              </a:rPr>
              <a:t>reaction</a:t>
            </a:r>
            <a:endParaRPr lang="en-US" sz="2800" spc="-10" dirty="0">
              <a:latin typeface="Carlito"/>
              <a:cs typeface="Carlito"/>
            </a:endParaRPr>
          </a:p>
          <a:p>
            <a:pPr marL="469900" marR="42545" indent="-457200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endParaRPr sz="2750" dirty="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20" dirty="0">
                <a:latin typeface="Carlito"/>
                <a:cs typeface="Carlito"/>
              </a:rPr>
              <a:t>Nephrotoxicity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2098548" y="358140"/>
            <a:ext cx="4108704" cy="1367027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2856738" y="659637"/>
            <a:ext cx="2592070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Side</a:t>
            </a:r>
            <a:r>
              <a:rPr spc="-75" dirty="0"/>
              <a:t> </a:t>
            </a:r>
            <a:r>
              <a:rPr spc="-5" dirty="0"/>
              <a:t>effect</a:t>
            </a:r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459740" y="261873"/>
            <a:ext cx="293560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70" dirty="0">
                <a:solidFill>
                  <a:srgbClr val="6F2F9F"/>
                </a:solidFill>
              </a:rPr>
              <a:t>Vancomycin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459740" y="1260093"/>
            <a:ext cx="6699250" cy="3013004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  <a:tab pos="5420360" algn="l"/>
              </a:tabLst>
            </a:pPr>
            <a:r>
              <a:rPr sz="2800" spc="-5" dirty="0">
                <a:latin typeface="Carlito"/>
                <a:cs typeface="Carlito"/>
              </a:rPr>
              <a:t>Highly </a:t>
            </a:r>
            <a:r>
              <a:rPr sz="2800" spc="-20" dirty="0">
                <a:latin typeface="Carlito"/>
                <a:cs typeface="Carlito"/>
              </a:rPr>
              <a:t>effective </a:t>
            </a:r>
            <a:r>
              <a:rPr sz="2800" spc="-15" dirty="0">
                <a:latin typeface="Carlito"/>
                <a:cs typeface="Carlito"/>
              </a:rPr>
              <a:t>against</a:t>
            </a:r>
            <a:r>
              <a:rPr sz="2800" spc="40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Gram</a:t>
            </a:r>
            <a:r>
              <a:rPr sz="2800" spc="1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+ve	</a:t>
            </a:r>
            <a:r>
              <a:rPr sz="2800" spc="-10" dirty="0">
                <a:latin typeface="Carlito"/>
                <a:cs typeface="Carlito"/>
              </a:rPr>
              <a:t>cocci</a:t>
            </a:r>
            <a:endParaRPr sz="2800" dirty="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5" dirty="0">
                <a:latin typeface="Carlito"/>
                <a:cs typeface="Carlito"/>
              </a:rPr>
              <a:t>Uses : </a:t>
            </a:r>
            <a:r>
              <a:rPr sz="2800" spc="-10" dirty="0">
                <a:latin typeface="Carlito"/>
                <a:cs typeface="Carlito"/>
              </a:rPr>
              <a:t>used </a:t>
            </a:r>
            <a:r>
              <a:rPr sz="2800" spc="-25" dirty="0">
                <a:latin typeface="Carlito"/>
                <a:cs typeface="Carlito"/>
              </a:rPr>
              <a:t>for </a:t>
            </a:r>
            <a:r>
              <a:rPr sz="2800" spc="-10" dirty="0">
                <a:latin typeface="Carlito"/>
                <a:cs typeface="Carlito"/>
              </a:rPr>
              <a:t>serious</a:t>
            </a:r>
            <a:r>
              <a:rPr sz="2800" spc="8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infections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0" dirty="0">
                <a:latin typeface="Carlito"/>
                <a:cs typeface="Carlito"/>
              </a:rPr>
              <a:t>Drug </a:t>
            </a:r>
            <a:r>
              <a:rPr sz="2800" spc="-5" dirty="0">
                <a:latin typeface="Carlito"/>
                <a:cs typeface="Carlito"/>
              </a:rPr>
              <a:t>of choice </a:t>
            </a:r>
            <a:r>
              <a:rPr sz="2800" spc="-25" dirty="0">
                <a:latin typeface="Carlito"/>
                <a:cs typeface="Carlito"/>
              </a:rPr>
              <a:t>for</a:t>
            </a:r>
            <a:r>
              <a:rPr sz="2800" spc="4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treating:</a:t>
            </a:r>
            <a:endParaRPr sz="2800" dirty="0">
              <a:latin typeface="Carlito"/>
              <a:cs typeface="Carlito"/>
            </a:endParaRPr>
          </a:p>
          <a:p>
            <a:pPr marL="1841500" lvl="1" indent="-457834">
              <a:lnSpc>
                <a:spcPct val="100000"/>
              </a:lnSpc>
              <a:buFont typeface="Wingdings"/>
              <a:buChar char=""/>
              <a:tabLst>
                <a:tab pos="1841500" algn="l"/>
                <a:tab pos="1842135" algn="l"/>
              </a:tabLst>
            </a:pPr>
            <a:r>
              <a:rPr sz="2800" spc="-10" dirty="0">
                <a:latin typeface="Carlito"/>
                <a:cs typeface="Carlito"/>
              </a:rPr>
              <a:t>Methicillin </a:t>
            </a:r>
            <a:r>
              <a:rPr sz="2800" spc="-20" dirty="0">
                <a:latin typeface="Carlito"/>
                <a:cs typeface="Carlito"/>
              </a:rPr>
              <a:t>resistant</a:t>
            </a:r>
            <a:r>
              <a:rPr sz="2800" spc="55" dirty="0">
                <a:latin typeface="Carlito"/>
                <a:cs typeface="Carlito"/>
              </a:rPr>
              <a:t> </a:t>
            </a:r>
            <a:r>
              <a:rPr sz="2800" i="1" spc="-20" dirty="0">
                <a:latin typeface="Carlito"/>
                <a:cs typeface="Carlito"/>
              </a:rPr>
              <a:t>staphylococci</a:t>
            </a:r>
            <a:endParaRPr sz="2800" dirty="0">
              <a:latin typeface="Carlito"/>
              <a:cs typeface="Carlito"/>
            </a:endParaRPr>
          </a:p>
          <a:p>
            <a:pPr marL="1856739" lvl="1" indent="-457834">
              <a:lnSpc>
                <a:spcPct val="100000"/>
              </a:lnSpc>
              <a:spcBef>
                <a:spcPts val="5"/>
              </a:spcBef>
              <a:buFont typeface="Wingdings"/>
              <a:buChar char=""/>
              <a:tabLst>
                <a:tab pos="1856739" algn="l"/>
                <a:tab pos="1857375" algn="l"/>
              </a:tabLst>
            </a:pPr>
            <a:r>
              <a:rPr sz="2800" spc="-15" dirty="0">
                <a:latin typeface="Carlito"/>
                <a:cs typeface="Carlito"/>
              </a:rPr>
              <a:t>Penicillin </a:t>
            </a:r>
            <a:r>
              <a:rPr sz="2800" spc="-20" dirty="0">
                <a:latin typeface="Carlito"/>
                <a:cs typeface="Carlito"/>
              </a:rPr>
              <a:t>resistant </a:t>
            </a:r>
            <a:r>
              <a:rPr sz="2800" i="1" spc="-5" dirty="0">
                <a:latin typeface="Carlito"/>
                <a:cs typeface="Carlito"/>
              </a:rPr>
              <a:t>S.</a:t>
            </a:r>
            <a:r>
              <a:rPr sz="2800" i="1" spc="55" dirty="0">
                <a:latin typeface="Carlito"/>
                <a:cs typeface="Carlito"/>
              </a:rPr>
              <a:t> </a:t>
            </a:r>
            <a:r>
              <a:rPr sz="2800" i="1" spc="-5" dirty="0">
                <a:latin typeface="Carlito"/>
                <a:cs typeface="Carlito"/>
              </a:rPr>
              <a:t>pneumoniae</a:t>
            </a:r>
            <a:endParaRPr sz="2800" dirty="0">
              <a:latin typeface="Carlito"/>
              <a:cs typeface="Carlito"/>
            </a:endParaRPr>
          </a:p>
          <a:p>
            <a:pPr lvl="1">
              <a:lnSpc>
                <a:spcPct val="100000"/>
              </a:lnSpc>
              <a:buFont typeface="Wingdings"/>
              <a:buChar char=""/>
            </a:pPr>
            <a:endParaRPr sz="2750" dirty="0">
              <a:latin typeface="Carlito"/>
              <a:cs typeface="Carlito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6441947" y="6095"/>
            <a:ext cx="2278379" cy="2176271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459740" y="2056002"/>
            <a:ext cx="7376795" cy="1728037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marR="508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lang="en-US" sz="2800" spc="-20" dirty="0">
                <a:latin typeface="Carlito"/>
                <a:cs typeface="Carlito"/>
              </a:rPr>
              <a:t>N</a:t>
            </a:r>
            <a:r>
              <a:rPr sz="2800" spc="-20" dirty="0">
                <a:latin typeface="Carlito"/>
                <a:cs typeface="Carlito"/>
              </a:rPr>
              <a:t>ephrotoxic </a:t>
            </a:r>
            <a:r>
              <a:rPr lang="en-US" sz="2800" spc="-10" dirty="0">
                <a:latin typeface="Carlito"/>
                <a:cs typeface="Carlito"/>
              </a:rPr>
              <a:t>drug,</a:t>
            </a:r>
            <a:r>
              <a:rPr sz="2800" spc="-10" dirty="0">
                <a:latin typeface="Carlito"/>
                <a:cs typeface="Carlito"/>
              </a:rPr>
              <a:t> can </a:t>
            </a:r>
            <a:r>
              <a:rPr sz="2800" spc="-5" dirty="0">
                <a:latin typeface="Carlito"/>
                <a:cs typeface="Carlito"/>
              </a:rPr>
              <a:t>cause </a:t>
            </a:r>
            <a:r>
              <a:rPr sz="2800" spc="-10" dirty="0">
                <a:latin typeface="Carlito"/>
                <a:cs typeface="Carlito"/>
              </a:rPr>
              <a:t>impaired renal </a:t>
            </a:r>
            <a:r>
              <a:rPr sz="2800" spc="-5" dirty="0">
                <a:latin typeface="Carlito"/>
                <a:cs typeface="Carlito"/>
              </a:rPr>
              <a:t>function and lead </a:t>
            </a:r>
            <a:r>
              <a:rPr sz="2800" spc="-15" dirty="0">
                <a:latin typeface="Carlito"/>
                <a:cs typeface="Carlito"/>
              </a:rPr>
              <a:t>to  </a:t>
            </a:r>
            <a:r>
              <a:rPr sz="2800" spc="-10" dirty="0">
                <a:latin typeface="Carlito"/>
                <a:cs typeface="Carlito"/>
              </a:rPr>
              <a:t>permanent</a:t>
            </a:r>
            <a:r>
              <a:rPr sz="2800" spc="3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deafness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5" dirty="0" err="1">
                <a:latin typeface="Carlito"/>
                <a:cs typeface="Carlito"/>
              </a:rPr>
              <a:t>Contradicated</a:t>
            </a:r>
            <a:r>
              <a:rPr sz="2800" spc="-15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in </a:t>
            </a:r>
            <a:r>
              <a:rPr sz="2800" spc="-15" dirty="0">
                <a:latin typeface="Carlito"/>
                <a:cs typeface="Carlito"/>
              </a:rPr>
              <a:t>hypersensitivity</a:t>
            </a:r>
            <a:r>
              <a:rPr sz="2800" spc="7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reaction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2098548" y="358140"/>
            <a:ext cx="4108704" cy="1367027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2856738" y="659637"/>
            <a:ext cx="2592070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Side</a:t>
            </a:r>
            <a:r>
              <a:rPr spc="-75" dirty="0"/>
              <a:t> </a:t>
            </a:r>
            <a:r>
              <a:rPr spc="-5" dirty="0"/>
              <a:t>effect</a:t>
            </a:r>
          </a:p>
        </p:txBody>
      </p:sp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2592323" y="1627632"/>
            <a:ext cx="3518916" cy="352044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3402584" y="2448255"/>
            <a:ext cx="1899920" cy="1776730"/>
          </a:xfrm>
          <a:prstGeom prst="rect">
            <a:avLst/>
          </a:prstGeom>
        </p:spPr>
        <p:txBody>
          <a:bodyPr vert="horz" wrap="square" lIns="0" tIns="80010" rIns="0" bIns="0" rtlCol="0">
            <a:spAutoFit/>
          </a:bodyPr>
          <a:lstStyle/>
          <a:p>
            <a:pPr marL="12700" marR="5080" algn="ctr">
              <a:lnSpc>
                <a:spcPct val="86300"/>
              </a:lnSpc>
              <a:spcBef>
                <a:spcPts val="630"/>
              </a:spcBef>
            </a:pPr>
            <a:r>
              <a:rPr sz="3200" dirty="0"/>
              <a:t>Drugs  inhibiting  Protein  s</a:t>
            </a:r>
            <a:r>
              <a:rPr sz="3200" spc="-10" dirty="0"/>
              <a:t>y</a:t>
            </a:r>
            <a:r>
              <a:rPr sz="3200" dirty="0"/>
              <a:t>nthe</a:t>
            </a:r>
            <a:r>
              <a:rPr sz="3200" spc="-15" dirty="0"/>
              <a:t>s</a:t>
            </a:r>
            <a:r>
              <a:rPr sz="3200" dirty="0"/>
              <a:t>is</a:t>
            </a:r>
            <a:endParaRPr sz="3200"/>
          </a:p>
        </p:txBody>
      </p:sp>
      <p:grpSp>
        <p:nvGrpSpPr>
          <p:cNvPr id="4" name="object 4"/>
          <p:cNvGrpSpPr/>
          <p:nvPr/>
        </p:nvGrpSpPr>
        <p:grpSpPr>
          <a:xfrm>
            <a:off x="794004" y="0"/>
            <a:ext cx="7446645" cy="6858000"/>
            <a:chOff x="794004" y="0"/>
            <a:chExt cx="7446645" cy="6858000"/>
          </a:xfrm>
        </p:grpSpPr>
        <p:sp>
          <p:nvSpPr>
            <p:cNvPr id="5" name="object 5"/>
            <p:cNvSpPr/>
            <p:nvPr/>
          </p:nvSpPr>
          <p:spPr>
            <a:xfrm>
              <a:off x="3064764" y="0"/>
              <a:ext cx="2575560" cy="2500884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5422392" y="2016251"/>
              <a:ext cx="2817875" cy="2743200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3040380" y="4157471"/>
              <a:ext cx="2624327" cy="2700527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794004" y="2176272"/>
              <a:ext cx="2548127" cy="2423160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9" name="object 9"/>
          <p:cNvSpPr txBox="1"/>
          <p:nvPr/>
        </p:nvSpPr>
        <p:spPr>
          <a:xfrm>
            <a:off x="3345941" y="869949"/>
            <a:ext cx="2070735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b="1" spc="-25" dirty="0">
                <a:solidFill>
                  <a:srgbClr val="FFFFFF"/>
                </a:solidFill>
                <a:latin typeface="Arial"/>
                <a:cs typeface="Arial"/>
              </a:rPr>
              <a:t>Tetracycline</a:t>
            </a:r>
            <a:endParaRPr sz="2800">
              <a:latin typeface="Arial"/>
              <a:cs typeface="Arial"/>
            </a:endParaRPr>
          </a:p>
        </p:txBody>
      </p:sp>
      <p:sp>
        <p:nvSpPr>
          <p:cNvPr id="10" name="object 10"/>
          <p:cNvSpPr txBox="1"/>
          <p:nvPr/>
        </p:nvSpPr>
        <p:spPr>
          <a:xfrm>
            <a:off x="1265300" y="2976829"/>
            <a:ext cx="1584325" cy="87884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60960" marR="5080" indent="-48895">
              <a:lnSpc>
                <a:spcPct val="100000"/>
              </a:lnSpc>
              <a:spcBef>
                <a:spcPts val="95"/>
              </a:spcBef>
            </a:pP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C</a:t>
            </a:r>
            <a:r>
              <a:rPr sz="2800" b="1" spc="-20" dirty="0">
                <a:solidFill>
                  <a:srgbClr val="FFFFFF"/>
                </a:solidFill>
                <a:latin typeface="Arial"/>
                <a:cs typeface="Arial"/>
              </a:rPr>
              <a:t>h</a:t>
            </a: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lorem-  phenicol</a:t>
            </a:r>
            <a:endParaRPr sz="2800">
              <a:latin typeface="Arial"/>
              <a:cs typeface="Arial"/>
            </a:endParaRPr>
          </a:p>
        </p:txBody>
      </p:sp>
      <p:sp>
        <p:nvSpPr>
          <p:cNvPr id="11" name="object 11"/>
          <p:cNvSpPr txBox="1"/>
          <p:nvPr/>
        </p:nvSpPr>
        <p:spPr>
          <a:xfrm>
            <a:off x="3546475" y="5366715"/>
            <a:ext cx="1684020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Ma</a:t>
            </a:r>
            <a:r>
              <a:rPr sz="2800" b="1" dirty="0">
                <a:solidFill>
                  <a:srgbClr val="FFFFFF"/>
                </a:solidFill>
                <a:latin typeface="Arial"/>
                <a:cs typeface="Arial"/>
              </a:rPr>
              <a:t>c</a:t>
            </a: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rolide</a:t>
            </a:r>
            <a:endParaRPr sz="2800">
              <a:latin typeface="Arial"/>
              <a:cs typeface="Arial"/>
            </a:endParaRPr>
          </a:p>
        </p:txBody>
      </p:sp>
      <p:sp>
        <p:nvSpPr>
          <p:cNvPr id="12" name="object 12"/>
          <p:cNvSpPr txBox="1"/>
          <p:nvPr/>
        </p:nvSpPr>
        <p:spPr>
          <a:xfrm>
            <a:off x="5674614" y="3188030"/>
            <a:ext cx="2376170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b="1" spc="-5" dirty="0">
                <a:solidFill>
                  <a:srgbClr val="FFFFFF"/>
                </a:solidFill>
                <a:latin typeface="Arial"/>
                <a:cs typeface="Arial"/>
              </a:rPr>
              <a:t>Aminoglycoside</a:t>
            </a:r>
            <a:endParaRPr sz="2400">
              <a:latin typeface="Arial"/>
              <a:cs typeface="Arial"/>
            </a:endParaRPr>
          </a:p>
        </p:txBody>
      </p:sp>
      <p:grpSp>
        <p:nvGrpSpPr>
          <p:cNvPr id="13" name="object 13"/>
          <p:cNvGrpSpPr/>
          <p:nvPr/>
        </p:nvGrpSpPr>
        <p:grpSpPr>
          <a:xfrm>
            <a:off x="954024" y="147828"/>
            <a:ext cx="6818630" cy="6451600"/>
            <a:chOff x="954024" y="147828"/>
            <a:chExt cx="6818630" cy="6451600"/>
          </a:xfrm>
        </p:grpSpPr>
        <p:sp>
          <p:nvSpPr>
            <p:cNvPr id="14" name="object 14"/>
            <p:cNvSpPr/>
            <p:nvPr/>
          </p:nvSpPr>
          <p:spPr>
            <a:xfrm>
              <a:off x="5349239" y="147828"/>
              <a:ext cx="1367028" cy="1254252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" name="object 15"/>
            <p:cNvSpPr/>
            <p:nvPr/>
          </p:nvSpPr>
          <p:spPr>
            <a:xfrm>
              <a:off x="954024" y="1196339"/>
              <a:ext cx="1290827" cy="1292352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" name="object 16"/>
            <p:cNvSpPr/>
            <p:nvPr/>
          </p:nvSpPr>
          <p:spPr>
            <a:xfrm>
              <a:off x="6367271" y="4511039"/>
              <a:ext cx="1405127" cy="1214628"/>
            </a:xfrm>
            <a:prstGeom prst="rect">
              <a:avLst/>
            </a:prstGeom>
            <a:blipFill>
              <a:blip r:embed="rId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" name="object 17"/>
            <p:cNvSpPr/>
            <p:nvPr/>
          </p:nvSpPr>
          <p:spPr>
            <a:xfrm>
              <a:off x="2022348" y="5233416"/>
              <a:ext cx="1313688" cy="1365503"/>
            </a:xfrm>
            <a:prstGeom prst="rect">
              <a:avLst/>
            </a:prstGeom>
            <a:blipFill>
              <a:blip r:embed="rId10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35940" y="213106"/>
            <a:ext cx="5156200" cy="6965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400" b="0" dirty="0">
                <a:solidFill>
                  <a:srgbClr val="B80D0E"/>
                </a:solidFill>
                <a:latin typeface="Arial"/>
                <a:cs typeface="Arial"/>
              </a:rPr>
              <a:t>Mechanism of</a:t>
            </a:r>
            <a:r>
              <a:rPr sz="4400" b="0" spc="-65" dirty="0">
                <a:solidFill>
                  <a:srgbClr val="B80D0E"/>
                </a:solidFill>
                <a:latin typeface="Arial"/>
                <a:cs typeface="Arial"/>
              </a:rPr>
              <a:t> </a:t>
            </a:r>
            <a:r>
              <a:rPr sz="4400" b="0" dirty="0">
                <a:solidFill>
                  <a:srgbClr val="B80D0E"/>
                </a:solidFill>
                <a:latin typeface="Arial"/>
                <a:cs typeface="Arial"/>
              </a:rPr>
              <a:t>action</a:t>
            </a:r>
            <a:endParaRPr sz="4400">
              <a:latin typeface="Arial"/>
              <a:cs typeface="Arial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0" y="899160"/>
            <a:ext cx="8915400" cy="56388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41044" y="418287"/>
            <a:ext cx="2856230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95" dirty="0">
                <a:solidFill>
                  <a:srgbClr val="6F2F9F"/>
                </a:solidFill>
              </a:rPr>
              <a:t>Tetracycline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675640" y="1267713"/>
            <a:ext cx="6764655" cy="258635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8260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82600" algn="l"/>
                <a:tab pos="483234" algn="l"/>
              </a:tabLst>
            </a:pPr>
            <a:r>
              <a:rPr sz="2800" spc="-15" dirty="0">
                <a:latin typeface="Carlito"/>
                <a:cs typeface="Carlito"/>
              </a:rPr>
              <a:t>Broad </a:t>
            </a:r>
            <a:r>
              <a:rPr sz="2800" spc="-10" dirty="0">
                <a:latin typeface="Carlito"/>
                <a:cs typeface="Carlito"/>
              </a:rPr>
              <a:t>spectrum</a:t>
            </a:r>
            <a:r>
              <a:rPr sz="2800" spc="5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antibiotics</a:t>
            </a:r>
            <a:endParaRPr sz="2800">
              <a:latin typeface="Carlito"/>
              <a:cs typeface="Carlito"/>
            </a:endParaRPr>
          </a:p>
          <a:p>
            <a:pPr marL="482600" marR="17780" indent="-457834">
              <a:lnSpc>
                <a:spcPct val="100000"/>
              </a:lnSpc>
              <a:buFont typeface="Wingdings"/>
              <a:buChar char=""/>
              <a:tabLst>
                <a:tab pos="482600" algn="l"/>
                <a:tab pos="483234" algn="l"/>
                <a:tab pos="2928620" algn="l"/>
              </a:tabLst>
            </a:pPr>
            <a:r>
              <a:rPr sz="2800" spc="-25" dirty="0">
                <a:latin typeface="Carlito"/>
                <a:cs typeface="Carlito"/>
              </a:rPr>
              <a:t>Have</a:t>
            </a:r>
            <a:r>
              <a:rPr sz="280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nucleus</a:t>
            </a:r>
            <a:r>
              <a:rPr sz="2800" spc="3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of	</a:t>
            </a:r>
            <a:r>
              <a:rPr sz="2800" spc="-20" dirty="0">
                <a:latin typeface="Carlito"/>
                <a:cs typeface="Carlito"/>
              </a:rPr>
              <a:t>four </a:t>
            </a:r>
            <a:r>
              <a:rPr sz="2800" spc="-10" dirty="0">
                <a:latin typeface="Carlito"/>
                <a:cs typeface="Carlito"/>
              </a:rPr>
              <a:t>cyclic rings, </a:t>
            </a:r>
            <a:r>
              <a:rPr sz="2800" spc="-5" dirty="0">
                <a:latin typeface="Carlito"/>
                <a:cs typeface="Carlito"/>
              </a:rPr>
              <a:t>so </a:t>
            </a:r>
            <a:r>
              <a:rPr sz="2800" spc="-10" dirty="0">
                <a:latin typeface="Carlito"/>
                <a:cs typeface="Carlito"/>
              </a:rPr>
              <a:t>named  </a:t>
            </a:r>
            <a:r>
              <a:rPr sz="2800" spc="-20" dirty="0">
                <a:latin typeface="Carlito"/>
                <a:cs typeface="Carlito"/>
              </a:rPr>
              <a:t>tetracycline</a:t>
            </a:r>
            <a:endParaRPr sz="2800">
              <a:latin typeface="Carlito"/>
              <a:cs typeface="Carlito"/>
            </a:endParaRPr>
          </a:p>
          <a:p>
            <a:pPr marL="482600" marR="1324610" indent="-457834">
              <a:lnSpc>
                <a:spcPct val="100000"/>
              </a:lnSpc>
              <a:buFont typeface="Wingdings"/>
              <a:buChar char=""/>
              <a:tabLst>
                <a:tab pos="482600" algn="l"/>
                <a:tab pos="483234" algn="l"/>
              </a:tabLst>
            </a:pPr>
            <a:r>
              <a:rPr sz="2800" spc="-10" dirty="0">
                <a:latin typeface="Carlito"/>
                <a:cs typeface="Carlito"/>
              </a:rPr>
              <a:t>1</a:t>
            </a:r>
            <a:r>
              <a:rPr sz="2775" spc="-15" baseline="25525" dirty="0">
                <a:latin typeface="Carlito"/>
                <a:cs typeface="Carlito"/>
              </a:rPr>
              <a:t>st </a:t>
            </a:r>
            <a:r>
              <a:rPr sz="2800" spc="-15" dirty="0">
                <a:latin typeface="Carlito"/>
                <a:cs typeface="Carlito"/>
              </a:rPr>
              <a:t>tetracycline </a:t>
            </a:r>
            <a:r>
              <a:rPr sz="2800" spc="-20" dirty="0">
                <a:latin typeface="Carlito"/>
                <a:cs typeface="Carlito"/>
              </a:rPr>
              <a:t>to </a:t>
            </a:r>
            <a:r>
              <a:rPr sz="2800" spc="-5" dirty="0">
                <a:latin typeface="Carlito"/>
                <a:cs typeface="Carlito"/>
              </a:rPr>
              <a:t>be </a:t>
            </a:r>
            <a:r>
              <a:rPr sz="2800" spc="-10" dirty="0">
                <a:latin typeface="Carlito"/>
                <a:cs typeface="Carlito"/>
              </a:rPr>
              <a:t>obtained </a:t>
            </a:r>
            <a:r>
              <a:rPr sz="2800" spc="-15" dirty="0">
                <a:latin typeface="Carlito"/>
                <a:cs typeface="Carlito"/>
              </a:rPr>
              <a:t>was  chlortetracycline</a:t>
            </a:r>
            <a:endParaRPr sz="2800">
              <a:latin typeface="Carlito"/>
              <a:cs typeface="Carlito"/>
            </a:endParaRPr>
          </a:p>
          <a:p>
            <a:pPr marL="482600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82600" algn="l"/>
                <a:tab pos="483234" algn="l"/>
              </a:tabLst>
            </a:pPr>
            <a:r>
              <a:rPr sz="2800" b="1" spc="-15" dirty="0">
                <a:solidFill>
                  <a:srgbClr val="FFC000"/>
                </a:solidFill>
                <a:latin typeface="Carlito"/>
                <a:cs typeface="Carlito"/>
              </a:rPr>
              <a:t>Bacteriostatic </a:t>
            </a:r>
            <a:r>
              <a:rPr sz="2800" spc="-5" dirty="0">
                <a:latin typeface="Carlito"/>
                <a:cs typeface="Carlito"/>
              </a:rPr>
              <a:t>in</a:t>
            </a:r>
            <a:r>
              <a:rPr sz="2800" spc="7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nature</a:t>
            </a:r>
            <a:endParaRPr sz="2800">
              <a:latin typeface="Carlito"/>
              <a:cs typeface="Carlito"/>
            </a:endParaRPr>
          </a:p>
        </p:txBody>
      </p:sp>
      <p:grpSp>
        <p:nvGrpSpPr>
          <p:cNvPr id="4" name="object 4"/>
          <p:cNvGrpSpPr/>
          <p:nvPr/>
        </p:nvGrpSpPr>
        <p:grpSpPr>
          <a:xfrm>
            <a:off x="381000" y="0"/>
            <a:ext cx="8174990" cy="6629400"/>
            <a:chOff x="381000" y="0"/>
            <a:chExt cx="8174990" cy="6629400"/>
          </a:xfrm>
        </p:grpSpPr>
        <p:sp>
          <p:nvSpPr>
            <p:cNvPr id="5" name="object 5"/>
            <p:cNvSpPr/>
            <p:nvPr/>
          </p:nvSpPr>
          <p:spPr>
            <a:xfrm>
              <a:off x="381000" y="3985259"/>
              <a:ext cx="4572000" cy="264414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5105400" y="3985259"/>
              <a:ext cx="3450336" cy="2644140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6111240" y="0"/>
              <a:ext cx="2001012" cy="1726691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80771" y="1043939"/>
            <a:ext cx="2944368" cy="1976627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369519" y="1330941"/>
            <a:ext cx="2336165" cy="1329690"/>
          </a:xfrm>
          <a:prstGeom prst="rect">
            <a:avLst/>
          </a:prstGeom>
        </p:spPr>
        <p:txBody>
          <a:bodyPr vert="horz" wrap="square" lIns="0" tIns="10350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815"/>
              </a:spcBef>
            </a:pPr>
            <a:r>
              <a:rPr sz="2600" b="1" dirty="0">
                <a:solidFill>
                  <a:srgbClr val="FFFF00"/>
                </a:solidFill>
                <a:latin typeface="Arial"/>
                <a:cs typeface="Arial"/>
              </a:rPr>
              <a:t>Class</a:t>
            </a:r>
            <a:r>
              <a:rPr sz="2600" b="1" spc="-35" dirty="0">
                <a:solidFill>
                  <a:srgbClr val="FFFF00"/>
                </a:solidFill>
                <a:latin typeface="Arial"/>
                <a:cs typeface="Arial"/>
              </a:rPr>
              <a:t> </a:t>
            </a:r>
            <a:r>
              <a:rPr sz="2600" b="1" dirty="0">
                <a:solidFill>
                  <a:srgbClr val="FFFF00"/>
                </a:solidFill>
                <a:latin typeface="Arial"/>
                <a:cs typeface="Arial"/>
              </a:rPr>
              <a:t>I</a:t>
            </a:r>
            <a:endParaRPr sz="2600">
              <a:latin typeface="Arial"/>
              <a:cs typeface="Arial"/>
            </a:endParaRPr>
          </a:p>
          <a:p>
            <a:pPr marL="241300" indent="-228600">
              <a:lnSpc>
                <a:spcPct val="100000"/>
              </a:lnSpc>
              <a:spcBef>
                <a:spcPts val="660"/>
              </a:spcBef>
              <a:buChar char="•"/>
              <a:tabLst>
                <a:tab pos="241300" algn="l"/>
              </a:tabLst>
            </a:pPr>
            <a:r>
              <a:rPr sz="2400" spc="-25" dirty="0">
                <a:solidFill>
                  <a:srgbClr val="FFFFFF"/>
                </a:solidFill>
                <a:latin typeface="Arial"/>
                <a:cs typeface="Arial"/>
              </a:rPr>
              <a:t>Tetracycline</a:t>
            </a:r>
            <a:endParaRPr sz="2400">
              <a:latin typeface="Arial"/>
              <a:cs typeface="Arial"/>
            </a:endParaRPr>
          </a:p>
          <a:p>
            <a:pPr marL="241300" indent="-228600">
              <a:lnSpc>
                <a:spcPct val="100000"/>
              </a:lnSpc>
              <a:spcBef>
                <a:spcPts val="15"/>
              </a:spcBef>
              <a:buChar char="•"/>
              <a:tabLst>
                <a:tab pos="241300" algn="l"/>
              </a:tabLst>
            </a:pPr>
            <a:r>
              <a:rPr sz="2400" spc="-5" dirty="0">
                <a:solidFill>
                  <a:srgbClr val="FFFFFF"/>
                </a:solidFill>
                <a:latin typeface="Arial"/>
                <a:cs typeface="Arial"/>
              </a:rPr>
              <a:t>Oxytetracycline</a:t>
            </a:r>
            <a:endParaRPr sz="2400">
              <a:latin typeface="Arial"/>
              <a:cs typeface="Arial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2936748" y="1043939"/>
            <a:ext cx="2974848" cy="1976627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3255645" y="1283669"/>
            <a:ext cx="2033270" cy="1083310"/>
          </a:xfrm>
          <a:prstGeom prst="rect">
            <a:avLst/>
          </a:prstGeom>
        </p:spPr>
        <p:txBody>
          <a:bodyPr vert="horz" wrap="square" lIns="0" tIns="14287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25"/>
              </a:spcBef>
            </a:pPr>
            <a:r>
              <a:rPr sz="3000" b="1" dirty="0">
                <a:solidFill>
                  <a:srgbClr val="FFFF00"/>
                </a:solidFill>
                <a:latin typeface="Arial"/>
                <a:cs typeface="Arial"/>
              </a:rPr>
              <a:t>Class</a:t>
            </a:r>
            <a:r>
              <a:rPr sz="3000" b="1" spc="-15" dirty="0">
                <a:solidFill>
                  <a:srgbClr val="FFFF00"/>
                </a:solidFill>
                <a:latin typeface="Arial"/>
                <a:cs typeface="Arial"/>
              </a:rPr>
              <a:t> </a:t>
            </a:r>
            <a:r>
              <a:rPr sz="3000" b="1" dirty="0">
                <a:solidFill>
                  <a:srgbClr val="FFFF00"/>
                </a:solidFill>
                <a:latin typeface="Arial"/>
                <a:cs typeface="Arial"/>
              </a:rPr>
              <a:t>II</a:t>
            </a:r>
            <a:endParaRPr sz="3000">
              <a:latin typeface="Arial"/>
              <a:cs typeface="Arial"/>
            </a:endParaRPr>
          </a:p>
          <a:p>
            <a:pPr marL="241300" indent="-228600">
              <a:lnSpc>
                <a:spcPct val="100000"/>
              </a:lnSpc>
              <a:spcBef>
                <a:spcPts val="819"/>
              </a:spcBef>
              <a:buChar char="•"/>
              <a:tabLst>
                <a:tab pos="241300" algn="l"/>
              </a:tabLst>
            </a:pPr>
            <a:r>
              <a:rPr sz="2400" spc="-5" dirty="0">
                <a:solidFill>
                  <a:srgbClr val="FFFFFF"/>
                </a:solidFill>
                <a:latin typeface="Arial"/>
                <a:cs typeface="Arial"/>
              </a:rPr>
              <a:t>Methacycline</a:t>
            </a:r>
            <a:endParaRPr sz="2400">
              <a:latin typeface="Arial"/>
              <a:cs typeface="Arial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5824728" y="1043939"/>
            <a:ext cx="2973324" cy="1979676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 txBox="1"/>
          <p:nvPr/>
        </p:nvSpPr>
        <p:spPr>
          <a:xfrm>
            <a:off x="6142990" y="1283669"/>
            <a:ext cx="1876425" cy="1450340"/>
          </a:xfrm>
          <a:prstGeom prst="rect">
            <a:avLst/>
          </a:prstGeom>
        </p:spPr>
        <p:txBody>
          <a:bodyPr vert="horz" wrap="square" lIns="0" tIns="14287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25"/>
              </a:spcBef>
            </a:pPr>
            <a:r>
              <a:rPr sz="3000" b="1" dirty="0">
                <a:solidFill>
                  <a:srgbClr val="FFFF00"/>
                </a:solidFill>
                <a:latin typeface="Arial"/>
                <a:cs typeface="Arial"/>
              </a:rPr>
              <a:t>Class</a:t>
            </a:r>
            <a:r>
              <a:rPr sz="3000" b="1" spc="-20" dirty="0">
                <a:solidFill>
                  <a:srgbClr val="FFFF00"/>
                </a:solidFill>
                <a:latin typeface="Arial"/>
                <a:cs typeface="Arial"/>
              </a:rPr>
              <a:t> </a:t>
            </a:r>
            <a:r>
              <a:rPr sz="3000" b="1" spc="-5" dirty="0">
                <a:solidFill>
                  <a:srgbClr val="FFFF00"/>
                </a:solidFill>
                <a:latin typeface="Arial"/>
                <a:cs typeface="Arial"/>
              </a:rPr>
              <a:t>III</a:t>
            </a:r>
            <a:endParaRPr sz="3000">
              <a:latin typeface="Arial"/>
              <a:cs typeface="Arial"/>
            </a:endParaRPr>
          </a:p>
          <a:p>
            <a:pPr marL="241300" indent="-228600">
              <a:lnSpc>
                <a:spcPct val="100000"/>
              </a:lnSpc>
              <a:spcBef>
                <a:spcPts val="819"/>
              </a:spcBef>
              <a:buChar char="•"/>
              <a:tabLst>
                <a:tab pos="241300" algn="l"/>
              </a:tabLst>
            </a:pPr>
            <a:r>
              <a:rPr sz="2400" spc="-5" dirty="0">
                <a:solidFill>
                  <a:srgbClr val="FFFFFF"/>
                </a:solidFill>
                <a:latin typeface="Arial"/>
                <a:cs typeface="Arial"/>
              </a:rPr>
              <a:t>D</a:t>
            </a:r>
            <a:r>
              <a:rPr sz="2400" spc="-15" dirty="0">
                <a:solidFill>
                  <a:srgbClr val="FFFFFF"/>
                </a:solidFill>
                <a:latin typeface="Arial"/>
                <a:cs typeface="Arial"/>
              </a:rPr>
              <a:t>ox</a:t>
            </a:r>
            <a:r>
              <a:rPr sz="2400" spc="-5" dirty="0">
                <a:solidFill>
                  <a:srgbClr val="FFFFFF"/>
                </a:solidFill>
                <a:latin typeface="Arial"/>
                <a:cs typeface="Arial"/>
              </a:rPr>
              <a:t>ycycl</a:t>
            </a:r>
            <a:r>
              <a:rPr sz="2400" spc="-15" dirty="0">
                <a:solidFill>
                  <a:srgbClr val="FFFFFF"/>
                </a:solidFill>
                <a:latin typeface="Arial"/>
                <a:cs typeface="Arial"/>
              </a:rPr>
              <a:t>i</a:t>
            </a:r>
            <a:r>
              <a:rPr sz="2400" spc="-5" dirty="0">
                <a:solidFill>
                  <a:srgbClr val="FFFFFF"/>
                </a:solidFill>
                <a:latin typeface="Arial"/>
                <a:cs typeface="Arial"/>
              </a:rPr>
              <a:t>ne</a:t>
            </a:r>
            <a:endParaRPr sz="2400">
              <a:latin typeface="Arial"/>
              <a:cs typeface="Arial"/>
            </a:endParaRPr>
          </a:p>
          <a:p>
            <a:pPr marL="241300" indent="-228600">
              <a:lnSpc>
                <a:spcPct val="100000"/>
              </a:lnSpc>
              <a:spcBef>
                <a:spcPts val="10"/>
              </a:spcBef>
              <a:buChar char="•"/>
              <a:tabLst>
                <a:tab pos="241300" algn="l"/>
              </a:tabLst>
            </a:pPr>
            <a:r>
              <a:rPr sz="2400" spc="-5" dirty="0">
                <a:solidFill>
                  <a:srgbClr val="FFFFFF"/>
                </a:solidFill>
                <a:latin typeface="Arial"/>
                <a:cs typeface="Arial"/>
              </a:rPr>
              <a:t>Minocycline</a:t>
            </a:r>
            <a:endParaRPr sz="2400">
              <a:latin typeface="Arial"/>
              <a:cs typeface="Arial"/>
            </a:endParaRPr>
          </a:p>
        </p:txBody>
      </p:sp>
      <p:sp>
        <p:nvSpPr>
          <p:cNvPr id="8" name="object 8"/>
          <p:cNvSpPr/>
          <p:nvPr/>
        </p:nvSpPr>
        <p:spPr>
          <a:xfrm>
            <a:off x="467868" y="4168140"/>
            <a:ext cx="2097024" cy="1348740"/>
          </a:xfrm>
          <a:prstGeom prst="rect">
            <a:avLst/>
          </a:prstGeom>
          <a:blipFill>
            <a:blip r:embed="rId5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 txBox="1"/>
          <p:nvPr/>
        </p:nvSpPr>
        <p:spPr>
          <a:xfrm>
            <a:off x="841959" y="4607432"/>
            <a:ext cx="134747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b="1" spc="-5" dirty="0">
                <a:latin typeface="Arial"/>
                <a:cs typeface="Arial"/>
              </a:rPr>
              <a:t>Gram</a:t>
            </a:r>
            <a:r>
              <a:rPr sz="2400" b="1" spc="-60" dirty="0">
                <a:latin typeface="Arial"/>
                <a:cs typeface="Arial"/>
              </a:rPr>
              <a:t> </a:t>
            </a:r>
            <a:r>
              <a:rPr sz="2400" b="1" spc="-5" dirty="0">
                <a:latin typeface="Arial"/>
                <a:cs typeface="Arial"/>
              </a:rPr>
              <a:t>-ve</a:t>
            </a:r>
            <a:endParaRPr sz="2400">
              <a:latin typeface="Arial"/>
              <a:cs typeface="Arial"/>
            </a:endParaRPr>
          </a:p>
        </p:txBody>
      </p:sp>
      <p:sp>
        <p:nvSpPr>
          <p:cNvPr id="10" name="object 10"/>
          <p:cNvSpPr/>
          <p:nvPr/>
        </p:nvSpPr>
        <p:spPr>
          <a:xfrm>
            <a:off x="2529839" y="4168140"/>
            <a:ext cx="2097024" cy="1348740"/>
          </a:xfrm>
          <a:prstGeom prst="rect">
            <a:avLst/>
          </a:prstGeom>
          <a:blipFill>
            <a:blip r:embed="rId6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 txBox="1"/>
          <p:nvPr/>
        </p:nvSpPr>
        <p:spPr>
          <a:xfrm>
            <a:off x="2866770" y="4607432"/>
            <a:ext cx="142367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b="1" spc="-5" dirty="0">
                <a:latin typeface="Arial"/>
                <a:cs typeface="Arial"/>
              </a:rPr>
              <a:t>Gram</a:t>
            </a:r>
            <a:r>
              <a:rPr sz="2400" b="1" spc="-70" dirty="0">
                <a:latin typeface="Arial"/>
                <a:cs typeface="Arial"/>
              </a:rPr>
              <a:t> </a:t>
            </a:r>
            <a:r>
              <a:rPr sz="2400" b="1" spc="-5" dirty="0">
                <a:latin typeface="Arial"/>
                <a:cs typeface="Arial"/>
              </a:rPr>
              <a:t>+ve</a:t>
            </a:r>
            <a:endParaRPr sz="2400">
              <a:latin typeface="Arial"/>
              <a:cs typeface="Arial"/>
            </a:endParaRPr>
          </a:p>
        </p:txBody>
      </p:sp>
      <p:sp>
        <p:nvSpPr>
          <p:cNvPr id="12" name="object 12"/>
          <p:cNvSpPr/>
          <p:nvPr/>
        </p:nvSpPr>
        <p:spPr>
          <a:xfrm>
            <a:off x="4543044" y="4168140"/>
            <a:ext cx="2203704" cy="1348740"/>
          </a:xfrm>
          <a:prstGeom prst="rect">
            <a:avLst/>
          </a:prstGeom>
          <a:blipFill>
            <a:blip r:embed="rId7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" name="object 13"/>
          <p:cNvSpPr txBox="1"/>
          <p:nvPr/>
        </p:nvSpPr>
        <p:spPr>
          <a:xfrm>
            <a:off x="4796409" y="4632705"/>
            <a:ext cx="1699895" cy="3454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100" b="1" spc="-5" dirty="0">
                <a:latin typeface="Arial"/>
                <a:cs typeface="Arial"/>
              </a:rPr>
              <a:t>Spirochaetes</a:t>
            </a:r>
            <a:endParaRPr sz="2100">
              <a:latin typeface="Arial"/>
              <a:cs typeface="Arial"/>
            </a:endParaRPr>
          </a:p>
        </p:txBody>
      </p:sp>
      <p:sp>
        <p:nvSpPr>
          <p:cNvPr id="14" name="object 14"/>
          <p:cNvSpPr/>
          <p:nvPr/>
        </p:nvSpPr>
        <p:spPr>
          <a:xfrm>
            <a:off x="6605016" y="4168140"/>
            <a:ext cx="2197607" cy="1348740"/>
          </a:xfrm>
          <a:prstGeom prst="rect">
            <a:avLst/>
          </a:prstGeom>
          <a:blipFill>
            <a:blip r:embed="rId8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5" name="object 15"/>
          <p:cNvSpPr txBox="1"/>
          <p:nvPr/>
        </p:nvSpPr>
        <p:spPr>
          <a:xfrm>
            <a:off x="6872985" y="4615129"/>
            <a:ext cx="1666239" cy="37719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2300" b="1" spc="-5" dirty="0">
                <a:latin typeface="Arial"/>
                <a:cs typeface="Arial"/>
              </a:rPr>
              <a:t>Chlamydiae</a:t>
            </a:r>
            <a:endParaRPr sz="2300">
              <a:latin typeface="Arial"/>
              <a:cs typeface="Arial"/>
            </a:endParaRPr>
          </a:p>
        </p:txBody>
      </p:sp>
      <p:sp>
        <p:nvSpPr>
          <p:cNvPr id="16" name="object 16"/>
          <p:cNvSpPr/>
          <p:nvPr/>
        </p:nvSpPr>
        <p:spPr>
          <a:xfrm>
            <a:off x="1493519" y="5481828"/>
            <a:ext cx="2107692" cy="1348740"/>
          </a:xfrm>
          <a:prstGeom prst="rect">
            <a:avLst/>
          </a:prstGeom>
          <a:blipFill>
            <a:blip r:embed="rId9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" name="object 17"/>
          <p:cNvSpPr txBox="1"/>
          <p:nvPr/>
        </p:nvSpPr>
        <p:spPr>
          <a:xfrm>
            <a:off x="1761489" y="5928461"/>
            <a:ext cx="1571625" cy="37655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300" b="1" dirty="0">
                <a:latin typeface="Arial"/>
                <a:cs typeface="Arial"/>
              </a:rPr>
              <a:t>Rick</a:t>
            </a:r>
            <a:r>
              <a:rPr sz="2300" b="1" spc="5" dirty="0">
                <a:latin typeface="Arial"/>
                <a:cs typeface="Arial"/>
              </a:rPr>
              <a:t>e</a:t>
            </a:r>
            <a:r>
              <a:rPr sz="2300" b="1" dirty="0">
                <a:latin typeface="Arial"/>
                <a:cs typeface="Arial"/>
              </a:rPr>
              <a:t>ttsiae</a:t>
            </a:r>
            <a:endParaRPr sz="2300">
              <a:latin typeface="Arial"/>
              <a:cs typeface="Arial"/>
            </a:endParaRPr>
          </a:p>
        </p:txBody>
      </p:sp>
      <p:sp>
        <p:nvSpPr>
          <p:cNvPr id="18" name="object 18"/>
          <p:cNvSpPr/>
          <p:nvPr/>
        </p:nvSpPr>
        <p:spPr>
          <a:xfrm>
            <a:off x="3540252" y="5481828"/>
            <a:ext cx="2138172" cy="1348740"/>
          </a:xfrm>
          <a:prstGeom prst="rect">
            <a:avLst/>
          </a:prstGeom>
          <a:blipFill>
            <a:blip r:embed="rId10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9" name="object 19"/>
          <p:cNvSpPr txBox="1"/>
          <p:nvPr/>
        </p:nvSpPr>
        <p:spPr>
          <a:xfrm>
            <a:off x="3809238" y="5928461"/>
            <a:ext cx="1602740" cy="37655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300" b="1" dirty="0">
                <a:latin typeface="Arial"/>
                <a:cs typeface="Arial"/>
              </a:rPr>
              <a:t>Entamoeba</a:t>
            </a:r>
            <a:endParaRPr sz="2300">
              <a:latin typeface="Arial"/>
              <a:cs typeface="Arial"/>
            </a:endParaRPr>
          </a:p>
        </p:txBody>
      </p:sp>
      <p:sp>
        <p:nvSpPr>
          <p:cNvPr id="20" name="object 20"/>
          <p:cNvSpPr/>
          <p:nvPr/>
        </p:nvSpPr>
        <p:spPr>
          <a:xfrm>
            <a:off x="5597652" y="5481828"/>
            <a:ext cx="2150363" cy="1348740"/>
          </a:xfrm>
          <a:prstGeom prst="rect">
            <a:avLst/>
          </a:prstGeom>
          <a:blipFill>
            <a:blip r:embed="rId11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1" name="object 21"/>
          <p:cNvSpPr txBox="1"/>
          <p:nvPr/>
        </p:nvSpPr>
        <p:spPr>
          <a:xfrm>
            <a:off x="5866003" y="5928461"/>
            <a:ext cx="1613535" cy="37655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300" b="1" dirty="0">
                <a:latin typeface="Arial"/>
                <a:cs typeface="Arial"/>
              </a:rPr>
              <a:t>M</a:t>
            </a:r>
            <a:r>
              <a:rPr sz="2300" b="1" spc="-35" dirty="0">
                <a:latin typeface="Arial"/>
                <a:cs typeface="Arial"/>
              </a:rPr>
              <a:t>y</a:t>
            </a:r>
            <a:r>
              <a:rPr sz="2300" b="1" dirty="0">
                <a:latin typeface="Arial"/>
                <a:cs typeface="Arial"/>
              </a:rPr>
              <a:t>cop</a:t>
            </a:r>
            <a:r>
              <a:rPr sz="2300" b="1" spc="-10" dirty="0">
                <a:latin typeface="Arial"/>
                <a:cs typeface="Arial"/>
              </a:rPr>
              <a:t>l</a:t>
            </a:r>
            <a:r>
              <a:rPr sz="2300" b="1" dirty="0">
                <a:latin typeface="Arial"/>
                <a:cs typeface="Arial"/>
              </a:rPr>
              <a:t>asm</a:t>
            </a:r>
            <a:endParaRPr sz="2300">
              <a:latin typeface="Arial"/>
              <a:cs typeface="Arial"/>
            </a:endParaRPr>
          </a:p>
        </p:txBody>
      </p:sp>
      <p:sp>
        <p:nvSpPr>
          <p:cNvPr id="22" name="object 22"/>
          <p:cNvSpPr/>
          <p:nvPr/>
        </p:nvSpPr>
        <p:spPr>
          <a:xfrm>
            <a:off x="2357627" y="62484"/>
            <a:ext cx="4613148" cy="989075"/>
          </a:xfrm>
          <a:prstGeom prst="rect">
            <a:avLst/>
          </a:prstGeom>
          <a:blipFill>
            <a:blip r:embed="rId1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3" name="object 23"/>
          <p:cNvSpPr txBox="1">
            <a:spLocks noGrp="1"/>
          </p:cNvSpPr>
          <p:nvPr>
            <p:ph type="title"/>
          </p:nvPr>
        </p:nvSpPr>
        <p:spPr>
          <a:xfrm>
            <a:off x="2670175" y="264667"/>
            <a:ext cx="3987800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spc="-5" dirty="0"/>
              <a:t>Division of </a:t>
            </a:r>
            <a:r>
              <a:rPr sz="2800" spc="-25" dirty="0"/>
              <a:t>Tetracycline</a:t>
            </a:r>
            <a:endParaRPr sz="2800"/>
          </a:p>
        </p:txBody>
      </p:sp>
      <p:sp>
        <p:nvSpPr>
          <p:cNvPr id="24" name="object 24"/>
          <p:cNvSpPr/>
          <p:nvPr/>
        </p:nvSpPr>
        <p:spPr>
          <a:xfrm>
            <a:off x="2281427" y="3177539"/>
            <a:ext cx="4853939" cy="1027175"/>
          </a:xfrm>
          <a:prstGeom prst="rect">
            <a:avLst/>
          </a:prstGeom>
          <a:blipFill>
            <a:blip r:embed="rId1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5" name="object 25"/>
          <p:cNvSpPr txBox="1"/>
          <p:nvPr/>
        </p:nvSpPr>
        <p:spPr>
          <a:xfrm>
            <a:off x="2593975" y="3418713"/>
            <a:ext cx="4227830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Coverage of</a:t>
            </a:r>
            <a:r>
              <a:rPr sz="2800" b="1" spc="20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800" b="1" spc="-25" dirty="0">
                <a:solidFill>
                  <a:srgbClr val="FFFFFF"/>
                </a:solidFill>
                <a:latin typeface="Arial"/>
                <a:cs typeface="Arial"/>
              </a:rPr>
              <a:t>Tetracycline</a:t>
            </a:r>
            <a:endParaRPr sz="2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56388" y="2750820"/>
              <a:ext cx="4354068" cy="69342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176022" y="2858261"/>
              <a:ext cx="4114800" cy="454659"/>
            </a:xfrm>
            <a:custGeom>
              <a:avLst/>
              <a:gdLst/>
              <a:ahLst/>
              <a:cxnLst/>
              <a:rect l="l" t="t" r="r" b="b"/>
              <a:pathLst>
                <a:path w="4114800" h="454660">
                  <a:moveTo>
                    <a:pt x="0" y="454151"/>
                  </a:moveTo>
                  <a:lnTo>
                    <a:pt x="4114800" y="454151"/>
                  </a:lnTo>
                  <a:lnTo>
                    <a:pt x="4114800" y="0"/>
                  </a:lnTo>
                  <a:lnTo>
                    <a:pt x="0" y="0"/>
                  </a:lnTo>
                  <a:lnTo>
                    <a:pt x="0" y="454151"/>
                  </a:lnTo>
                  <a:close/>
                </a:path>
              </a:pathLst>
            </a:custGeom>
            <a:ln w="19811">
              <a:solidFill>
                <a:srgbClr val="6F2F9F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262127" y="2356104"/>
              <a:ext cx="3666744" cy="996696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56388" y="3567684"/>
              <a:ext cx="4354068" cy="693419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176022" y="3675126"/>
              <a:ext cx="4114800" cy="454659"/>
            </a:xfrm>
            <a:custGeom>
              <a:avLst/>
              <a:gdLst/>
              <a:ahLst/>
              <a:cxnLst/>
              <a:rect l="l" t="t" r="r" b="b"/>
              <a:pathLst>
                <a:path w="4114800" h="454660">
                  <a:moveTo>
                    <a:pt x="0" y="454151"/>
                  </a:moveTo>
                  <a:lnTo>
                    <a:pt x="4114800" y="454151"/>
                  </a:lnTo>
                  <a:lnTo>
                    <a:pt x="4114800" y="0"/>
                  </a:lnTo>
                  <a:lnTo>
                    <a:pt x="0" y="0"/>
                  </a:lnTo>
                  <a:lnTo>
                    <a:pt x="0" y="454151"/>
                  </a:lnTo>
                  <a:close/>
                </a:path>
              </a:pathLst>
            </a:custGeom>
            <a:ln w="19811">
              <a:solidFill>
                <a:srgbClr val="6F2F9F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259079" y="3310128"/>
              <a:ext cx="3723132" cy="765048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9" name="object 9"/>
          <p:cNvSpPr txBox="1"/>
          <p:nvPr/>
        </p:nvSpPr>
        <p:spPr>
          <a:xfrm>
            <a:off x="503020" y="3485463"/>
            <a:ext cx="1173379" cy="321242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lang="en-US" sz="2000" dirty="0">
                <a:solidFill>
                  <a:srgbClr val="FFFFFF"/>
                </a:solidFill>
                <a:latin typeface="Arial"/>
                <a:cs typeface="Arial"/>
              </a:rPr>
              <a:t>Vibriosis</a:t>
            </a:r>
            <a:endParaRPr sz="2000" dirty="0">
              <a:latin typeface="Arial"/>
              <a:cs typeface="Arial"/>
            </a:endParaRPr>
          </a:p>
        </p:txBody>
      </p:sp>
      <p:sp>
        <p:nvSpPr>
          <p:cNvPr id="14" name="object 14"/>
          <p:cNvSpPr txBox="1"/>
          <p:nvPr/>
        </p:nvSpPr>
        <p:spPr>
          <a:xfrm>
            <a:off x="503021" y="4302633"/>
            <a:ext cx="1257300" cy="33083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000" dirty="0">
                <a:solidFill>
                  <a:srgbClr val="FFFFFF"/>
                </a:solidFill>
                <a:latin typeface="Arial"/>
                <a:cs typeface="Arial"/>
              </a:rPr>
              <a:t>Bru</a:t>
            </a:r>
            <a:r>
              <a:rPr sz="2000" spc="5" dirty="0">
                <a:solidFill>
                  <a:srgbClr val="FFFFFF"/>
                </a:solidFill>
                <a:latin typeface="Arial"/>
                <a:cs typeface="Arial"/>
              </a:rPr>
              <a:t>c</a:t>
            </a:r>
            <a:r>
              <a:rPr sz="2000" dirty="0">
                <a:solidFill>
                  <a:srgbClr val="FFFFFF"/>
                </a:solidFill>
                <a:latin typeface="Arial"/>
                <a:cs typeface="Arial"/>
              </a:rPr>
              <a:t>ello</a:t>
            </a:r>
            <a:r>
              <a:rPr sz="2000" spc="5" dirty="0">
                <a:solidFill>
                  <a:srgbClr val="FFFFFF"/>
                </a:solidFill>
                <a:latin typeface="Arial"/>
                <a:cs typeface="Arial"/>
              </a:rPr>
              <a:t>s</a:t>
            </a:r>
            <a:r>
              <a:rPr sz="2000" dirty="0">
                <a:solidFill>
                  <a:srgbClr val="FFFFFF"/>
                </a:solidFill>
                <a:latin typeface="Arial"/>
                <a:cs typeface="Arial"/>
              </a:rPr>
              <a:t>is</a:t>
            </a:r>
            <a:endParaRPr sz="2000" dirty="0">
              <a:latin typeface="Arial"/>
              <a:cs typeface="Arial"/>
            </a:endParaRPr>
          </a:p>
        </p:txBody>
      </p:sp>
      <p:grpSp>
        <p:nvGrpSpPr>
          <p:cNvPr id="20" name="object 20"/>
          <p:cNvGrpSpPr/>
          <p:nvPr/>
        </p:nvGrpSpPr>
        <p:grpSpPr>
          <a:xfrm>
            <a:off x="142367" y="4312363"/>
            <a:ext cx="4354195" cy="951230"/>
            <a:chOff x="56388" y="5759196"/>
            <a:chExt cx="4354195" cy="951230"/>
          </a:xfrm>
        </p:grpSpPr>
        <p:sp>
          <p:nvSpPr>
            <p:cNvPr id="21" name="object 21"/>
            <p:cNvSpPr/>
            <p:nvPr/>
          </p:nvSpPr>
          <p:spPr>
            <a:xfrm>
              <a:off x="56388" y="6018276"/>
              <a:ext cx="4354068" cy="691896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" name="object 22"/>
            <p:cNvSpPr/>
            <p:nvPr/>
          </p:nvSpPr>
          <p:spPr>
            <a:xfrm>
              <a:off x="176022" y="6125718"/>
              <a:ext cx="4114800" cy="452755"/>
            </a:xfrm>
            <a:custGeom>
              <a:avLst/>
              <a:gdLst/>
              <a:ahLst/>
              <a:cxnLst/>
              <a:rect l="l" t="t" r="r" b="b"/>
              <a:pathLst>
                <a:path w="4114800" h="452754">
                  <a:moveTo>
                    <a:pt x="0" y="452627"/>
                  </a:moveTo>
                  <a:lnTo>
                    <a:pt x="4114800" y="452627"/>
                  </a:lnTo>
                  <a:lnTo>
                    <a:pt x="4114800" y="0"/>
                  </a:lnTo>
                  <a:lnTo>
                    <a:pt x="0" y="0"/>
                  </a:lnTo>
                  <a:lnTo>
                    <a:pt x="0" y="452627"/>
                  </a:lnTo>
                  <a:close/>
                </a:path>
              </a:pathLst>
            </a:custGeom>
            <a:ln w="19812">
              <a:solidFill>
                <a:srgbClr val="6F2F9F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" name="object 23"/>
            <p:cNvSpPr/>
            <p:nvPr/>
          </p:nvSpPr>
          <p:spPr>
            <a:xfrm>
              <a:off x="259080" y="5759196"/>
              <a:ext cx="3723132" cy="766572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25" name="object 25"/>
          <p:cNvGrpSpPr/>
          <p:nvPr/>
        </p:nvGrpSpPr>
        <p:grpSpPr>
          <a:xfrm>
            <a:off x="4376928" y="2304288"/>
            <a:ext cx="4485640" cy="2148840"/>
            <a:chOff x="4376928" y="2304288"/>
            <a:chExt cx="4485640" cy="2148840"/>
          </a:xfrm>
        </p:grpSpPr>
        <p:sp>
          <p:nvSpPr>
            <p:cNvPr id="26" name="object 26"/>
            <p:cNvSpPr/>
            <p:nvPr/>
          </p:nvSpPr>
          <p:spPr>
            <a:xfrm>
              <a:off x="4376928" y="2660904"/>
              <a:ext cx="4485132" cy="794003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" name="object 27"/>
            <p:cNvSpPr/>
            <p:nvPr/>
          </p:nvSpPr>
          <p:spPr>
            <a:xfrm>
              <a:off x="4496562" y="2768346"/>
              <a:ext cx="4246245" cy="554990"/>
            </a:xfrm>
            <a:custGeom>
              <a:avLst/>
              <a:gdLst/>
              <a:ahLst/>
              <a:cxnLst/>
              <a:rect l="l" t="t" r="r" b="b"/>
              <a:pathLst>
                <a:path w="4246245" h="554989">
                  <a:moveTo>
                    <a:pt x="0" y="554736"/>
                  </a:moveTo>
                  <a:lnTo>
                    <a:pt x="4245864" y="554736"/>
                  </a:lnTo>
                  <a:lnTo>
                    <a:pt x="4245864" y="0"/>
                  </a:lnTo>
                  <a:lnTo>
                    <a:pt x="0" y="0"/>
                  </a:lnTo>
                  <a:lnTo>
                    <a:pt x="0" y="554736"/>
                  </a:lnTo>
                  <a:close/>
                </a:path>
              </a:pathLst>
            </a:custGeom>
            <a:ln w="19812">
              <a:solidFill>
                <a:srgbClr val="346643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" name="object 28"/>
            <p:cNvSpPr/>
            <p:nvPr/>
          </p:nvSpPr>
          <p:spPr>
            <a:xfrm>
              <a:off x="4607052" y="2304288"/>
              <a:ext cx="3941063" cy="996696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" name="object 29"/>
            <p:cNvSpPr/>
            <p:nvPr/>
          </p:nvSpPr>
          <p:spPr>
            <a:xfrm>
              <a:off x="4376928" y="3659124"/>
              <a:ext cx="4485132" cy="794004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" name="object 30"/>
            <p:cNvSpPr/>
            <p:nvPr/>
          </p:nvSpPr>
          <p:spPr>
            <a:xfrm>
              <a:off x="4496562" y="3766566"/>
              <a:ext cx="4246245" cy="554990"/>
            </a:xfrm>
            <a:custGeom>
              <a:avLst/>
              <a:gdLst/>
              <a:ahLst/>
              <a:cxnLst/>
              <a:rect l="l" t="t" r="r" b="b"/>
              <a:pathLst>
                <a:path w="4246245" h="554989">
                  <a:moveTo>
                    <a:pt x="0" y="554736"/>
                  </a:moveTo>
                  <a:lnTo>
                    <a:pt x="4245864" y="554736"/>
                  </a:lnTo>
                  <a:lnTo>
                    <a:pt x="4245864" y="0"/>
                  </a:lnTo>
                  <a:lnTo>
                    <a:pt x="0" y="0"/>
                  </a:lnTo>
                  <a:lnTo>
                    <a:pt x="0" y="554736"/>
                  </a:lnTo>
                  <a:close/>
                </a:path>
              </a:pathLst>
            </a:custGeom>
            <a:ln w="19812">
              <a:solidFill>
                <a:srgbClr val="346643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" name="object 31"/>
            <p:cNvSpPr/>
            <p:nvPr/>
          </p:nvSpPr>
          <p:spPr>
            <a:xfrm>
              <a:off x="4607052" y="3342132"/>
              <a:ext cx="3941063" cy="873252"/>
            </a:xfrm>
            <a:prstGeom prst="rect">
              <a:avLst/>
            </a:prstGeom>
            <a:blipFill>
              <a:blip r:embed="rId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43" name="object 43"/>
          <p:cNvSpPr/>
          <p:nvPr/>
        </p:nvSpPr>
        <p:spPr>
          <a:xfrm>
            <a:off x="0" y="1778507"/>
            <a:ext cx="4194048" cy="1054608"/>
          </a:xfrm>
          <a:prstGeom prst="rect">
            <a:avLst/>
          </a:prstGeom>
          <a:blipFill>
            <a:blip r:embed="rId10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4" name="object 44"/>
          <p:cNvSpPr txBox="1"/>
          <p:nvPr/>
        </p:nvSpPr>
        <p:spPr>
          <a:xfrm>
            <a:off x="506983" y="1860930"/>
            <a:ext cx="3347085" cy="122533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71120">
              <a:lnSpc>
                <a:spcPct val="100000"/>
              </a:lnSpc>
              <a:spcBef>
                <a:spcPts val="95"/>
              </a:spcBef>
            </a:pP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Drug of </a:t>
            </a:r>
            <a:r>
              <a:rPr sz="2800" b="1" dirty="0">
                <a:solidFill>
                  <a:srgbClr val="FFFFFF"/>
                </a:solidFill>
                <a:latin typeface="Arial"/>
                <a:cs typeface="Arial"/>
              </a:rPr>
              <a:t>first</a:t>
            </a:r>
            <a:r>
              <a:rPr sz="2800" b="1" spc="-20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choice</a:t>
            </a:r>
            <a:endParaRPr sz="2800" dirty="0">
              <a:latin typeface="Arial"/>
              <a:cs typeface="Arial"/>
            </a:endParaRPr>
          </a:p>
          <a:p>
            <a:pPr marL="12700">
              <a:lnSpc>
                <a:spcPts val="2240"/>
              </a:lnSpc>
              <a:spcBef>
                <a:spcPts val="1670"/>
              </a:spcBef>
            </a:pPr>
            <a:r>
              <a:rPr sz="2000" spc="-5" dirty="0">
                <a:solidFill>
                  <a:srgbClr val="FFFFFF"/>
                </a:solidFill>
                <a:latin typeface="Arial"/>
                <a:cs typeface="Arial"/>
              </a:rPr>
              <a:t>Atypical</a:t>
            </a:r>
            <a:r>
              <a:rPr lang="en-US" sz="2000" spc="-5" dirty="0">
                <a:solidFill>
                  <a:srgbClr val="FFFFFF"/>
                </a:solidFill>
                <a:latin typeface="Arial"/>
                <a:cs typeface="Arial"/>
              </a:rPr>
              <a:t> coccus infection (</a:t>
            </a:r>
            <a:r>
              <a:rPr lang="en-US" sz="2000" i="1" spc="-5" dirty="0" err="1">
                <a:solidFill>
                  <a:srgbClr val="FFFFFF"/>
                </a:solidFill>
                <a:latin typeface="Arial"/>
                <a:cs typeface="Arial"/>
              </a:rPr>
              <a:t>S.iniae</a:t>
            </a:r>
            <a:r>
              <a:rPr lang="en-US" sz="2000" spc="-5" dirty="0">
                <a:solidFill>
                  <a:srgbClr val="FFFFFF"/>
                </a:solidFill>
                <a:latin typeface="Arial"/>
                <a:cs typeface="Arial"/>
              </a:rPr>
              <a:t>)</a:t>
            </a:r>
            <a:endParaRPr sz="2000" dirty="0">
              <a:latin typeface="Arial"/>
              <a:cs typeface="Arial"/>
            </a:endParaRPr>
          </a:p>
        </p:txBody>
      </p:sp>
      <p:sp>
        <p:nvSpPr>
          <p:cNvPr id="45" name="object 45"/>
          <p:cNvSpPr/>
          <p:nvPr/>
        </p:nvSpPr>
        <p:spPr>
          <a:xfrm>
            <a:off x="4224528" y="1801367"/>
            <a:ext cx="4312920" cy="1001267"/>
          </a:xfrm>
          <a:prstGeom prst="rect">
            <a:avLst/>
          </a:prstGeom>
          <a:blipFill>
            <a:blip r:embed="rId11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6" name="object 46"/>
          <p:cNvSpPr txBox="1"/>
          <p:nvPr/>
        </p:nvSpPr>
        <p:spPr>
          <a:xfrm>
            <a:off x="4758944" y="1650054"/>
            <a:ext cx="3930904" cy="1398460"/>
          </a:xfrm>
          <a:prstGeom prst="rect">
            <a:avLst/>
          </a:prstGeom>
        </p:spPr>
        <p:txBody>
          <a:bodyPr vert="horz" wrap="square" lIns="0" tIns="23939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885"/>
              </a:spcBef>
            </a:pPr>
            <a:r>
              <a:rPr sz="2600" b="1" dirty="0">
                <a:solidFill>
                  <a:srgbClr val="FFFFFF"/>
                </a:solidFill>
                <a:latin typeface="Arial"/>
                <a:cs typeface="Arial"/>
              </a:rPr>
              <a:t>Drug of second</a:t>
            </a:r>
            <a:r>
              <a:rPr sz="2600" b="1" spc="-9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600" b="1" dirty="0">
                <a:solidFill>
                  <a:srgbClr val="FFFFFF"/>
                </a:solidFill>
                <a:latin typeface="Arial"/>
                <a:cs typeface="Arial"/>
              </a:rPr>
              <a:t>choice</a:t>
            </a:r>
            <a:endParaRPr sz="2600" dirty="0">
              <a:latin typeface="Arial"/>
              <a:cs typeface="Arial"/>
            </a:endParaRPr>
          </a:p>
          <a:p>
            <a:pPr marL="108585" marR="814069">
              <a:lnSpc>
                <a:spcPts val="2080"/>
              </a:lnSpc>
              <a:spcBef>
                <a:spcPts val="1710"/>
              </a:spcBef>
            </a:pPr>
            <a:r>
              <a:rPr spc="-110" dirty="0">
                <a:solidFill>
                  <a:srgbClr val="FFFFFF"/>
                </a:solidFill>
                <a:latin typeface="Arial"/>
                <a:cs typeface="Arial"/>
              </a:rPr>
              <a:t>To </a:t>
            </a:r>
            <a:r>
              <a:rPr dirty="0">
                <a:solidFill>
                  <a:srgbClr val="FFFFFF"/>
                </a:solidFill>
                <a:latin typeface="Arial"/>
                <a:cs typeface="Arial"/>
              </a:rPr>
              <a:t>penicillin for </a:t>
            </a:r>
            <a:r>
              <a:rPr lang="en-US" dirty="0">
                <a:solidFill>
                  <a:srgbClr val="FFFFFF"/>
                </a:solidFill>
                <a:latin typeface="Arial"/>
                <a:cs typeface="Arial"/>
              </a:rPr>
              <a:t>Clostridium</a:t>
            </a:r>
            <a:r>
              <a:rPr dirty="0">
                <a:solidFill>
                  <a:srgbClr val="FFFFFF"/>
                </a:solidFill>
                <a:latin typeface="Arial"/>
                <a:cs typeface="Arial"/>
              </a:rPr>
              <a:t>,  </a:t>
            </a:r>
            <a:r>
              <a:rPr sz="2000" dirty="0">
                <a:solidFill>
                  <a:srgbClr val="FFFFFF"/>
                </a:solidFill>
                <a:latin typeface="Arial"/>
                <a:cs typeface="Arial"/>
              </a:rPr>
              <a:t>actinomyces</a:t>
            </a:r>
            <a:endParaRPr sz="2000" dirty="0">
              <a:latin typeface="Arial"/>
              <a:cs typeface="Arial"/>
            </a:endParaRPr>
          </a:p>
        </p:txBody>
      </p:sp>
      <p:sp>
        <p:nvSpPr>
          <p:cNvPr id="47" name="object 47"/>
          <p:cNvSpPr/>
          <p:nvPr/>
        </p:nvSpPr>
        <p:spPr>
          <a:xfrm>
            <a:off x="2250948" y="144779"/>
            <a:ext cx="4261104" cy="1290828"/>
          </a:xfrm>
          <a:prstGeom prst="rect">
            <a:avLst/>
          </a:prstGeom>
          <a:blipFill>
            <a:blip r:embed="rId1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8" name="object 48"/>
          <p:cNvSpPr txBox="1">
            <a:spLocks noGrp="1"/>
          </p:cNvSpPr>
          <p:nvPr>
            <p:ph type="title"/>
          </p:nvPr>
        </p:nvSpPr>
        <p:spPr>
          <a:xfrm>
            <a:off x="3030473" y="370078"/>
            <a:ext cx="270446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Indications</a:t>
            </a:r>
          </a:p>
        </p:txBody>
      </p:sp>
      <p:sp>
        <p:nvSpPr>
          <p:cNvPr id="49" name="object 24">
            <a:extLst>
              <a:ext uri="{FF2B5EF4-FFF2-40B4-BE49-F238E27FC236}">
                <a16:creationId xmlns:a16="http://schemas.microsoft.com/office/drawing/2014/main" id="{55B3415B-3CEB-4AE0-AA30-81F6866CB359}"/>
              </a:ext>
            </a:extLst>
          </p:cNvPr>
          <p:cNvSpPr txBox="1"/>
          <p:nvPr/>
        </p:nvSpPr>
        <p:spPr>
          <a:xfrm>
            <a:off x="575309" y="4502278"/>
            <a:ext cx="2202180" cy="33147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2000" dirty="0">
                <a:latin typeface="Arial"/>
                <a:cs typeface="Arial"/>
              </a:rPr>
              <a:t>Rickettsial</a:t>
            </a:r>
            <a:r>
              <a:rPr sz="2000" spc="-85" dirty="0">
                <a:latin typeface="Arial"/>
                <a:cs typeface="Arial"/>
              </a:rPr>
              <a:t> </a:t>
            </a:r>
            <a:r>
              <a:rPr sz="2000" dirty="0">
                <a:latin typeface="Arial"/>
                <a:cs typeface="Arial"/>
              </a:rPr>
              <a:t>infection</a:t>
            </a:r>
          </a:p>
        </p:txBody>
      </p:sp>
      <p:sp>
        <p:nvSpPr>
          <p:cNvPr id="50" name="Rectangle 49">
            <a:extLst>
              <a:ext uri="{FF2B5EF4-FFF2-40B4-BE49-F238E27FC236}">
                <a16:creationId xmlns:a16="http://schemas.microsoft.com/office/drawing/2014/main" id="{B9E9914D-5ADC-403A-92FC-969D6661999F}"/>
              </a:ext>
            </a:extLst>
          </p:cNvPr>
          <p:cNvSpPr/>
          <p:nvPr/>
        </p:nvSpPr>
        <p:spPr>
          <a:xfrm>
            <a:off x="4704443" y="3436187"/>
            <a:ext cx="3731801" cy="63094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2700" marR="5080">
              <a:lnSpc>
                <a:spcPts val="2080"/>
              </a:lnSpc>
              <a:spcBef>
                <a:spcPts val="439"/>
              </a:spcBef>
            </a:pPr>
            <a:r>
              <a:rPr lang="en-US" spc="-110" dirty="0">
                <a:latin typeface="Arial"/>
                <a:cs typeface="Arial"/>
              </a:rPr>
              <a:t>To </a:t>
            </a:r>
            <a:r>
              <a:rPr lang="en-US" dirty="0">
                <a:latin typeface="Arial"/>
                <a:cs typeface="Arial"/>
              </a:rPr>
              <a:t>azithromycin for chlamydial  infection</a:t>
            </a:r>
          </a:p>
        </p:txBody>
      </p:sp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object 3"/>
          <p:cNvSpPr txBox="1"/>
          <p:nvPr/>
        </p:nvSpPr>
        <p:spPr>
          <a:xfrm>
            <a:off x="459740" y="1314957"/>
            <a:ext cx="8202295" cy="1213794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600" spc="-10" dirty="0">
                <a:latin typeface="Carlito"/>
                <a:cs typeface="Carlito"/>
              </a:rPr>
              <a:t>Liver</a:t>
            </a:r>
            <a:r>
              <a:rPr sz="2600" spc="-15" dirty="0">
                <a:latin typeface="Carlito"/>
                <a:cs typeface="Carlito"/>
              </a:rPr>
              <a:t> toxicity</a:t>
            </a:r>
            <a:endParaRPr sz="2600" dirty="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600" spc="-10" dirty="0">
                <a:latin typeface="Carlito"/>
                <a:cs typeface="Carlito"/>
              </a:rPr>
              <a:t>Renal</a:t>
            </a:r>
            <a:r>
              <a:rPr sz="2600" spc="-15" dirty="0">
                <a:latin typeface="Carlito"/>
                <a:cs typeface="Carlito"/>
              </a:rPr>
              <a:t> toxicity</a:t>
            </a:r>
            <a:endParaRPr sz="2600" dirty="0">
              <a:latin typeface="Carlito"/>
              <a:cs typeface="Carlito"/>
            </a:endParaRPr>
          </a:p>
          <a:p>
            <a:pPr marL="469900" marR="5080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lang="en-US" sz="2600" spc="-10" dirty="0">
                <a:latin typeface="Carlito"/>
                <a:cs typeface="Carlito"/>
              </a:rPr>
              <a:t>T</a:t>
            </a:r>
            <a:r>
              <a:rPr sz="2600" spc="-10" dirty="0">
                <a:latin typeface="Carlito"/>
                <a:cs typeface="Carlito"/>
              </a:rPr>
              <a:t>etracycline </a:t>
            </a:r>
            <a:r>
              <a:rPr sz="2600" spc="-15" dirty="0">
                <a:latin typeface="Carlito"/>
                <a:cs typeface="Carlito"/>
              </a:rPr>
              <a:t>get </a:t>
            </a:r>
            <a:r>
              <a:rPr sz="2600" spc="-5" dirty="0">
                <a:latin typeface="Carlito"/>
                <a:cs typeface="Carlito"/>
              </a:rPr>
              <a:t>deposited </a:t>
            </a:r>
            <a:r>
              <a:rPr sz="2600" dirty="0">
                <a:latin typeface="Carlito"/>
                <a:cs typeface="Carlito"/>
              </a:rPr>
              <a:t>in</a:t>
            </a:r>
            <a:r>
              <a:rPr lang="en-US" sz="2600" dirty="0">
                <a:latin typeface="Carlito"/>
                <a:cs typeface="Carlito"/>
              </a:rPr>
              <a:t> </a:t>
            </a:r>
            <a:r>
              <a:rPr sz="2600" spc="-5" dirty="0">
                <a:latin typeface="Carlito"/>
                <a:cs typeface="Carlito"/>
              </a:rPr>
              <a:t>bone</a:t>
            </a:r>
            <a:endParaRPr sz="2600" dirty="0">
              <a:latin typeface="Carlito"/>
              <a:cs typeface="Carlito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2098548" y="0"/>
            <a:ext cx="4413504" cy="1266444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xfrm>
            <a:off x="2868929" y="200609"/>
            <a:ext cx="287591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Side</a:t>
            </a:r>
            <a:r>
              <a:rPr spc="-60" dirty="0"/>
              <a:t> </a:t>
            </a:r>
            <a:r>
              <a:rPr spc="-5" dirty="0"/>
              <a:t>effects</a:t>
            </a:r>
          </a:p>
        </p:txBody>
      </p:sp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35940" y="147015"/>
            <a:ext cx="4050029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70" dirty="0">
                <a:solidFill>
                  <a:srgbClr val="6F2F9F"/>
                </a:solidFill>
              </a:rPr>
              <a:t>Chloramphenicol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764540" y="1496009"/>
            <a:ext cx="6495415" cy="343979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5" dirty="0">
                <a:latin typeface="Carlito"/>
                <a:cs typeface="Carlito"/>
              </a:rPr>
              <a:t>Broad</a:t>
            </a:r>
            <a:r>
              <a:rPr sz="280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spectrum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har char=""/>
            </a:pPr>
            <a:endParaRPr sz="275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20" dirty="0">
                <a:latin typeface="Carlito"/>
                <a:cs typeface="Carlito"/>
              </a:rPr>
              <a:t>Nitrobenzene</a:t>
            </a:r>
            <a:r>
              <a:rPr sz="2800" spc="2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substitute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buChar char=""/>
            </a:pPr>
            <a:endParaRPr sz="275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b="1" spc="-15" dirty="0">
                <a:solidFill>
                  <a:srgbClr val="FFC000"/>
                </a:solidFill>
                <a:latin typeface="Carlito"/>
                <a:cs typeface="Carlito"/>
              </a:rPr>
              <a:t>Bacteriostatic </a:t>
            </a:r>
            <a:r>
              <a:rPr sz="2800" spc="-5" dirty="0">
                <a:latin typeface="Carlito"/>
                <a:cs typeface="Carlito"/>
              </a:rPr>
              <a:t>in</a:t>
            </a:r>
            <a:r>
              <a:rPr sz="2800" spc="6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nature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har char=""/>
            </a:pPr>
            <a:endParaRPr sz="2750">
              <a:latin typeface="Carlito"/>
              <a:cs typeface="Carlito"/>
            </a:endParaRPr>
          </a:p>
          <a:p>
            <a:pPr marL="469900" marR="508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5" dirty="0">
                <a:latin typeface="Carlito"/>
                <a:cs typeface="Carlito"/>
              </a:rPr>
              <a:t>Initially </a:t>
            </a:r>
            <a:r>
              <a:rPr sz="2800" spc="-10" dirty="0">
                <a:latin typeface="Carlito"/>
                <a:cs typeface="Carlito"/>
              </a:rPr>
              <a:t>obtained </a:t>
            </a:r>
            <a:r>
              <a:rPr sz="2800" spc="-20" dirty="0">
                <a:latin typeface="Carlito"/>
                <a:cs typeface="Carlito"/>
              </a:rPr>
              <a:t>from </a:t>
            </a:r>
            <a:r>
              <a:rPr sz="2800" i="1" spc="-15" dirty="0">
                <a:latin typeface="Carlito"/>
                <a:cs typeface="Carlito"/>
              </a:rPr>
              <a:t>Streptomyces, </a:t>
            </a:r>
            <a:r>
              <a:rPr sz="2800" spc="-15" dirty="0">
                <a:latin typeface="Carlito"/>
                <a:cs typeface="Carlito"/>
              </a:rPr>
              <a:t>now  </a:t>
            </a:r>
            <a:r>
              <a:rPr sz="2800" spc="-20" dirty="0">
                <a:latin typeface="Carlito"/>
                <a:cs typeface="Carlito"/>
              </a:rPr>
              <a:t>synthesized</a:t>
            </a:r>
            <a:r>
              <a:rPr sz="2800" spc="2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chemically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5907023" y="51815"/>
            <a:ext cx="2281428" cy="2282952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780897" y="1774062"/>
            <a:ext cx="6864984" cy="137858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381000" marR="30480" indent="-342900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381000" algn="l"/>
              </a:tabLst>
            </a:pPr>
            <a:r>
              <a:rPr sz="2800" spc="-10" dirty="0">
                <a:latin typeface="Carlito"/>
                <a:cs typeface="Carlito"/>
              </a:rPr>
              <a:t>Though </a:t>
            </a:r>
            <a:r>
              <a:rPr sz="2800" spc="-20" dirty="0">
                <a:latin typeface="Carlito"/>
                <a:cs typeface="Carlito"/>
              </a:rPr>
              <a:t>static </a:t>
            </a:r>
            <a:r>
              <a:rPr sz="2800" spc="-5" dirty="0">
                <a:latin typeface="Carlito"/>
                <a:cs typeface="Carlito"/>
              </a:rPr>
              <a:t>in </a:t>
            </a:r>
            <a:r>
              <a:rPr sz="2800" spc="-15" dirty="0">
                <a:latin typeface="Carlito"/>
                <a:cs typeface="Carlito"/>
              </a:rPr>
              <a:t>nature, </a:t>
            </a:r>
            <a:r>
              <a:rPr sz="2800" spc="-5" dirty="0">
                <a:latin typeface="Carlito"/>
                <a:cs typeface="Carlito"/>
              </a:rPr>
              <a:t>its </a:t>
            </a:r>
            <a:r>
              <a:rPr sz="2800" spc="-10" dirty="0">
                <a:latin typeface="Carlito"/>
                <a:cs typeface="Carlito"/>
              </a:rPr>
              <a:t>high </a:t>
            </a:r>
            <a:r>
              <a:rPr sz="2800" spc="-5" dirty="0">
                <a:latin typeface="Carlito"/>
                <a:cs typeface="Carlito"/>
              </a:rPr>
              <a:t>conc</a:t>
            </a:r>
            <a:r>
              <a:rPr sz="2775" spc="-7" baseline="25525" dirty="0">
                <a:latin typeface="Carlito"/>
                <a:cs typeface="Carlito"/>
              </a:rPr>
              <a:t>n </a:t>
            </a:r>
            <a:r>
              <a:rPr sz="2800" spc="-10" dirty="0">
                <a:latin typeface="Carlito"/>
                <a:cs typeface="Carlito"/>
              </a:rPr>
              <a:t>can be  </a:t>
            </a:r>
            <a:r>
              <a:rPr sz="2800" spc="-5" dirty="0">
                <a:latin typeface="Carlito"/>
                <a:cs typeface="Carlito"/>
              </a:rPr>
              <a:t>cidal</a:t>
            </a:r>
            <a:r>
              <a:rPr sz="2800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too</a:t>
            </a:r>
            <a:endParaRPr sz="2800">
              <a:latin typeface="Carlito"/>
              <a:cs typeface="Carlito"/>
            </a:endParaRPr>
          </a:p>
          <a:p>
            <a:pPr marL="216535" algn="ctr">
              <a:lnSpc>
                <a:spcPct val="100000"/>
              </a:lnSpc>
              <a:spcBef>
                <a:spcPts val="95"/>
              </a:spcBef>
            </a:pPr>
            <a:r>
              <a:rPr sz="3200" b="1" dirty="0">
                <a:solidFill>
                  <a:srgbClr val="C00000"/>
                </a:solidFill>
                <a:latin typeface="Arial"/>
                <a:cs typeface="Arial"/>
              </a:rPr>
              <a:t>Active</a:t>
            </a:r>
            <a:r>
              <a:rPr sz="3200" b="1" spc="-25" dirty="0">
                <a:solidFill>
                  <a:srgbClr val="C00000"/>
                </a:solidFill>
                <a:latin typeface="Arial"/>
                <a:cs typeface="Arial"/>
              </a:rPr>
              <a:t> </a:t>
            </a:r>
            <a:r>
              <a:rPr sz="3200" b="1" spc="-5" dirty="0">
                <a:solidFill>
                  <a:srgbClr val="C00000"/>
                </a:solidFill>
                <a:latin typeface="Arial"/>
                <a:cs typeface="Arial"/>
              </a:rPr>
              <a:t>against</a:t>
            </a:r>
            <a:endParaRPr sz="3200">
              <a:latin typeface="Arial"/>
              <a:cs typeface="Arial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396240" y="3710940"/>
            <a:ext cx="3880104" cy="92506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/>
          <p:nvPr/>
        </p:nvSpPr>
        <p:spPr>
          <a:xfrm>
            <a:off x="712419" y="3883533"/>
            <a:ext cx="3267710" cy="42227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600" b="1" spc="-20" dirty="0">
                <a:solidFill>
                  <a:srgbClr val="FFFFFF"/>
                </a:solidFill>
                <a:latin typeface="Carlito"/>
                <a:cs typeface="Carlito"/>
              </a:rPr>
              <a:t>Gram </a:t>
            </a:r>
            <a:r>
              <a:rPr sz="2600" b="1" spc="-10" dirty="0">
                <a:solidFill>
                  <a:srgbClr val="FFFFFF"/>
                </a:solidFill>
                <a:latin typeface="Carlito"/>
                <a:cs typeface="Carlito"/>
              </a:rPr>
              <a:t>+ve </a:t>
            </a:r>
            <a:r>
              <a:rPr sz="2600" b="1" dirty="0">
                <a:solidFill>
                  <a:srgbClr val="FFFFFF"/>
                </a:solidFill>
                <a:latin typeface="Carlito"/>
                <a:cs typeface="Carlito"/>
              </a:rPr>
              <a:t>cocci &amp;</a:t>
            </a:r>
            <a:r>
              <a:rPr sz="2600" b="1" spc="-65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600" b="1" spc="-5" dirty="0">
                <a:solidFill>
                  <a:srgbClr val="FFFFFF"/>
                </a:solidFill>
                <a:latin typeface="Carlito"/>
                <a:cs typeface="Carlito"/>
              </a:rPr>
              <a:t>bacilli</a:t>
            </a:r>
            <a:endParaRPr sz="2600">
              <a:latin typeface="Carlito"/>
              <a:cs typeface="Carlito"/>
            </a:endParaRPr>
          </a:p>
        </p:txBody>
      </p:sp>
      <p:sp>
        <p:nvSpPr>
          <p:cNvPr id="5" name="object 5"/>
          <p:cNvSpPr/>
          <p:nvPr/>
        </p:nvSpPr>
        <p:spPr>
          <a:xfrm>
            <a:off x="2708148" y="4910328"/>
            <a:ext cx="3677412" cy="923544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 txBox="1"/>
          <p:nvPr/>
        </p:nvSpPr>
        <p:spPr>
          <a:xfrm>
            <a:off x="3942715" y="5082362"/>
            <a:ext cx="1459865" cy="422909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2600" b="1" spc="-5" dirty="0">
                <a:solidFill>
                  <a:srgbClr val="FFFFFF"/>
                </a:solidFill>
                <a:latin typeface="Carlito"/>
                <a:cs typeface="Carlito"/>
              </a:rPr>
              <a:t>Ch</a:t>
            </a:r>
            <a:r>
              <a:rPr sz="2600" b="1" spc="-15" dirty="0">
                <a:solidFill>
                  <a:srgbClr val="FFFFFF"/>
                </a:solidFill>
                <a:latin typeface="Carlito"/>
                <a:cs typeface="Carlito"/>
              </a:rPr>
              <a:t>l</a:t>
            </a:r>
            <a:r>
              <a:rPr sz="2600" b="1" dirty="0">
                <a:solidFill>
                  <a:srgbClr val="FFFFFF"/>
                </a:solidFill>
                <a:latin typeface="Carlito"/>
                <a:cs typeface="Carlito"/>
              </a:rPr>
              <a:t>a</a:t>
            </a:r>
            <a:r>
              <a:rPr sz="2600" b="1" spc="-45" dirty="0">
                <a:solidFill>
                  <a:srgbClr val="FFFFFF"/>
                </a:solidFill>
                <a:latin typeface="Carlito"/>
                <a:cs typeface="Carlito"/>
              </a:rPr>
              <a:t>m</a:t>
            </a:r>
            <a:r>
              <a:rPr sz="2600" b="1" spc="-25" dirty="0">
                <a:solidFill>
                  <a:srgbClr val="FFFFFF"/>
                </a:solidFill>
                <a:latin typeface="Carlito"/>
                <a:cs typeface="Carlito"/>
              </a:rPr>
              <a:t>y</a:t>
            </a:r>
            <a:r>
              <a:rPr sz="2600" b="1" dirty="0">
                <a:solidFill>
                  <a:srgbClr val="FFFFFF"/>
                </a:solidFill>
                <a:latin typeface="Carlito"/>
                <a:cs typeface="Carlito"/>
              </a:rPr>
              <a:t>d</a:t>
            </a:r>
            <a:r>
              <a:rPr sz="2600" b="1" spc="-15" dirty="0">
                <a:solidFill>
                  <a:srgbClr val="FFFFFF"/>
                </a:solidFill>
                <a:latin typeface="Carlito"/>
                <a:cs typeface="Carlito"/>
              </a:rPr>
              <a:t>i</a:t>
            </a:r>
            <a:r>
              <a:rPr sz="2600" b="1" dirty="0">
                <a:solidFill>
                  <a:srgbClr val="FFFFFF"/>
                </a:solidFill>
                <a:latin typeface="Carlito"/>
                <a:cs typeface="Carlito"/>
              </a:rPr>
              <a:t>a</a:t>
            </a:r>
            <a:endParaRPr sz="2600">
              <a:latin typeface="Carlito"/>
              <a:cs typeface="Carlito"/>
            </a:endParaRPr>
          </a:p>
        </p:txBody>
      </p:sp>
      <p:sp>
        <p:nvSpPr>
          <p:cNvPr id="7" name="object 7"/>
          <p:cNvSpPr/>
          <p:nvPr/>
        </p:nvSpPr>
        <p:spPr>
          <a:xfrm>
            <a:off x="4861559" y="3753611"/>
            <a:ext cx="4014216" cy="925068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 txBox="1"/>
          <p:nvPr/>
        </p:nvSpPr>
        <p:spPr>
          <a:xfrm>
            <a:off x="5159502" y="3926585"/>
            <a:ext cx="3273425" cy="42227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600" b="1" spc="-20" dirty="0">
                <a:solidFill>
                  <a:srgbClr val="FFFFFF"/>
                </a:solidFill>
                <a:latin typeface="Carlito"/>
                <a:cs typeface="Carlito"/>
              </a:rPr>
              <a:t>Gram </a:t>
            </a:r>
            <a:r>
              <a:rPr sz="2600" b="1" spc="-10" dirty="0">
                <a:solidFill>
                  <a:srgbClr val="FFFFFF"/>
                </a:solidFill>
                <a:latin typeface="Carlito"/>
                <a:cs typeface="Carlito"/>
              </a:rPr>
              <a:t>–ve </a:t>
            </a:r>
            <a:r>
              <a:rPr sz="2600" b="1" dirty="0">
                <a:solidFill>
                  <a:srgbClr val="FFFFFF"/>
                </a:solidFill>
                <a:latin typeface="Carlito"/>
                <a:cs typeface="Carlito"/>
              </a:rPr>
              <a:t>cocci &amp;</a:t>
            </a:r>
            <a:r>
              <a:rPr sz="2600" b="1" spc="-55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600" b="1" dirty="0">
                <a:solidFill>
                  <a:srgbClr val="FFFFFF"/>
                </a:solidFill>
                <a:latin typeface="Carlito"/>
                <a:cs typeface="Carlito"/>
              </a:rPr>
              <a:t>bacilli</a:t>
            </a:r>
            <a:endParaRPr sz="2600">
              <a:latin typeface="Carlito"/>
              <a:cs typeface="Carlito"/>
            </a:endParaRPr>
          </a:p>
        </p:txBody>
      </p:sp>
      <p:sp>
        <p:nvSpPr>
          <p:cNvPr id="9" name="object 9"/>
          <p:cNvSpPr/>
          <p:nvPr/>
        </p:nvSpPr>
        <p:spPr>
          <a:xfrm>
            <a:off x="1325880" y="172212"/>
            <a:ext cx="6289548" cy="1182624"/>
          </a:xfrm>
          <a:prstGeom prst="rect">
            <a:avLst/>
          </a:prstGeom>
          <a:blipFill>
            <a:blip r:embed="rId5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 txBox="1">
            <a:spLocks noGrp="1"/>
          </p:cNvSpPr>
          <p:nvPr>
            <p:ph type="title"/>
          </p:nvPr>
        </p:nvSpPr>
        <p:spPr>
          <a:xfrm>
            <a:off x="1699386" y="366521"/>
            <a:ext cx="5544820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spc="-25" dirty="0">
                <a:solidFill>
                  <a:srgbClr val="001F5F"/>
                </a:solidFill>
                <a:latin typeface="Carlito"/>
                <a:cs typeface="Carlito"/>
              </a:rPr>
              <a:t>Coverage </a:t>
            </a:r>
            <a:r>
              <a:rPr sz="3600" dirty="0">
                <a:solidFill>
                  <a:srgbClr val="001F5F"/>
                </a:solidFill>
                <a:latin typeface="Carlito"/>
                <a:cs typeface="Carlito"/>
              </a:rPr>
              <a:t>of</a:t>
            </a:r>
            <a:r>
              <a:rPr sz="3600" spc="-10" dirty="0">
                <a:solidFill>
                  <a:srgbClr val="001F5F"/>
                </a:solidFill>
                <a:latin typeface="Carlito"/>
                <a:cs typeface="Carlito"/>
              </a:rPr>
              <a:t> chloramphenicol</a:t>
            </a:r>
            <a:endParaRPr sz="360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459740" y="1672793"/>
            <a:ext cx="8051800" cy="3614451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469900" marR="5080" indent="-457834">
              <a:lnSpc>
                <a:spcPct val="100000"/>
              </a:lnSpc>
              <a:spcBef>
                <a:spcPts val="10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600" spc="-5" dirty="0">
                <a:latin typeface="Carlito"/>
                <a:cs typeface="Carlito"/>
              </a:rPr>
              <a:t>Because </a:t>
            </a:r>
            <a:r>
              <a:rPr sz="2600" dirty="0">
                <a:latin typeface="Carlito"/>
                <a:cs typeface="Carlito"/>
              </a:rPr>
              <a:t>of </a:t>
            </a:r>
            <a:r>
              <a:rPr sz="2600" spc="-5" dirty="0">
                <a:latin typeface="Carlito"/>
                <a:cs typeface="Carlito"/>
              </a:rPr>
              <a:t>serious bone </a:t>
            </a:r>
            <a:r>
              <a:rPr sz="2600" spc="-10" dirty="0">
                <a:latin typeface="Carlito"/>
                <a:cs typeface="Carlito"/>
              </a:rPr>
              <a:t>marrow </a:t>
            </a:r>
            <a:r>
              <a:rPr sz="2600" spc="-15" dirty="0">
                <a:latin typeface="Carlito"/>
                <a:cs typeface="Carlito"/>
              </a:rPr>
              <a:t>toxicity </a:t>
            </a:r>
            <a:r>
              <a:rPr sz="2600" spc="-5" dirty="0">
                <a:latin typeface="Carlito"/>
                <a:cs typeface="Carlito"/>
              </a:rPr>
              <a:t>use </a:t>
            </a:r>
            <a:r>
              <a:rPr sz="2600" dirty="0">
                <a:latin typeface="Carlito"/>
                <a:cs typeface="Carlito"/>
              </a:rPr>
              <a:t>of this </a:t>
            </a:r>
            <a:r>
              <a:rPr sz="2600" spc="-5" dirty="0">
                <a:latin typeface="Carlito"/>
                <a:cs typeface="Carlito"/>
              </a:rPr>
              <a:t>drug  has been reduced</a:t>
            </a:r>
            <a:r>
              <a:rPr sz="2600" spc="-60" dirty="0">
                <a:latin typeface="Carlito"/>
                <a:cs typeface="Carlito"/>
              </a:rPr>
              <a:t> </a:t>
            </a:r>
            <a:r>
              <a:rPr sz="2600" dirty="0">
                <a:latin typeface="Carlito"/>
                <a:cs typeface="Carlito"/>
              </a:rPr>
              <a:t>much</a:t>
            </a:r>
          </a:p>
          <a:p>
            <a:pPr marL="469900" marR="802005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600" dirty="0">
                <a:latin typeface="Carlito"/>
                <a:cs typeface="Carlito"/>
              </a:rPr>
              <a:t>Not </a:t>
            </a:r>
            <a:r>
              <a:rPr sz="2600" spc="-5" dirty="0">
                <a:latin typeface="Carlito"/>
                <a:cs typeface="Carlito"/>
              </a:rPr>
              <a:t>used </a:t>
            </a:r>
            <a:r>
              <a:rPr sz="2600" spc="-25" dirty="0">
                <a:latin typeface="Carlito"/>
                <a:cs typeface="Carlito"/>
              </a:rPr>
              <a:t>for </a:t>
            </a:r>
            <a:r>
              <a:rPr sz="2600" spc="-10" dirty="0">
                <a:latin typeface="Carlito"/>
                <a:cs typeface="Carlito"/>
              </a:rPr>
              <a:t>infection </a:t>
            </a:r>
            <a:r>
              <a:rPr sz="2600" spc="-5" dirty="0">
                <a:latin typeface="Carlito"/>
                <a:cs typeface="Carlito"/>
              </a:rPr>
              <a:t>that </a:t>
            </a:r>
            <a:r>
              <a:rPr sz="2600" spc="-10" dirty="0">
                <a:latin typeface="Carlito"/>
                <a:cs typeface="Carlito"/>
              </a:rPr>
              <a:t>can </a:t>
            </a:r>
            <a:r>
              <a:rPr sz="2600" spc="-5" dirty="0">
                <a:latin typeface="Carlito"/>
                <a:cs typeface="Carlito"/>
              </a:rPr>
              <a:t>be </a:t>
            </a:r>
            <a:r>
              <a:rPr sz="2600" spc="-10" dirty="0">
                <a:latin typeface="Carlito"/>
                <a:cs typeface="Carlito"/>
              </a:rPr>
              <a:t>treated by </a:t>
            </a:r>
            <a:r>
              <a:rPr sz="2600" spc="-5" dirty="0">
                <a:latin typeface="Carlito"/>
                <a:cs typeface="Carlito"/>
              </a:rPr>
              <a:t>other  antibiotics. </a:t>
            </a:r>
            <a:r>
              <a:rPr sz="2600" spc="-45" dirty="0">
                <a:latin typeface="Carlito"/>
                <a:cs typeface="Carlito"/>
              </a:rPr>
              <a:t>However, </a:t>
            </a:r>
            <a:r>
              <a:rPr sz="2600" spc="-5" dirty="0">
                <a:latin typeface="Carlito"/>
                <a:cs typeface="Carlito"/>
              </a:rPr>
              <a:t>some of </a:t>
            </a:r>
            <a:r>
              <a:rPr sz="2600" dirty="0">
                <a:latin typeface="Carlito"/>
                <a:cs typeface="Carlito"/>
              </a:rPr>
              <a:t>its </a:t>
            </a:r>
            <a:r>
              <a:rPr sz="2600" spc="-5" dirty="0">
                <a:latin typeface="Carlito"/>
                <a:cs typeface="Carlito"/>
              </a:rPr>
              <a:t>use</a:t>
            </a:r>
            <a:r>
              <a:rPr sz="2600" spc="10" dirty="0">
                <a:latin typeface="Carlito"/>
                <a:cs typeface="Carlito"/>
              </a:rPr>
              <a:t> </a:t>
            </a:r>
            <a:r>
              <a:rPr sz="2600" spc="-10" dirty="0">
                <a:latin typeface="Carlito"/>
                <a:cs typeface="Carlito"/>
              </a:rPr>
              <a:t>are:</a:t>
            </a:r>
            <a:endParaRPr sz="2600" dirty="0">
              <a:latin typeface="Carlito"/>
              <a:cs typeface="Carlito"/>
            </a:endParaRPr>
          </a:p>
          <a:p>
            <a:pPr marL="1830705" lvl="1" indent="-177165">
              <a:lnSpc>
                <a:spcPct val="100000"/>
              </a:lnSpc>
              <a:buChar char="-"/>
              <a:tabLst>
                <a:tab pos="1831339" algn="l"/>
              </a:tabLst>
            </a:pPr>
            <a:r>
              <a:rPr sz="2600" spc="-10" dirty="0">
                <a:latin typeface="Carlito"/>
                <a:cs typeface="Carlito"/>
              </a:rPr>
              <a:t>Enteric</a:t>
            </a:r>
            <a:r>
              <a:rPr sz="2600" spc="-25" dirty="0">
                <a:latin typeface="Carlito"/>
                <a:cs typeface="Carlito"/>
              </a:rPr>
              <a:t> </a:t>
            </a:r>
            <a:r>
              <a:rPr lang="en-US" sz="2600" spc="-25" dirty="0">
                <a:latin typeface="Carlito"/>
                <a:cs typeface="Carlito"/>
              </a:rPr>
              <a:t>infection</a:t>
            </a:r>
            <a:endParaRPr sz="2600" dirty="0">
              <a:latin typeface="Carlito"/>
              <a:cs typeface="Carlito"/>
            </a:endParaRPr>
          </a:p>
          <a:p>
            <a:pPr marL="1830705" lvl="1" indent="-177165">
              <a:lnSpc>
                <a:spcPct val="100000"/>
              </a:lnSpc>
              <a:buFont typeface="Carlito"/>
              <a:buChar char="-"/>
              <a:tabLst>
                <a:tab pos="1831339" algn="l"/>
              </a:tabLst>
            </a:pPr>
            <a:r>
              <a:rPr sz="2600" i="1" spc="-5" dirty="0" err="1">
                <a:latin typeface="Carlito"/>
                <a:cs typeface="Carlito"/>
              </a:rPr>
              <a:t>H</a:t>
            </a:r>
            <a:r>
              <a:rPr lang="en-US" sz="2600" i="1" spc="-5" dirty="0" err="1">
                <a:latin typeface="Carlito"/>
                <a:cs typeface="Carlito"/>
              </a:rPr>
              <a:t>aemophilus</a:t>
            </a:r>
            <a:r>
              <a:rPr lang="en-US" sz="2600" i="1" spc="-5" dirty="0">
                <a:latin typeface="Carlito"/>
                <a:cs typeface="Carlito"/>
              </a:rPr>
              <a:t> infection</a:t>
            </a:r>
          </a:p>
          <a:p>
            <a:pPr marL="469900" marR="18415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600" dirty="0">
                <a:latin typeface="Carlito"/>
                <a:cs typeface="Carlito"/>
              </a:rPr>
              <a:t>the </a:t>
            </a:r>
            <a:r>
              <a:rPr sz="2600" spc="-10" dirty="0">
                <a:latin typeface="Carlito"/>
                <a:cs typeface="Carlito"/>
              </a:rPr>
              <a:t>topical </a:t>
            </a:r>
            <a:r>
              <a:rPr sz="2600" spc="-5" dirty="0">
                <a:latin typeface="Carlito"/>
                <a:cs typeface="Carlito"/>
              </a:rPr>
              <a:t>application </a:t>
            </a:r>
            <a:r>
              <a:rPr sz="2600" dirty="0">
                <a:latin typeface="Carlito"/>
                <a:cs typeface="Carlito"/>
              </a:rPr>
              <a:t>is less  </a:t>
            </a:r>
            <a:r>
              <a:rPr sz="2600" spc="-15" dirty="0">
                <a:latin typeface="Carlito"/>
                <a:cs typeface="Carlito"/>
              </a:rPr>
              <a:t>hazardous </a:t>
            </a:r>
            <a:r>
              <a:rPr sz="2600" dirty="0">
                <a:latin typeface="Carlito"/>
                <a:cs typeface="Carlito"/>
              </a:rPr>
              <a:t>than </a:t>
            </a:r>
            <a:r>
              <a:rPr sz="2600" spc="-15" dirty="0">
                <a:latin typeface="Carlito"/>
                <a:cs typeface="Carlito"/>
              </a:rPr>
              <a:t>systemic</a:t>
            </a:r>
            <a:r>
              <a:rPr sz="2600" spc="-45" dirty="0">
                <a:latin typeface="Carlito"/>
                <a:cs typeface="Carlito"/>
              </a:rPr>
              <a:t> </a:t>
            </a:r>
            <a:r>
              <a:rPr sz="2600" spc="-5" dirty="0">
                <a:latin typeface="Carlito"/>
                <a:cs typeface="Carlito"/>
              </a:rPr>
              <a:t>use</a:t>
            </a:r>
            <a:endParaRPr sz="2600" dirty="0">
              <a:latin typeface="Carlito"/>
              <a:cs typeface="Carlito"/>
            </a:endParaRPr>
          </a:p>
          <a:p>
            <a:pPr marL="469900" marR="11430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600" spc="-5" dirty="0">
                <a:solidFill>
                  <a:srgbClr val="FFFFFF"/>
                </a:solidFill>
                <a:latin typeface="Carlito"/>
                <a:cs typeface="Carlito"/>
              </a:rPr>
              <a:t>blepharitis</a:t>
            </a:r>
            <a:r>
              <a:rPr sz="2600" spc="-25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600" spc="-10" dirty="0">
                <a:solidFill>
                  <a:srgbClr val="FFFFFF"/>
                </a:solidFill>
                <a:latin typeface="Carlito"/>
                <a:cs typeface="Carlito"/>
              </a:rPr>
              <a:t>etc.</a:t>
            </a:r>
            <a:endParaRPr sz="2600" dirty="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2250948" y="144779"/>
            <a:ext cx="4261104" cy="129082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3030473" y="370078"/>
            <a:ext cx="270446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Indications</a:t>
            </a:r>
          </a:p>
        </p:txBody>
      </p:sp>
    </p:spTree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457200" y="1676400"/>
            <a:ext cx="7202805" cy="2382062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b="1" spc="-5" dirty="0">
                <a:latin typeface="Carlito"/>
                <a:cs typeface="Carlito"/>
              </a:rPr>
              <a:t>Bone </a:t>
            </a:r>
            <a:r>
              <a:rPr sz="2800" b="1" spc="-10" dirty="0">
                <a:latin typeface="Carlito"/>
                <a:cs typeface="Carlito"/>
              </a:rPr>
              <a:t>marrow</a:t>
            </a:r>
            <a:r>
              <a:rPr sz="2800" b="1" spc="20" dirty="0">
                <a:latin typeface="Carlito"/>
                <a:cs typeface="Carlito"/>
              </a:rPr>
              <a:t> </a:t>
            </a:r>
            <a:r>
              <a:rPr sz="2800" b="1" spc="-10" dirty="0">
                <a:latin typeface="Carlito"/>
                <a:cs typeface="Carlito"/>
              </a:rPr>
              <a:t>depression</a:t>
            </a:r>
            <a:endParaRPr sz="2800" dirty="0">
              <a:latin typeface="Carlito"/>
              <a:cs typeface="Carlito"/>
            </a:endParaRPr>
          </a:p>
          <a:p>
            <a:pPr marL="756285" lvl="1" indent="-287020">
              <a:lnSpc>
                <a:spcPts val="2615"/>
              </a:lnSpc>
              <a:spcBef>
                <a:spcPts val="50"/>
              </a:spcBef>
              <a:buFont typeface="Wingdings"/>
              <a:buChar char=""/>
              <a:tabLst>
                <a:tab pos="756285" algn="l"/>
                <a:tab pos="756920" algn="l"/>
              </a:tabLst>
            </a:pPr>
            <a:r>
              <a:rPr sz="2200" spc="-10" dirty="0">
                <a:latin typeface="Carlito"/>
                <a:cs typeface="Carlito"/>
              </a:rPr>
              <a:t>thrombocytopenia</a:t>
            </a:r>
            <a:endParaRPr sz="2200" dirty="0">
              <a:latin typeface="Carlito"/>
              <a:cs typeface="Carlito"/>
            </a:endParaRPr>
          </a:p>
          <a:p>
            <a:pPr marL="469900" indent="-457834">
              <a:lnSpc>
                <a:spcPts val="3335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b="1" spc="-10" dirty="0">
                <a:latin typeface="Carlito"/>
                <a:cs typeface="Carlito"/>
              </a:rPr>
              <a:t>Hypersensitivity</a:t>
            </a:r>
            <a:r>
              <a:rPr sz="2800" b="1" spc="35" dirty="0">
                <a:latin typeface="Carlito"/>
                <a:cs typeface="Carlito"/>
              </a:rPr>
              <a:t> </a:t>
            </a:r>
            <a:r>
              <a:rPr sz="2800" b="1" spc="-10" dirty="0">
                <a:latin typeface="Carlito"/>
                <a:cs typeface="Carlito"/>
              </a:rPr>
              <a:t>reaction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</a:pPr>
            <a:endParaRPr sz="2800" dirty="0">
              <a:latin typeface="Carlito"/>
              <a:cs typeface="Carlito"/>
            </a:endParaRPr>
          </a:p>
          <a:p>
            <a:pPr marL="812800" marR="8255" indent="-342900">
              <a:lnSpc>
                <a:spcPct val="100000"/>
              </a:lnSpc>
              <a:buFont typeface="Wingdings"/>
              <a:buChar char=""/>
              <a:tabLst>
                <a:tab pos="813435" algn="l"/>
              </a:tabLst>
            </a:pPr>
            <a:r>
              <a:rPr sz="2400" dirty="0">
                <a:solidFill>
                  <a:srgbClr val="FFFFFF"/>
                </a:solidFill>
                <a:latin typeface="Carlito"/>
                <a:cs typeface="Carlito"/>
              </a:rPr>
              <a:t>It </a:t>
            </a:r>
            <a:r>
              <a:rPr sz="2400" spc="-10" dirty="0">
                <a:solidFill>
                  <a:srgbClr val="FFFFFF"/>
                </a:solidFill>
                <a:latin typeface="Carlito"/>
                <a:cs typeface="Carlito"/>
              </a:rPr>
              <a:t>occurs </a:t>
            </a:r>
            <a:r>
              <a:rPr sz="2400" spc="-5" dirty="0">
                <a:solidFill>
                  <a:srgbClr val="FFFFFF"/>
                </a:solidFill>
                <a:latin typeface="Carlito"/>
                <a:cs typeface="Carlito"/>
              </a:rPr>
              <a:t>due </a:t>
            </a:r>
            <a:r>
              <a:rPr sz="2400" spc="-15" dirty="0">
                <a:solidFill>
                  <a:srgbClr val="FFFFFF"/>
                </a:solidFill>
                <a:latin typeface="Carlito"/>
                <a:cs typeface="Carlito"/>
              </a:rPr>
              <a:t>to </a:t>
            </a:r>
            <a:r>
              <a:rPr sz="2400" spc="-10" dirty="0">
                <a:solidFill>
                  <a:srgbClr val="FFFFFF"/>
                </a:solidFill>
                <a:latin typeface="Carlito"/>
                <a:cs typeface="Carlito"/>
              </a:rPr>
              <a:t>poor renal development </a:t>
            </a:r>
            <a:r>
              <a:rPr sz="2400" dirty="0">
                <a:solidFill>
                  <a:srgbClr val="FFFFFF"/>
                </a:solidFill>
                <a:latin typeface="Carlito"/>
                <a:cs typeface="Carlito"/>
              </a:rPr>
              <a:t>in </a:t>
            </a:r>
            <a:r>
              <a:rPr sz="2400" spc="-15" dirty="0">
                <a:solidFill>
                  <a:srgbClr val="FFFFFF"/>
                </a:solidFill>
                <a:latin typeface="Carlito"/>
                <a:cs typeface="Carlito"/>
              </a:rPr>
              <a:t>neonate  </a:t>
            </a:r>
            <a:r>
              <a:rPr sz="2400" dirty="0">
                <a:solidFill>
                  <a:srgbClr val="FFFFFF"/>
                </a:solidFill>
                <a:latin typeface="Carlito"/>
                <a:cs typeface="Carlito"/>
              </a:rPr>
              <a:t>which </a:t>
            </a:r>
            <a:r>
              <a:rPr sz="2400" spc="-5" dirty="0">
                <a:solidFill>
                  <a:srgbClr val="FFFFFF"/>
                </a:solidFill>
                <a:latin typeface="Carlito"/>
                <a:cs typeface="Carlito"/>
              </a:rPr>
              <a:t>results </a:t>
            </a:r>
            <a:r>
              <a:rPr sz="2400" dirty="0">
                <a:solidFill>
                  <a:srgbClr val="FFFFFF"/>
                </a:solidFill>
                <a:latin typeface="Carlito"/>
                <a:cs typeface="Carlito"/>
              </a:rPr>
              <a:t>in </a:t>
            </a:r>
            <a:r>
              <a:rPr sz="2400" spc="-5" dirty="0">
                <a:solidFill>
                  <a:srgbClr val="FFFFFF"/>
                </a:solidFill>
                <a:latin typeface="Carlito"/>
                <a:cs typeface="Carlito"/>
              </a:rPr>
              <a:t>accumulation of</a:t>
            </a:r>
            <a:r>
              <a:rPr sz="2400" spc="-70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400" spc="-5" dirty="0">
                <a:solidFill>
                  <a:srgbClr val="FFFFFF"/>
                </a:solidFill>
                <a:latin typeface="Carlito"/>
                <a:cs typeface="Carlito"/>
              </a:rPr>
              <a:t>drug</a:t>
            </a:r>
            <a:endParaRPr sz="2400" dirty="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2098548" y="0"/>
            <a:ext cx="4413504" cy="1277112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2868929" y="211581"/>
            <a:ext cx="287464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Side</a:t>
            </a:r>
            <a:r>
              <a:rPr spc="-65" dirty="0"/>
              <a:t> </a:t>
            </a:r>
            <a:r>
              <a:rPr spc="-5" dirty="0"/>
              <a:t>effects</a:t>
            </a:r>
          </a:p>
        </p:txBody>
      </p:sp>
    </p:spTree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35940" y="353009"/>
            <a:ext cx="407352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85" dirty="0">
                <a:solidFill>
                  <a:srgbClr val="6F2F9F"/>
                </a:solidFill>
              </a:rPr>
              <a:t>Aminoglycosides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612140" y="1926793"/>
            <a:ext cx="6816090" cy="301307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b="1" spc="-10" dirty="0">
                <a:solidFill>
                  <a:srgbClr val="FF0000"/>
                </a:solidFill>
                <a:latin typeface="Carlito"/>
                <a:cs typeface="Carlito"/>
              </a:rPr>
              <a:t>Bactericidal </a:t>
            </a:r>
            <a:r>
              <a:rPr sz="2800" spc="-5" dirty="0">
                <a:latin typeface="Carlito"/>
                <a:cs typeface="Carlito"/>
              </a:rPr>
              <a:t>in</a:t>
            </a:r>
            <a:r>
              <a:rPr sz="2800" spc="5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nature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har char=""/>
            </a:pPr>
            <a:endParaRPr sz="2750">
              <a:latin typeface="Carlito"/>
              <a:cs typeface="Carlito"/>
            </a:endParaRPr>
          </a:p>
          <a:p>
            <a:pPr marL="469900" marR="508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5" dirty="0">
                <a:latin typeface="Carlito"/>
                <a:cs typeface="Carlito"/>
              </a:rPr>
              <a:t>Includes </a:t>
            </a:r>
            <a:r>
              <a:rPr sz="2800" spc="-15" dirty="0">
                <a:latin typeface="Carlito"/>
                <a:cs typeface="Carlito"/>
              </a:rPr>
              <a:t>neomycin, gentamicin, </a:t>
            </a:r>
            <a:r>
              <a:rPr sz="2800" spc="-20" dirty="0">
                <a:latin typeface="Carlito"/>
                <a:cs typeface="Carlito"/>
              </a:rPr>
              <a:t>tobramycin,  </a:t>
            </a:r>
            <a:r>
              <a:rPr sz="2800" spc="-10" dirty="0">
                <a:latin typeface="Carlito"/>
                <a:cs typeface="Carlito"/>
              </a:rPr>
              <a:t>amikacin,</a:t>
            </a:r>
            <a:r>
              <a:rPr sz="2800" spc="5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streptomycin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har char=""/>
            </a:pPr>
            <a:endParaRPr sz="2750">
              <a:latin typeface="Carlito"/>
              <a:cs typeface="Carlito"/>
            </a:endParaRPr>
          </a:p>
          <a:p>
            <a:pPr marL="469900" marR="401955" indent="-457834">
              <a:lnSpc>
                <a:spcPct val="100000"/>
              </a:lnSpc>
              <a:buFont typeface="Wingdings"/>
              <a:buChar char=""/>
              <a:tabLst>
                <a:tab pos="550545" algn="l"/>
                <a:tab pos="551180" algn="l"/>
              </a:tabLst>
            </a:pPr>
            <a:r>
              <a:rPr dirty="0"/>
              <a:t>	</a:t>
            </a:r>
            <a:r>
              <a:rPr sz="2800" spc="-10" dirty="0">
                <a:latin typeface="Carlito"/>
                <a:cs typeface="Carlito"/>
              </a:rPr>
              <a:t>good </a:t>
            </a:r>
            <a:r>
              <a:rPr sz="2800" spc="-20" dirty="0">
                <a:latin typeface="Carlito"/>
                <a:cs typeface="Carlito"/>
              </a:rPr>
              <a:t>coverage </a:t>
            </a:r>
            <a:r>
              <a:rPr sz="2800" spc="-25" dirty="0">
                <a:latin typeface="Carlito"/>
                <a:cs typeface="Carlito"/>
              </a:rPr>
              <a:t>for </a:t>
            </a:r>
            <a:r>
              <a:rPr sz="2800" spc="-20" dirty="0">
                <a:latin typeface="Carlito"/>
                <a:cs typeface="Carlito"/>
              </a:rPr>
              <a:t>Gram </a:t>
            </a:r>
            <a:r>
              <a:rPr sz="2800" spc="-15" dirty="0">
                <a:latin typeface="Carlito"/>
                <a:cs typeface="Carlito"/>
              </a:rPr>
              <a:t>–ve </a:t>
            </a:r>
            <a:r>
              <a:rPr sz="2800" spc="-10" dirty="0">
                <a:latin typeface="Carlito"/>
                <a:cs typeface="Carlito"/>
              </a:rPr>
              <a:t>bacilli </a:t>
            </a:r>
            <a:r>
              <a:rPr sz="2800" spc="-30" dirty="0">
                <a:latin typeface="Carlito"/>
                <a:cs typeface="Carlito"/>
              </a:rPr>
              <a:t>like </a:t>
            </a:r>
            <a:r>
              <a:rPr sz="2800" i="1" spc="-175" dirty="0">
                <a:latin typeface="Carlito"/>
                <a:cs typeface="Carlito"/>
              </a:rPr>
              <a:t>P.  </a:t>
            </a:r>
            <a:r>
              <a:rPr sz="2800" i="1" spc="-10" dirty="0">
                <a:latin typeface="Carlito"/>
                <a:cs typeface="Carlito"/>
              </a:rPr>
              <a:t>aeruginosa, </a:t>
            </a:r>
            <a:r>
              <a:rPr sz="2800" i="1" spc="-5" dirty="0">
                <a:latin typeface="Carlito"/>
                <a:cs typeface="Carlito"/>
              </a:rPr>
              <a:t>Proteus, </a:t>
            </a:r>
            <a:r>
              <a:rPr sz="2800" i="1" spc="-10" dirty="0">
                <a:latin typeface="Carlito"/>
                <a:cs typeface="Carlito"/>
              </a:rPr>
              <a:t>Klebseilla, </a:t>
            </a:r>
            <a:r>
              <a:rPr sz="2800" i="1" spc="-5" dirty="0">
                <a:latin typeface="Carlito"/>
                <a:cs typeface="Carlito"/>
              </a:rPr>
              <a:t>E.</a:t>
            </a:r>
            <a:r>
              <a:rPr sz="2800" i="1" spc="45" dirty="0">
                <a:latin typeface="Carlito"/>
                <a:cs typeface="Carlito"/>
              </a:rPr>
              <a:t> </a:t>
            </a:r>
            <a:r>
              <a:rPr sz="2800" i="1" spc="-15" dirty="0">
                <a:latin typeface="Carlito"/>
                <a:cs typeface="Carlito"/>
              </a:rPr>
              <a:t>coli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5603747" y="0"/>
            <a:ext cx="2508504" cy="233172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35940" y="319786"/>
            <a:ext cx="1966595" cy="5137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spc="-10" dirty="0">
                <a:solidFill>
                  <a:srgbClr val="00AF50"/>
                </a:solidFill>
              </a:rPr>
              <a:t>Neomycin</a:t>
            </a:r>
            <a:endParaRPr sz="3200"/>
          </a:p>
        </p:txBody>
      </p:sp>
      <p:sp>
        <p:nvSpPr>
          <p:cNvPr id="4" name="object 4"/>
          <p:cNvSpPr txBox="1"/>
          <p:nvPr/>
        </p:nvSpPr>
        <p:spPr>
          <a:xfrm>
            <a:off x="764540" y="1413459"/>
            <a:ext cx="7687945" cy="1317668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5" dirty="0">
                <a:latin typeface="Carlito"/>
                <a:cs typeface="Carlito"/>
              </a:rPr>
              <a:t>Broad </a:t>
            </a:r>
            <a:r>
              <a:rPr sz="2800" spc="-5" dirty="0">
                <a:latin typeface="Carlito"/>
                <a:cs typeface="Carlito"/>
              </a:rPr>
              <a:t>spectrum among all the</a:t>
            </a:r>
            <a:r>
              <a:rPr sz="2800" spc="5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aminoglycoside</a:t>
            </a:r>
            <a:endParaRPr lang="en-US" sz="2800" spc="-10" dirty="0">
              <a:latin typeface="Carlito"/>
              <a:cs typeface="Carlito"/>
            </a:endParaRPr>
          </a:p>
          <a:p>
            <a:pPr marL="12066">
              <a:lnSpc>
                <a:spcPct val="100000"/>
              </a:lnSpc>
              <a:spcBef>
                <a:spcPts val="95"/>
              </a:spcBef>
              <a:tabLst>
                <a:tab pos="469900" algn="l"/>
                <a:tab pos="470534" algn="l"/>
              </a:tabLst>
            </a:pPr>
            <a:endParaRPr sz="2800" dirty="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5" dirty="0">
                <a:latin typeface="Carlito"/>
                <a:cs typeface="Carlito"/>
              </a:rPr>
              <a:t>But, </a:t>
            </a:r>
            <a:r>
              <a:rPr sz="2800" spc="-10" dirty="0">
                <a:latin typeface="Carlito"/>
                <a:cs typeface="Carlito"/>
              </a:rPr>
              <a:t>cannot show </a:t>
            </a:r>
            <a:r>
              <a:rPr sz="2800" spc="-15" dirty="0">
                <a:latin typeface="Carlito"/>
                <a:cs typeface="Carlito"/>
              </a:rPr>
              <a:t>effectivity against </a:t>
            </a:r>
            <a:r>
              <a:rPr sz="2800" i="1" spc="-175" dirty="0">
                <a:latin typeface="Carlito"/>
                <a:cs typeface="Carlito"/>
              </a:rPr>
              <a:t>P.</a:t>
            </a:r>
            <a:r>
              <a:rPr sz="2800" i="1" spc="125" dirty="0">
                <a:latin typeface="Carlito"/>
                <a:cs typeface="Carlito"/>
              </a:rPr>
              <a:t> </a:t>
            </a:r>
            <a:r>
              <a:rPr sz="2800" i="1" spc="-10" dirty="0">
                <a:latin typeface="Carlito"/>
                <a:cs typeface="Carlito"/>
              </a:rPr>
              <a:t>aeruginosa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4371213" y="4874514"/>
            <a:ext cx="1579245" cy="42227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100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600" spc="-65" dirty="0">
                <a:solidFill>
                  <a:srgbClr val="FFFFFF"/>
                </a:solidFill>
                <a:latin typeface="Carlito"/>
                <a:cs typeface="Carlito"/>
              </a:rPr>
              <a:t>E</a:t>
            </a:r>
            <a:r>
              <a:rPr sz="2600" spc="-40" dirty="0">
                <a:solidFill>
                  <a:srgbClr val="FFFFFF"/>
                </a:solidFill>
                <a:latin typeface="Carlito"/>
                <a:cs typeface="Carlito"/>
              </a:rPr>
              <a:t>y</a:t>
            </a:r>
            <a:r>
              <a:rPr sz="2600" dirty="0">
                <a:solidFill>
                  <a:srgbClr val="FFFFFF"/>
                </a:solidFill>
                <a:latin typeface="Carlito"/>
                <a:cs typeface="Carlito"/>
              </a:rPr>
              <a:t>ed</a:t>
            </a:r>
            <a:r>
              <a:rPr sz="2600" spc="-35" dirty="0">
                <a:solidFill>
                  <a:srgbClr val="FFFFFF"/>
                </a:solidFill>
                <a:latin typeface="Carlito"/>
                <a:cs typeface="Carlito"/>
              </a:rPr>
              <a:t>r</a:t>
            </a:r>
            <a:r>
              <a:rPr sz="2600" spc="-5" dirty="0">
                <a:solidFill>
                  <a:srgbClr val="FFFFFF"/>
                </a:solidFill>
                <a:latin typeface="Carlito"/>
                <a:cs typeface="Carlito"/>
              </a:rPr>
              <a:t>op</a:t>
            </a:r>
            <a:endParaRPr sz="2600">
              <a:latin typeface="Carlito"/>
              <a:cs typeface="Carlito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6520433" y="4874514"/>
            <a:ext cx="681355" cy="42227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600" dirty="0">
                <a:solidFill>
                  <a:srgbClr val="FFFFFF"/>
                </a:solidFill>
                <a:latin typeface="Carlito"/>
                <a:cs typeface="Carlito"/>
              </a:rPr>
              <a:t>0.5%</a:t>
            </a:r>
            <a:endParaRPr sz="2600">
              <a:latin typeface="Carlito"/>
              <a:cs typeface="Carlito"/>
            </a:endParaRPr>
          </a:p>
        </p:txBody>
      </p:sp>
      <p:sp>
        <p:nvSpPr>
          <p:cNvPr id="8" name="object 8"/>
          <p:cNvSpPr/>
          <p:nvPr/>
        </p:nvSpPr>
        <p:spPr>
          <a:xfrm>
            <a:off x="5094732" y="105155"/>
            <a:ext cx="1926336" cy="1411224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35940" y="426465"/>
            <a:ext cx="2195830" cy="51371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3200" spc="-40" dirty="0">
                <a:solidFill>
                  <a:srgbClr val="00AF50"/>
                </a:solidFill>
              </a:rPr>
              <a:t>Gentamicin</a:t>
            </a:r>
            <a:endParaRPr sz="3200"/>
          </a:p>
        </p:txBody>
      </p:sp>
      <p:sp>
        <p:nvSpPr>
          <p:cNvPr id="4" name="object 4"/>
          <p:cNvSpPr txBox="1"/>
          <p:nvPr/>
        </p:nvSpPr>
        <p:spPr>
          <a:xfrm>
            <a:off x="612140" y="1486865"/>
            <a:ext cx="7545705" cy="3513141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marR="255904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  <a:tab pos="2298065" algn="l"/>
              </a:tabLst>
            </a:pPr>
            <a:r>
              <a:rPr sz="2800" spc="-20" dirty="0">
                <a:latin typeface="Carlito"/>
                <a:cs typeface="Carlito"/>
              </a:rPr>
              <a:t>Mainstay</a:t>
            </a:r>
            <a:r>
              <a:rPr sz="2800" spc="2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in	the </a:t>
            </a:r>
            <a:r>
              <a:rPr sz="2800" spc="-15" dirty="0">
                <a:latin typeface="Carlito"/>
                <a:cs typeface="Carlito"/>
              </a:rPr>
              <a:t>treatment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0" dirty="0">
                <a:latin typeface="Carlito"/>
                <a:cs typeface="Carlito"/>
              </a:rPr>
              <a:t>serious </a:t>
            </a:r>
            <a:r>
              <a:rPr sz="2800" spc="-15" dirty="0">
                <a:latin typeface="Carlito"/>
                <a:cs typeface="Carlito"/>
              </a:rPr>
              <a:t>Gram </a:t>
            </a:r>
            <a:r>
              <a:rPr sz="2800" spc="-25" dirty="0">
                <a:latin typeface="Carlito"/>
                <a:cs typeface="Carlito"/>
              </a:rPr>
              <a:t>–ve  </a:t>
            </a:r>
            <a:r>
              <a:rPr sz="2800" spc="-10" dirty="0">
                <a:latin typeface="Carlito"/>
                <a:cs typeface="Carlito"/>
              </a:rPr>
              <a:t>bacilli</a:t>
            </a:r>
            <a:r>
              <a:rPr sz="2800" spc="1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infection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marR="5080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5" dirty="0">
                <a:latin typeface="Carlito"/>
                <a:cs typeface="Carlito"/>
              </a:rPr>
              <a:t>Frequently </a:t>
            </a:r>
            <a:r>
              <a:rPr sz="2800" spc="-10" dirty="0">
                <a:latin typeface="Carlito"/>
                <a:cs typeface="Carlito"/>
              </a:rPr>
              <a:t>used </a:t>
            </a:r>
            <a:r>
              <a:rPr sz="2800" spc="-25" dirty="0">
                <a:latin typeface="Carlito"/>
                <a:cs typeface="Carlito"/>
              </a:rPr>
              <a:t>for </a:t>
            </a:r>
            <a:r>
              <a:rPr sz="2800" spc="-10" dirty="0">
                <a:latin typeface="Carlito"/>
                <a:cs typeface="Carlito"/>
              </a:rPr>
              <a:t>empiric </a:t>
            </a:r>
            <a:r>
              <a:rPr sz="2800" spc="-15" dirty="0">
                <a:latin typeface="Carlito"/>
                <a:cs typeface="Carlito"/>
              </a:rPr>
              <a:t>therapy </a:t>
            </a:r>
            <a:r>
              <a:rPr sz="2800" spc="-5" dirty="0">
                <a:latin typeface="Carlito"/>
                <a:cs typeface="Carlito"/>
              </a:rPr>
              <a:t>in </a:t>
            </a:r>
            <a:r>
              <a:rPr sz="2800" spc="-10" dirty="0">
                <a:latin typeface="Carlito"/>
                <a:cs typeface="Carlito"/>
              </a:rPr>
              <a:t>presumed  </a:t>
            </a:r>
            <a:r>
              <a:rPr sz="2800" spc="-20" dirty="0">
                <a:latin typeface="Carlito"/>
                <a:cs typeface="Carlito"/>
              </a:rPr>
              <a:t>Gram </a:t>
            </a:r>
            <a:r>
              <a:rPr sz="2800" spc="-15" dirty="0">
                <a:latin typeface="Carlito"/>
                <a:cs typeface="Carlito"/>
              </a:rPr>
              <a:t>–ve </a:t>
            </a:r>
            <a:r>
              <a:rPr sz="2800" spc="-10" dirty="0">
                <a:latin typeface="Carlito"/>
                <a:cs typeface="Carlito"/>
              </a:rPr>
              <a:t>bacilli</a:t>
            </a:r>
            <a:r>
              <a:rPr sz="2800" spc="5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infection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10"/>
              </a:spcBef>
              <a:buFont typeface="Wingdings"/>
              <a:buChar char=""/>
            </a:pPr>
            <a:endParaRPr sz="3450" dirty="0">
              <a:latin typeface="Carlito"/>
              <a:cs typeface="Carlito"/>
            </a:endParaRPr>
          </a:p>
          <a:p>
            <a:pPr marL="860425" lvl="1" indent="-457834">
              <a:lnSpc>
                <a:spcPct val="100000"/>
              </a:lnSpc>
              <a:buFont typeface="Wingdings"/>
              <a:buChar char=""/>
              <a:tabLst>
                <a:tab pos="860425" algn="l"/>
                <a:tab pos="861060" algn="l"/>
                <a:tab pos="2593340" algn="l"/>
              </a:tabLst>
            </a:pPr>
            <a:r>
              <a:rPr sz="2600" spc="-10" dirty="0">
                <a:solidFill>
                  <a:srgbClr val="FFFFFF"/>
                </a:solidFill>
                <a:latin typeface="Carlito"/>
                <a:cs typeface="Carlito"/>
              </a:rPr>
              <a:t>Ointment	</a:t>
            </a:r>
            <a:r>
              <a:rPr sz="2600" dirty="0">
                <a:solidFill>
                  <a:srgbClr val="FFFFFF"/>
                </a:solidFill>
                <a:latin typeface="Carlito"/>
                <a:cs typeface="Carlito"/>
              </a:rPr>
              <a:t>0.3%</a:t>
            </a:r>
            <a:endParaRPr sz="2600" dirty="0">
              <a:latin typeface="Carlito"/>
              <a:cs typeface="Carlito"/>
            </a:endParaRPr>
          </a:p>
        </p:txBody>
      </p:sp>
      <p:sp>
        <p:nvSpPr>
          <p:cNvPr id="8" name="object 8"/>
          <p:cNvSpPr/>
          <p:nvPr/>
        </p:nvSpPr>
        <p:spPr>
          <a:xfrm>
            <a:off x="5222747" y="7620"/>
            <a:ext cx="1746503" cy="164134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93242" y="448767"/>
            <a:ext cx="2271395" cy="51435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3200" spc="-55" dirty="0">
                <a:solidFill>
                  <a:srgbClr val="00AF50"/>
                </a:solidFill>
              </a:rPr>
              <a:t>Tobramycin</a:t>
            </a:r>
            <a:endParaRPr sz="3200"/>
          </a:p>
        </p:txBody>
      </p:sp>
      <p:sp>
        <p:nvSpPr>
          <p:cNvPr id="6" name="object 6"/>
          <p:cNvSpPr txBox="1"/>
          <p:nvPr/>
        </p:nvSpPr>
        <p:spPr>
          <a:xfrm>
            <a:off x="688644" y="1290573"/>
            <a:ext cx="7488555" cy="4328749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10" dirty="0">
                <a:latin typeface="Carlito"/>
                <a:cs typeface="Carlito"/>
              </a:rPr>
              <a:t>Same </a:t>
            </a:r>
            <a:r>
              <a:rPr sz="2800" spc="-20" dirty="0">
                <a:latin typeface="Carlito"/>
                <a:cs typeface="Carlito"/>
              </a:rPr>
              <a:t>coverage </a:t>
            </a:r>
            <a:r>
              <a:rPr sz="2800" spc="-5" dirty="0">
                <a:latin typeface="Carlito"/>
                <a:cs typeface="Carlito"/>
              </a:rPr>
              <a:t>as</a:t>
            </a:r>
            <a:r>
              <a:rPr sz="2800" spc="3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gentamicin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5" dirty="0">
                <a:latin typeface="Carlito"/>
                <a:cs typeface="Carlito"/>
              </a:rPr>
              <a:t>Also </a:t>
            </a:r>
            <a:r>
              <a:rPr sz="2800" spc="-20" dirty="0">
                <a:latin typeface="Carlito"/>
                <a:cs typeface="Carlito"/>
              </a:rPr>
              <a:t>effective against</a:t>
            </a:r>
            <a:r>
              <a:rPr sz="2800" spc="25" dirty="0">
                <a:latin typeface="Carlito"/>
                <a:cs typeface="Carlito"/>
              </a:rPr>
              <a:t> </a:t>
            </a:r>
            <a:r>
              <a:rPr sz="2800" i="1" spc="-15" dirty="0">
                <a:latin typeface="Carlito"/>
                <a:cs typeface="Carlito"/>
              </a:rPr>
              <a:t>Staphylococci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25" dirty="0">
                <a:latin typeface="Carlito"/>
                <a:cs typeface="Carlito"/>
              </a:rPr>
              <a:t>Potent </a:t>
            </a:r>
            <a:r>
              <a:rPr sz="2800" spc="-20" dirty="0">
                <a:latin typeface="Carlito"/>
                <a:cs typeface="Carlito"/>
              </a:rPr>
              <a:t>to</a:t>
            </a:r>
            <a:r>
              <a:rPr sz="2800" spc="35" dirty="0">
                <a:latin typeface="Carlito"/>
                <a:cs typeface="Carlito"/>
              </a:rPr>
              <a:t> </a:t>
            </a:r>
            <a:r>
              <a:rPr sz="2800" i="1" spc="-35" dirty="0">
                <a:latin typeface="Carlito"/>
                <a:cs typeface="Carlito"/>
              </a:rPr>
              <a:t>P.aeruginosa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endParaRPr sz="3850" dirty="0">
              <a:latin typeface="Carlito"/>
              <a:cs typeface="Carlito"/>
            </a:endParaRPr>
          </a:p>
          <a:p>
            <a:pPr marL="1240790" lvl="1" indent="-457834">
              <a:lnSpc>
                <a:spcPct val="100000"/>
              </a:lnSpc>
              <a:buFont typeface="Wingdings"/>
              <a:buChar char=""/>
              <a:tabLst>
                <a:tab pos="1240790" algn="l"/>
                <a:tab pos="1241425" algn="l"/>
                <a:tab pos="2974340" algn="l"/>
              </a:tabLst>
            </a:pPr>
            <a:r>
              <a:rPr sz="2600" spc="-5" dirty="0">
                <a:solidFill>
                  <a:srgbClr val="FFFFFF"/>
                </a:solidFill>
                <a:latin typeface="Carlito"/>
                <a:cs typeface="Carlito"/>
              </a:rPr>
              <a:t>Ointment	</a:t>
            </a:r>
            <a:r>
              <a:rPr sz="2600" dirty="0">
                <a:solidFill>
                  <a:srgbClr val="FFFFFF"/>
                </a:solidFill>
                <a:latin typeface="Carlito"/>
                <a:cs typeface="Carlito"/>
              </a:rPr>
              <a:t>0.3%</a:t>
            </a:r>
            <a:endParaRPr sz="2600" dirty="0">
              <a:latin typeface="Carlito"/>
              <a:cs typeface="Carlito"/>
            </a:endParaRPr>
          </a:p>
          <a:p>
            <a:pPr lvl="1">
              <a:lnSpc>
                <a:spcPct val="100000"/>
              </a:lnSpc>
              <a:spcBef>
                <a:spcPts val="10"/>
              </a:spcBef>
              <a:buClr>
                <a:srgbClr val="FFFFFF"/>
              </a:buClr>
              <a:buFont typeface="Wingdings"/>
              <a:buChar char=""/>
            </a:pPr>
            <a:endParaRPr sz="2350" dirty="0">
              <a:latin typeface="Carlito"/>
              <a:cs typeface="Carlito"/>
            </a:endParaRPr>
          </a:p>
          <a:p>
            <a:pPr marL="5128260" lvl="2" indent="-458470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5128260" algn="l"/>
                <a:tab pos="5128895" algn="l"/>
                <a:tab pos="6819900" algn="l"/>
              </a:tabLst>
            </a:pPr>
            <a:r>
              <a:rPr sz="2600" spc="-65" dirty="0">
                <a:solidFill>
                  <a:srgbClr val="FFFFFF"/>
                </a:solidFill>
                <a:latin typeface="Carlito"/>
                <a:cs typeface="Carlito"/>
              </a:rPr>
              <a:t>E</a:t>
            </a:r>
            <a:r>
              <a:rPr sz="2600" spc="-40" dirty="0">
                <a:solidFill>
                  <a:srgbClr val="FFFFFF"/>
                </a:solidFill>
                <a:latin typeface="Carlito"/>
                <a:cs typeface="Carlito"/>
              </a:rPr>
              <a:t>y</a:t>
            </a:r>
            <a:r>
              <a:rPr sz="2600" dirty="0">
                <a:solidFill>
                  <a:srgbClr val="FFFFFF"/>
                </a:solidFill>
                <a:latin typeface="Carlito"/>
                <a:cs typeface="Carlito"/>
              </a:rPr>
              <a:t>ed</a:t>
            </a:r>
            <a:r>
              <a:rPr sz="2600" spc="-35" dirty="0">
                <a:solidFill>
                  <a:srgbClr val="FFFFFF"/>
                </a:solidFill>
                <a:latin typeface="Carlito"/>
                <a:cs typeface="Carlito"/>
              </a:rPr>
              <a:t>r</a:t>
            </a:r>
            <a:r>
              <a:rPr sz="2600" spc="-5" dirty="0">
                <a:solidFill>
                  <a:srgbClr val="FFFFFF"/>
                </a:solidFill>
                <a:latin typeface="Carlito"/>
                <a:cs typeface="Carlito"/>
              </a:rPr>
              <a:t>o</a:t>
            </a:r>
            <a:r>
              <a:rPr sz="2600" dirty="0">
                <a:solidFill>
                  <a:srgbClr val="FFFFFF"/>
                </a:solidFill>
                <a:latin typeface="Carlito"/>
                <a:cs typeface="Carlito"/>
              </a:rPr>
              <a:t>p	0.3%</a:t>
            </a:r>
            <a:endParaRPr sz="2600" dirty="0">
              <a:latin typeface="Carlito"/>
              <a:cs typeface="Carlito"/>
            </a:endParaRPr>
          </a:p>
        </p:txBody>
      </p:sp>
      <p:sp>
        <p:nvSpPr>
          <p:cNvPr id="7" name="object 7"/>
          <p:cNvSpPr/>
          <p:nvPr/>
        </p:nvSpPr>
        <p:spPr>
          <a:xfrm>
            <a:off x="6121908" y="213359"/>
            <a:ext cx="2189988" cy="199644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93242" y="949197"/>
            <a:ext cx="1810385" cy="51371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3200" spc="60" dirty="0">
                <a:solidFill>
                  <a:srgbClr val="00AF50"/>
                </a:solidFill>
              </a:rPr>
              <a:t>Amika</a:t>
            </a:r>
            <a:r>
              <a:rPr sz="3200" spc="-170" dirty="0">
                <a:solidFill>
                  <a:srgbClr val="00AF50"/>
                </a:solidFill>
              </a:rPr>
              <a:t>cin</a:t>
            </a:r>
            <a:endParaRPr sz="3200"/>
          </a:p>
        </p:txBody>
      </p:sp>
      <p:sp>
        <p:nvSpPr>
          <p:cNvPr id="3" name="object 3"/>
          <p:cNvSpPr txBox="1"/>
          <p:nvPr/>
        </p:nvSpPr>
        <p:spPr>
          <a:xfrm>
            <a:off x="993444" y="1870074"/>
            <a:ext cx="6324600" cy="2159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265" indent="-457200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5" dirty="0">
                <a:latin typeface="Carlito"/>
                <a:cs typeface="Carlito"/>
              </a:rPr>
              <a:t>It is</a:t>
            </a:r>
            <a:r>
              <a:rPr sz="2800" spc="-1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semisynthetic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buFont typeface="Wingdings"/>
              <a:buChar char=""/>
            </a:pPr>
            <a:endParaRPr sz="3200">
              <a:latin typeface="Carlito"/>
              <a:cs typeface="Carlito"/>
            </a:endParaRPr>
          </a:p>
          <a:p>
            <a:pPr marL="469265" marR="5080" indent="-457200">
              <a:lnSpc>
                <a:spcPct val="100000"/>
              </a:lnSpc>
              <a:spcBef>
                <a:spcPts val="2815"/>
              </a:spcBef>
              <a:buFont typeface="Wingdings"/>
              <a:buChar char=""/>
              <a:tabLst>
                <a:tab pos="469265" algn="l"/>
                <a:tab pos="469900" algn="l"/>
                <a:tab pos="2675890" algn="l"/>
              </a:tabLst>
            </a:pPr>
            <a:r>
              <a:rPr sz="2800" spc="-25" dirty="0">
                <a:latin typeface="Carlito"/>
                <a:cs typeface="Carlito"/>
              </a:rPr>
              <a:t>Preferred </a:t>
            </a:r>
            <a:r>
              <a:rPr sz="2800" spc="-5" dirty="0">
                <a:latin typeface="Carlito"/>
                <a:cs typeface="Carlito"/>
              </a:rPr>
              <a:t>in </a:t>
            </a:r>
            <a:r>
              <a:rPr sz="2800" spc="-20" dirty="0">
                <a:latin typeface="Carlito"/>
                <a:cs typeface="Carlito"/>
              </a:rPr>
              <a:t>Gram </a:t>
            </a:r>
            <a:r>
              <a:rPr sz="2800" spc="-15" dirty="0">
                <a:latin typeface="Carlito"/>
                <a:cs typeface="Carlito"/>
              </a:rPr>
              <a:t>–ve infection </a:t>
            </a:r>
            <a:r>
              <a:rPr sz="2800" spc="-20" dirty="0">
                <a:latin typeface="Carlito"/>
                <a:cs typeface="Carlito"/>
              </a:rPr>
              <a:t>resistant  to</a:t>
            </a:r>
            <a:r>
              <a:rPr sz="2800" spc="-5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gentamycin	</a:t>
            </a:r>
            <a:r>
              <a:rPr sz="2800" spc="-5" dirty="0">
                <a:latin typeface="Carlito"/>
                <a:cs typeface="Carlito"/>
              </a:rPr>
              <a:t>and</a:t>
            </a:r>
            <a:r>
              <a:rPr sz="2800" spc="25" dirty="0">
                <a:latin typeface="Carlito"/>
                <a:cs typeface="Carlito"/>
              </a:rPr>
              <a:t> </a:t>
            </a:r>
            <a:r>
              <a:rPr sz="2800" spc="-25" dirty="0">
                <a:latin typeface="Carlito"/>
                <a:cs typeface="Carlito"/>
              </a:rPr>
              <a:t>tobramycin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5334000" y="228600"/>
            <a:ext cx="2039111" cy="22479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1050442" y="1678889"/>
            <a:ext cx="6429375" cy="215123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265" indent="-457200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20" dirty="0">
                <a:latin typeface="Carlito"/>
                <a:cs typeface="Carlito"/>
              </a:rPr>
              <a:t>Gram </a:t>
            </a:r>
            <a:r>
              <a:rPr sz="2800" spc="-15" dirty="0">
                <a:latin typeface="Carlito"/>
                <a:cs typeface="Carlito"/>
              </a:rPr>
              <a:t>–ve </a:t>
            </a:r>
            <a:r>
              <a:rPr sz="2800" spc="-5" dirty="0">
                <a:latin typeface="Carlito"/>
                <a:cs typeface="Carlito"/>
              </a:rPr>
              <a:t>bacillary</a:t>
            </a:r>
            <a:r>
              <a:rPr sz="2800" spc="4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infection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265" indent="-457200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10" dirty="0">
                <a:latin typeface="Carlito"/>
                <a:cs typeface="Carlito"/>
              </a:rPr>
              <a:t>Septicaemia, </a:t>
            </a:r>
            <a:r>
              <a:rPr sz="2800" spc="-5" dirty="0">
                <a:latin typeface="Carlito"/>
                <a:cs typeface="Carlito"/>
              </a:rPr>
              <a:t>abdominal </a:t>
            </a:r>
            <a:r>
              <a:rPr sz="2800" spc="-10" dirty="0">
                <a:latin typeface="Carlito"/>
                <a:cs typeface="Carlito"/>
              </a:rPr>
              <a:t>sepsis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buFont typeface="Wingdings"/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265" indent="-457200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5" dirty="0">
                <a:latin typeface="Carlito"/>
                <a:cs typeface="Carlito"/>
              </a:rPr>
              <a:t>Bacterial</a:t>
            </a:r>
            <a:r>
              <a:rPr sz="2800" spc="-10" dirty="0">
                <a:latin typeface="Carlito"/>
                <a:cs typeface="Carlito"/>
              </a:rPr>
              <a:t> endocarditis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2250948" y="144779"/>
            <a:ext cx="4261104" cy="129082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3030473" y="370078"/>
            <a:ext cx="270446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Indications</a:t>
            </a:r>
          </a:p>
        </p:txBody>
      </p:sp>
    </p:spTree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459740" y="1518869"/>
            <a:ext cx="8256270" cy="3443891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>
              <a:lnSpc>
                <a:spcPct val="100000"/>
              </a:lnSpc>
              <a:spcBef>
                <a:spcPts val="10"/>
              </a:spcBef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marR="240665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b="1" spc="-15" dirty="0">
                <a:latin typeface="Carlito"/>
                <a:cs typeface="Carlito"/>
              </a:rPr>
              <a:t>Nephrotoxicity</a:t>
            </a:r>
            <a:r>
              <a:rPr sz="2800" spc="-15" dirty="0">
                <a:latin typeface="Carlito"/>
                <a:cs typeface="Carlito"/>
              </a:rPr>
              <a:t>: retention </a:t>
            </a:r>
            <a:r>
              <a:rPr sz="2800" spc="-5" dirty="0">
                <a:latin typeface="Carlito"/>
                <a:cs typeface="Carlito"/>
              </a:rPr>
              <a:t>of these </a:t>
            </a:r>
            <a:r>
              <a:rPr sz="2800" spc="-10" dirty="0">
                <a:latin typeface="Carlito"/>
                <a:cs typeface="Carlito"/>
              </a:rPr>
              <a:t>drugs </a:t>
            </a:r>
            <a:r>
              <a:rPr sz="2800" spc="-5" dirty="0">
                <a:latin typeface="Carlito"/>
                <a:cs typeface="Carlito"/>
              </a:rPr>
              <a:t>in </a:t>
            </a:r>
            <a:r>
              <a:rPr sz="2800" spc="-25" dirty="0">
                <a:latin typeface="Carlito"/>
                <a:cs typeface="Carlito"/>
              </a:rPr>
              <a:t>proximal  </a:t>
            </a:r>
            <a:r>
              <a:rPr sz="2800" spc="-10" dirty="0">
                <a:latin typeface="Carlito"/>
                <a:cs typeface="Carlito"/>
              </a:rPr>
              <a:t>tubular </a:t>
            </a:r>
            <a:r>
              <a:rPr sz="2800" spc="-5" dirty="0">
                <a:latin typeface="Carlito"/>
                <a:cs typeface="Carlito"/>
              </a:rPr>
              <a:t>cells </a:t>
            </a:r>
            <a:r>
              <a:rPr sz="2800" spc="-10" dirty="0">
                <a:latin typeface="Carlito"/>
                <a:cs typeface="Carlito"/>
              </a:rPr>
              <a:t>disrupts </a:t>
            </a:r>
            <a:r>
              <a:rPr sz="2800" spc="-5" dirty="0">
                <a:latin typeface="Carlito"/>
                <a:cs typeface="Carlito"/>
              </a:rPr>
              <a:t>Ca </a:t>
            </a:r>
            <a:r>
              <a:rPr sz="2800" spc="-10" dirty="0">
                <a:latin typeface="Carlito"/>
                <a:cs typeface="Carlito"/>
              </a:rPr>
              <a:t>mediated transport </a:t>
            </a:r>
            <a:r>
              <a:rPr sz="2800" spc="-30" dirty="0">
                <a:latin typeface="Carlito"/>
                <a:cs typeface="Carlito"/>
              </a:rPr>
              <a:t>system  </a:t>
            </a:r>
            <a:r>
              <a:rPr sz="2800" spc="-5" dirty="0">
                <a:latin typeface="Carlito"/>
                <a:cs typeface="Carlito"/>
              </a:rPr>
              <a:t>and </a:t>
            </a:r>
            <a:r>
              <a:rPr sz="2800" spc="-10" dirty="0">
                <a:latin typeface="Carlito"/>
                <a:cs typeface="Carlito"/>
              </a:rPr>
              <a:t>cause renal</a:t>
            </a:r>
            <a:r>
              <a:rPr sz="2800" spc="3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damage</a:t>
            </a:r>
            <a:endParaRPr sz="2800" dirty="0">
              <a:latin typeface="Carlito"/>
              <a:cs typeface="Carlito"/>
            </a:endParaRPr>
          </a:p>
          <a:p>
            <a:pPr marL="469900" marR="508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b="1" spc="-5" dirty="0">
                <a:latin typeface="Carlito"/>
                <a:cs typeface="Carlito"/>
              </a:rPr>
              <a:t>Neuromuscular </a:t>
            </a:r>
            <a:r>
              <a:rPr sz="2800" b="1" spc="-15" dirty="0">
                <a:latin typeface="Carlito"/>
                <a:cs typeface="Carlito"/>
              </a:rPr>
              <a:t>paralysis</a:t>
            </a:r>
            <a:r>
              <a:rPr sz="2800" spc="-15" dirty="0">
                <a:latin typeface="Carlito"/>
                <a:cs typeface="Carlito"/>
              </a:rPr>
              <a:t>: </a:t>
            </a:r>
            <a:r>
              <a:rPr sz="2800" spc="-5" dirty="0">
                <a:latin typeface="Carlito"/>
                <a:cs typeface="Carlito"/>
              </a:rPr>
              <a:t>these </a:t>
            </a:r>
            <a:r>
              <a:rPr sz="2800" spc="-10" dirty="0">
                <a:latin typeface="Carlito"/>
                <a:cs typeface="Carlito"/>
              </a:rPr>
              <a:t>drugs </a:t>
            </a:r>
            <a:r>
              <a:rPr sz="2800" spc="-5" dirty="0">
                <a:latin typeface="Carlito"/>
                <a:cs typeface="Carlito"/>
              </a:rPr>
              <a:t>cause </a:t>
            </a:r>
            <a:r>
              <a:rPr sz="2800" spc="-10" dirty="0">
                <a:latin typeface="Carlito"/>
                <a:cs typeface="Carlito"/>
              </a:rPr>
              <a:t>decrease  </a:t>
            </a:r>
            <a:r>
              <a:rPr sz="2800" spc="-5" dirty="0">
                <a:latin typeface="Carlito"/>
                <a:cs typeface="Carlito"/>
              </a:rPr>
              <a:t>in </a:t>
            </a:r>
            <a:r>
              <a:rPr sz="2800" spc="-10" dirty="0">
                <a:latin typeface="Carlito"/>
                <a:cs typeface="Carlito"/>
              </a:rPr>
              <a:t>release </a:t>
            </a:r>
            <a:r>
              <a:rPr sz="2800" spc="-5" dirty="0">
                <a:latin typeface="Carlito"/>
                <a:cs typeface="Carlito"/>
              </a:rPr>
              <a:t>of</a:t>
            </a:r>
            <a:r>
              <a:rPr sz="2800" spc="-1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Ach</a:t>
            </a:r>
            <a:endParaRPr sz="28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har char=""/>
            </a:pPr>
            <a:endParaRPr sz="2750" dirty="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b="1" spc="-15" dirty="0">
                <a:solidFill>
                  <a:srgbClr val="FFFFFF"/>
                </a:solidFill>
                <a:latin typeface="Carlito"/>
                <a:cs typeface="Carlito"/>
              </a:rPr>
              <a:t>Allergic </a:t>
            </a:r>
            <a:r>
              <a:rPr sz="2800" b="1" spc="-10" dirty="0">
                <a:solidFill>
                  <a:srgbClr val="FFFFFF"/>
                </a:solidFill>
                <a:latin typeface="Carlito"/>
                <a:cs typeface="Carlito"/>
              </a:rPr>
              <a:t>reaction</a:t>
            </a:r>
            <a:r>
              <a:rPr sz="2800" spc="-10" dirty="0">
                <a:solidFill>
                  <a:srgbClr val="FFFFFF"/>
                </a:solidFill>
                <a:latin typeface="Carlito"/>
                <a:cs typeface="Carlito"/>
              </a:rPr>
              <a:t>: </a:t>
            </a:r>
            <a:r>
              <a:rPr sz="2800" spc="-15" dirty="0">
                <a:solidFill>
                  <a:srgbClr val="FFFFFF"/>
                </a:solidFill>
                <a:latin typeface="Carlito"/>
                <a:cs typeface="Carlito"/>
              </a:rPr>
              <a:t>Contact</a:t>
            </a:r>
            <a:r>
              <a:rPr sz="2800" spc="105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800" spc="-10" dirty="0">
                <a:solidFill>
                  <a:srgbClr val="FFFFFF"/>
                </a:solidFill>
                <a:latin typeface="Carlito"/>
                <a:cs typeface="Carlito"/>
              </a:rPr>
              <a:t>dermatitis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2098548" y="0"/>
            <a:ext cx="4413504" cy="1277112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2868929" y="211581"/>
            <a:ext cx="287464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Side</a:t>
            </a:r>
            <a:r>
              <a:rPr spc="-65" dirty="0"/>
              <a:t> </a:t>
            </a:r>
            <a:r>
              <a:rPr spc="-5" dirty="0"/>
              <a:t>effects</a:t>
            </a:r>
          </a:p>
        </p:txBody>
      </p:sp>
    </p:spTree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15746" y="418287"/>
            <a:ext cx="265493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25" dirty="0">
                <a:solidFill>
                  <a:srgbClr val="6F2F9F"/>
                </a:solidFill>
              </a:rPr>
              <a:t>Macrolides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593242" y="1450289"/>
            <a:ext cx="7970520" cy="386715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b="1" spc="-15" dirty="0">
                <a:solidFill>
                  <a:srgbClr val="FFC000"/>
                </a:solidFill>
                <a:latin typeface="Carlito"/>
                <a:cs typeface="Carlito"/>
              </a:rPr>
              <a:t>Bacteriostatic </a:t>
            </a:r>
            <a:r>
              <a:rPr sz="2800" spc="-5" dirty="0">
                <a:latin typeface="Carlito"/>
                <a:cs typeface="Carlito"/>
              </a:rPr>
              <a:t>in</a:t>
            </a:r>
            <a:r>
              <a:rPr sz="2800" spc="6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nature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har char=""/>
            </a:pPr>
            <a:endParaRPr sz="275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15" dirty="0">
                <a:latin typeface="Carlito"/>
                <a:cs typeface="Carlito"/>
              </a:rPr>
              <a:t>Protein synthesis</a:t>
            </a:r>
            <a:r>
              <a:rPr sz="2800" spc="6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inhibitor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buChar char=""/>
            </a:pPr>
            <a:endParaRPr sz="2750">
              <a:latin typeface="Carlito"/>
              <a:cs typeface="Carlito"/>
            </a:endParaRPr>
          </a:p>
          <a:p>
            <a:pPr marL="469900" marR="5080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20" dirty="0">
                <a:latin typeface="Carlito"/>
                <a:cs typeface="Carlito"/>
              </a:rPr>
              <a:t>Are </a:t>
            </a:r>
            <a:r>
              <a:rPr sz="2800" spc="-10" dirty="0">
                <a:latin typeface="Carlito"/>
                <a:cs typeface="Carlito"/>
              </a:rPr>
              <a:t>compounds </a:t>
            </a:r>
            <a:r>
              <a:rPr sz="2800" spc="-15" dirty="0">
                <a:latin typeface="Carlito"/>
                <a:cs typeface="Carlito"/>
              </a:rPr>
              <a:t>having </a:t>
            </a:r>
            <a:r>
              <a:rPr sz="2800" spc="-5" dirty="0">
                <a:latin typeface="Carlito"/>
                <a:cs typeface="Carlito"/>
              </a:rPr>
              <a:t>a </a:t>
            </a:r>
            <a:r>
              <a:rPr sz="2800" spc="-15" dirty="0">
                <a:latin typeface="Carlito"/>
                <a:cs typeface="Carlito"/>
              </a:rPr>
              <a:t>macrocyclic </a:t>
            </a:r>
            <a:r>
              <a:rPr sz="2800" spc="-10" dirty="0">
                <a:latin typeface="Carlito"/>
                <a:cs typeface="Carlito"/>
              </a:rPr>
              <a:t>lactone ring </a:t>
            </a:r>
            <a:r>
              <a:rPr sz="2800" spc="-20" dirty="0">
                <a:latin typeface="Carlito"/>
                <a:cs typeface="Carlito"/>
              </a:rPr>
              <a:t>to  </a:t>
            </a:r>
            <a:r>
              <a:rPr sz="2800" spc="-5" dirty="0">
                <a:latin typeface="Carlito"/>
                <a:cs typeface="Carlito"/>
              </a:rPr>
              <a:t>which </a:t>
            </a:r>
            <a:r>
              <a:rPr sz="2800" spc="-20" dirty="0">
                <a:latin typeface="Carlito"/>
                <a:cs typeface="Carlito"/>
              </a:rPr>
              <a:t>deoxy </a:t>
            </a:r>
            <a:r>
              <a:rPr sz="2800" spc="-25" dirty="0">
                <a:latin typeface="Carlito"/>
                <a:cs typeface="Carlito"/>
              </a:rPr>
              <a:t>sugars </a:t>
            </a:r>
            <a:r>
              <a:rPr sz="2800" spc="-20" dirty="0">
                <a:latin typeface="Carlito"/>
                <a:cs typeface="Carlito"/>
              </a:rPr>
              <a:t>are</a:t>
            </a:r>
            <a:r>
              <a:rPr sz="2800" spc="95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attached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har char=""/>
            </a:pPr>
            <a:endParaRPr sz="2750">
              <a:latin typeface="Carlito"/>
              <a:cs typeface="Carlito"/>
            </a:endParaRPr>
          </a:p>
          <a:p>
            <a:pPr marL="469900" marR="1421765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5" dirty="0">
                <a:latin typeface="Carlito"/>
                <a:cs typeface="Carlito"/>
              </a:rPr>
              <a:t>Includes </a:t>
            </a:r>
            <a:r>
              <a:rPr sz="2800" spc="-15" dirty="0">
                <a:latin typeface="Carlito"/>
                <a:cs typeface="Carlito"/>
              </a:rPr>
              <a:t>erythromycin, clarithromycin </a:t>
            </a:r>
            <a:r>
              <a:rPr sz="2800" spc="-5" dirty="0">
                <a:latin typeface="Carlito"/>
                <a:cs typeface="Carlito"/>
              </a:rPr>
              <a:t>and  </a:t>
            </a:r>
            <a:r>
              <a:rPr sz="2800" spc="-20" dirty="0">
                <a:latin typeface="Carlito"/>
                <a:cs typeface="Carlito"/>
              </a:rPr>
              <a:t>azithromycin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5756147" y="109728"/>
            <a:ext cx="2279904" cy="2375916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93242" y="330453"/>
            <a:ext cx="2559050" cy="5137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spc="-65" dirty="0">
                <a:solidFill>
                  <a:srgbClr val="00AF50"/>
                </a:solidFill>
              </a:rPr>
              <a:t>Erythromycin</a:t>
            </a:r>
            <a:endParaRPr sz="3200"/>
          </a:p>
        </p:txBody>
      </p:sp>
      <p:sp>
        <p:nvSpPr>
          <p:cNvPr id="3" name="object 3"/>
          <p:cNvSpPr txBox="1"/>
          <p:nvPr/>
        </p:nvSpPr>
        <p:spPr>
          <a:xfrm>
            <a:off x="459740" y="1541729"/>
            <a:ext cx="7277100" cy="1732914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25" dirty="0">
                <a:latin typeface="Carlito"/>
                <a:cs typeface="Carlito"/>
              </a:rPr>
              <a:t>First </a:t>
            </a:r>
            <a:r>
              <a:rPr sz="2800" spc="-5" dirty="0">
                <a:latin typeface="Carlito"/>
                <a:cs typeface="Carlito"/>
              </a:rPr>
              <a:t>member of this</a:t>
            </a:r>
            <a:r>
              <a:rPr sz="2800" spc="8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group</a:t>
            </a:r>
            <a:endParaRPr sz="2800" dirty="0">
              <a:latin typeface="Carlito"/>
              <a:cs typeface="Carlito"/>
            </a:endParaRPr>
          </a:p>
          <a:p>
            <a:pPr marL="469900" marR="5080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30" dirty="0">
                <a:latin typeface="Carlito"/>
                <a:cs typeface="Carlito"/>
              </a:rPr>
              <a:t>Effective </a:t>
            </a:r>
            <a:r>
              <a:rPr sz="2800" spc="-15" dirty="0">
                <a:latin typeface="Carlito"/>
                <a:cs typeface="Carlito"/>
              </a:rPr>
              <a:t>against many </a:t>
            </a:r>
            <a:r>
              <a:rPr sz="2800" spc="-5" dirty="0">
                <a:latin typeface="Carlito"/>
                <a:cs typeface="Carlito"/>
              </a:rPr>
              <a:t>of the </a:t>
            </a:r>
            <a:r>
              <a:rPr sz="2800" spc="-10" dirty="0">
                <a:latin typeface="Carlito"/>
                <a:cs typeface="Carlito"/>
              </a:rPr>
              <a:t>same </a:t>
            </a:r>
            <a:r>
              <a:rPr sz="2800" spc="-15" dirty="0">
                <a:latin typeface="Carlito"/>
                <a:cs typeface="Carlito"/>
              </a:rPr>
              <a:t>organism </a:t>
            </a:r>
            <a:r>
              <a:rPr sz="2800" spc="-5" dirty="0">
                <a:latin typeface="Carlito"/>
                <a:cs typeface="Carlito"/>
              </a:rPr>
              <a:t>as  </a:t>
            </a:r>
            <a:r>
              <a:rPr sz="2800" spc="-10" dirty="0">
                <a:latin typeface="Carlito"/>
                <a:cs typeface="Carlito"/>
              </a:rPr>
              <a:t>penicillin</a:t>
            </a:r>
            <a:r>
              <a:rPr sz="2800" spc="3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G</a:t>
            </a:r>
            <a:endParaRPr sz="2800" dirty="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20" dirty="0">
                <a:latin typeface="Carlito"/>
                <a:cs typeface="Carlito"/>
              </a:rPr>
              <a:t>So, </a:t>
            </a:r>
            <a:r>
              <a:rPr sz="2800" spc="-10" dirty="0">
                <a:latin typeface="Carlito"/>
                <a:cs typeface="Carlito"/>
              </a:rPr>
              <a:t>used </a:t>
            </a:r>
            <a:r>
              <a:rPr lang="en-US" sz="2800" spc="-10" dirty="0">
                <a:latin typeface="Carlito"/>
                <a:cs typeface="Carlito"/>
              </a:rPr>
              <a:t>if host </a:t>
            </a:r>
            <a:r>
              <a:rPr sz="2800" spc="-10" dirty="0">
                <a:latin typeface="Carlito"/>
                <a:cs typeface="Carlito"/>
              </a:rPr>
              <a:t>allergic </a:t>
            </a:r>
            <a:r>
              <a:rPr sz="2800" spc="-20" dirty="0">
                <a:latin typeface="Carlito"/>
                <a:cs typeface="Carlito"/>
              </a:rPr>
              <a:t>to</a:t>
            </a:r>
            <a:r>
              <a:rPr sz="2800" spc="10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penicillin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3358388" y="3312033"/>
            <a:ext cx="2871470" cy="42227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105"/>
              </a:spcBef>
              <a:buFont typeface="Wingdings"/>
              <a:buChar char=""/>
              <a:tabLst>
                <a:tab pos="469265" algn="l"/>
                <a:tab pos="469900" algn="l"/>
                <a:tab pos="2202815" algn="l"/>
              </a:tabLst>
            </a:pPr>
            <a:r>
              <a:rPr sz="2600" spc="-5" dirty="0">
                <a:solidFill>
                  <a:srgbClr val="FFFFFF"/>
                </a:solidFill>
                <a:latin typeface="Carlito"/>
                <a:cs typeface="Carlito"/>
              </a:rPr>
              <a:t>Oi</a:t>
            </a:r>
            <a:r>
              <a:rPr sz="2600" spc="-20" dirty="0">
                <a:solidFill>
                  <a:srgbClr val="FFFFFF"/>
                </a:solidFill>
                <a:latin typeface="Carlito"/>
                <a:cs typeface="Carlito"/>
              </a:rPr>
              <a:t>n</a:t>
            </a:r>
            <a:r>
              <a:rPr sz="2600" dirty="0">
                <a:solidFill>
                  <a:srgbClr val="FFFFFF"/>
                </a:solidFill>
                <a:latin typeface="Carlito"/>
                <a:cs typeface="Carlito"/>
              </a:rPr>
              <a:t>tme</a:t>
            </a:r>
            <a:r>
              <a:rPr sz="2600" spc="-30" dirty="0">
                <a:solidFill>
                  <a:srgbClr val="FFFFFF"/>
                </a:solidFill>
                <a:latin typeface="Carlito"/>
                <a:cs typeface="Carlito"/>
              </a:rPr>
              <a:t>n</a:t>
            </a:r>
            <a:r>
              <a:rPr sz="2600" dirty="0">
                <a:solidFill>
                  <a:srgbClr val="FFFFFF"/>
                </a:solidFill>
                <a:latin typeface="Carlito"/>
                <a:cs typeface="Carlito"/>
              </a:rPr>
              <a:t>t	0.5%</a:t>
            </a:r>
            <a:endParaRPr sz="2600" dirty="0">
              <a:latin typeface="Carlito"/>
              <a:cs typeface="Carlito"/>
            </a:endParaRPr>
          </a:p>
        </p:txBody>
      </p:sp>
      <p:grpSp>
        <p:nvGrpSpPr>
          <p:cNvPr id="7" name="object 7"/>
          <p:cNvGrpSpPr/>
          <p:nvPr/>
        </p:nvGrpSpPr>
        <p:grpSpPr>
          <a:xfrm>
            <a:off x="2877311" y="5696711"/>
            <a:ext cx="5295900" cy="647700"/>
            <a:chOff x="2877311" y="5696711"/>
            <a:chExt cx="5295900" cy="647700"/>
          </a:xfrm>
        </p:grpSpPr>
        <p:sp>
          <p:nvSpPr>
            <p:cNvPr id="8" name="object 8"/>
            <p:cNvSpPr/>
            <p:nvPr/>
          </p:nvSpPr>
          <p:spPr>
            <a:xfrm>
              <a:off x="2896361" y="5715761"/>
              <a:ext cx="5257799" cy="6096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2896361" y="5715761"/>
              <a:ext cx="5257800" cy="609600"/>
            </a:xfrm>
            <a:custGeom>
              <a:avLst/>
              <a:gdLst/>
              <a:ahLst/>
              <a:cxnLst/>
              <a:rect l="l" t="t" r="r" b="b"/>
              <a:pathLst>
                <a:path w="5257800" h="609600">
                  <a:moveTo>
                    <a:pt x="0" y="609600"/>
                  </a:moveTo>
                  <a:lnTo>
                    <a:pt x="5257799" y="609600"/>
                  </a:lnTo>
                  <a:lnTo>
                    <a:pt x="5257799" y="0"/>
                  </a:lnTo>
                  <a:lnTo>
                    <a:pt x="0" y="0"/>
                  </a:lnTo>
                  <a:lnTo>
                    <a:pt x="0" y="609600"/>
                  </a:lnTo>
                  <a:close/>
                </a:path>
              </a:pathLst>
            </a:custGeom>
            <a:ln w="38100">
              <a:solidFill>
                <a:srgbClr val="FFFFFF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991361" y="3124961"/>
              <a:ext cx="6705600" cy="14478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991361" y="3124961"/>
              <a:ext cx="6705600" cy="1447800"/>
            </a:xfrm>
            <a:custGeom>
              <a:avLst/>
              <a:gdLst/>
              <a:ahLst/>
              <a:cxnLst/>
              <a:rect l="l" t="t" r="r" b="b"/>
              <a:pathLst>
                <a:path w="6705600" h="1447800">
                  <a:moveTo>
                    <a:pt x="0" y="0"/>
                  </a:moveTo>
                  <a:lnTo>
                    <a:pt x="2305050" y="0"/>
                  </a:lnTo>
                  <a:lnTo>
                    <a:pt x="2371270" y="3079"/>
                  </a:lnTo>
                  <a:lnTo>
                    <a:pt x="2428792" y="11651"/>
                  </a:lnTo>
                  <a:lnTo>
                    <a:pt x="2474159" y="24716"/>
                  </a:lnTo>
                  <a:lnTo>
                    <a:pt x="2503913" y="41273"/>
                  </a:lnTo>
                  <a:lnTo>
                    <a:pt x="2514600" y="60325"/>
                  </a:lnTo>
                  <a:lnTo>
                    <a:pt x="2503913" y="79376"/>
                  </a:lnTo>
                  <a:lnTo>
                    <a:pt x="2474159" y="95933"/>
                  </a:lnTo>
                  <a:lnTo>
                    <a:pt x="2428792" y="108998"/>
                  </a:lnTo>
                  <a:lnTo>
                    <a:pt x="2371270" y="117570"/>
                  </a:lnTo>
                  <a:lnTo>
                    <a:pt x="2305050" y="120650"/>
                  </a:lnTo>
                  <a:lnTo>
                    <a:pt x="1885950" y="120650"/>
                  </a:lnTo>
                  <a:lnTo>
                    <a:pt x="1819729" y="123729"/>
                  </a:lnTo>
                  <a:lnTo>
                    <a:pt x="1762207" y="132301"/>
                  </a:lnTo>
                  <a:lnTo>
                    <a:pt x="1716840" y="145366"/>
                  </a:lnTo>
                  <a:lnTo>
                    <a:pt x="1687086" y="161923"/>
                  </a:lnTo>
                  <a:lnTo>
                    <a:pt x="1676400" y="180975"/>
                  </a:lnTo>
                  <a:lnTo>
                    <a:pt x="1687086" y="200026"/>
                  </a:lnTo>
                  <a:lnTo>
                    <a:pt x="1716840" y="216583"/>
                  </a:lnTo>
                  <a:lnTo>
                    <a:pt x="1762207" y="229648"/>
                  </a:lnTo>
                  <a:lnTo>
                    <a:pt x="1819729" y="238220"/>
                  </a:lnTo>
                  <a:lnTo>
                    <a:pt x="1885950" y="241300"/>
                  </a:lnTo>
                  <a:lnTo>
                    <a:pt x="4819650" y="241300"/>
                  </a:lnTo>
                  <a:lnTo>
                    <a:pt x="4885870" y="238220"/>
                  </a:lnTo>
                  <a:lnTo>
                    <a:pt x="4943392" y="229648"/>
                  </a:lnTo>
                  <a:lnTo>
                    <a:pt x="4988759" y="216583"/>
                  </a:lnTo>
                  <a:lnTo>
                    <a:pt x="5029200" y="180975"/>
                  </a:lnTo>
                  <a:lnTo>
                    <a:pt x="5018513" y="161923"/>
                  </a:lnTo>
                  <a:lnTo>
                    <a:pt x="4988759" y="145366"/>
                  </a:lnTo>
                  <a:lnTo>
                    <a:pt x="4943392" y="132301"/>
                  </a:lnTo>
                  <a:lnTo>
                    <a:pt x="4885870" y="123729"/>
                  </a:lnTo>
                  <a:lnTo>
                    <a:pt x="4819650" y="120650"/>
                  </a:lnTo>
                  <a:lnTo>
                    <a:pt x="4400550" y="120650"/>
                  </a:lnTo>
                  <a:lnTo>
                    <a:pt x="4334329" y="117570"/>
                  </a:lnTo>
                  <a:lnTo>
                    <a:pt x="4276807" y="108998"/>
                  </a:lnTo>
                  <a:lnTo>
                    <a:pt x="4231440" y="95933"/>
                  </a:lnTo>
                  <a:lnTo>
                    <a:pt x="4201686" y="79376"/>
                  </a:lnTo>
                  <a:lnTo>
                    <a:pt x="4191000" y="60325"/>
                  </a:lnTo>
                  <a:lnTo>
                    <a:pt x="4201686" y="41273"/>
                  </a:lnTo>
                  <a:lnTo>
                    <a:pt x="4231440" y="24716"/>
                  </a:lnTo>
                  <a:lnTo>
                    <a:pt x="4276807" y="11651"/>
                  </a:lnTo>
                  <a:lnTo>
                    <a:pt x="4334329" y="3079"/>
                  </a:lnTo>
                  <a:lnTo>
                    <a:pt x="4400550" y="0"/>
                  </a:lnTo>
                  <a:lnTo>
                    <a:pt x="6705600" y="0"/>
                  </a:lnTo>
                  <a:lnTo>
                    <a:pt x="5867399" y="603250"/>
                  </a:lnTo>
                  <a:lnTo>
                    <a:pt x="6705600" y="1206500"/>
                  </a:lnTo>
                  <a:lnTo>
                    <a:pt x="5029200" y="1206500"/>
                  </a:lnTo>
                  <a:lnTo>
                    <a:pt x="5029200" y="1387475"/>
                  </a:lnTo>
                  <a:lnTo>
                    <a:pt x="5018513" y="1406526"/>
                  </a:lnTo>
                  <a:lnTo>
                    <a:pt x="4988759" y="1423083"/>
                  </a:lnTo>
                  <a:lnTo>
                    <a:pt x="4943392" y="1436148"/>
                  </a:lnTo>
                  <a:lnTo>
                    <a:pt x="4885870" y="1444720"/>
                  </a:lnTo>
                  <a:lnTo>
                    <a:pt x="4819650" y="1447800"/>
                  </a:lnTo>
                  <a:lnTo>
                    <a:pt x="1885950" y="1447800"/>
                  </a:lnTo>
                  <a:lnTo>
                    <a:pt x="1819729" y="1444720"/>
                  </a:lnTo>
                  <a:lnTo>
                    <a:pt x="1762207" y="1436148"/>
                  </a:lnTo>
                  <a:lnTo>
                    <a:pt x="1716840" y="1423083"/>
                  </a:lnTo>
                  <a:lnTo>
                    <a:pt x="1676400" y="1387475"/>
                  </a:lnTo>
                  <a:lnTo>
                    <a:pt x="1676400" y="1206500"/>
                  </a:lnTo>
                  <a:lnTo>
                    <a:pt x="0" y="1206500"/>
                  </a:lnTo>
                  <a:lnTo>
                    <a:pt x="838200" y="603250"/>
                  </a:lnTo>
                  <a:lnTo>
                    <a:pt x="0" y="0"/>
                  </a:lnTo>
                  <a:close/>
                </a:path>
                <a:path w="6705600" h="1447800">
                  <a:moveTo>
                    <a:pt x="2514600" y="60325"/>
                  </a:moveTo>
                  <a:lnTo>
                    <a:pt x="2514600" y="241300"/>
                  </a:lnTo>
                </a:path>
                <a:path w="6705600" h="1447800">
                  <a:moveTo>
                    <a:pt x="4191000" y="241300"/>
                  </a:moveTo>
                  <a:lnTo>
                    <a:pt x="4191000" y="60325"/>
                  </a:lnTo>
                </a:path>
                <a:path w="6705600" h="1447800">
                  <a:moveTo>
                    <a:pt x="1676400" y="1206500"/>
                  </a:moveTo>
                  <a:lnTo>
                    <a:pt x="1676400" y="180975"/>
                  </a:lnTo>
                </a:path>
                <a:path w="6705600" h="1447800">
                  <a:moveTo>
                    <a:pt x="5029200" y="180975"/>
                  </a:moveTo>
                  <a:lnTo>
                    <a:pt x="5029200" y="1206500"/>
                  </a:lnTo>
                </a:path>
              </a:pathLst>
            </a:custGeom>
            <a:ln w="19812">
              <a:solidFill>
                <a:srgbClr val="00AFEF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/>
          <p:nvPr/>
        </p:nvSpPr>
        <p:spPr>
          <a:xfrm>
            <a:off x="2832354" y="3734561"/>
            <a:ext cx="3021330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b="1" spc="-5" dirty="0">
                <a:latin typeface="Arial"/>
                <a:cs typeface="Arial"/>
              </a:rPr>
              <a:t>Flu</a:t>
            </a:r>
            <a:r>
              <a:rPr sz="2800" b="1" spc="-20" dirty="0">
                <a:latin typeface="Arial"/>
                <a:cs typeface="Arial"/>
              </a:rPr>
              <a:t>o</a:t>
            </a:r>
            <a:r>
              <a:rPr sz="2800" b="1" spc="-5" dirty="0">
                <a:latin typeface="Arial"/>
                <a:cs typeface="Arial"/>
              </a:rPr>
              <a:t>roq</a:t>
            </a:r>
            <a:r>
              <a:rPr sz="2800" b="1" spc="-15" dirty="0">
                <a:latin typeface="Arial"/>
                <a:cs typeface="Arial"/>
              </a:rPr>
              <a:t>u</a:t>
            </a:r>
            <a:r>
              <a:rPr sz="2800" b="1" spc="-5" dirty="0">
                <a:latin typeface="Arial"/>
                <a:cs typeface="Arial"/>
              </a:rPr>
              <a:t>inolones</a:t>
            </a:r>
            <a:endParaRPr sz="2800">
              <a:latin typeface="Arial"/>
              <a:cs typeface="Arial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1222247" y="358140"/>
            <a:ext cx="6547104" cy="1595627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 txBox="1">
            <a:spLocks noGrp="1"/>
          </p:cNvSpPr>
          <p:nvPr>
            <p:ph type="title"/>
          </p:nvPr>
        </p:nvSpPr>
        <p:spPr>
          <a:xfrm>
            <a:off x="1731645" y="656590"/>
            <a:ext cx="5520690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10" dirty="0">
                <a:solidFill>
                  <a:srgbClr val="000000"/>
                </a:solidFill>
                <a:latin typeface="Carlito"/>
                <a:cs typeface="Carlito"/>
              </a:rPr>
              <a:t>Drug </a:t>
            </a:r>
            <a:r>
              <a:rPr spc="-20" dirty="0">
                <a:solidFill>
                  <a:srgbClr val="000000"/>
                </a:solidFill>
                <a:latin typeface="Carlito"/>
                <a:cs typeface="Carlito"/>
              </a:rPr>
              <a:t>interfering </a:t>
            </a:r>
            <a:r>
              <a:rPr spc="-10" dirty="0">
                <a:solidFill>
                  <a:srgbClr val="000000"/>
                </a:solidFill>
                <a:latin typeface="Carlito"/>
                <a:cs typeface="Carlito"/>
              </a:rPr>
              <a:t>with</a:t>
            </a:r>
            <a:r>
              <a:rPr spc="20" dirty="0">
                <a:solidFill>
                  <a:srgbClr val="000000"/>
                </a:solidFill>
                <a:latin typeface="Carlito"/>
                <a:cs typeface="Carlito"/>
              </a:rPr>
              <a:t> </a:t>
            </a:r>
            <a:r>
              <a:rPr spc="-10" dirty="0">
                <a:solidFill>
                  <a:srgbClr val="000000"/>
                </a:solidFill>
                <a:latin typeface="Carlito"/>
                <a:cs typeface="Carlito"/>
              </a:rPr>
              <a:t>DNA</a:t>
            </a:r>
          </a:p>
        </p:txBody>
      </p:sp>
    </p:spTree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679194" y="296367"/>
            <a:ext cx="417893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70" dirty="0">
                <a:solidFill>
                  <a:srgbClr val="6F2F9F"/>
                </a:solidFill>
              </a:rPr>
              <a:t>Fluoroquinolones</a:t>
            </a:r>
          </a:p>
        </p:txBody>
      </p:sp>
      <p:sp>
        <p:nvSpPr>
          <p:cNvPr id="3" name="object 3"/>
          <p:cNvSpPr/>
          <p:nvPr/>
        </p:nvSpPr>
        <p:spPr>
          <a:xfrm>
            <a:off x="4495800" y="914400"/>
            <a:ext cx="4267200" cy="46482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/>
          <p:nvPr/>
        </p:nvSpPr>
        <p:spPr>
          <a:xfrm>
            <a:off x="383540" y="1356105"/>
            <a:ext cx="4055745" cy="343979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marR="57658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0" dirty="0">
                <a:latin typeface="Carlito"/>
                <a:cs typeface="Carlito"/>
              </a:rPr>
              <a:t>Inhibit bacterial DNA  </a:t>
            </a:r>
            <a:r>
              <a:rPr sz="2800" spc="-15" dirty="0">
                <a:latin typeface="Carlito"/>
                <a:cs typeface="Carlito"/>
              </a:rPr>
              <a:t>synthesis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har char=""/>
            </a:pPr>
            <a:endParaRPr sz="2750">
              <a:latin typeface="Carlito"/>
              <a:cs typeface="Carlito"/>
            </a:endParaRPr>
          </a:p>
          <a:p>
            <a:pPr marL="469900" marR="508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20" dirty="0">
                <a:latin typeface="Carlito"/>
                <a:cs typeface="Carlito"/>
              </a:rPr>
              <a:t>Are </a:t>
            </a:r>
            <a:r>
              <a:rPr sz="2800" spc="-15" dirty="0">
                <a:latin typeface="Carlito"/>
                <a:cs typeface="Carlito"/>
              </a:rPr>
              <a:t>synthetic fluorinated  </a:t>
            </a:r>
            <a:r>
              <a:rPr sz="2800" spc="-5" dirty="0">
                <a:latin typeface="Carlito"/>
                <a:cs typeface="Carlito"/>
              </a:rPr>
              <a:t>analogs of </a:t>
            </a:r>
            <a:r>
              <a:rPr sz="2800" spc="-10" dirty="0">
                <a:latin typeface="Carlito"/>
                <a:cs typeface="Carlito"/>
              </a:rPr>
              <a:t>quinolones  (Nalidixic</a:t>
            </a:r>
            <a:r>
              <a:rPr sz="2800" spc="25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acid)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har char=""/>
            </a:pPr>
            <a:endParaRPr sz="275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b="1" spc="-10" dirty="0">
                <a:solidFill>
                  <a:srgbClr val="FF0000"/>
                </a:solidFill>
                <a:latin typeface="Carlito"/>
                <a:cs typeface="Carlito"/>
              </a:rPr>
              <a:t>Bactericidal </a:t>
            </a:r>
            <a:r>
              <a:rPr sz="2800" spc="-5" dirty="0">
                <a:latin typeface="Carlito"/>
                <a:cs typeface="Carlito"/>
              </a:rPr>
              <a:t>in</a:t>
            </a:r>
            <a:r>
              <a:rPr sz="2800" spc="5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nature</a:t>
            </a:r>
            <a:endParaRPr sz="280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35940" y="136906"/>
            <a:ext cx="5557520" cy="6965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400" dirty="0">
                <a:solidFill>
                  <a:srgbClr val="006FC0"/>
                </a:solidFill>
              </a:rPr>
              <a:t>Mechanism of</a:t>
            </a:r>
            <a:r>
              <a:rPr sz="4400" spc="-65" dirty="0">
                <a:solidFill>
                  <a:srgbClr val="006FC0"/>
                </a:solidFill>
              </a:rPr>
              <a:t> </a:t>
            </a:r>
            <a:r>
              <a:rPr sz="4400" dirty="0">
                <a:solidFill>
                  <a:srgbClr val="006FC0"/>
                </a:solidFill>
              </a:rPr>
              <a:t>action</a:t>
            </a:r>
            <a:endParaRPr sz="4400"/>
          </a:p>
        </p:txBody>
      </p:sp>
      <p:sp>
        <p:nvSpPr>
          <p:cNvPr id="3" name="object 3"/>
          <p:cNvSpPr txBox="1"/>
          <p:nvPr/>
        </p:nvSpPr>
        <p:spPr>
          <a:xfrm>
            <a:off x="612140" y="1313434"/>
            <a:ext cx="7497445" cy="471995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marR="6985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  <a:tab pos="5904230" algn="l"/>
              </a:tabLst>
            </a:pPr>
            <a:r>
              <a:rPr sz="2800" spc="-15" dirty="0">
                <a:latin typeface="Carlito"/>
                <a:cs typeface="Carlito"/>
              </a:rPr>
              <a:t>Fluoroquinolones </a:t>
            </a:r>
            <a:r>
              <a:rPr sz="2800" spc="-10" dirty="0">
                <a:latin typeface="Carlito"/>
                <a:cs typeface="Carlito"/>
              </a:rPr>
              <a:t>block</a:t>
            </a:r>
            <a:r>
              <a:rPr sz="2800" spc="160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the</a:t>
            </a:r>
            <a:r>
              <a:rPr sz="2800" spc="3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bacterial	DNA  </a:t>
            </a:r>
            <a:r>
              <a:rPr sz="2800" spc="-15" dirty="0">
                <a:latin typeface="Carlito"/>
                <a:cs typeface="Carlito"/>
              </a:rPr>
              <a:t>synthesis by </a:t>
            </a:r>
            <a:r>
              <a:rPr sz="2800" spc="-10" dirty="0">
                <a:latin typeface="Carlito"/>
                <a:cs typeface="Carlito"/>
              </a:rPr>
              <a:t>inhibiting bacterial </a:t>
            </a:r>
            <a:r>
              <a:rPr sz="2800" spc="-15" dirty="0">
                <a:latin typeface="Carlito"/>
                <a:cs typeface="Carlito"/>
              </a:rPr>
              <a:t>topoisomerase </a:t>
            </a:r>
            <a:r>
              <a:rPr sz="2800" spc="-5" dirty="0">
                <a:latin typeface="Carlito"/>
                <a:cs typeface="Carlito"/>
              </a:rPr>
              <a:t>II  </a:t>
            </a:r>
            <a:r>
              <a:rPr sz="2800" spc="-10" dirty="0">
                <a:latin typeface="Carlito"/>
                <a:cs typeface="Carlito"/>
              </a:rPr>
              <a:t>(DNA </a:t>
            </a:r>
            <a:r>
              <a:rPr sz="2800" spc="-15" dirty="0">
                <a:latin typeface="Carlito"/>
                <a:cs typeface="Carlito"/>
              </a:rPr>
              <a:t>gyrase) </a:t>
            </a:r>
            <a:r>
              <a:rPr sz="2800" spc="-5" dirty="0">
                <a:latin typeface="Carlito"/>
                <a:cs typeface="Carlito"/>
              </a:rPr>
              <a:t>and </a:t>
            </a:r>
            <a:r>
              <a:rPr sz="2800" spc="-15" dirty="0">
                <a:latin typeface="Carlito"/>
                <a:cs typeface="Carlito"/>
              </a:rPr>
              <a:t>topoisomerase</a:t>
            </a:r>
            <a:r>
              <a:rPr sz="2800" spc="100" dirty="0">
                <a:latin typeface="Carlito"/>
                <a:cs typeface="Carlito"/>
              </a:rPr>
              <a:t> </a:t>
            </a:r>
            <a:r>
              <a:rPr sz="2800" dirty="0">
                <a:latin typeface="Carlito"/>
                <a:cs typeface="Carlito"/>
              </a:rPr>
              <a:t>IV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Wingdings"/>
              <a:buChar char=""/>
            </a:pPr>
            <a:endParaRPr sz="2750">
              <a:latin typeface="Carlito"/>
              <a:cs typeface="Carlito"/>
            </a:endParaRPr>
          </a:p>
          <a:p>
            <a:pPr marL="469900" marR="5080" indent="-457834" algn="just">
              <a:lnSpc>
                <a:spcPct val="100000"/>
              </a:lnSpc>
              <a:buFont typeface="Wingdings"/>
              <a:buChar char=""/>
              <a:tabLst>
                <a:tab pos="470534" algn="l"/>
              </a:tabLst>
            </a:pPr>
            <a:r>
              <a:rPr sz="2800" spc="-10" dirty="0">
                <a:latin typeface="Carlito"/>
                <a:cs typeface="Carlito"/>
              </a:rPr>
              <a:t>Inhibition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0" dirty="0">
                <a:latin typeface="Carlito"/>
                <a:cs typeface="Carlito"/>
              </a:rPr>
              <a:t>DNA </a:t>
            </a:r>
            <a:r>
              <a:rPr sz="2800" spc="-15" dirty="0">
                <a:latin typeface="Carlito"/>
                <a:cs typeface="Carlito"/>
              </a:rPr>
              <a:t>gyrase </a:t>
            </a:r>
            <a:r>
              <a:rPr sz="2800" spc="-20" dirty="0">
                <a:latin typeface="Carlito"/>
                <a:cs typeface="Carlito"/>
              </a:rPr>
              <a:t>prevents </a:t>
            </a:r>
            <a:r>
              <a:rPr sz="2800" spc="-5" dirty="0">
                <a:latin typeface="Carlito"/>
                <a:cs typeface="Carlito"/>
              </a:rPr>
              <a:t>the </a:t>
            </a:r>
            <a:r>
              <a:rPr sz="2800" spc="-20" dirty="0">
                <a:latin typeface="Carlito"/>
                <a:cs typeface="Carlito"/>
              </a:rPr>
              <a:t>relaxation 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0" dirty="0">
                <a:latin typeface="Carlito"/>
                <a:cs typeface="Carlito"/>
              </a:rPr>
              <a:t>positively </a:t>
            </a:r>
            <a:r>
              <a:rPr sz="2800" spc="-15" dirty="0">
                <a:latin typeface="Carlito"/>
                <a:cs typeface="Carlito"/>
              </a:rPr>
              <a:t>supercoiled </a:t>
            </a:r>
            <a:r>
              <a:rPr sz="2800" spc="-10" dirty="0">
                <a:latin typeface="Carlito"/>
                <a:cs typeface="Carlito"/>
              </a:rPr>
              <a:t>DNA that </a:t>
            </a:r>
            <a:r>
              <a:rPr sz="2800" spc="-5" dirty="0">
                <a:latin typeface="Carlito"/>
                <a:cs typeface="Carlito"/>
              </a:rPr>
              <a:t>is </a:t>
            </a:r>
            <a:r>
              <a:rPr sz="2800" spc="-15" dirty="0">
                <a:latin typeface="Carlito"/>
                <a:cs typeface="Carlito"/>
              </a:rPr>
              <a:t>required </a:t>
            </a:r>
            <a:r>
              <a:rPr sz="2800" spc="-30" dirty="0">
                <a:latin typeface="Carlito"/>
                <a:cs typeface="Carlito"/>
              </a:rPr>
              <a:t>for  </a:t>
            </a:r>
            <a:r>
              <a:rPr sz="2800" spc="-10" dirty="0">
                <a:latin typeface="Carlito"/>
                <a:cs typeface="Carlito"/>
              </a:rPr>
              <a:t>normal transcription </a:t>
            </a:r>
            <a:r>
              <a:rPr sz="2800" spc="-5" dirty="0">
                <a:latin typeface="Carlito"/>
                <a:cs typeface="Carlito"/>
              </a:rPr>
              <a:t>and</a:t>
            </a:r>
            <a:r>
              <a:rPr sz="2800" spc="9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replication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10"/>
              </a:spcBef>
              <a:buFont typeface="Wingdings"/>
              <a:buChar char=""/>
            </a:pPr>
            <a:endParaRPr sz="2750">
              <a:latin typeface="Carlito"/>
              <a:cs typeface="Carlito"/>
            </a:endParaRPr>
          </a:p>
          <a:p>
            <a:pPr marL="469900" marR="104139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0" dirty="0">
                <a:latin typeface="Carlito"/>
                <a:cs typeface="Carlito"/>
              </a:rPr>
              <a:t>Inhibition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5" dirty="0">
                <a:latin typeface="Carlito"/>
                <a:cs typeface="Carlito"/>
              </a:rPr>
              <a:t>topoisomerase </a:t>
            </a:r>
            <a:r>
              <a:rPr sz="2800" spc="-5" dirty="0">
                <a:latin typeface="Carlito"/>
                <a:cs typeface="Carlito"/>
              </a:rPr>
              <a:t>IV </a:t>
            </a:r>
            <a:r>
              <a:rPr sz="2800" spc="-20" dirty="0">
                <a:latin typeface="Carlito"/>
                <a:cs typeface="Carlito"/>
              </a:rPr>
              <a:t>interferes </a:t>
            </a:r>
            <a:r>
              <a:rPr sz="2800" spc="-5" dirty="0">
                <a:latin typeface="Carlito"/>
                <a:cs typeface="Carlito"/>
              </a:rPr>
              <a:t>with  </a:t>
            </a:r>
            <a:r>
              <a:rPr sz="2800" spc="-15" dirty="0">
                <a:latin typeface="Carlito"/>
                <a:cs typeface="Carlito"/>
              </a:rPr>
              <a:t>separation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5" dirty="0">
                <a:latin typeface="Carlito"/>
                <a:cs typeface="Carlito"/>
              </a:rPr>
              <a:t>replicated </a:t>
            </a:r>
            <a:r>
              <a:rPr sz="2800" spc="-10" dirty="0">
                <a:latin typeface="Carlito"/>
                <a:cs typeface="Carlito"/>
              </a:rPr>
              <a:t>chromosomal DNA </a:t>
            </a:r>
            <a:r>
              <a:rPr sz="2800" spc="-20" dirty="0">
                <a:latin typeface="Carlito"/>
                <a:cs typeface="Carlito"/>
              </a:rPr>
              <a:t>into </a:t>
            </a:r>
            <a:r>
              <a:rPr sz="2800" spc="-20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800" spc="-5" dirty="0">
                <a:solidFill>
                  <a:srgbClr val="FFFFFF"/>
                </a:solidFill>
                <a:latin typeface="Carlito"/>
                <a:cs typeface="Carlito"/>
              </a:rPr>
              <a:t>the </a:t>
            </a:r>
            <a:r>
              <a:rPr sz="2800" spc="-10" dirty="0">
                <a:solidFill>
                  <a:srgbClr val="FFFFFF"/>
                </a:solidFill>
                <a:latin typeface="Carlito"/>
                <a:cs typeface="Carlito"/>
              </a:rPr>
              <a:t>respective </a:t>
            </a:r>
            <a:r>
              <a:rPr sz="2800" spc="-15" dirty="0">
                <a:solidFill>
                  <a:srgbClr val="FFFFFF"/>
                </a:solidFill>
                <a:latin typeface="Carlito"/>
                <a:cs typeface="Carlito"/>
              </a:rPr>
              <a:t>daughter </a:t>
            </a:r>
            <a:r>
              <a:rPr sz="2800" spc="-5" dirty="0">
                <a:solidFill>
                  <a:srgbClr val="FFFFFF"/>
                </a:solidFill>
                <a:latin typeface="Carlito"/>
                <a:cs typeface="Carlito"/>
              </a:rPr>
              <a:t>cells </a:t>
            </a:r>
            <a:r>
              <a:rPr sz="2800" spc="-10" dirty="0">
                <a:solidFill>
                  <a:srgbClr val="FFFFFF"/>
                </a:solidFill>
                <a:latin typeface="Carlito"/>
                <a:cs typeface="Carlito"/>
              </a:rPr>
              <a:t>during </a:t>
            </a:r>
            <a:r>
              <a:rPr sz="2800" spc="-5" dirty="0">
                <a:solidFill>
                  <a:srgbClr val="FFFFFF"/>
                </a:solidFill>
                <a:latin typeface="Carlito"/>
                <a:cs typeface="Carlito"/>
              </a:rPr>
              <a:t>cell</a:t>
            </a:r>
            <a:r>
              <a:rPr sz="2800" spc="100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800" spc="-10" dirty="0">
                <a:solidFill>
                  <a:srgbClr val="FFFFFF"/>
                </a:solidFill>
                <a:latin typeface="Carlito"/>
                <a:cs typeface="Carlito"/>
              </a:rPr>
              <a:t>division</a:t>
            </a:r>
            <a:endParaRPr sz="280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148" y="0"/>
            <a:ext cx="9150350" cy="6859905"/>
            <a:chOff x="-41148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8810625" cy="6419215"/>
            </a:xfrm>
            <a:custGeom>
              <a:avLst/>
              <a:gdLst/>
              <a:ahLst/>
              <a:cxnLst/>
              <a:rect l="l" t="t" r="r" b="b"/>
              <a:pathLst>
                <a:path w="8810625" h="6419215">
                  <a:moveTo>
                    <a:pt x="8792845" y="0"/>
                  </a:moveTo>
                  <a:lnTo>
                    <a:pt x="8810244" y="6419088"/>
                  </a:lnTo>
                  <a:lnTo>
                    <a:pt x="0" y="6410634"/>
                  </a:lnTo>
                </a:path>
              </a:pathLst>
            </a:custGeom>
            <a:ln w="82296">
              <a:solidFill>
                <a:srgbClr val="7E7E7E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76199" y="67056"/>
              <a:ext cx="8610600" cy="5446776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41044" y="61417"/>
            <a:ext cx="332676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>
                <a:solidFill>
                  <a:srgbClr val="006FC0"/>
                </a:solidFill>
              </a:rPr>
              <a:t>Classification</a:t>
            </a:r>
          </a:p>
        </p:txBody>
      </p:sp>
      <p:sp>
        <p:nvSpPr>
          <p:cNvPr id="3" name="object 3"/>
          <p:cNvSpPr/>
          <p:nvPr/>
        </p:nvSpPr>
        <p:spPr>
          <a:xfrm>
            <a:off x="1481327" y="2743200"/>
            <a:ext cx="3692652" cy="130302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/>
          <p:nvPr/>
        </p:nvSpPr>
        <p:spPr>
          <a:xfrm>
            <a:off x="2311145" y="3069412"/>
            <a:ext cx="2518410" cy="54356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3400" spc="-5" dirty="0">
                <a:latin typeface="Arial"/>
                <a:cs typeface="Arial"/>
              </a:rPr>
              <a:t>Ciprofloxacin</a:t>
            </a:r>
            <a:endParaRPr sz="3400">
              <a:latin typeface="Arial"/>
              <a:cs typeface="Arial"/>
            </a:endParaRPr>
          </a:p>
        </p:txBody>
      </p:sp>
      <p:sp>
        <p:nvSpPr>
          <p:cNvPr id="5" name="object 5"/>
          <p:cNvSpPr/>
          <p:nvPr/>
        </p:nvSpPr>
        <p:spPr>
          <a:xfrm>
            <a:off x="5277611" y="2743200"/>
            <a:ext cx="3672840" cy="130302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 txBox="1"/>
          <p:nvPr/>
        </p:nvSpPr>
        <p:spPr>
          <a:xfrm>
            <a:off x="6107048" y="3069412"/>
            <a:ext cx="1824355" cy="54356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3400" spc="-5" dirty="0">
                <a:latin typeface="Arial"/>
                <a:cs typeface="Arial"/>
              </a:rPr>
              <a:t>Ofloxacin</a:t>
            </a:r>
            <a:endParaRPr sz="3400">
              <a:latin typeface="Arial"/>
              <a:cs typeface="Arial"/>
            </a:endParaRPr>
          </a:p>
        </p:txBody>
      </p:sp>
      <p:grpSp>
        <p:nvGrpSpPr>
          <p:cNvPr id="7" name="object 7"/>
          <p:cNvGrpSpPr/>
          <p:nvPr/>
        </p:nvGrpSpPr>
        <p:grpSpPr>
          <a:xfrm>
            <a:off x="1338072" y="2587751"/>
            <a:ext cx="4792980" cy="2814955"/>
            <a:chOff x="1338072" y="2587751"/>
            <a:chExt cx="4792980" cy="2814955"/>
          </a:xfrm>
        </p:grpSpPr>
        <p:sp>
          <p:nvSpPr>
            <p:cNvPr id="8" name="object 8"/>
            <p:cNvSpPr/>
            <p:nvPr/>
          </p:nvSpPr>
          <p:spPr>
            <a:xfrm>
              <a:off x="5154168" y="2587751"/>
              <a:ext cx="976884" cy="1356360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1338072" y="2587751"/>
              <a:ext cx="976884" cy="2712720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1481328" y="4101083"/>
              <a:ext cx="3672840" cy="1301495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1" name="object 11"/>
          <p:cNvSpPr txBox="1"/>
          <p:nvPr/>
        </p:nvSpPr>
        <p:spPr>
          <a:xfrm>
            <a:off x="2311145" y="4427601"/>
            <a:ext cx="2016125" cy="54356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3400" spc="-5" dirty="0">
                <a:latin typeface="Arial"/>
                <a:cs typeface="Arial"/>
              </a:rPr>
              <a:t>Pefloxacin</a:t>
            </a:r>
            <a:endParaRPr sz="3400">
              <a:latin typeface="Arial"/>
              <a:cs typeface="Arial"/>
            </a:endParaRPr>
          </a:p>
        </p:txBody>
      </p:sp>
      <p:sp>
        <p:nvSpPr>
          <p:cNvPr id="12" name="object 12"/>
          <p:cNvSpPr/>
          <p:nvPr/>
        </p:nvSpPr>
        <p:spPr>
          <a:xfrm>
            <a:off x="5277611" y="4101084"/>
            <a:ext cx="3672840" cy="1301495"/>
          </a:xfrm>
          <a:prstGeom prst="rect">
            <a:avLst/>
          </a:prstGeom>
          <a:blipFill>
            <a:blip r:embed="rId7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" name="object 13"/>
          <p:cNvSpPr txBox="1"/>
          <p:nvPr/>
        </p:nvSpPr>
        <p:spPr>
          <a:xfrm>
            <a:off x="6107048" y="4427601"/>
            <a:ext cx="2374265" cy="54356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3400" spc="-5" dirty="0">
                <a:latin typeface="Arial"/>
                <a:cs typeface="Arial"/>
              </a:rPr>
              <a:t>Cinafloxacin</a:t>
            </a:r>
            <a:endParaRPr sz="3400">
              <a:latin typeface="Arial"/>
              <a:cs typeface="Arial"/>
            </a:endParaRPr>
          </a:p>
        </p:txBody>
      </p:sp>
      <p:grpSp>
        <p:nvGrpSpPr>
          <p:cNvPr id="14" name="object 14"/>
          <p:cNvGrpSpPr/>
          <p:nvPr/>
        </p:nvGrpSpPr>
        <p:grpSpPr>
          <a:xfrm>
            <a:off x="3378708" y="3944111"/>
            <a:ext cx="3743325" cy="2816860"/>
            <a:chOff x="3378708" y="3944111"/>
            <a:chExt cx="3743325" cy="2816860"/>
          </a:xfrm>
        </p:grpSpPr>
        <p:sp>
          <p:nvSpPr>
            <p:cNvPr id="15" name="object 15"/>
            <p:cNvSpPr/>
            <p:nvPr/>
          </p:nvSpPr>
          <p:spPr>
            <a:xfrm>
              <a:off x="5132832" y="3944111"/>
              <a:ext cx="978408" cy="1356360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" name="object 16"/>
            <p:cNvSpPr/>
            <p:nvPr/>
          </p:nvSpPr>
          <p:spPr>
            <a:xfrm>
              <a:off x="3378708" y="5457442"/>
              <a:ext cx="3742943" cy="1303020"/>
            </a:xfrm>
            <a:prstGeom prst="rect">
              <a:avLst/>
            </a:prstGeom>
            <a:blipFill>
              <a:blip r:embed="rId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7" name="object 17"/>
          <p:cNvSpPr txBox="1"/>
          <p:nvPr/>
        </p:nvSpPr>
        <p:spPr>
          <a:xfrm>
            <a:off x="4209034" y="5785205"/>
            <a:ext cx="2566670" cy="54356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3400" spc="-5" dirty="0">
                <a:latin typeface="Arial"/>
                <a:cs typeface="Arial"/>
              </a:rPr>
              <a:t>Lomefloxacin</a:t>
            </a:r>
            <a:endParaRPr sz="3400">
              <a:latin typeface="Arial"/>
              <a:cs typeface="Arial"/>
            </a:endParaRPr>
          </a:p>
        </p:txBody>
      </p:sp>
      <p:grpSp>
        <p:nvGrpSpPr>
          <p:cNvPr id="18" name="object 18"/>
          <p:cNvGrpSpPr/>
          <p:nvPr/>
        </p:nvGrpSpPr>
        <p:grpSpPr>
          <a:xfrm>
            <a:off x="3235451" y="1167383"/>
            <a:ext cx="4566285" cy="5491480"/>
            <a:chOff x="3235451" y="1167383"/>
            <a:chExt cx="4566285" cy="5491480"/>
          </a:xfrm>
        </p:grpSpPr>
        <p:sp>
          <p:nvSpPr>
            <p:cNvPr id="19" name="object 19"/>
            <p:cNvSpPr/>
            <p:nvPr/>
          </p:nvSpPr>
          <p:spPr>
            <a:xfrm>
              <a:off x="3235451" y="5301995"/>
              <a:ext cx="976884" cy="1356360"/>
            </a:xfrm>
            <a:prstGeom prst="rect">
              <a:avLst/>
            </a:prstGeom>
            <a:blipFill>
              <a:blip r:embed="rId10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" name="object 20"/>
            <p:cNvSpPr/>
            <p:nvPr/>
          </p:nvSpPr>
          <p:spPr>
            <a:xfrm>
              <a:off x="4197095" y="1167383"/>
              <a:ext cx="3604259" cy="1260348"/>
            </a:xfrm>
            <a:prstGeom prst="rect">
              <a:avLst/>
            </a:prstGeom>
            <a:blipFill>
              <a:blip r:embed="rId11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21" name="object 21"/>
          <p:cNvSpPr txBox="1"/>
          <p:nvPr/>
        </p:nvSpPr>
        <p:spPr>
          <a:xfrm>
            <a:off x="4985384" y="1427733"/>
            <a:ext cx="2443480" cy="60515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3800" dirty="0">
                <a:latin typeface="Arial"/>
                <a:cs typeface="Arial"/>
              </a:rPr>
              <a:t>Norfloxa</a:t>
            </a:r>
            <a:r>
              <a:rPr sz="3800" spc="15" dirty="0">
                <a:latin typeface="Arial"/>
                <a:cs typeface="Arial"/>
              </a:rPr>
              <a:t>c</a:t>
            </a:r>
            <a:r>
              <a:rPr sz="3800" dirty="0">
                <a:latin typeface="Arial"/>
                <a:cs typeface="Arial"/>
              </a:rPr>
              <a:t>in</a:t>
            </a:r>
            <a:endParaRPr sz="3800">
              <a:latin typeface="Arial"/>
              <a:cs typeface="Arial"/>
            </a:endParaRPr>
          </a:p>
        </p:txBody>
      </p:sp>
      <p:grpSp>
        <p:nvGrpSpPr>
          <p:cNvPr id="22" name="object 22"/>
          <p:cNvGrpSpPr/>
          <p:nvPr/>
        </p:nvGrpSpPr>
        <p:grpSpPr>
          <a:xfrm>
            <a:off x="205740" y="1021080"/>
            <a:ext cx="4790440" cy="5491480"/>
            <a:chOff x="205740" y="1021080"/>
            <a:chExt cx="4790440" cy="5491480"/>
          </a:xfrm>
        </p:grpSpPr>
        <p:sp>
          <p:nvSpPr>
            <p:cNvPr id="23" name="object 23"/>
            <p:cNvSpPr/>
            <p:nvPr/>
          </p:nvSpPr>
          <p:spPr>
            <a:xfrm>
              <a:off x="4061460" y="1021080"/>
              <a:ext cx="934212" cy="1290827"/>
            </a:xfrm>
            <a:prstGeom prst="rect">
              <a:avLst/>
            </a:prstGeom>
            <a:blipFill>
              <a:blip r:embed="rId1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" name="object 24"/>
            <p:cNvSpPr/>
            <p:nvPr/>
          </p:nvSpPr>
          <p:spPr>
            <a:xfrm>
              <a:off x="205740" y="2708147"/>
              <a:ext cx="1292352" cy="3803904"/>
            </a:xfrm>
            <a:prstGeom prst="rect">
              <a:avLst/>
            </a:prstGeom>
            <a:blipFill>
              <a:blip r:embed="rId1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25" name="object 25"/>
          <p:cNvSpPr txBox="1"/>
          <p:nvPr/>
        </p:nvSpPr>
        <p:spPr>
          <a:xfrm>
            <a:off x="530114" y="5392051"/>
            <a:ext cx="422909" cy="513080"/>
          </a:xfrm>
          <a:prstGeom prst="rect">
            <a:avLst/>
          </a:prstGeom>
        </p:spPr>
        <p:txBody>
          <a:bodyPr vert="vert270" wrap="square" lIns="0" tIns="0" rIns="0" bIns="0" rtlCol="0">
            <a:spAutoFit/>
          </a:bodyPr>
          <a:lstStyle/>
          <a:p>
            <a:pPr marL="12700">
              <a:lnSpc>
                <a:spcPts val="2355"/>
              </a:lnSpc>
            </a:pPr>
            <a:r>
              <a:rPr sz="4200" b="1" spc="7" baseline="-16865" dirty="0">
                <a:solidFill>
                  <a:srgbClr val="FFFFFF"/>
                </a:solidFill>
                <a:latin typeface="Arial"/>
                <a:cs typeface="Arial"/>
              </a:rPr>
              <a:t>2</a:t>
            </a:r>
            <a:r>
              <a:rPr sz="1850" b="1" spc="-5" dirty="0">
                <a:solidFill>
                  <a:srgbClr val="FFFFFF"/>
                </a:solidFill>
                <a:latin typeface="Arial"/>
                <a:cs typeface="Arial"/>
              </a:rPr>
              <a:t>nd</a:t>
            </a:r>
            <a:endParaRPr sz="1850">
              <a:latin typeface="Arial"/>
              <a:cs typeface="Arial"/>
            </a:endParaRPr>
          </a:p>
        </p:txBody>
      </p:sp>
      <p:sp>
        <p:nvSpPr>
          <p:cNvPr id="26" name="object 26"/>
          <p:cNvSpPr txBox="1"/>
          <p:nvPr/>
        </p:nvSpPr>
        <p:spPr>
          <a:xfrm>
            <a:off x="530562" y="3319221"/>
            <a:ext cx="422275" cy="1901825"/>
          </a:xfrm>
          <a:prstGeom prst="rect">
            <a:avLst/>
          </a:prstGeom>
        </p:spPr>
        <p:txBody>
          <a:bodyPr vert="vert270" wrap="square" lIns="0" tIns="0" rIns="0" bIns="0" rtlCol="0">
            <a:spAutoFit/>
          </a:bodyPr>
          <a:lstStyle/>
          <a:p>
            <a:pPr marL="12700">
              <a:lnSpc>
                <a:spcPts val="3190"/>
              </a:lnSpc>
            </a:pP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Generation</a:t>
            </a:r>
            <a:endParaRPr sz="2800">
              <a:latin typeface="Arial"/>
              <a:cs typeface="Arial"/>
            </a:endParaRPr>
          </a:p>
        </p:txBody>
      </p:sp>
      <p:sp>
        <p:nvSpPr>
          <p:cNvPr id="27" name="object 27"/>
          <p:cNvSpPr/>
          <p:nvPr/>
        </p:nvSpPr>
        <p:spPr>
          <a:xfrm>
            <a:off x="193547" y="1136903"/>
            <a:ext cx="3727704" cy="1097280"/>
          </a:xfrm>
          <a:prstGeom prst="rect">
            <a:avLst/>
          </a:prstGeom>
          <a:blipFill>
            <a:blip r:embed="rId1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8" name="object 28"/>
          <p:cNvSpPr txBox="1"/>
          <p:nvPr/>
        </p:nvSpPr>
        <p:spPr>
          <a:xfrm>
            <a:off x="718413" y="1438148"/>
            <a:ext cx="2459990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38100">
              <a:lnSpc>
                <a:spcPct val="100000"/>
              </a:lnSpc>
              <a:spcBef>
                <a:spcPts val="95"/>
              </a:spcBef>
            </a:pPr>
            <a:r>
              <a:rPr sz="2800" b="1" spc="5" dirty="0">
                <a:solidFill>
                  <a:srgbClr val="FFFFFF"/>
                </a:solidFill>
                <a:latin typeface="Arial"/>
                <a:cs typeface="Arial"/>
              </a:rPr>
              <a:t>1</a:t>
            </a:r>
            <a:r>
              <a:rPr sz="2775" b="1" spc="7" baseline="25525" dirty="0">
                <a:solidFill>
                  <a:srgbClr val="FFFFFF"/>
                </a:solidFill>
                <a:latin typeface="Arial"/>
                <a:cs typeface="Arial"/>
              </a:rPr>
              <a:t>st</a:t>
            </a:r>
            <a:r>
              <a:rPr sz="2775" b="1" spc="315" baseline="2552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Generation</a:t>
            </a:r>
            <a:endParaRPr sz="2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557527" y="3505200"/>
            <a:ext cx="3611879" cy="128320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2373248" y="3830828"/>
            <a:ext cx="2331720" cy="5283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300" spc="-5" dirty="0">
                <a:latin typeface="Arial"/>
                <a:cs typeface="Arial"/>
              </a:rPr>
              <a:t>Moxiflox</a:t>
            </a:r>
            <a:r>
              <a:rPr sz="3300" dirty="0">
                <a:latin typeface="Arial"/>
                <a:cs typeface="Arial"/>
              </a:rPr>
              <a:t>a</a:t>
            </a:r>
            <a:r>
              <a:rPr sz="3300" spc="-5" dirty="0">
                <a:latin typeface="Arial"/>
                <a:cs typeface="Arial"/>
              </a:rPr>
              <a:t>cin</a:t>
            </a:r>
            <a:endParaRPr sz="3300">
              <a:latin typeface="Arial"/>
              <a:cs typeface="Arial"/>
            </a:endParaRPr>
          </a:p>
        </p:txBody>
      </p:sp>
      <p:grpSp>
        <p:nvGrpSpPr>
          <p:cNvPr id="4" name="object 4"/>
          <p:cNvGrpSpPr/>
          <p:nvPr/>
        </p:nvGrpSpPr>
        <p:grpSpPr>
          <a:xfrm>
            <a:off x="1415796" y="3352800"/>
            <a:ext cx="7455534" cy="1435735"/>
            <a:chOff x="1415796" y="3352800"/>
            <a:chExt cx="7455534" cy="1435735"/>
          </a:xfrm>
        </p:grpSpPr>
        <p:sp>
          <p:nvSpPr>
            <p:cNvPr id="5" name="object 5"/>
            <p:cNvSpPr/>
            <p:nvPr/>
          </p:nvSpPr>
          <p:spPr>
            <a:xfrm>
              <a:off x="1415796" y="3352800"/>
              <a:ext cx="963167" cy="1336548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5259324" y="3505200"/>
              <a:ext cx="3611879" cy="1283208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7" name="object 7"/>
          <p:cNvSpPr txBox="1"/>
          <p:nvPr/>
        </p:nvSpPr>
        <p:spPr>
          <a:xfrm>
            <a:off x="6076315" y="3830828"/>
            <a:ext cx="2214880" cy="5283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300" spc="-5" dirty="0">
                <a:latin typeface="Arial"/>
                <a:cs typeface="Arial"/>
              </a:rPr>
              <a:t>Gatifloxacin</a:t>
            </a:r>
            <a:endParaRPr sz="3300">
              <a:latin typeface="Arial"/>
              <a:cs typeface="Arial"/>
            </a:endParaRPr>
          </a:p>
        </p:txBody>
      </p:sp>
      <p:grpSp>
        <p:nvGrpSpPr>
          <p:cNvPr id="8" name="object 8"/>
          <p:cNvGrpSpPr/>
          <p:nvPr/>
        </p:nvGrpSpPr>
        <p:grpSpPr>
          <a:xfrm>
            <a:off x="3407664" y="3352800"/>
            <a:ext cx="3660775" cy="2769235"/>
            <a:chOff x="3407664" y="3352800"/>
            <a:chExt cx="3660775" cy="2769235"/>
          </a:xfrm>
        </p:grpSpPr>
        <p:sp>
          <p:nvSpPr>
            <p:cNvPr id="9" name="object 9"/>
            <p:cNvSpPr/>
            <p:nvPr/>
          </p:nvSpPr>
          <p:spPr>
            <a:xfrm>
              <a:off x="5117592" y="3352800"/>
              <a:ext cx="964691" cy="1336548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3407664" y="4838700"/>
              <a:ext cx="3660647" cy="1283208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1" name="object 11"/>
          <p:cNvSpPr txBox="1"/>
          <p:nvPr/>
        </p:nvSpPr>
        <p:spPr>
          <a:xfrm>
            <a:off x="4224654" y="5164632"/>
            <a:ext cx="2505710" cy="5283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300" spc="-120" dirty="0">
                <a:latin typeface="Arial"/>
                <a:cs typeface="Arial"/>
              </a:rPr>
              <a:t>T</a:t>
            </a:r>
            <a:r>
              <a:rPr sz="3300" spc="-5" dirty="0">
                <a:latin typeface="Arial"/>
                <a:cs typeface="Arial"/>
              </a:rPr>
              <a:t>ro</a:t>
            </a:r>
            <a:r>
              <a:rPr sz="3300" spc="5" dirty="0">
                <a:latin typeface="Arial"/>
                <a:cs typeface="Arial"/>
              </a:rPr>
              <a:t>v</a:t>
            </a:r>
            <a:r>
              <a:rPr sz="3300" spc="-5" dirty="0">
                <a:latin typeface="Arial"/>
                <a:cs typeface="Arial"/>
              </a:rPr>
              <a:t>aflox</a:t>
            </a:r>
            <a:r>
              <a:rPr sz="3300" dirty="0">
                <a:latin typeface="Arial"/>
                <a:cs typeface="Arial"/>
              </a:rPr>
              <a:t>a</a:t>
            </a:r>
            <a:r>
              <a:rPr sz="3300" spc="-5" dirty="0">
                <a:latin typeface="Arial"/>
                <a:cs typeface="Arial"/>
              </a:rPr>
              <a:t>cin</a:t>
            </a:r>
            <a:endParaRPr sz="3300">
              <a:latin typeface="Arial"/>
              <a:cs typeface="Arial"/>
            </a:endParaRPr>
          </a:p>
        </p:txBody>
      </p:sp>
      <p:grpSp>
        <p:nvGrpSpPr>
          <p:cNvPr id="12" name="object 12"/>
          <p:cNvGrpSpPr/>
          <p:nvPr/>
        </p:nvGrpSpPr>
        <p:grpSpPr>
          <a:xfrm>
            <a:off x="3265932" y="1110996"/>
            <a:ext cx="5034280" cy="4912360"/>
            <a:chOff x="3265932" y="1110996"/>
            <a:chExt cx="5034280" cy="4912360"/>
          </a:xfrm>
        </p:grpSpPr>
        <p:sp>
          <p:nvSpPr>
            <p:cNvPr id="13" name="object 13"/>
            <p:cNvSpPr/>
            <p:nvPr/>
          </p:nvSpPr>
          <p:spPr>
            <a:xfrm>
              <a:off x="3265932" y="4686299"/>
              <a:ext cx="964691" cy="1336548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" name="object 14"/>
            <p:cNvSpPr/>
            <p:nvPr/>
          </p:nvSpPr>
          <p:spPr>
            <a:xfrm>
              <a:off x="4337304" y="1110996"/>
              <a:ext cx="3962400" cy="1373124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5" name="object 15"/>
          <p:cNvSpPr txBox="1">
            <a:spLocks noGrp="1"/>
          </p:cNvSpPr>
          <p:nvPr>
            <p:ph type="title"/>
          </p:nvPr>
        </p:nvSpPr>
        <p:spPr>
          <a:xfrm>
            <a:off x="5214873" y="1437513"/>
            <a:ext cx="2709545" cy="60515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3800" b="0" dirty="0">
                <a:latin typeface="Arial"/>
                <a:cs typeface="Arial"/>
              </a:rPr>
              <a:t>Levofl</a:t>
            </a:r>
            <a:r>
              <a:rPr sz="3800" b="0" spc="-15" dirty="0">
                <a:latin typeface="Arial"/>
                <a:cs typeface="Arial"/>
              </a:rPr>
              <a:t>o</a:t>
            </a:r>
            <a:r>
              <a:rPr sz="3800" b="0" dirty="0">
                <a:latin typeface="Arial"/>
                <a:cs typeface="Arial"/>
              </a:rPr>
              <a:t>xacin</a:t>
            </a:r>
            <a:endParaRPr sz="3800">
              <a:latin typeface="Arial"/>
              <a:cs typeface="Arial"/>
            </a:endParaRPr>
          </a:p>
        </p:txBody>
      </p:sp>
      <p:grpSp>
        <p:nvGrpSpPr>
          <p:cNvPr id="16" name="object 16"/>
          <p:cNvGrpSpPr/>
          <p:nvPr/>
        </p:nvGrpSpPr>
        <p:grpSpPr>
          <a:xfrm>
            <a:off x="193547" y="944880"/>
            <a:ext cx="5017135" cy="1431290"/>
            <a:chOff x="193547" y="944880"/>
            <a:chExt cx="5017135" cy="1431290"/>
          </a:xfrm>
        </p:grpSpPr>
        <p:sp>
          <p:nvSpPr>
            <p:cNvPr id="17" name="object 17"/>
            <p:cNvSpPr/>
            <p:nvPr/>
          </p:nvSpPr>
          <p:spPr>
            <a:xfrm>
              <a:off x="4183380" y="944880"/>
              <a:ext cx="1027176" cy="1431036"/>
            </a:xfrm>
            <a:prstGeom prst="rect">
              <a:avLst/>
            </a:prstGeom>
            <a:blipFill>
              <a:blip r:embed="rId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" name="object 18"/>
            <p:cNvSpPr/>
            <p:nvPr/>
          </p:nvSpPr>
          <p:spPr>
            <a:xfrm>
              <a:off x="193547" y="1136904"/>
              <a:ext cx="3727704" cy="1097280"/>
            </a:xfrm>
            <a:prstGeom prst="rect">
              <a:avLst/>
            </a:prstGeom>
            <a:blipFill>
              <a:blip r:embed="rId10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9" name="object 19"/>
          <p:cNvSpPr txBox="1"/>
          <p:nvPr/>
        </p:nvSpPr>
        <p:spPr>
          <a:xfrm>
            <a:off x="704697" y="1438148"/>
            <a:ext cx="2486025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38100">
              <a:lnSpc>
                <a:spcPct val="100000"/>
              </a:lnSpc>
              <a:spcBef>
                <a:spcPts val="95"/>
              </a:spcBef>
            </a:pPr>
            <a:r>
              <a:rPr sz="2800" b="1" spc="5" dirty="0">
                <a:solidFill>
                  <a:srgbClr val="FFFFFF"/>
                </a:solidFill>
                <a:latin typeface="Arial"/>
                <a:cs typeface="Arial"/>
              </a:rPr>
              <a:t>3</a:t>
            </a:r>
            <a:r>
              <a:rPr sz="2775" b="1" spc="7" baseline="25525" dirty="0">
                <a:solidFill>
                  <a:srgbClr val="FFFFFF"/>
                </a:solidFill>
                <a:latin typeface="Arial"/>
                <a:cs typeface="Arial"/>
              </a:rPr>
              <a:t>rd</a:t>
            </a:r>
            <a:r>
              <a:rPr sz="2775" b="1" spc="315" baseline="2552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Generation</a:t>
            </a:r>
            <a:endParaRPr sz="2800">
              <a:latin typeface="Arial"/>
              <a:cs typeface="Arial"/>
            </a:endParaRPr>
          </a:p>
        </p:txBody>
      </p:sp>
      <p:sp>
        <p:nvSpPr>
          <p:cNvPr id="20" name="object 20"/>
          <p:cNvSpPr/>
          <p:nvPr/>
        </p:nvSpPr>
        <p:spPr>
          <a:xfrm>
            <a:off x="205740" y="2708148"/>
            <a:ext cx="1292352" cy="3803904"/>
          </a:xfrm>
          <a:prstGeom prst="rect">
            <a:avLst/>
          </a:prstGeom>
          <a:blipFill>
            <a:blip r:embed="rId11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1" name="object 21"/>
          <p:cNvSpPr txBox="1"/>
          <p:nvPr/>
        </p:nvSpPr>
        <p:spPr>
          <a:xfrm>
            <a:off x="530114" y="5374726"/>
            <a:ext cx="422909" cy="448309"/>
          </a:xfrm>
          <a:prstGeom prst="rect">
            <a:avLst/>
          </a:prstGeom>
        </p:spPr>
        <p:txBody>
          <a:bodyPr vert="vert270" wrap="square" lIns="0" tIns="0" rIns="0" bIns="0" rtlCol="0">
            <a:spAutoFit/>
          </a:bodyPr>
          <a:lstStyle/>
          <a:p>
            <a:pPr marL="12700">
              <a:lnSpc>
                <a:spcPts val="2355"/>
              </a:lnSpc>
            </a:pPr>
            <a:r>
              <a:rPr sz="4200" b="1" spc="7" baseline="-16865" dirty="0">
                <a:solidFill>
                  <a:srgbClr val="FFFFFF"/>
                </a:solidFill>
                <a:latin typeface="Arial"/>
                <a:cs typeface="Arial"/>
              </a:rPr>
              <a:t>4</a:t>
            </a:r>
            <a:r>
              <a:rPr sz="1850" b="1" dirty="0">
                <a:solidFill>
                  <a:srgbClr val="FFFFFF"/>
                </a:solidFill>
                <a:latin typeface="Arial"/>
                <a:cs typeface="Arial"/>
              </a:rPr>
              <a:t>th</a:t>
            </a:r>
            <a:endParaRPr sz="1850">
              <a:latin typeface="Arial"/>
              <a:cs typeface="Arial"/>
            </a:endParaRPr>
          </a:p>
        </p:txBody>
      </p:sp>
      <p:sp>
        <p:nvSpPr>
          <p:cNvPr id="22" name="object 22"/>
          <p:cNvSpPr txBox="1"/>
          <p:nvPr/>
        </p:nvSpPr>
        <p:spPr>
          <a:xfrm>
            <a:off x="530562" y="3399014"/>
            <a:ext cx="422275" cy="1903095"/>
          </a:xfrm>
          <a:prstGeom prst="rect">
            <a:avLst/>
          </a:prstGeom>
        </p:spPr>
        <p:txBody>
          <a:bodyPr vert="vert270" wrap="square" lIns="0" tIns="0" rIns="0" bIns="0" rtlCol="0">
            <a:spAutoFit/>
          </a:bodyPr>
          <a:lstStyle/>
          <a:p>
            <a:pPr marL="12700">
              <a:lnSpc>
                <a:spcPts val="3190"/>
              </a:lnSpc>
            </a:pPr>
            <a:r>
              <a:rPr sz="2800" b="1" spc="-5" dirty="0">
                <a:solidFill>
                  <a:srgbClr val="FFFFFF"/>
                </a:solidFill>
                <a:latin typeface="Arial"/>
                <a:cs typeface="Arial"/>
              </a:rPr>
              <a:t>Generation</a:t>
            </a:r>
            <a:endParaRPr sz="2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35940" y="301497"/>
            <a:ext cx="2592070" cy="5137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200" spc="-25" dirty="0">
                <a:solidFill>
                  <a:srgbClr val="00AF50"/>
                </a:solidFill>
              </a:rPr>
              <a:t>Ciprofloxacin</a:t>
            </a:r>
            <a:endParaRPr sz="3200"/>
          </a:p>
        </p:txBody>
      </p:sp>
      <p:sp>
        <p:nvSpPr>
          <p:cNvPr id="3" name="object 3"/>
          <p:cNvSpPr/>
          <p:nvPr/>
        </p:nvSpPr>
        <p:spPr>
          <a:xfrm>
            <a:off x="2676144" y="2171700"/>
            <a:ext cx="3575304" cy="97078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/>
          <p:nvPr/>
        </p:nvSpPr>
        <p:spPr>
          <a:xfrm>
            <a:off x="535940" y="1237234"/>
            <a:ext cx="7645400" cy="386651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marR="546100" indent="-457834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5" dirty="0">
                <a:latin typeface="Carlito"/>
                <a:cs typeface="Carlito"/>
              </a:rPr>
              <a:t>Broad </a:t>
            </a:r>
            <a:r>
              <a:rPr sz="2800" spc="-10" dirty="0">
                <a:latin typeface="Carlito"/>
                <a:cs typeface="Carlito"/>
              </a:rPr>
              <a:t>spectrum( </a:t>
            </a:r>
            <a:r>
              <a:rPr sz="2800" spc="-15" dirty="0">
                <a:latin typeface="Carlito"/>
                <a:cs typeface="Carlito"/>
              </a:rPr>
              <a:t>most </a:t>
            </a:r>
            <a:r>
              <a:rPr sz="2800" spc="-10" dirty="0">
                <a:latin typeface="Carlito"/>
                <a:cs typeface="Carlito"/>
              </a:rPr>
              <a:t>susceptible </a:t>
            </a:r>
            <a:r>
              <a:rPr sz="2800" spc="-20" dirty="0">
                <a:latin typeface="Carlito"/>
                <a:cs typeface="Carlito"/>
              </a:rPr>
              <a:t>are </a:t>
            </a:r>
            <a:r>
              <a:rPr sz="2800" spc="-15" dirty="0">
                <a:latin typeface="Carlito"/>
                <a:cs typeface="Carlito"/>
              </a:rPr>
              <a:t>aerobic  </a:t>
            </a:r>
            <a:r>
              <a:rPr sz="2800" spc="-20" dirty="0">
                <a:latin typeface="Carlito"/>
                <a:cs typeface="Carlito"/>
              </a:rPr>
              <a:t>Gram </a:t>
            </a:r>
            <a:r>
              <a:rPr sz="2800" spc="-15" dirty="0">
                <a:latin typeface="Carlito"/>
                <a:cs typeface="Carlito"/>
              </a:rPr>
              <a:t>–ve</a:t>
            </a:r>
            <a:r>
              <a:rPr sz="2800" spc="25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bacilli)</a:t>
            </a:r>
            <a:endParaRPr sz="2800">
              <a:latin typeface="Carlito"/>
              <a:cs typeface="Carlito"/>
            </a:endParaRPr>
          </a:p>
          <a:p>
            <a:pPr marL="2630170">
              <a:lnSpc>
                <a:spcPct val="100000"/>
              </a:lnSpc>
              <a:spcBef>
                <a:spcPts val="1980"/>
              </a:spcBef>
            </a:pPr>
            <a:r>
              <a:rPr sz="2800" b="1" spc="-10" dirty="0">
                <a:solidFill>
                  <a:srgbClr val="FFFFFF"/>
                </a:solidFill>
                <a:latin typeface="Carlito"/>
                <a:cs typeface="Carlito"/>
              </a:rPr>
              <a:t>Widen </a:t>
            </a:r>
            <a:r>
              <a:rPr sz="2800" b="1" spc="-5" dirty="0">
                <a:solidFill>
                  <a:srgbClr val="FFFFFF"/>
                </a:solidFill>
                <a:latin typeface="Carlito"/>
                <a:cs typeface="Carlito"/>
              </a:rPr>
              <a:t>use due</a:t>
            </a:r>
            <a:r>
              <a:rPr sz="2800" b="1" spc="40" dirty="0">
                <a:solidFill>
                  <a:srgbClr val="FFFFFF"/>
                </a:solidFill>
                <a:latin typeface="Carlito"/>
                <a:cs typeface="Carlito"/>
              </a:rPr>
              <a:t> </a:t>
            </a:r>
            <a:r>
              <a:rPr sz="2800" b="1" spc="-15" dirty="0">
                <a:solidFill>
                  <a:srgbClr val="FFFFFF"/>
                </a:solidFill>
                <a:latin typeface="Carlito"/>
                <a:cs typeface="Carlito"/>
              </a:rPr>
              <a:t>to</a:t>
            </a:r>
            <a:endParaRPr sz="280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spcBef>
                <a:spcPts val="1380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5" dirty="0">
                <a:latin typeface="Carlito"/>
                <a:cs typeface="Carlito"/>
              </a:rPr>
              <a:t>Rapid in</a:t>
            </a:r>
            <a:r>
              <a:rPr sz="2800" spc="15" dirty="0">
                <a:latin typeface="Carlito"/>
                <a:cs typeface="Carlito"/>
              </a:rPr>
              <a:t> </a:t>
            </a:r>
            <a:r>
              <a:rPr sz="2800" spc="-5" dirty="0">
                <a:latin typeface="Carlito"/>
                <a:cs typeface="Carlito"/>
              </a:rPr>
              <a:t>action</a:t>
            </a:r>
            <a:endParaRPr sz="280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spcBef>
                <a:spcPts val="5"/>
              </a:spcBef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5" dirty="0">
                <a:latin typeface="Carlito"/>
                <a:cs typeface="Carlito"/>
              </a:rPr>
              <a:t>Relatively </a:t>
            </a:r>
            <a:r>
              <a:rPr sz="2800" spc="-5" dirty="0">
                <a:latin typeface="Carlito"/>
                <a:cs typeface="Carlito"/>
              </a:rPr>
              <a:t>long </a:t>
            </a:r>
            <a:r>
              <a:rPr sz="2800" spc="-10" dirty="0">
                <a:latin typeface="Carlito"/>
                <a:cs typeface="Carlito"/>
              </a:rPr>
              <a:t>post-antibiotic</a:t>
            </a:r>
            <a:r>
              <a:rPr sz="2800" spc="65" dirty="0">
                <a:latin typeface="Carlito"/>
                <a:cs typeface="Carlito"/>
              </a:rPr>
              <a:t> </a:t>
            </a:r>
            <a:r>
              <a:rPr sz="2800" spc="-25" dirty="0">
                <a:latin typeface="Carlito"/>
                <a:cs typeface="Carlito"/>
              </a:rPr>
              <a:t>effect</a:t>
            </a:r>
            <a:endParaRPr sz="280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0" dirty="0">
                <a:latin typeface="Carlito"/>
                <a:cs typeface="Carlito"/>
              </a:rPr>
              <a:t>Low frequency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0" dirty="0">
                <a:latin typeface="Carlito"/>
                <a:cs typeface="Carlito"/>
              </a:rPr>
              <a:t>mutational</a:t>
            </a:r>
            <a:r>
              <a:rPr sz="2800" spc="5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resistance</a:t>
            </a:r>
            <a:endParaRPr sz="2800">
              <a:latin typeface="Carlito"/>
              <a:cs typeface="Carlito"/>
            </a:endParaRPr>
          </a:p>
          <a:p>
            <a:pPr marL="469900" marR="508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0" dirty="0">
                <a:latin typeface="Carlito"/>
                <a:cs typeface="Carlito"/>
              </a:rPr>
              <a:t>Active </a:t>
            </a:r>
            <a:r>
              <a:rPr sz="2800" spc="-15" dirty="0">
                <a:latin typeface="Carlito"/>
                <a:cs typeface="Carlito"/>
              </a:rPr>
              <a:t>against many </a:t>
            </a:r>
            <a:r>
              <a:rPr sz="2800" spc="-10" dirty="0">
                <a:latin typeface="Carlito"/>
                <a:cs typeface="Carlito"/>
              </a:rPr>
              <a:t>β-lactam </a:t>
            </a:r>
            <a:r>
              <a:rPr sz="2800" spc="-5" dirty="0">
                <a:latin typeface="Carlito"/>
                <a:cs typeface="Carlito"/>
              </a:rPr>
              <a:t>and </a:t>
            </a:r>
            <a:r>
              <a:rPr sz="2800" spc="-10" dirty="0">
                <a:latin typeface="Carlito"/>
                <a:cs typeface="Carlito"/>
              </a:rPr>
              <a:t>aminoglycoside  </a:t>
            </a:r>
            <a:r>
              <a:rPr sz="2800" spc="-20" dirty="0">
                <a:latin typeface="Carlito"/>
                <a:cs typeface="Carlito"/>
              </a:rPr>
              <a:t>resistant</a:t>
            </a:r>
            <a:r>
              <a:rPr sz="2800" spc="1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bacteria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5" name="object 5"/>
          <p:cNvSpPr/>
          <p:nvPr/>
        </p:nvSpPr>
        <p:spPr>
          <a:xfrm>
            <a:off x="4994147" y="0"/>
            <a:ext cx="1594103" cy="1496567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574548" y="5221223"/>
            <a:ext cx="7920228" cy="1399032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2060194" y="5392013"/>
            <a:ext cx="4706620" cy="88138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82880">
              <a:lnSpc>
                <a:spcPct val="100000"/>
              </a:lnSpc>
              <a:spcBef>
                <a:spcPts val="95"/>
              </a:spcBef>
            </a:pPr>
            <a:r>
              <a:rPr sz="2800" b="1" spc="-15" dirty="0">
                <a:latin typeface="Carlito"/>
                <a:cs typeface="Carlito"/>
              </a:rPr>
              <a:t>From </a:t>
            </a:r>
            <a:r>
              <a:rPr sz="2800" b="1" spc="-20" dirty="0">
                <a:latin typeface="Carlito"/>
                <a:cs typeface="Carlito"/>
              </a:rPr>
              <a:t>first </a:t>
            </a:r>
            <a:r>
              <a:rPr sz="2800" b="1" spc="-15" dirty="0">
                <a:latin typeface="Carlito"/>
                <a:cs typeface="Carlito"/>
              </a:rPr>
              <a:t>to fourth</a:t>
            </a:r>
            <a:r>
              <a:rPr sz="2800" b="1" spc="85" dirty="0">
                <a:latin typeface="Carlito"/>
                <a:cs typeface="Carlito"/>
              </a:rPr>
              <a:t> </a:t>
            </a:r>
            <a:r>
              <a:rPr sz="2800" b="1" spc="-20" dirty="0">
                <a:latin typeface="Carlito"/>
                <a:cs typeface="Carlito"/>
              </a:rPr>
              <a:t>generation</a:t>
            </a:r>
            <a:endParaRPr sz="2800">
              <a:latin typeface="Carlito"/>
              <a:cs typeface="Carlito"/>
            </a:endParaRPr>
          </a:p>
          <a:p>
            <a:pPr marL="12700">
              <a:lnSpc>
                <a:spcPct val="100000"/>
              </a:lnSpc>
              <a:spcBef>
                <a:spcPts val="25"/>
              </a:spcBef>
              <a:tabLst>
                <a:tab pos="3948429" algn="l"/>
              </a:tabLst>
            </a:pPr>
            <a:r>
              <a:rPr sz="2800" b="1" spc="-15" dirty="0">
                <a:latin typeface="Carlito"/>
                <a:cs typeface="Carlito"/>
              </a:rPr>
              <a:t>-ve	</a:t>
            </a:r>
            <a:r>
              <a:rPr sz="2800" b="1" spc="-25" dirty="0">
                <a:latin typeface="Carlito"/>
                <a:cs typeface="Carlito"/>
              </a:rPr>
              <a:t>+ve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6841997" y="5821781"/>
            <a:ext cx="1343025" cy="45212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2800" b="1" spc="-25" dirty="0">
                <a:latin typeface="Carlito"/>
                <a:cs typeface="Carlito"/>
              </a:rPr>
              <a:t>coverage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xfrm>
            <a:off x="593242" y="588009"/>
            <a:ext cx="1904364" cy="51371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3200" spc="125" dirty="0">
                <a:solidFill>
                  <a:srgbClr val="00AF50"/>
                </a:solidFill>
              </a:rPr>
              <a:t>O</a:t>
            </a:r>
            <a:r>
              <a:rPr sz="3200" spc="80" dirty="0">
                <a:solidFill>
                  <a:srgbClr val="00AF50"/>
                </a:solidFill>
              </a:rPr>
              <a:t>flo</a:t>
            </a:r>
            <a:r>
              <a:rPr sz="3200" spc="100" dirty="0">
                <a:solidFill>
                  <a:srgbClr val="00AF50"/>
                </a:solidFill>
              </a:rPr>
              <a:t>x</a:t>
            </a:r>
            <a:r>
              <a:rPr sz="3200" spc="-100" dirty="0">
                <a:solidFill>
                  <a:srgbClr val="00AF50"/>
                </a:solidFill>
              </a:rPr>
              <a:t>a</a:t>
            </a:r>
            <a:r>
              <a:rPr sz="3200" spc="-90" dirty="0">
                <a:solidFill>
                  <a:srgbClr val="00AF50"/>
                </a:solidFill>
              </a:rPr>
              <a:t>c</a:t>
            </a:r>
            <a:r>
              <a:rPr sz="3200" spc="-50" dirty="0">
                <a:solidFill>
                  <a:srgbClr val="00AF50"/>
                </a:solidFill>
              </a:rPr>
              <a:t>in</a:t>
            </a:r>
            <a:endParaRPr sz="3200"/>
          </a:p>
        </p:txBody>
      </p:sp>
      <p:sp>
        <p:nvSpPr>
          <p:cNvPr id="6" name="object 6"/>
          <p:cNvSpPr/>
          <p:nvPr/>
        </p:nvSpPr>
        <p:spPr>
          <a:xfrm>
            <a:off x="2699004" y="5754623"/>
            <a:ext cx="3279648" cy="70866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 txBox="1"/>
          <p:nvPr/>
        </p:nvSpPr>
        <p:spPr>
          <a:xfrm>
            <a:off x="593242" y="1109217"/>
            <a:ext cx="7820659" cy="3500754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95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10" dirty="0">
                <a:latin typeface="Carlito"/>
                <a:cs typeface="Carlito"/>
              </a:rPr>
              <a:t>Active </a:t>
            </a:r>
            <a:r>
              <a:rPr sz="2800" spc="-15" dirty="0">
                <a:latin typeface="Carlito"/>
                <a:cs typeface="Carlito"/>
              </a:rPr>
              <a:t>against </a:t>
            </a:r>
            <a:r>
              <a:rPr sz="2800" spc="-20" dirty="0">
                <a:latin typeface="Carlito"/>
                <a:cs typeface="Carlito"/>
              </a:rPr>
              <a:t>gram</a:t>
            </a:r>
            <a:r>
              <a:rPr sz="2800" spc="25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negative</a:t>
            </a:r>
            <a:endParaRPr sz="2800">
              <a:latin typeface="Carlito"/>
              <a:cs typeface="Carlito"/>
            </a:endParaRPr>
          </a:p>
          <a:p>
            <a:pPr marL="469900" marR="79375" indent="-457200">
              <a:lnSpc>
                <a:spcPct val="100000"/>
              </a:lnSpc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5" dirty="0">
                <a:latin typeface="Carlito"/>
                <a:cs typeface="Carlito"/>
              </a:rPr>
              <a:t>Also </a:t>
            </a:r>
            <a:r>
              <a:rPr sz="2800" spc="-15" dirty="0">
                <a:latin typeface="Carlito"/>
                <a:cs typeface="Carlito"/>
              </a:rPr>
              <a:t>shows more </a:t>
            </a:r>
            <a:r>
              <a:rPr sz="2800" spc="-10" dirty="0">
                <a:latin typeface="Carlito"/>
                <a:cs typeface="Carlito"/>
              </a:rPr>
              <a:t>potency </a:t>
            </a:r>
            <a:r>
              <a:rPr sz="2800" spc="-15" dirty="0">
                <a:latin typeface="Carlito"/>
                <a:cs typeface="Carlito"/>
              </a:rPr>
              <a:t>against </a:t>
            </a:r>
            <a:r>
              <a:rPr sz="2800" spc="-20" dirty="0">
                <a:latin typeface="Carlito"/>
                <a:cs typeface="Carlito"/>
              </a:rPr>
              <a:t>gram </a:t>
            </a:r>
            <a:r>
              <a:rPr sz="2800" spc="-10" dirty="0">
                <a:latin typeface="Carlito"/>
                <a:cs typeface="Carlito"/>
              </a:rPr>
              <a:t>+ve cocci </a:t>
            </a:r>
            <a:r>
              <a:rPr sz="2800" spc="-5" dirty="0">
                <a:latin typeface="Carlito"/>
                <a:cs typeface="Carlito"/>
              </a:rPr>
              <a:t>+  </a:t>
            </a:r>
            <a:r>
              <a:rPr sz="2800" spc="-15" dirty="0">
                <a:latin typeface="Carlito"/>
                <a:cs typeface="Carlito"/>
              </a:rPr>
              <a:t>chlamydia, </a:t>
            </a:r>
            <a:r>
              <a:rPr sz="2800" spc="-20" dirty="0">
                <a:latin typeface="Carlito"/>
                <a:cs typeface="Carlito"/>
              </a:rPr>
              <a:t>mycoplasma</a:t>
            </a:r>
            <a:r>
              <a:rPr sz="2800" spc="75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too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30"/>
              </a:spcBef>
              <a:buFont typeface="Wingdings"/>
              <a:buChar char=""/>
            </a:pPr>
            <a:endParaRPr sz="2600">
              <a:latin typeface="Carlito"/>
              <a:cs typeface="Carlito"/>
            </a:endParaRPr>
          </a:p>
          <a:p>
            <a:pPr marL="93345">
              <a:lnSpc>
                <a:spcPct val="100000"/>
              </a:lnSpc>
            </a:pPr>
            <a:r>
              <a:rPr sz="3200" b="1" spc="50" dirty="0">
                <a:solidFill>
                  <a:srgbClr val="00AF50"/>
                </a:solidFill>
                <a:latin typeface="Arial"/>
                <a:cs typeface="Arial"/>
              </a:rPr>
              <a:t>Moxifloxacin</a:t>
            </a:r>
            <a:endParaRPr sz="3200">
              <a:latin typeface="Arial"/>
              <a:cs typeface="Arial"/>
            </a:endParaRPr>
          </a:p>
          <a:p>
            <a:pPr marL="469900" marR="5080" indent="-457200">
              <a:lnSpc>
                <a:spcPct val="100000"/>
              </a:lnSpc>
              <a:spcBef>
                <a:spcPts val="160"/>
              </a:spcBef>
              <a:buFont typeface="Wingdings"/>
              <a:buChar char=""/>
              <a:tabLst>
                <a:tab pos="469265" algn="l"/>
                <a:tab pos="469900" algn="l"/>
              </a:tabLst>
            </a:pPr>
            <a:r>
              <a:rPr sz="2800" spc="-10" dirty="0">
                <a:latin typeface="Carlito"/>
                <a:cs typeface="Carlito"/>
              </a:rPr>
              <a:t>Active </a:t>
            </a:r>
            <a:r>
              <a:rPr sz="2800" spc="-15" dirty="0">
                <a:latin typeface="Carlito"/>
                <a:cs typeface="Carlito"/>
              </a:rPr>
              <a:t>against </a:t>
            </a:r>
            <a:r>
              <a:rPr sz="2800" spc="-20" dirty="0">
                <a:latin typeface="Carlito"/>
                <a:cs typeface="Carlito"/>
              </a:rPr>
              <a:t>gram </a:t>
            </a:r>
            <a:r>
              <a:rPr sz="2800" spc="-15" dirty="0">
                <a:latin typeface="Carlito"/>
                <a:cs typeface="Carlito"/>
              </a:rPr>
              <a:t>–ve </a:t>
            </a:r>
            <a:r>
              <a:rPr sz="2800" spc="-10" dirty="0">
                <a:latin typeface="Carlito"/>
                <a:cs typeface="Carlito"/>
              </a:rPr>
              <a:t>bacilli, </a:t>
            </a:r>
            <a:r>
              <a:rPr sz="2800" spc="-20" dirty="0">
                <a:latin typeface="Carlito"/>
                <a:cs typeface="Carlito"/>
              </a:rPr>
              <a:t>gram </a:t>
            </a:r>
            <a:r>
              <a:rPr sz="2800" spc="-10" dirty="0">
                <a:latin typeface="Carlito"/>
                <a:cs typeface="Carlito"/>
              </a:rPr>
              <a:t>+ve </a:t>
            </a:r>
            <a:r>
              <a:rPr sz="2800" spc="-5" dirty="0">
                <a:latin typeface="Carlito"/>
                <a:cs typeface="Carlito"/>
              </a:rPr>
              <a:t>cocci, β-  </a:t>
            </a:r>
            <a:r>
              <a:rPr sz="2800" spc="-10" dirty="0">
                <a:latin typeface="Carlito"/>
                <a:cs typeface="Carlito"/>
              </a:rPr>
              <a:t>lactam </a:t>
            </a:r>
            <a:r>
              <a:rPr sz="2800" spc="-5" dirty="0">
                <a:latin typeface="Carlito"/>
                <a:cs typeface="Carlito"/>
              </a:rPr>
              <a:t>and </a:t>
            </a:r>
            <a:r>
              <a:rPr sz="2800" spc="-15" dirty="0">
                <a:latin typeface="Carlito"/>
                <a:cs typeface="Carlito"/>
              </a:rPr>
              <a:t>macrolide </a:t>
            </a:r>
            <a:r>
              <a:rPr sz="2800" spc="-20" dirty="0">
                <a:latin typeface="Carlito"/>
                <a:cs typeface="Carlito"/>
              </a:rPr>
              <a:t>resistant </a:t>
            </a:r>
            <a:r>
              <a:rPr sz="2800" spc="-10" dirty="0">
                <a:latin typeface="Carlito"/>
                <a:cs typeface="Carlito"/>
              </a:rPr>
              <a:t>ones </a:t>
            </a:r>
            <a:r>
              <a:rPr sz="2800" spc="-5" dirty="0">
                <a:latin typeface="Carlito"/>
                <a:cs typeface="Carlito"/>
              </a:rPr>
              <a:t>and </a:t>
            </a:r>
            <a:r>
              <a:rPr sz="2800" spc="-10" dirty="0">
                <a:latin typeface="Carlito"/>
                <a:cs typeface="Carlito"/>
              </a:rPr>
              <a:t>anaerobic  bacteria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8" name="object 8"/>
          <p:cNvSpPr/>
          <p:nvPr/>
        </p:nvSpPr>
        <p:spPr>
          <a:xfrm>
            <a:off x="5777484" y="0"/>
            <a:ext cx="1725167" cy="1725167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5908547" y="1953767"/>
            <a:ext cx="1594103" cy="1600200"/>
          </a:xfrm>
          <a:prstGeom prst="rect">
            <a:avLst/>
          </a:prstGeom>
          <a:blipFill>
            <a:blip r:embed="rId5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93242" y="1938654"/>
            <a:ext cx="7886065" cy="1304844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69900" indent="-457200">
              <a:lnSpc>
                <a:spcPct val="100000"/>
              </a:lnSpc>
              <a:spcBef>
                <a:spcPts val="95"/>
              </a:spcBef>
              <a:buFont typeface="Wingdings"/>
              <a:buChar char=""/>
              <a:tabLst>
                <a:tab pos="469265" algn="l"/>
                <a:tab pos="469900" algn="l"/>
              </a:tabLst>
            </a:pPr>
            <a:r>
              <a:rPr sz="2800" spc="-20" dirty="0">
                <a:latin typeface="Carlito"/>
                <a:cs typeface="Carlito"/>
              </a:rPr>
              <a:t>Prophylaxis </a:t>
            </a:r>
            <a:r>
              <a:rPr sz="2800" spc="-5" dirty="0">
                <a:latin typeface="Carlito"/>
                <a:cs typeface="Carlito"/>
              </a:rPr>
              <a:t>and </a:t>
            </a:r>
            <a:r>
              <a:rPr sz="2800" spc="-15" dirty="0">
                <a:latin typeface="Carlito"/>
                <a:cs typeface="Carlito"/>
              </a:rPr>
              <a:t>treatment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0" dirty="0">
                <a:latin typeface="Carlito"/>
                <a:cs typeface="Carlito"/>
              </a:rPr>
              <a:t>urinary </a:t>
            </a:r>
            <a:r>
              <a:rPr sz="2800" spc="-15" dirty="0">
                <a:latin typeface="Carlito"/>
                <a:cs typeface="Carlito"/>
              </a:rPr>
              <a:t>tract</a:t>
            </a:r>
            <a:r>
              <a:rPr sz="2800" spc="13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infection</a:t>
            </a:r>
            <a:endParaRPr sz="2800" dirty="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"/>
              <a:tabLst>
                <a:tab pos="469265" algn="l"/>
                <a:tab pos="469900" algn="l"/>
              </a:tabLst>
            </a:pPr>
            <a:r>
              <a:rPr sz="2800" spc="-10" dirty="0" err="1">
                <a:latin typeface="Carlito"/>
                <a:cs typeface="Carlito"/>
              </a:rPr>
              <a:t>Septicaemia</a:t>
            </a:r>
            <a:endParaRPr sz="2800" dirty="0">
              <a:latin typeface="Carlito"/>
              <a:cs typeface="Carlito"/>
            </a:endParaRPr>
          </a:p>
          <a:p>
            <a:pPr marL="469900" indent="-457200">
              <a:lnSpc>
                <a:spcPct val="100000"/>
              </a:lnSpc>
              <a:buFont typeface="Wingdings"/>
              <a:buChar char=""/>
              <a:tabLst>
                <a:tab pos="469265" algn="l"/>
                <a:tab pos="469900" algn="l"/>
              </a:tabLst>
            </a:pPr>
            <a:r>
              <a:rPr sz="2800" spc="-20" dirty="0">
                <a:latin typeface="Carlito"/>
                <a:cs typeface="Carlito"/>
              </a:rPr>
              <a:t>Respiratory</a:t>
            </a:r>
            <a:r>
              <a:rPr sz="2800" spc="1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infection</a:t>
            </a:r>
            <a:endParaRPr sz="2800" dirty="0">
              <a:latin typeface="Carlito"/>
              <a:cs typeface="Carlito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2250948" y="144779"/>
            <a:ext cx="4261104" cy="129082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3030473" y="370078"/>
            <a:ext cx="270446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Indications</a:t>
            </a:r>
          </a:p>
        </p:txBody>
      </p:sp>
    </p:spTree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842263" y="1499361"/>
            <a:ext cx="290449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dirty="0">
                <a:latin typeface="Carlito"/>
                <a:cs typeface="Carlito"/>
              </a:rPr>
              <a:t>GI </a:t>
            </a:r>
            <a:r>
              <a:rPr sz="2400" spc="-10" dirty="0">
                <a:latin typeface="Carlito"/>
                <a:cs typeface="Carlito"/>
              </a:rPr>
              <a:t>upset most</a:t>
            </a:r>
            <a:r>
              <a:rPr sz="2400" spc="-75" dirty="0">
                <a:latin typeface="Carlito"/>
                <a:cs typeface="Carlito"/>
              </a:rPr>
              <a:t> </a:t>
            </a:r>
            <a:r>
              <a:rPr sz="2400" spc="-10" dirty="0">
                <a:latin typeface="Carlito"/>
                <a:cs typeface="Carlito"/>
              </a:rPr>
              <a:t>common</a:t>
            </a:r>
            <a:endParaRPr sz="2400">
              <a:latin typeface="Carlito"/>
              <a:cs typeface="Carlito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842263" y="2231263"/>
            <a:ext cx="310007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spc="-10" dirty="0">
                <a:latin typeface="Carlito"/>
                <a:cs typeface="Carlito"/>
              </a:rPr>
              <a:t>Hypersensitivity</a:t>
            </a:r>
            <a:r>
              <a:rPr sz="2400" spc="-15" dirty="0">
                <a:latin typeface="Carlito"/>
                <a:cs typeface="Carlito"/>
              </a:rPr>
              <a:t> </a:t>
            </a:r>
            <a:r>
              <a:rPr sz="2400" spc="-5" dirty="0">
                <a:latin typeface="Carlito"/>
                <a:cs typeface="Carlito"/>
              </a:rPr>
              <a:t>reaction</a:t>
            </a:r>
            <a:endParaRPr sz="2400">
              <a:latin typeface="Carlito"/>
              <a:cs typeface="Carlito"/>
            </a:endParaRPr>
          </a:p>
        </p:txBody>
      </p:sp>
      <p:sp>
        <p:nvSpPr>
          <p:cNvPr id="5" name="object 5"/>
          <p:cNvSpPr txBox="1"/>
          <p:nvPr/>
        </p:nvSpPr>
        <p:spPr>
          <a:xfrm>
            <a:off x="4940239" y="2231263"/>
            <a:ext cx="267335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spc="-15" dirty="0">
                <a:latin typeface="Carlito"/>
                <a:cs typeface="Carlito"/>
              </a:rPr>
              <a:t>rash,</a:t>
            </a:r>
            <a:r>
              <a:rPr sz="2400" spc="-65" dirty="0">
                <a:latin typeface="Carlito"/>
                <a:cs typeface="Carlito"/>
              </a:rPr>
              <a:t> </a:t>
            </a:r>
            <a:r>
              <a:rPr sz="2400" spc="-5" dirty="0">
                <a:latin typeface="Carlito"/>
                <a:cs typeface="Carlito"/>
              </a:rPr>
              <a:t>photosensitivity</a:t>
            </a:r>
            <a:endParaRPr sz="2400">
              <a:latin typeface="Carlito"/>
              <a:cs typeface="Carlito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500583" y="2962783"/>
            <a:ext cx="8007350" cy="743793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4330">
              <a:lnSpc>
                <a:spcPct val="100000"/>
              </a:lnSpc>
              <a:spcBef>
                <a:spcPts val="100"/>
              </a:spcBef>
              <a:tabLst>
                <a:tab pos="4004310" algn="l"/>
              </a:tabLst>
            </a:pPr>
            <a:r>
              <a:rPr sz="2400" spc="-5" dirty="0">
                <a:latin typeface="Carlito"/>
                <a:cs typeface="Carlito"/>
              </a:rPr>
              <a:t>CNS disturbances	</a:t>
            </a:r>
            <a:endParaRPr sz="24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10"/>
              </a:spcBef>
            </a:pPr>
            <a:endParaRPr sz="2350" dirty="0">
              <a:latin typeface="Carlito"/>
              <a:cs typeface="Carlito"/>
            </a:endParaRPr>
          </a:p>
        </p:txBody>
      </p:sp>
      <p:grpSp>
        <p:nvGrpSpPr>
          <p:cNvPr id="7" name="object 7"/>
          <p:cNvGrpSpPr/>
          <p:nvPr/>
        </p:nvGrpSpPr>
        <p:grpSpPr>
          <a:xfrm>
            <a:off x="2098548" y="0"/>
            <a:ext cx="4413504" cy="2801111"/>
            <a:chOff x="2098548" y="0"/>
            <a:chExt cx="4413504" cy="2801111"/>
          </a:xfrm>
        </p:grpSpPr>
        <p:sp>
          <p:nvSpPr>
            <p:cNvPr id="9" name="object 9"/>
            <p:cNvSpPr/>
            <p:nvPr/>
          </p:nvSpPr>
          <p:spPr>
            <a:xfrm>
              <a:off x="3927348" y="2092451"/>
              <a:ext cx="908303" cy="70866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" name="object 11"/>
            <p:cNvSpPr/>
            <p:nvPr/>
          </p:nvSpPr>
          <p:spPr>
            <a:xfrm>
              <a:off x="2098548" y="0"/>
              <a:ext cx="4413504" cy="1252727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2" name="object 12"/>
          <p:cNvSpPr txBox="1">
            <a:spLocks noGrp="1"/>
          </p:cNvSpPr>
          <p:nvPr>
            <p:ph type="title"/>
          </p:nvPr>
        </p:nvSpPr>
        <p:spPr>
          <a:xfrm>
            <a:off x="2868929" y="186893"/>
            <a:ext cx="287591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/>
              <a:t>Side</a:t>
            </a:r>
            <a:r>
              <a:rPr spc="-60" dirty="0"/>
              <a:t> </a:t>
            </a:r>
            <a:r>
              <a:rPr spc="-5" dirty="0"/>
              <a:t>effects</a:t>
            </a:r>
          </a:p>
        </p:txBody>
      </p:sp>
    </p:spTree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793748" y="99060"/>
            <a:ext cx="5785104" cy="1184147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757677" y="293878"/>
            <a:ext cx="3859529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spc="-10" dirty="0">
                <a:solidFill>
                  <a:srgbClr val="000000"/>
                </a:solidFill>
                <a:latin typeface="Carlito"/>
                <a:cs typeface="Carlito"/>
              </a:rPr>
              <a:t>Metabolic</a:t>
            </a:r>
            <a:r>
              <a:rPr sz="3600" spc="-45" dirty="0">
                <a:solidFill>
                  <a:srgbClr val="000000"/>
                </a:solidFill>
                <a:latin typeface="Carlito"/>
                <a:cs typeface="Carlito"/>
              </a:rPr>
              <a:t> </a:t>
            </a:r>
            <a:r>
              <a:rPr sz="3600" spc="-10" dirty="0">
                <a:solidFill>
                  <a:srgbClr val="000000"/>
                </a:solidFill>
                <a:latin typeface="Carlito"/>
                <a:cs typeface="Carlito"/>
              </a:rPr>
              <a:t>inhibitors</a:t>
            </a:r>
            <a:endParaRPr sz="3600">
              <a:latin typeface="Carlito"/>
              <a:cs typeface="Carlito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2860548" y="984503"/>
            <a:ext cx="4261104" cy="1077468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535940" y="1165606"/>
            <a:ext cx="7956550" cy="441833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311525">
              <a:lnSpc>
                <a:spcPct val="100000"/>
              </a:lnSpc>
              <a:spcBef>
                <a:spcPts val="105"/>
              </a:spcBef>
            </a:pPr>
            <a:r>
              <a:rPr sz="3200" b="1" spc="-5" dirty="0">
                <a:latin typeface="Carlito"/>
                <a:cs typeface="Carlito"/>
              </a:rPr>
              <a:t>Sulfonamides</a:t>
            </a:r>
            <a:endParaRPr sz="32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10"/>
              </a:spcBef>
            </a:pPr>
            <a:endParaRPr sz="3150">
              <a:latin typeface="Carlito"/>
              <a:cs typeface="Carlito"/>
            </a:endParaRPr>
          </a:p>
          <a:p>
            <a:pPr marL="46990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b="1" spc="-15" dirty="0">
                <a:solidFill>
                  <a:srgbClr val="FFC000"/>
                </a:solidFill>
                <a:latin typeface="Carlito"/>
                <a:cs typeface="Carlito"/>
              </a:rPr>
              <a:t>Bacteriostatic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har char=""/>
            </a:pPr>
            <a:endParaRPr sz="2750">
              <a:latin typeface="Carlito"/>
              <a:cs typeface="Carlito"/>
            </a:endParaRPr>
          </a:p>
          <a:p>
            <a:pPr marL="469900" marR="5080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  <a:tab pos="2279015" algn="l"/>
              </a:tabLst>
            </a:pPr>
            <a:r>
              <a:rPr sz="2800" spc="-5" dirty="0">
                <a:latin typeface="Carlito"/>
                <a:cs typeface="Carlito"/>
              </a:rPr>
              <a:t>Binds and </a:t>
            </a:r>
            <a:r>
              <a:rPr sz="2800" spc="-15" dirty="0">
                <a:latin typeface="Carlito"/>
                <a:cs typeface="Carlito"/>
              </a:rPr>
              <a:t>blocks </a:t>
            </a:r>
            <a:r>
              <a:rPr sz="2800" spc="-10" dirty="0">
                <a:latin typeface="Carlito"/>
                <a:cs typeface="Carlito"/>
              </a:rPr>
              <a:t>enzymes </a:t>
            </a:r>
            <a:r>
              <a:rPr sz="2800" spc="-5" dirty="0">
                <a:latin typeface="Carlito"/>
                <a:cs typeface="Carlito"/>
              </a:rPr>
              <a:t>mainly </a:t>
            </a:r>
            <a:r>
              <a:rPr sz="2800" spc="-15" dirty="0">
                <a:latin typeface="Carlito"/>
                <a:cs typeface="Carlito"/>
              </a:rPr>
              <a:t>pteridine  </a:t>
            </a:r>
            <a:r>
              <a:rPr sz="2800" spc="-20" dirty="0">
                <a:latin typeface="Carlito"/>
                <a:cs typeface="Carlito"/>
              </a:rPr>
              <a:t>synthetase,	</a:t>
            </a:r>
            <a:r>
              <a:rPr sz="2800" spc="-30" dirty="0">
                <a:latin typeface="Carlito"/>
                <a:cs typeface="Carlito"/>
              </a:rPr>
              <a:t>dihydrofolate </a:t>
            </a:r>
            <a:r>
              <a:rPr sz="2800" spc="-15" dirty="0">
                <a:latin typeface="Carlito"/>
                <a:cs typeface="Carlito"/>
              </a:rPr>
              <a:t>reductase </a:t>
            </a:r>
            <a:r>
              <a:rPr sz="2800" spc="-10" dirty="0">
                <a:latin typeface="Carlito"/>
                <a:cs typeface="Carlito"/>
              </a:rPr>
              <a:t>responsible </a:t>
            </a:r>
            <a:r>
              <a:rPr sz="2800" spc="-30" dirty="0">
                <a:latin typeface="Carlito"/>
                <a:cs typeface="Carlito"/>
              </a:rPr>
              <a:t>for  </a:t>
            </a:r>
            <a:r>
              <a:rPr sz="2800" spc="-20" dirty="0">
                <a:latin typeface="Carlito"/>
                <a:cs typeface="Carlito"/>
              </a:rPr>
              <a:t>folic </a:t>
            </a:r>
            <a:r>
              <a:rPr sz="2800" spc="-5" dirty="0">
                <a:latin typeface="Carlito"/>
                <a:cs typeface="Carlito"/>
              </a:rPr>
              <a:t>acid</a:t>
            </a:r>
            <a:r>
              <a:rPr sz="2800" spc="3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synthesis</a:t>
            </a:r>
            <a:endParaRPr sz="28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har char=""/>
            </a:pPr>
            <a:endParaRPr sz="2750">
              <a:latin typeface="Carlito"/>
              <a:cs typeface="Carlito"/>
            </a:endParaRPr>
          </a:p>
          <a:p>
            <a:pPr marL="469900" marR="249554" indent="-457834">
              <a:lnSpc>
                <a:spcPct val="100000"/>
              </a:lnSpc>
              <a:buFont typeface="Wingdings"/>
              <a:buChar char=""/>
              <a:tabLst>
                <a:tab pos="469900" algn="l"/>
                <a:tab pos="470534" algn="l"/>
              </a:tabLst>
            </a:pPr>
            <a:r>
              <a:rPr sz="2800" spc="-15" dirty="0">
                <a:latin typeface="Carlito"/>
                <a:cs typeface="Carlito"/>
              </a:rPr>
              <a:t>Folic </a:t>
            </a:r>
            <a:r>
              <a:rPr sz="2800" spc="-5" dirty="0">
                <a:latin typeface="Carlito"/>
                <a:cs typeface="Carlito"/>
              </a:rPr>
              <a:t>acid </a:t>
            </a:r>
            <a:r>
              <a:rPr sz="2800" spc="-10" dirty="0">
                <a:latin typeface="Carlito"/>
                <a:cs typeface="Carlito"/>
              </a:rPr>
              <a:t>enzymes </a:t>
            </a:r>
            <a:r>
              <a:rPr sz="2800" spc="-20" dirty="0">
                <a:latin typeface="Carlito"/>
                <a:cs typeface="Carlito"/>
              </a:rPr>
              <a:t>are </a:t>
            </a:r>
            <a:r>
              <a:rPr sz="2800" spc="-10" dirty="0">
                <a:latin typeface="Carlito"/>
                <a:cs typeface="Carlito"/>
              </a:rPr>
              <a:t>nessary </a:t>
            </a:r>
            <a:r>
              <a:rPr sz="2800" spc="-25" dirty="0">
                <a:latin typeface="Carlito"/>
                <a:cs typeface="Carlito"/>
              </a:rPr>
              <a:t>for </a:t>
            </a:r>
            <a:r>
              <a:rPr sz="2800" spc="-5" dirty="0">
                <a:latin typeface="Carlito"/>
                <a:cs typeface="Carlito"/>
              </a:rPr>
              <a:t>the </a:t>
            </a:r>
            <a:r>
              <a:rPr sz="2800" spc="-15" dirty="0">
                <a:latin typeface="Carlito"/>
                <a:cs typeface="Carlito"/>
              </a:rPr>
              <a:t>synthesis </a:t>
            </a:r>
            <a:r>
              <a:rPr sz="2800" spc="-10" dirty="0">
                <a:latin typeface="Carlito"/>
                <a:cs typeface="Carlito"/>
              </a:rPr>
              <a:t>of  </a:t>
            </a:r>
            <a:r>
              <a:rPr sz="2800" spc="-5" dirty="0">
                <a:latin typeface="Carlito"/>
                <a:cs typeface="Carlito"/>
              </a:rPr>
              <a:t>amino acids, </a:t>
            </a:r>
            <a:r>
              <a:rPr sz="2800" spc="-10" dirty="0">
                <a:latin typeface="Carlito"/>
                <a:cs typeface="Carlito"/>
              </a:rPr>
              <a:t>hence necessary </a:t>
            </a:r>
            <a:r>
              <a:rPr sz="2800" spc="-25" dirty="0">
                <a:latin typeface="Carlito"/>
                <a:cs typeface="Carlito"/>
              </a:rPr>
              <a:t>for </a:t>
            </a:r>
            <a:r>
              <a:rPr sz="2800" spc="-10" dirty="0">
                <a:latin typeface="Carlito"/>
                <a:cs typeface="Carlito"/>
              </a:rPr>
              <a:t>bacterial</a:t>
            </a:r>
            <a:r>
              <a:rPr sz="2800" spc="125" dirty="0">
                <a:latin typeface="Carlito"/>
                <a:cs typeface="Carlito"/>
              </a:rPr>
              <a:t> </a:t>
            </a:r>
            <a:r>
              <a:rPr sz="2800" spc="-20" dirty="0">
                <a:latin typeface="Carlito"/>
                <a:cs typeface="Carlito"/>
              </a:rPr>
              <a:t>protein</a:t>
            </a:r>
            <a:endParaRPr sz="280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383540" y="743458"/>
            <a:ext cx="8365490" cy="1167765"/>
          </a:xfrm>
          <a:prstGeom prst="rect">
            <a:avLst/>
          </a:prstGeom>
        </p:spPr>
        <p:txBody>
          <a:bodyPr vert="horz" wrap="square" lIns="0" tIns="52705" rIns="0" bIns="0" rtlCol="0">
            <a:spAutoFit/>
          </a:bodyPr>
          <a:lstStyle/>
          <a:p>
            <a:pPr marL="12700" marR="5080" algn="just">
              <a:lnSpc>
                <a:spcPct val="90400"/>
              </a:lnSpc>
              <a:spcBef>
                <a:spcPts val="415"/>
              </a:spcBef>
            </a:pPr>
            <a:r>
              <a:rPr sz="2800" spc="-10" dirty="0">
                <a:solidFill>
                  <a:srgbClr val="006FC0"/>
                </a:solidFill>
                <a:latin typeface="Carlito"/>
                <a:cs typeface="Carlito"/>
              </a:rPr>
              <a:t>Mode </a:t>
            </a:r>
            <a:r>
              <a:rPr sz="2800" spc="-5" dirty="0">
                <a:solidFill>
                  <a:srgbClr val="006FC0"/>
                </a:solidFill>
                <a:latin typeface="Carlito"/>
                <a:cs typeface="Carlito"/>
              </a:rPr>
              <a:t>of action </a:t>
            </a:r>
            <a:r>
              <a:rPr sz="2600" b="0" dirty="0">
                <a:solidFill>
                  <a:srgbClr val="000000"/>
                </a:solidFill>
                <a:latin typeface="Carlito"/>
                <a:cs typeface="Carlito"/>
              </a:rPr>
              <a:t>- </a:t>
            </a:r>
            <a:r>
              <a:rPr sz="2600" b="0" spc="-5" dirty="0">
                <a:solidFill>
                  <a:srgbClr val="000000"/>
                </a:solidFill>
                <a:latin typeface="Carlito"/>
                <a:cs typeface="Carlito"/>
              </a:rPr>
              <a:t>These antimicrobials </a:t>
            </a:r>
            <a:r>
              <a:rPr sz="2600" b="0" spc="-10" dirty="0">
                <a:solidFill>
                  <a:srgbClr val="000000"/>
                </a:solidFill>
                <a:latin typeface="Carlito"/>
                <a:cs typeface="Carlito"/>
              </a:rPr>
              <a:t>are </a:t>
            </a:r>
            <a:r>
              <a:rPr sz="2600" b="0" dirty="0">
                <a:solidFill>
                  <a:srgbClr val="000000"/>
                </a:solidFill>
                <a:latin typeface="Carlito"/>
                <a:cs typeface="Carlito"/>
              </a:rPr>
              <a:t>analogues </a:t>
            </a:r>
            <a:r>
              <a:rPr sz="2600" b="0" spc="-5" dirty="0">
                <a:solidFill>
                  <a:srgbClr val="000000"/>
                </a:solidFill>
                <a:latin typeface="Carlito"/>
                <a:cs typeface="Carlito"/>
              </a:rPr>
              <a:t>of </a:t>
            </a:r>
            <a:r>
              <a:rPr sz="2600" b="0" spc="-10" dirty="0">
                <a:solidFill>
                  <a:srgbClr val="000000"/>
                </a:solidFill>
                <a:latin typeface="Carlito"/>
                <a:cs typeface="Carlito"/>
              </a:rPr>
              <a:t>para-  </a:t>
            </a:r>
            <a:r>
              <a:rPr sz="2600" b="0" spc="-5" dirty="0">
                <a:solidFill>
                  <a:srgbClr val="000000"/>
                </a:solidFill>
                <a:latin typeface="Carlito"/>
                <a:cs typeface="Carlito"/>
              </a:rPr>
              <a:t>aminobenzoic </a:t>
            </a:r>
            <a:r>
              <a:rPr sz="2600" b="0" dirty="0">
                <a:solidFill>
                  <a:srgbClr val="000000"/>
                </a:solidFill>
                <a:latin typeface="Carlito"/>
                <a:cs typeface="Carlito"/>
              </a:rPr>
              <a:t>acid </a:t>
            </a:r>
            <a:r>
              <a:rPr sz="2600" b="0" spc="-35" dirty="0">
                <a:solidFill>
                  <a:srgbClr val="000000"/>
                </a:solidFill>
                <a:latin typeface="Carlito"/>
                <a:cs typeface="Carlito"/>
              </a:rPr>
              <a:t>(PABA) </a:t>
            </a:r>
            <a:r>
              <a:rPr sz="2600" b="0" dirty="0">
                <a:solidFill>
                  <a:srgbClr val="000000"/>
                </a:solidFill>
                <a:latin typeface="Carlito"/>
                <a:cs typeface="Carlito"/>
              </a:rPr>
              <a:t>and </a:t>
            </a:r>
            <a:r>
              <a:rPr sz="2600" b="0" spc="-5" dirty="0">
                <a:solidFill>
                  <a:srgbClr val="000000"/>
                </a:solidFill>
                <a:latin typeface="Carlito"/>
                <a:cs typeface="Carlito"/>
              </a:rPr>
              <a:t>competitively </a:t>
            </a:r>
            <a:r>
              <a:rPr sz="2600" b="0" dirty="0">
                <a:solidFill>
                  <a:srgbClr val="000000"/>
                </a:solidFill>
                <a:latin typeface="Carlito"/>
                <a:cs typeface="Carlito"/>
              </a:rPr>
              <a:t>inhibit </a:t>
            </a:r>
            <a:r>
              <a:rPr sz="2600" b="0" spc="-10" dirty="0">
                <a:solidFill>
                  <a:srgbClr val="000000"/>
                </a:solidFill>
                <a:latin typeface="Carlito"/>
                <a:cs typeface="Carlito"/>
              </a:rPr>
              <a:t>formation  </a:t>
            </a:r>
            <a:r>
              <a:rPr sz="2600" b="0" dirty="0">
                <a:solidFill>
                  <a:srgbClr val="000000"/>
                </a:solidFill>
                <a:latin typeface="Carlito"/>
                <a:cs typeface="Carlito"/>
              </a:rPr>
              <a:t>of </a:t>
            </a:r>
            <a:r>
              <a:rPr sz="2600" b="0" spc="-15" dirty="0">
                <a:solidFill>
                  <a:srgbClr val="000000"/>
                </a:solidFill>
                <a:latin typeface="Carlito"/>
                <a:cs typeface="Carlito"/>
              </a:rPr>
              <a:t>dihydropteroic</a:t>
            </a:r>
            <a:r>
              <a:rPr sz="2600" b="0" spc="-60" dirty="0">
                <a:solidFill>
                  <a:srgbClr val="000000"/>
                </a:solidFill>
                <a:latin typeface="Carlito"/>
                <a:cs typeface="Carlito"/>
              </a:rPr>
              <a:t> </a:t>
            </a:r>
            <a:r>
              <a:rPr sz="2600" b="0" dirty="0">
                <a:solidFill>
                  <a:srgbClr val="000000"/>
                </a:solidFill>
                <a:latin typeface="Carlito"/>
                <a:cs typeface="Carlito"/>
              </a:rPr>
              <a:t>acid</a:t>
            </a:r>
            <a:endParaRPr sz="2600">
              <a:latin typeface="Carlito"/>
              <a:cs typeface="Carlito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383540" y="2197735"/>
            <a:ext cx="8313420" cy="2615460"/>
          </a:xfrm>
          <a:prstGeom prst="rect">
            <a:avLst/>
          </a:prstGeom>
        </p:spPr>
        <p:txBody>
          <a:bodyPr vert="horz" wrap="square" lIns="0" tIns="52705" rIns="0" bIns="0" rtlCol="0">
            <a:spAutoFit/>
          </a:bodyPr>
          <a:lstStyle/>
          <a:p>
            <a:pPr marL="12700" marR="5080">
              <a:lnSpc>
                <a:spcPct val="90400"/>
              </a:lnSpc>
              <a:spcBef>
                <a:spcPts val="415"/>
              </a:spcBef>
            </a:pPr>
            <a:r>
              <a:rPr sz="2800" b="1" spc="-5" dirty="0">
                <a:solidFill>
                  <a:srgbClr val="006FC0"/>
                </a:solidFill>
                <a:latin typeface="Carlito"/>
                <a:cs typeface="Carlito"/>
              </a:rPr>
              <a:t>Spectrum of activity </a:t>
            </a:r>
            <a:r>
              <a:rPr sz="2600" dirty="0">
                <a:latin typeface="Carlito"/>
                <a:cs typeface="Carlito"/>
              </a:rPr>
              <a:t>- </a:t>
            </a:r>
            <a:r>
              <a:rPr sz="2600" spc="-10" dirty="0">
                <a:latin typeface="Carlito"/>
                <a:cs typeface="Carlito"/>
              </a:rPr>
              <a:t>Broad </a:t>
            </a:r>
            <a:r>
              <a:rPr sz="2600" spc="-15" dirty="0">
                <a:latin typeface="Carlito"/>
                <a:cs typeface="Carlito"/>
              </a:rPr>
              <a:t>range </a:t>
            </a:r>
            <a:r>
              <a:rPr sz="2600" dirty="0">
                <a:latin typeface="Carlito"/>
                <a:cs typeface="Carlito"/>
              </a:rPr>
              <a:t>activity </a:t>
            </a:r>
            <a:r>
              <a:rPr sz="2600" spc="-10" dirty="0">
                <a:latin typeface="Carlito"/>
                <a:cs typeface="Carlito"/>
              </a:rPr>
              <a:t>against Gram </a:t>
            </a:r>
            <a:r>
              <a:rPr sz="2600" spc="-15" dirty="0">
                <a:latin typeface="Carlito"/>
                <a:cs typeface="Carlito"/>
              </a:rPr>
              <a:t>+ve  </a:t>
            </a:r>
            <a:r>
              <a:rPr sz="2600" dirty="0">
                <a:latin typeface="Carlito"/>
                <a:cs typeface="Carlito"/>
              </a:rPr>
              <a:t>and </a:t>
            </a:r>
            <a:r>
              <a:rPr sz="2600" spc="-10" dirty="0">
                <a:latin typeface="Carlito"/>
                <a:cs typeface="Carlito"/>
              </a:rPr>
              <a:t>Gram -ve </a:t>
            </a:r>
            <a:r>
              <a:rPr sz="2600" spc="-5" dirty="0">
                <a:latin typeface="Carlito"/>
                <a:cs typeface="Carlito"/>
              </a:rPr>
              <a:t>bacteria; used primarily </a:t>
            </a:r>
            <a:r>
              <a:rPr sz="2600" dirty="0">
                <a:latin typeface="Carlito"/>
                <a:cs typeface="Carlito"/>
              </a:rPr>
              <a:t>in </a:t>
            </a:r>
            <a:r>
              <a:rPr sz="2600" i="1" spc="-5" dirty="0">
                <a:latin typeface="Carlito"/>
                <a:cs typeface="Carlito"/>
              </a:rPr>
              <a:t>Nocardia</a:t>
            </a:r>
            <a:r>
              <a:rPr sz="2600" i="1" spc="-10" dirty="0">
                <a:latin typeface="Carlito"/>
                <a:cs typeface="Carlito"/>
              </a:rPr>
              <a:t> </a:t>
            </a:r>
            <a:r>
              <a:rPr sz="2600" spc="-10" dirty="0">
                <a:latin typeface="Carlito"/>
                <a:cs typeface="Carlito"/>
              </a:rPr>
              <a:t>infections</a:t>
            </a:r>
            <a:endParaRPr sz="26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2250" dirty="0">
              <a:latin typeface="Carlito"/>
              <a:cs typeface="Carlito"/>
            </a:endParaRPr>
          </a:p>
          <a:p>
            <a:pPr marL="12700" marR="120014">
              <a:lnSpc>
                <a:spcPct val="90300"/>
              </a:lnSpc>
            </a:pPr>
            <a:r>
              <a:rPr sz="2800" b="1" spc="-10" dirty="0">
                <a:solidFill>
                  <a:srgbClr val="006FC0"/>
                </a:solidFill>
                <a:latin typeface="Carlito"/>
                <a:cs typeface="Carlito"/>
              </a:rPr>
              <a:t>Combination </a:t>
            </a:r>
            <a:r>
              <a:rPr sz="2800" b="1" spc="-15" dirty="0">
                <a:solidFill>
                  <a:srgbClr val="006FC0"/>
                </a:solidFill>
                <a:latin typeface="Carlito"/>
                <a:cs typeface="Carlito"/>
              </a:rPr>
              <a:t>therapy </a:t>
            </a:r>
            <a:r>
              <a:rPr sz="2600" dirty="0">
                <a:latin typeface="Carlito"/>
                <a:cs typeface="Carlito"/>
              </a:rPr>
              <a:t>- </a:t>
            </a:r>
            <a:r>
              <a:rPr sz="2600" spc="-5" dirty="0">
                <a:latin typeface="Carlito"/>
                <a:cs typeface="Carlito"/>
              </a:rPr>
              <a:t>The </a:t>
            </a:r>
            <a:r>
              <a:rPr sz="2600" spc="-10" dirty="0">
                <a:latin typeface="Carlito"/>
                <a:cs typeface="Carlito"/>
              </a:rPr>
              <a:t>sulfonamides are </a:t>
            </a:r>
            <a:r>
              <a:rPr sz="2600" spc="-5" dirty="0">
                <a:latin typeface="Carlito"/>
                <a:cs typeface="Carlito"/>
              </a:rPr>
              <a:t>used </a:t>
            </a:r>
            <a:r>
              <a:rPr sz="2600" dirty="0">
                <a:latin typeface="Carlito"/>
                <a:cs typeface="Carlito"/>
              </a:rPr>
              <a:t>in  </a:t>
            </a:r>
            <a:r>
              <a:rPr sz="2600" spc="-10" dirty="0">
                <a:latin typeface="Carlito"/>
                <a:cs typeface="Carlito"/>
              </a:rPr>
              <a:t>combination </a:t>
            </a:r>
            <a:r>
              <a:rPr sz="2600" dirty="0">
                <a:latin typeface="Carlito"/>
                <a:cs typeface="Carlito"/>
              </a:rPr>
              <a:t>with trimethoprim; this </a:t>
            </a:r>
            <a:r>
              <a:rPr sz="2600" spc="-10" dirty="0">
                <a:latin typeface="Carlito"/>
                <a:cs typeface="Carlito"/>
              </a:rPr>
              <a:t>combination blocks two  </a:t>
            </a:r>
            <a:r>
              <a:rPr sz="2600" spc="-5" dirty="0">
                <a:latin typeface="Carlito"/>
                <a:cs typeface="Carlito"/>
              </a:rPr>
              <a:t>distinct </a:t>
            </a:r>
            <a:r>
              <a:rPr sz="2600" spc="-15" dirty="0">
                <a:latin typeface="Carlito"/>
                <a:cs typeface="Carlito"/>
              </a:rPr>
              <a:t>steps </a:t>
            </a:r>
            <a:r>
              <a:rPr sz="2600" dirty="0">
                <a:latin typeface="Carlito"/>
                <a:cs typeface="Carlito"/>
              </a:rPr>
              <a:t>in </a:t>
            </a:r>
            <a:r>
              <a:rPr sz="2600" spc="-15" dirty="0">
                <a:latin typeface="Carlito"/>
                <a:cs typeface="Carlito"/>
              </a:rPr>
              <a:t>folic </a:t>
            </a:r>
            <a:r>
              <a:rPr sz="2600" dirty="0">
                <a:latin typeface="Carlito"/>
                <a:cs typeface="Carlito"/>
              </a:rPr>
              <a:t>acid </a:t>
            </a:r>
            <a:r>
              <a:rPr sz="2600" spc="-5" dirty="0">
                <a:latin typeface="Carlito"/>
                <a:cs typeface="Carlito"/>
              </a:rPr>
              <a:t>metabolism </a:t>
            </a:r>
            <a:r>
              <a:rPr sz="2600" dirty="0">
                <a:latin typeface="Carlito"/>
                <a:cs typeface="Carlito"/>
              </a:rPr>
              <a:t>and </a:t>
            </a:r>
            <a:r>
              <a:rPr sz="2600" spc="-15" dirty="0">
                <a:latin typeface="Carlito"/>
                <a:cs typeface="Carlito"/>
              </a:rPr>
              <a:t>prevents </a:t>
            </a:r>
            <a:r>
              <a:rPr sz="2600" dirty="0">
                <a:latin typeface="Carlito"/>
                <a:cs typeface="Carlito"/>
              </a:rPr>
              <a:t>the  </a:t>
            </a:r>
            <a:r>
              <a:rPr sz="2600" spc="-10" dirty="0">
                <a:latin typeface="Carlito"/>
                <a:cs typeface="Carlito"/>
              </a:rPr>
              <a:t>emergence </a:t>
            </a:r>
            <a:r>
              <a:rPr sz="2600" spc="-5" dirty="0">
                <a:latin typeface="Carlito"/>
                <a:cs typeface="Carlito"/>
              </a:rPr>
              <a:t>of </a:t>
            </a:r>
            <a:r>
              <a:rPr sz="2600" spc="-15" dirty="0">
                <a:latin typeface="Carlito"/>
                <a:cs typeface="Carlito"/>
              </a:rPr>
              <a:t>resistant</a:t>
            </a:r>
            <a:r>
              <a:rPr sz="2600" spc="-65" dirty="0">
                <a:latin typeface="Carlito"/>
                <a:cs typeface="Carlito"/>
              </a:rPr>
              <a:t> </a:t>
            </a:r>
            <a:r>
              <a:rPr sz="2600" spc="-10" dirty="0">
                <a:latin typeface="Carlito"/>
                <a:cs typeface="Carlito"/>
              </a:rPr>
              <a:t>strains</a:t>
            </a:r>
            <a:endParaRPr sz="2600" dirty="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8810625" cy="6419215"/>
            </a:xfrm>
            <a:custGeom>
              <a:avLst/>
              <a:gdLst/>
              <a:ahLst/>
              <a:cxnLst/>
              <a:rect l="l" t="t" r="r" b="b"/>
              <a:pathLst>
                <a:path w="8810625" h="6419215">
                  <a:moveTo>
                    <a:pt x="8792845" y="0"/>
                  </a:moveTo>
                  <a:lnTo>
                    <a:pt x="8810244" y="6419088"/>
                  </a:lnTo>
                  <a:lnTo>
                    <a:pt x="0" y="6410634"/>
                  </a:lnTo>
                </a:path>
              </a:pathLst>
            </a:custGeom>
            <a:ln w="82296">
              <a:solidFill>
                <a:srgbClr val="7E7E7E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908303" y="201168"/>
              <a:ext cx="7086600" cy="6096000"/>
            </a:xfrm>
            <a:custGeom>
              <a:avLst/>
              <a:gdLst/>
              <a:ahLst/>
              <a:cxnLst/>
              <a:rect l="l" t="t" r="r" b="b"/>
              <a:pathLst>
                <a:path w="7086600" h="6096000">
                  <a:moveTo>
                    <a:pt x="7086600" y="0"/>
                  </a:moveTo>
                  <a:lnTo>
                    <a:pt x="0" y="0"/>
                  </a:lnTo>
                  <a:lnTo>
                    <a:pt x="0" y="6096000"/>
                  </a:lnTo>
                  <a:lnTo>
                    <a:pt x="7086600" y="6096000"/>
                  </a:lnTo>
                  <a:lnTo>
                    <a:pt x="7086600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908303" y="201168"/>
              <a:ext cx="7086600" cy="6096000"/>
            </a:xfrm>
            <a:custGeom>
              <a:avLst/>
              <a:gdLst/>
              <a:ahLst/>
              <a:cxnLst/>
              <a:rect l="l" t="t" r="r" b="b"/>
              <a:pathLst>
                <a:path w="7086600" h="6096000">
                  <a:moveTo>
                    <a:pt x="0" y="6096000"/>
                  </a:moveTo>
                  <a:lnTo>
                    <a:pt x="7086600" y="6096000"/>
                  </a:lnTo>
                  <a:lnTo>
                    <a:pt x="7086600" y="0"/>
                  </a:lnTo>
                  <a:lnTo>
                    <a:pt x="0" y="0"/>
                  </a:lnTo>
                  <a:lnTo>
                    <a:pt x="0" y="6096000"/>
                  </a:lnTo>
                  <a:close/>
                </a:path>
              </a:pathLst>
            </a:custGeom>
            <a:ln w="91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6" name="object 6"/>
          <p:cNvSpPr txBox="1"/>
          <p:nvPr/>
        </p:nvSpPr>
        <p:spPr>
          <a:xfrm>
            <a:off x="2438780" y="252171"/>
            <a:ext cx="3911600" cy="33147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2000" b="1" dirty="0">
                <a:solidFill>
                  <a:srgbClr val="A6977C"/>
                </a:solidFill>
                <a:latin typeface="Arial"/>
                <a:cs typeface="Arial"/>
              </a:rPr>
              <a:t>p-aminobenzoic acid +</a:t>
            </a:r>
            <a:r>
              <a:rPr sz="2000" b="1" spc="-145" dirty="0">
                <a:solidFill>
                  <a:srgbClr val="A6977C"/>
                </a:solidFill>
                <a:latin typeface="Arial"/>
                <a:cs typeface="Arial"/>
              </a:rPr>
              <a:t> </a:t>
            </a:r>
            <a:r>
              <a:rPr sz="2000" b="1" dirty="0">
                <a:solidFill>
                  <a:srgbClr val="A6977C"/>
                </a:solidFill>
                <a:latin typeface="Arial"/>
                <a:cs typeface="Arial"/>
              </a:rPr>
              <a:t>Pteridine</a:t>
            </a:r>
            <a:endParaRPr sz="2000">
              <a:latin typeface="Arial"/>
              <a:cs typeface="Arial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3211829" y="4807077"/>
            <a:ext cx="2433320" cy="33083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000" b="1" spc="-15" dirty="0">
                <a:solidFill>
                  <a:srgbClr val="A6977C"/>
                </a:solidFill>
                <a:latin typeface="Arial"/>
                <a:cs typeface="Arial"/>
              </a:rPr>
              <a:t>Tetrahydrofolic</a:t>
            </a:r>
            <a:r>
              <a:rPr sz="2000" b="1" spc="-40" dirty="0">
                <a:solidFill>
                  <a:srgbClr val="A6977C"/>
                </a:solidFill>
                <a:latin typeface="Arial"/>
                <a:cs typeface="Arial"/>
              </a:rPr>
              <a:t> </a:t>
            </a:r>
            <a:r>
              <a:rPr sz="2000" b="1" dirty="0">
                <a:solidFill>
                  <a:srgbClr val="A6977C"/>
                </a:solidFill>
                <a:latin typeface="Arial"/>
                <a:cs typeface="Arial"/>
              </a:rPr>
              <a:t>acid</a:t>
            </a:r>
            <a:endParaRPr sz="2000">
              <a:latin typeface="Arial"/>
              <a:cs typeface="Arial"/>
            </a:endParaRPr>
          </a:p>
        </p:txBody>
      </p:sp>
      <p:sp>
        <p:nvSpPr>
          <p:cNvPr id="8" name="object 8"/>
          <p:cNvSpPr txBox="1"/>
          <p:nvPr/>
        </p:nvSpPr>
        <p:spPr>
          <a:xfrm>
            <a:off x="5021326" y="738632"/>
            <a:ext cx="1351915" cy="63563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 marR="5080" indent="120014">
              <a:lnSpc>
                <a:spcPct val="100000"/>
              </a:lnSpc>
              <a:spcBef>
                <a:spcPts val="105"/>
              </a:spcBef>
            </a:pPr>
            <a:r>
              <a:rPr sz="2000" b="1" dirty="0">
                <a:solidFill>
                  <a:srgbClr val="FF7B80"/>
                </a:solidFill>
                <a:latin typeface="Arial"/>
                <a:cs typeface="Arial"/>
              </a:rPr>
              <a:t>Pteridine  s</a:t>
            </a:r>
            <a:r>
              <a:rPr sz="2000" b="1" spc="-35" dirty="0">
                <a:solidFill>
                  <a:srgbClr val="FF7B80"/>
                </a:solidFill>
                <a:latin typeface="Arial"/>
                <a:cs typeface="Arial"/>
              </a:rPr>
              <a:t>y</a:t>
            </a:r>
            <a:r>
              <a:rPr sz="2000" b="1" dirty="0">
                <a:solidFill>
                  <a:srgbClr val="FF7B80"/>
                </a:solidFill>
                <a:latin typeface="Arial"/>
                <a:cs typeface="Arial"/>
              </a:rPr>
              <a:t>nthe</a:t>
            </a:r>
            <a:r>
              <a:rPr sz="2000" b="1" spc="5" dirty="0">
                <a:solidFill>
                  <a:srgbClr val="FF7B80"/>
                </a:solidFill>
                <a:latin typeface="Arial"/>
                <a:cs typeface="Arial"/>
              </a:rPr>
              <a:t>t</a:t>
            </a:r>
            <a:r>
              <a:rPr sz="2000" b="1" dirty="0">
                <a:solidFill>
                  <a:srgbClr val="FF7B80"/>
                </a:solidFill>
                <a:latin typeface="Arial"/>
                <a:cs typeface="Arial"/>
              </a:rPr>
              <a:t>ase</a:t>
            </a:r>
            <a:endParaRPr sz="2000">
              <a:latin typeface="Arial"/>
              <a:cs typeface="Arial"/>
            </a:endParaRPr>
          </a:p>
        </p:txBody>
      </p:sp>
      <p:sp>
        <p:nvSpPr>
          <p:cNvPr id="9" name="object 9"/>
          <p:cNvSpPr/>
          <p:nvPr/>
        </p:nvSpPr>
        <p:spPr>
          <a:xfrm>
            <a:off x="4363212" y="2263901"/>
            <a:ext cx="86995" cy="2435860"/>
          </a:xfrm>
          <a:custGeom>
            <a:avLst/>
            <a:gdLst/>
            <a:ahLst/>
            <a:cxnLst/>
            <a:rect l="l" t="t" r="r" b="b"/>
            <a:pathLst>
              <a:path w="86995" h="2435860">
                <a:moveTo>
                  <a:pt x="86868" y="2348484"/>
                </a:moveTo>
                <a:lnTo>
                  <a:pt x="57912" y="2348484"/>
                </a:lnTo>
                <a:lnTo>
                  <a:pt x="57912" y="1549908"/>
                </a:lnTo>
                <a:lnTo>
                  <a:pt x="28956" y="1549908"/>
                </a:lnTo>
                <a:lnTo>
                  <a:pt x="28956" y="2348484"/>
                </a:lnTo>
                <a:lnTo>
                  <a:pt x="0" y="2348484"/>
                </a:lnTo>
                <a:lnTo>
                  <a:pt x="43434" y="2435352"/>
                </a:lnTo>
                <a:lnTo>
                  <a:pt x="79629" y="2362962"/>
                </a:lnTo>
                <a:lnTo>
                  <a:pt x="86868" y="2348484"/>
                </a:lnTo>
                <a:close/>
              </a:path>
              <a:path w="86995" h="2435860">
                <a:moveTo>
                  <a:pt x="86868" y="798576"/>
                </a:moveTo>
                <a:lnTo>
                  <a:pt x="57912" y="798576"/>
                </a:lnTo>
                <a:lnTo>
                  <a:pt x="57912" y="0"/>
                </a:lnTo>
                <a:lnTo>
                  <a:pt x="28956" y="0"/>
                </a:lnTo>
                <a:lnTo>
                  <a:pt x="28956" y="798576"/>
                </a:lnTo>
                <a:lnTo>
                  <a:pt x="0" y="798576"/>
                </a:lnTo>
                <a:lnTo>
                  <a:pt x="43434" y="885444"/>
                </a:lnTo>
                <a:lnTo>
                  <a:pt x="79629" y="813054"/>
                </a:lnTo>
                <a:lnTo>
                  <a:pt x="86868" y="798576"/>
                </a:lnTo>
                <a:close/>
              </a:path>
            </a:pathLst>
          </a:custGeom>
          <a:solidFill>
            <a:srgbClr val="000000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 txBox="1"/>
          <p:nvPr/>
        </p:nvSpPr>
        <p:spPr>
          <a:xfrm>
            <a:off x="3187954" y="1723389"/>
            <a:ext cx="3575685" cy="240982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R="1156335" algn="ctr">
              <a:lnSpc>
                <a:spcPct val="100000"/>
              </a:lnSpc>
              <a:spcBef>
                <a:spcPts val="105"/>
              </a:spcBef>
            </a:pPr>
            <a:r>
              <a:rPr sz="2000" b="1" spc="-5" dirty="0">
                <a:solidFill>
                  <a:srgbClr val="A6977C"/>
                </a:solidFill>
                <a:latin typeface="Arial"/>
                <a:cs typeface="Arial"/>
              </a:rPr>
              <a:t>Dihydropteroic</a:t>
            </a:r>
            <a:r>
              <a:rPr sz="2000" b="1" spc="-30" dirty="0">
                <a:solidFill>
                  <a:srgbClr val="A6977C"/>
                </a:solidFill>
                <a:latin typeface="Arial"/>
                <a:cs typeface="Arial"/>
              </a:rPr>
              <a:t> </a:t>
            </a:r>
            <a:r>
              <a:rPr sz="2000" b="1" dirty="0">
                <a:solidFill>
                  <a:srgbClr val="A6977C"/>
                </a:solidFill>
                <a:latin typeface="Arial"/>
                <a:cs typeface="Arial"/>
              </a:rPr>
              <a:t>acid</a:t>
            </a:r>
            <a:endParaRPr sz="20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0"/>
              </a:spcBef>
            </a:pPr>
            <a:endParaRPr sz="2050" dirty="0">
              <a:latin typeface="Arial"/>
              <a:cs typeface="Arial"/>
            </a:endParaRPr>
          </a:p>
          <a:p>
            <a:pPr marL="1913255" algn="ctr">
              <a:lnSpc>
                <a:spcPct val="100000"/>
              </a:lnSpc>
            </a:pPr>
            <a:r>
              <a:rPr sz="2000" b="1" spc="-5" dirty="0">
                <a:solidFill>
                  <a:srgbClr val="FF7B80"/>
                </a:solidFill>
                <a:latin typeface="Arial"/>
                <a:cs typeface="Arial"/>
              </a:rPr>
              <a:t>Dihydrofolate</a:t>
            </a:r>
            <a:endParaRPr sz="2000" dirty="0">
              <a:latin typeface="Arial"/>
              <a:cs typeface="Arial"/>
            </a:endParaRPr>
          </a:p>
          <a:p>
            <a:pPr marL="1911985" algn="ctr">
              <a:lnSpc>
                <a:spcPct val="100000"/>
              </a:lnSpc>
            </a:pPr>
            <a:r>
              <a:rPr sz="2000" b="1" spc="-5" dirty="0">
                <a:solidFill>
                  <a:srgbClr val="FF7B80"/>
                </a:solidFill>
                <a:latin typeface="Arial"/>
                <a:cs typeface="Arial"/>
              </a:rPr>
              <a:t>synthetase</a:t>
            </a:r>
            <a:endParaRPr sz="20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2350" dirty="0">
              <a:latin typeface="Arial"/>
              <a:cs typeface="Arial"/>
            </a:endParaRPr>
          </a:p>
          <a:p>
            <a:pPr marR="1122680" algn="ctr">
              <a:lnSpc>
                <a:spcPct val="100000"/>
              </a:lnSpc>
            </a:pPr>
            <a:r>
              <a:rPr sz="2000" b="1" spc="-5" dirty="0">
                <a:solidFill>
                  <a:srgbClr val="A6977C"/>
                </a:solidFill>
                <a:latin typeface="Arial"/>
                <a:cs typeface="Arial"/>
              </a:rPr>
              <a:t>Dihydrofolic</a:t>
            </a:r>
            <a:r>
              <a:rPr sz="2000" b="1" spc="-15" dirty="0">
                <a:solidFill>
                  <a:srgbClr val="A6977C"/>
                </a:solidFill>
                <a:latin typeface="Arial"/>
                <a:cs typeface="Arial"/>
              </a:rPr>
              <a:t> </a:t>
            </a:r>
            <a:r>
              <a:rPr sz="2000" b="1" dirty="0">
                <a:solidFill>
                  <a:srgbClr val="A6977C"/>
                </a:solidFill>
                <a:latin typeface="Arial"/>
                <a:cs typeface="Arial"/>
              </a:rPr>
              <a:t>acid</a:t>
            </a:r>
            <a:endParaRPr sz="2000" dirty="0">
              <a:latin typeface="Arial"/>
              <a:cs typeface="Arial"/>
            </a:endParaRPr>
          </a:p>
          <a:p>
            <a:pPr marL="1843405" algn="ctr">
              <a:lnSpc>
                <a:spcPct val="100000"/>
              </a:lnSpc>
              <a:spcBef>
                <a:spcPts val="1660"/>
              </a:spcBef>
            </a:pPr>
            <a:r>
              <a:rPr sz="2000" b="1" spc="-5" dirty="0">
                <a:solidFill>
                  <a:srgbClr val="FF7B80"/>
                </a:solidFill>
                <a:latin typeface="Arial"/>
                <a:cs typeface="Arial"/>
              </a:rPr>
              <a:t>Dihydrofolate</a:t>
            </a:r>
            <a:endParaRPr sz="2000" dirty="0">
              <a:latin typeface="Arial"/>
              <a:cs typeface="Arial"/>
            </a:endParaRPr>
          </a:p>
        </p:txBody>
      </p:sp>
      <p:sp>
        <p:nvSpPr>
          <p:cNvPr id="11" name="object 11"/>
          <p:cNvSpPr txBox="1"/>
          <p:nvPr/>
        </p:nvSpPr>
        <p:spPr>
          <a:xfrm>
            <a:off x="5283200" y="4106926"/>
            <a:ext cx="1228725" cy="33083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000" b="1" dirty="0">
                <a:solidFill>
                  <a:srgbClr val="FF7B80"/>
                </a:solidFill>
                <a:latin typeface="Arial"/>
                <a:cs typeface="Arial"/>
              </a:rPr>
              <a:t>reduc</a:t>
            </a:r>
            <a:r>
              <a:rPr sz="2000" b="1" spc="5" dirty="0">
                <a:solidFill>
                  <a:srgbClr val="FF7B80"/>
                </a:solidFill>
                <a:latin typeface="Arial"/>
                <a:cs typeface="Arial"/>
              </a:rPr>
              <a:t>t</a:t>
            </a:r>
            <a:r>
              <a:rPr sz="2000" b="1" dirty="0">
                <a:solidFill>
                  <a:srgbClr val="FF7B80"/>
                </a:solidFill>
                <a:latin typeface="Arial"/>
                <a:cs typeface="Arial"/>
              </a:rPr>
              <a:t>ase</a:t>
            </a:r>
            <a:endParaRPr sz="2000">
              <a:latin typeface="Arial"/>
              <a:cs typeface="Arial"/>
            </a:endParaRPr>
          </a:p>
        </p:txBody>
      </p:sp>
      <p:sp>
        <p:nvSpPr>
          <p:cNvPr id="12" name="object 12"/>
          <p:cNvSpPr/>
          <p:nvPr/>
        </p:nvSpPr>
        <p:spPr>
          <a:xfrm>
            <a:off x="4378452" y="703326"/>
            <a:ext cx="86995" cy="885825"/>
          </a:xfrm>
          <a:custGeom>
            <a:avLst/>
            <a:gdLst/>
            <a:ahLst/>
            <a:cxnLst/>
            <a:rect l="l" t="t" r="r" b="b"/>
            <a:pathLst>
              <a:path w="86995" h="885825">
                <a:moveTo>
                  <a:pt x="28956" y="798576"/>
                </a:moveTo>
                <a:lnTo>
                  <a:pt x="0" y="798576"/>
                </a:lnTo>
                <a:lnTo>
                  <a:pt x="43434" y="885444"/>
                </a:lnTo>
                <a:lnTo>
                  <a:pt x="79629" y="813053"/>
                </a:lnTo>
                <a:lnTo>
                  <a:pt x="28956" y="813053"/>
                </a:lnTo>
                <a:lnTo>
                  <a:pt x="28956" y="798576"/>
                </a:lnTo>
                <a:close/>
              </a:path>
              <a:path w="86995" h="885825">
                <a:moveTo>
                  <a:pt x="57912" y="0"/>
                </a:moveTo>
                <a:lnTo>
                  <a:pt x="28956" y="0"/>
                </a:lnTo>
                <a:lnTo>
                  <a:pt x="28956" y="813053"/>
                </a:lnTo>
                <a:lnTo>
                  <a:pt x="57912" y="813053"/>
                </a:lnTo>
                <a:lnTo>
                  <a:pt x="57912" y="0"/>
                </a:lnTo>
                <a:close/>
              </a:path>
              <a:path w="86995" h="885825">
                <a:moveTo>
                  <a:pt x="86868" y="798576"/>
                </a:moveTo>
                <a:lnTo>
                  <a:pt x="57912" y="798576"/>
                </a:lnTo>
                <a:lnTo>
                  <a:pt x="57912" y="813053"/>
                </a:lnTo>
                <a:lnTo>
                  <a:pt x="79629" y="813053"/>
                </a:lnTo>
                <a:lnTo>
                  <a:pt x="86868" y="798576"/>
                </a:lnTo>
                <a:close/>
              </a:path>
            </a:pathLst>
          </a:custGeom>
          <a:solidFill>
            <a:srgbClr val="000000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" name="object 13"/>
          <p:cNvSpPr txBox="1"/>
          <p:nvPr/>
        </p:nvSpPr>
        <p:spPr>
          <a:xfrm>
            <a:off x="1273555" y="5407253"/>
            <a:ext cx="1292860" cy="33083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000" b="1" dirty="0">
                <a:latin typeface="Arial"/>
                <a:cs typeface="Arial"/>
              </a:rPr>
              <a:t>Th</a:t>
            </a:r>
            <a:r>
              <a:rPr sz="2000" b="1" spc="-40" dirty="0">
                <a:latin typeface="Arial"/>
                <a:cs typeface="Arial"/>
              </a:rPr>
              <a:t>y</a:t>
            </a:r>
            <a:r>
              <a:rPr sz="2000" b="1" dirty="0">
                <a:latin typeface="Arial"/>
                <a:cs typeface="Arial"/>
              </a:rPr>
              <a:t>m</a:t>
            </a:r>
            <a:r>
              <a:rPr sz="2000" b="1" spc="-10" dirty="0">
                <a:latin typeface="Arial"/>
                <a:cs typeface="Arial"/>
              </a:rPr>
              <a:t>i</a:t>
            </a:r>
            <a:r>
              <a:rPr sz="2000" b="1" dirty="0">
                <a:latin typeface="Arial"/>
                <a:cs typeface="Arial"/>
              </a:rPr>
              <a:t>dine</a:t>
            </a:r>
            <a:endParaRPr sz="2000">
              <a:latin typeface="Arial"/>
              <a:cs typeface="Arial"/>
            </a:endParaRPr>
          </a:p>
        </p:txBody>
      </p:sp>
      <p:sp>
        <p:nvSpPr>
          <p:cNvPr id="14" name="object 14"/>
          <p:cNvSpPr txBox="1"/>
          <p:nvPr/>
        </p:nvSpPr>
        <p:spPr>
          <a:xfrm>
            <a:off x="4064634" y="5805017"/>
            <a:ext cx="958215" cy="33083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000" b="1" dirty="0">
                <a:latin typeface="Arial"/>
                <a:cs typeface="Arial"/>
              </a:rPr>
              <a:t>Pur</a:t>
            </a:r>
            <a:r>
              <a:rPr sz="2000" b="1" spc="-10" dirty="0">
                <a:latin typeface="Arial"/>
                <a:cs typeface="Arial"/>
              </a:rPr>
              <a:t>i</a:t>
            </a:r>
            <a:r>
              <a:rPr sz="2000" b="1" dirty="0">
                <a:latin typeface="Arial"/>
                <a:cs typeface="Arial"/>
              </a:rPr>
              <a:t>nes</a:t>
            </a:r>
            <a:endParaRPr sz="2000">
              <a:latin typeface="Arial"/>
              <a:cs typeface="Arial"/>
            </a:endParaRPr>
          </a:p>
        </p:txBody>
      </p:sp>
      <p:sp>
        <p:nvSpPr>
          <p:cNvPr id="15" name="object 15"/>
          <p:cNvSpPr txBox="1"/>
          <p:nvPr/>
        </p:nvSpPr>
        <p:spPr>
          <a:xfrm>
            <a:off x="6228969" y="5357571"/>
            <a:ext cx="1367790" cy="33083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000" b="1" dirty="0">
                <a:latin typeface="Arial"/>
                <a:cs typeface="Arial"/>
              </a:rPr>
              <a:t>Methion</a:t>
            </a:r>
            <a:r>
              <a:rPr sz="2000" b="1" spc="-10" dirty="0">
                <a:latin typeface="Arial"/>
                <a:cs typeface="Arial"/>
              </a:rPr>
              <a:t>i</a:t>
            </a:r>
            <a:r>
              <a:rPr sz="2000" b="1" dirty="0">
                <a:latin typeface="Arial"/>
                <a:cs typeface="Arial"/>
              </a:rPr>
              <a:t>ne</a:t>
            </a:r>
            <a:endParaRPr sz="2000">
              <a:latin typeface="Arial"/>
              <a:cs typeface="Arial"/>
            </a:endParaRPr>
          </a:p>
        </p:txBody>
      </p:sp>
      <p:grpSp>
        <p:nvGrpSpPr>
          <p:cNvPr id="16" name="object 16"/>
          <p:cNvGrpSpPr/>
          <p:nvPr/>
        </p:nvGrpSpPr>
        <p:grpSpPr>
          <a:xfrm>
            <a:off x="2887217" y="4358513"/>
            <a:ext cx="3048000" cy="1410970"/>
            <a:chOff x="2887217" y="4358513"/>
            <a:chExt cx="3048000" cy="1410970"/>
          </a:xfrm>
        </p:grpSpPr>
        <p:sp>
          <p:nvSpPr>
            <p:cNvPr id="17" name="object 17"/>
            <p:cNvSpPr/>
            <p:nvPr/>
          </p:nvSpPr>
          <p:spPr>
            <a:xfrm>
              <a:off x="2887218" y="5240273"/>
              <a:ext cx="3048000" cy="528955"/>
            </a:xfrm>
            <a:custGeom>
              <a:avLst/>
              <a:gdLst/>
              <a:ahLst/>
              <a:cxnLst/>
              <a:rect l="l" t="t" r="r" b="b"/>
              <a:pathLst>
                <a:path w="3048000" h="528954">
                  <a:moveTo>
                    <a:pt x="1516126" y="99568"/>
                  </a:moveTo>
                  <a:lnTo>
                    <a:pt x="1510538" y="71120"/>
                  </a:lnTo>
                  <a:lnTo>
                    <a:pt x="82410" y="351586"/>
                  </a:lnTo>
                  <a:lnTo>
                    <a:pt x="76835" y="323215"/>
                  </a:lnTo>
                  <a:lnTo>
                    <a:pt x="0" y="382524"/>
                  </a:lnTo>
                  <a:lnTo>
                    <a:pt x="93599" y="408406"/>
                  </a:lnTo>
                  <a:lnTo>
                    <a:pt x="88544" y="382778"/>
                  </a:lnTo>
                  <a:lnTo>
                    <a:pt x="87998" y="379996"/>
                  </a:lnTo>
                  <a:lnTo>
                    <a:pt x="1516126" y="99568"/>
                  </a:lnTo>
                  <a:close/>
                </a:path>
                <a:path w="3048000" h="528954">
                  <a:moveTo>
                    <a:pt x="3048000" y="323088"/>
                  </a:moveTo>
                  <a:lnTo>
                    <a:pt x="2968879" y="266700"/>
                  </a:lnTo>
                  <a:lnTo>
                    <a:pt x="2964383" y="295300"/>
                  </a:lnTo>
                  <a:lnTo>
                    <a:pt x="1549336" y="72948"/>
                  </a:lnTo>
                  <a:lnTo>
                    <a:pt x="1549146" y="0"/>
                  </a:lnTo>
                  <a:lnTo>
                    <a:pt x="1520190" y="0"/>
                  </a:lnTo>
                  <a:lnTo>
                    <a:pt x="1521409" y="442010"/>
                  </a:lnTo>
                  <a:lnTo>
                    <a:pt x="1492504" y="442087"/>
                  </a:lnTo>
                  <a:lnTo>
                    <a:pt x="1536192" y="528828"/>
                  </a:lnTo>
                  <a:lnTo>
                    <a:pt x="1572094" y="456476"/>
                  </a:lnTo>
                  <a:lnTo>
                    <a:pt x="1579372" y="441833"/>
                  </a:lnTo>
                  <a:lnTo>
                    <a:pt x="1550365" y="441921"/>
                  </a:lnTo>
                  <a:lnTo>
                    <a:pt x="1549425" y="102374"/>
                  </a:lnTo>
                  <a:lnTo>
                    <a:pt x="2959900" y="323900"/>
                  </a:lnTo>
                  <a:lnTo>
                    <a:pt x="2955417" y="352513"/>
                  </a:lnTo>
                  <a:lnTo>
                    <a:pt x="3038398" y="326136"/>
                  </a:lnTo>
                  <a:lnTo>
                    <a:pt x="3048000" y="323088"/>
                  </a:lnTo>
                  <a:close/>
                </a:path>
              </a:pathLst>
            </a:custGeom>
            <a:solidFill>
              <a:srgbClr val="00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" name="object 18"/>
            <p:cNvSpPr/>
            <p:nvPr/>
          </p:nvSpPr>
          <p:spPr>
            <a:xfrm>
              <a:off x="4053077" y="4373118"/>
              <a:ext cx="399415" cy="0"/>
            </a:xfrm>
            <a:custGeom>
              <a:avLst/>
              <a:gdLst/>
              <a:ahLst/>
              <a:cxnLst/>
              <a:rect l="l" t="t" r="r" b="b"/>
              <a:pathLst>
                <a:path w="399414">
                  <a:moveTo>
                    <a:pt x="0" y="0"/>
                  </a:moveTo>
                  <a:lnTo>
                    <a:pt x="399288" y="0"/>
                  </a:lnTo>
                </a:path>
              </a:pathLst>
            </a:custGeom>
            <a:ln w="28956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9" name="object 19"/>
          <p:cNvSpPr txBox="1"/>
          <p:nvPr/>
        </p:nvSpPr>
        <p:spPr>
          <a:xfrm>
            <a:off x="2210561" y="4191761"/>
            <a:ext cx="1844039" cy="425450"/>
          </a:xfrm>
          <a:prstGeom prst="rect">
            <a:avLst/>
          </a:prstGeom>
          <a:solidFill>
            <a:srgbClr val="FFFFFF"/>
          </a:solidFill>
          <a:ln w="28955">
            <a:solidFill>
              <a:srgbClr val="000000"/>
            </a:solidFill>
          </a:ln>
        </p:spPr>
        <p:txBody>
          <a:bodyPr vert="horz" wrap="square" lIns="0" tIns="38735" rIns="0" bIns="0" rtlCol="0">
            <a:spAutoFit/>
          </a:bodyPr>
          <a:lstStyle/>
          <a:p>
            <a:pPr marL="109855">
              <a:lnSpc>
                <a:spcPct val="100000"/>
              </a:lnSpc>
              <a:spcBef>
                <a:spcPts val="305"/>
              </a:spcBef>
            </a:pPr>
            <a:r>
              <a:rPr sz="2000" b="1" spc="-10" dirty="0">
                <a:latin typeface="Arial"/>
                <a:cs typeface="Arial"/>
              </a:rPr>
              <a:t>Trimethoprim</a:t>
            </a:r>
            <a:endParaRPr sz="2000">
              <a:latin typeface="Arial"/>
              <a:cs typeface="Arial"/>
            </a:endParaRPr>
          </a:p>
        </p:txBody>
      </p:sp>
      <p:sp>
        <p:nvSpPr>
          <p:cNvPr id="20" name="object 20"/>
          <p:cNvSpPr/>
          <p:nvPr/>
        </p:nvSpPr>
        <p:spPr>
          <a:xfrm>
            <a:off x="3992117" y="1247394"/>
            <a:ext cx="449580" cy="0"/>
          </a:xfrm>
          <a:custGeom>
            <a:avLst/>
            <a:gdLst/>
            <a:ahLst/>
            <a:cxnLst/>
            <a:rect l="l" t="t" r="r" b="b"/>
            <a:pathLst>
              <a:path w="449579">
                <a:moveTo>
                  <a:pt x="0" y="0"/>
                </a:moveTo>
                <a:lnTo>
                  <a:pt x="449580" y="0"/>
                </a:lnTo>
              </a:path>
            </a:pathLst>
          </a:custGeom>
          <a:ln w="28956">
            <a:solidFill>
              <a:srgbClr val="000000"/>
            </a:solidFill>
          </a:ln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1" name="object 21"/>
          <p:cNvSpPr txBox="1"/>
          <p:nvPr/>
        </p:nvSpPr>
        <p:spPr>
          <a:xfrm>
            <a:off x="2134361" y="1067561"/>
            <a:ext cx="1871980" cy="401320"/>
          </a:xfrm>
          <a:prstGeom prst="rect">
            <a:avLst/>
          </a:prstGeom>
          <a:solidFill>
            <a:srgbClr val="FFFFFF"/>
          </a:solidFill>
          <a:ln w="28955">
            <a:solidFill>
              <a:srgbClr val="000000"/>
            </a:solidFill>
          </a:ln>
        </p:spPr>
        <p:txBody>
          <a:bodyPr vert="horz" wrap="square" lIns="0" tIns="38100" rIns="0" bIns="0" rtlCol="0">
            <a:spAutoFit/>
          </a:bodyPr>
          <a:lstStyle/>
          <a:p>
            <a:pPr marL="100330">
              <a:lnSpc>
                <a:spcPct val="100000"/>
              </a:lnSpc>
              <a:spcBef>
                <a:spcPts val="300"/>
              </a:spcBef>
            </a:pPr>
            <a:r>
              <a:rPr sz="2000" b="1" dirty="0">
                <a:latin typeface="Arial"/>
                <a:cs typeface="Arial"/>
              </a:rPr>
              <a:t>Sulfonamides</a:t>
            </a:r>
            <a:endParaRPr sz="20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761" y="1219961"/>
              <a:ext cx="8763000" cy="51816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761" y="1219961"/>
              <a:ext cx="8763000" cy="5181600"/>
            </a:xfrm>
            <a:custGeom>
              <a:avLst/>
              <a:gdLst/>
              <a:ahLst/>
              <a:cxnLst/>
              <a:rect l="l" t="t" r="r" b="b"/>
              <a:pathLst>
                <a:path w="8763000" h="5181600">
                  <a:moveTo>
                    <a:pt x="0" y="5181600"/>
                  </a:moveTo>
                  <a:lnTo>
                    <a:pt x="8763000" y="5181600"/>
                  </a:lnTo>
                  <a:lnTo>
                    <a:pt x="8763000" y="0"/>
                  </a:lnTo>
                  <a:lnTo>
                    <a:pt x="0" y="0"/>
                  </a:lnTo>
                  <a:lnTo>
                    <a:pt x="0" y="5181600"/>
                  </a:lnTo>
                  <a:close/>
                </a:path>
              </a:pathLst>
            </a:custGeom>
            <a:ln w="19812">
              <a:solidFill>
                <a:srgbClr val="6F2F9F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/>
          <p:nvPr/>
        </p:nvSpPr>
        <p:spPr>
          <a:xfrm>
            <a:off x="78739" y="2068194"/>
            <a:ext cx="8219440" cy="343979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329565" indent="-317500">
              <a:lnSpc>
                <a:spcPct val="100000"/>
              </a:lnSpc>
              <a:spcBef>
                <a:spcPts val="95"/>
              </a:spcBef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spc="-5" dirty="0">
                <a:latin typeface="Carlito"/>
                <a:cs typeface="Carlito"/>
              </a:rPr>
              <a:t>A </a:t>
            </a:r>
            <a:r>
              <a:rPr sz="2800" spc="-15" dirty="0">
                <a:latin typeface="Carlito"/>
                <a:cs typeface="Carlito"/>
              </a:rPr>
              <a:t>variety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0" dirty="0">
                <a:latin typeface="Carlito"/>
                <a:cs typeface="Carlito"/>
              </a:rPr>
              <a:t>mutations can </a:t>
            </a:r>
            <a:r>
              <a:rPr sz="2800" spc="-5" dirty="0">
                <a:latin typeface="Carlito"/>
                <a:cs typeface="Carlito"/>
              </a:rPr>
              <a:t>lead </a:t>
            </a:r>
            <a:r>
              <a:rPr sz="2800" spc="-20" dirty="0">
                <a:latin typeface="Carlito"/>
                <a:cs typeface="Carlito"/>
              </a:rPr>
              <a:t>to </a:t>
            </a:r>
            <a:r>
              <a:rPr sz="2800" spc="-10" dirty="0">
                <a:latin typeface="Carlito"/>
                <a:cs typeface="Carlito"/>
              </a:rPr>
              <a:t>antibiotic</a:t>
            </a:r>
            <a:r>
              <a:rPr sz="2800" spc="125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resistance</a:t>
            </a:r>
            <a:endParaRPr sz="2800">
              <a:latin typeface="Carlito"/>
              <a:cs typeface="Carlito"/>
            </a:endParaRPr>
          </a:p>
          <a:p>
            <a:pPr marL="329565" indent="-317500">
              <a:lnSpc>
                <a:spcPct val="100000"/>
              </a:lnSpc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spc="-5" dirty="0">
                <a:latin typeface="Carlito"/>
                <a:cs typeface="Carlito"/>
              </a:rPr>
              <a:t>Mechanisms of </a:t>
            </a:r>
            <a:r>
              <a:rPr sz="2800" spc="-10" dirty="0">
                <a:latin typeface="Carlito"/>
                <a:cs typeface="Carlito"/>
              </a:rPr>
              <a:t>antibiotic</a:t>
            </a:r>
            <a:r>
              <a:rPr sz="2800" spc="7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resistance</a:t>
            </a:r>
            <a:endParaRPr sz="2800">
              <a:latin typeface="Carlito"/>
              <a:cs typeface="Carlito"/>
            </a:endParaRPr>
          </a:p>
          <a:p>
            <a:pPr marL="1007744" lvl="1" indent="-538480">
              <a:lnSpc>
                <a:spcPct val="100000"/>
              </a:lnSpc>
              <a:buFont typeface="Wingdings"/>
              <a:buChar char=""/>
              <a:tabLst>
                <a:tab pos="1007744" algn="l"/>
                <a:tab pos="1008380" algn="l"/>
              </a:tabLst>
            </a:pPr>
            <a:r>
              <a:rPr sz="2800" spc="-15" dirty="0">
                <a:latin typeface="Carlito"/>
                <a:cs typeface="Carlito"/>
              </a:rPr>
              <a:t>Enzymatic </a:t>
            </a:r>
            <a:r>
              <a:rPr sz="2800" spc="-10" dirty="0">
                <a:latin typeface="Carlito"/>
                <a:cs typeface="Carlito"/>
              </a:rPr>
              <a:t>destruction </a:t>
            </a:r>
            <a:r>
              <a:rPr sz="2800" spc="-5" dirty="0">
                <a:latin typeface="Carlito"/>
                <a:cs typeface="Carlito"/>
              </a:rPr>
              <a:t>of</a:t>
            </a:r>
            <a:r>
              <a:rPr sz="2800" spc="55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drug</a:t>
            </a:r>
            <a:endParaRPr sz="2800">
              <a:latin typeface="Carlito"/>
              <a:cs typeface="Carlito"/>
            </a:endParaRPr>
          </a:p>
          <a:p>
            <a:pPr marL="1007744" lvl="1" indent="-538480">
              <a:lnSpc>
                <a:spcPct val="100000"/>
              </a:lnSpc>
              <a:buFont typeface="Wingdings"/>
              <a:buChar char=""/>
              <a:tabLst>
                <a:tab pos="1007744" algn="l"/>
                <a:tab pos="1008380" algn="l"/>
              </a:tabLst>
            </a:pPr>
            <a:r>
              <a:rPr sz="2800" spc="-15" dirty="0">
                <a:latin typeface="Carlito"/>
                <a:cs typeface="Carlito"/>
              </a:rPr>
              <a:t>Prevention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5" dirty="0">
                <a:latin typeface="Carlito"/>
                <a:cs typeface="Carlito"/>
              </a:rPr>
              <a:t>penetration </a:t>
            </a:r>
            <a:r>
              <a:rPr sz="2800" spc="-5" dirty="0">
                <a:latin typeface="Carlito"/>
                <a:cs typeface="Carlito"/>
              </a:rPr>
              <a:t>of</a:t>
            </a:r>
            <a:r>
              <a:rPr sz="2800" spc="5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drug</a:t>
            </a:r>
            <a:endParaRPr sz="2800">
              <a:latin typeface="Carlito"/>
              <a:cs typeface="Carlito"/>
            </a:endParaRPr>
          </a:p>
          <a:p>
            <a:pPr marL="1007744" lvl="1" indent="-538480">
              <a:lnSpc>
                <a:spcPct val="100000"/>
              </a:lnSpc>
              <a:buFont typeface="Wingdings"/>
              <a:buChar char=""/>
              <a:tabLst>
                <a:tab pos="1007744" algn="l"/>
                <a:tab pos="1008380" algn="l"/>
              </a:tabLst>
            </a:pPr>
            <a:r>
              <a:rPr sz="2800" spc="-15" dirty="0">
                <a:latin typeface="Carlito"/>
                <a:cs typeface="Carlito"/>
              </a:rPr>
              <a:t>Alteration </a:t>
            </a:r>
            <a:r>
              <a:rPr sz="2800" spc="-5" dirty="0">
                <a:latin typeface="Carlito"/>
                <a:cs typeface="Carlito"/>
              </a:rPr>
              <a:t>of </a:t>
            </a:r>
            <a:r>
              <a:rPr sz="2800" spc="-10" dirty="0">
                <a:latin typeface="Carlito"/>
                <a:cs typeface="Carlito"/>
              </a:rPr>
              <a:t>drug's </a:t>
            </a:r>
            <a:r>
              <a:rPr sz="2800" spc="-20" dirty="0">
                <a:latin typeface="Carlito"/>
                <a:cs typeface="Carlito"/>
              </a:rPr>
              <a:t>target</a:t>
            </a:r>
            <a:r>
              <a:rPr sz="2800" spc="30" dirty="0">
                <a:latin typeface="Carlito"/>
                <a:cs typeface="Carlito"/>
              </a:rPr>
              <a:t> </a:t>
            </a:r>
            <a:r>
              <a:rPr sz="2800" spc="-15" dirty="0">
                <a:latin typeface="Carlito"/>
                <a:cs typeface="Carlito"/>
              </a:rPr>
              <a:t>site</a:t>
            </a:r>
            <a:endParaRPr sz="2800">
              <a:latin typeface="Carlito"/>
              <a:cs typeface="Carlito"/>
            </a:endParaRPr>
          </a:p>
          <a:p>
            <a:pPr marL="1007744" lvl="1" indent="-538480">
              <a:lnSpc>
                <a:spcPct val="100000"/>
              </a:lnSpc>
              <a:buFont typeface="Wingdings"/>
              <a:buChar char=""/>
              <a:tabLst>
                <a:tab pos="1007744" algn="l"/>
                <a:tab pos="1008380" algn="l"/>
              </a:tabLst>
            </a:pPr>
            <a:r>
              <a:rPr sz="2800" spc="-5" dirty="0">
                <a:latin typeface="Carlito"/>
                <a:cs typeface="Carlito"/>
              </a:rPr>
              <a:t>Rapid ejection of the</a:t>
            </a:r>
            <a:r>
              <a:rPr sz="2800" spc="3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drug</a:t>
            </a:r>
            <a:endParaRPr sz="2800">
              <a:latin typeface="Carlito"/>
              <a:cs typeface="Carlito"/>
            </a:endParaRPr>
          </a:p>
          <a:p>
            <a:pPr marL="335280" marR="5080" indent="-323215">
              <a:lnSpc>
                <a:spcPct val="100000"/>
              </a:lnSpc>
              <a:buSzPct val="96428"/>
              <a:buFont typeface="Wingdings"/>
              <a:buChar char=""/>
              <a:tabLst>
                <a:tab pos="330200" algn="l"/>
              </a:tabLst>
            </a:pPr>
            <a:r>
              <a:rPr sz="2800" spc="-15" dirty="0">
                <a:latin typeface="Carlito"/>
                <a:cs typeface="Carlito"/>
              </a:rPr>
              <a:t>Resistance </a:t>
            </a:r>
            <a:r>
              <a:rPr sz="2800" spc="-10" dirty="0">
                <a:latin typeface="Carlito"/>
                <a:cs typeface="Carlito"/>
              </a:rPr>
              <a:t>genes </a:t>
            </a:r>
            <a:r>
              <a:rPr sz="2800" spc="-15" dirty="0">
                <a:latin typeface="Carlito"/>
                <a:cs typeface="Carlito"/>
              </a:rPr>
              <a:t>are </a:t>
            </a:r>
            <a:r>
              <a:rPr sz="2800" spc="-10" dirty="0">
                <a:latin typeface="Carlito"/>
                <a:cs typeface="Carlito"/>
              </a:rPr>
              <a:t>often </a:t>
            </a:r>
            <a:r>
              <a:rPr sz="2800" spc="-5" dirty="0">
                <a:latin typeface="Carlito"/>
                <a:cs typeface="Carlito"/>
              </a:rPr>
              <a:t>on </a:t>
            </a:r>
            <a:r>
              <a:rPr sz="2800" spc="-10" dirty="0">
                <a:latin typeface="Carlito"/>
                <a:cs typeface="Carlito"/>
              </a:rPr>
              <a:t>plasmids </a:t>
            </a:r>
            <a:r>
              <a:rPr sz="2800" spc="-5" dirty="0">
                <a:latin typeface="Carlito"/>
                <a:cs typeface="Carlito"/>
              </a:rPr>
              <a:t>or </a:t>
            </a:r>
            <a:r>
              <a:rPr sz="2800" spc="-15" dirty="0">
                <a:latin typeface="Carlito"/>
                <a:cs typeface="Carlito"/>
              </a:rPr>
              <a:t>transposons  </a:t>
            </a:r>
            <a:r>
              <a:rPr sz="2800" spc="-10" dirty="0">
                <a:latin typeface="Carlito"/>
                <a:cs typeface="Carlito"/>
              </a:rPr>
              <a:t>that can </a:t>
            </a:r>
            <a:r>
              <a:rPr sz="2800" spc="-5" dirty="0">
                <a:latin typeface="Carlito"/>
                <a:cs typeface="Carlito"/>
              </a:rPr>
              <a:t>be </a:t>
            </a:r>
            <a:r>
              <a:rPr sz="2800" spc="-25" dirty="0">
                <a:latin typeface="Carlito"/>
                <a:cs typeface="Carlito"/>
              </a:rPr>
              <a:t>transferred </a:t>
            </a:r>
            <a:r>
              <a:rPr sz="2800" spc="-10" dirty="0">
                <a:latin typeface="Carlito"/>
                <a:cs typeface="Carlito"/>
              </a:rPr>
              <a:t>between</a:t>
            </a:r>
            <a:r>
              <a:rPr sz="2800" spc="100" dirty="0">
                <a:latin typeface="Carlito"/>
                <a:cs typeface="Carlito"/>
              </a:rPr>
              <a:t> </a:t>
            </a:r>
            <a:r>
              <a:rPr sz="2800" spc="-10" dirty="0">
                <a:latin typeface="Carlito"/>
                <a:cs typeface="Carlito"/>
              </a:rPr>
              <a:t>bacteria</a:t>
            </a:r>
            <a:endParaRPr sz="2800">
              <a:latin typeface="Carlito"/>
              <a:cs typeface="Carlito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0" y="0"/>
            <a:ext cx="8763000" cy="12192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 txBox="1">
            <a:spLocks noGrp="1"/>
          </p:cNvSpPr>
          <p:nvPr>
            <p:ph type="title"/>
          </p:nvPr>
        </p:nvSpPr>
        <p:spPr>
          <a:xfrm>
            <a:off x="2170557" y="264922"/>
            <a:ext cx="442658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5" dirty="0">
                <a:latin typeface="Carlito"/>
                <a:cs typeface="Carlito"/>
              </a:rPr>
              <a:t>Antibiotic</a:t>
            </a:r>
            <a:r>
              <a:rPr spc="-35" dirty="0">
                <a:latin typeface="Carlito"/>
                <a:cs typeface="Carlito"/>
              </a:rPr>
              <a:t> </a:t>
            </a:r>
            <a:r>
              <a:rPr spc="-20" dirty="0">
                <a:latin typeface="Carlito"/>
                <a:cs typeface="Carlito"/>
              </a:rPr>
              <a:t>Resistance</a:t>
            </a:r>
          </a:p>
        </p:txBody>
      </p:sp>
    </p:spTree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753361" y="76962"/>
            <a:ext cx="5943599" cy="9144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1753361" y="76961"/>
            <a:ext cx="5943600" cy="914400"/>
          </a:xfrm>
          <a:prstGeom prst="rect">
            <a:avLst/>
          </a:prstGeom>
          <a:ln w="19811">
            <a:solidFill>
              <a:srgbClr val="6F2F9F"/>
            </a:solidFill>
          </a:ln>
        </p:spPr>
        <p:txBody>
          <a:bodyPr vert="horz" wrap="square" lIns="0" tIns="153035" rIns="0" bIns="0" rtlCol="0">
            <a:spAutoFit/>
          </a:bodyPr>
          <a:lstStyle/>
          <a:p>
            <a:pPr marL="567055">
              <a:lnSpc>
                <a:spcPct val="100000"/>
              </a:lnSpc>
              <a:spcBef>
                <a:spcPts val="1205"/>
              </a:spcBef>
            </a:pPr>
            <a:r>
              <a:rPr sz="3600" spc="-5" dirty="0">
                <a:solidFill>
                  <a:srgbClr val="000000"/>
                </a:solidFill>
                <a:latin typeface="Carlito"/>
                <a:cs typeface="Carlito"/>
              </a:rPr>
              <a:t>Mechanism </a:t>
            </a:r>
            <a:r>
              <a:rPr sz="3600" dirty="0">
                <a:solidFill>
                  <a:srgbClr val="000000"/>
                </a:solidFill>
                <a:latin typeface="Carlito"/>
                <a:cs typeface="Carlito"/>
              </a:rPr>
              <a:t>of </a:t>
            </a:r>
            <a:r>
              <a:rPr sz="3600" spc="-15" dirty="0">
                <a:solidFill>
                  <a:srgbClr val="000000"/>
                </a:solidFill>
                <a:latin typeface="Carlito"/>
                <a:cs typeface="Carlito"/>
              </a:rPr>
              <a:t>Resistance</a:t>
            </a:r>
            <a:endParaRPr sz="3600">
              <a:latin typeface="Carlito"/>
              <a:cs typeface="Carlito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153162" y="1372361"/>
            <a:ext cx="3733800" cy="45720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153162" y="1372361"/>
            <a:ext cx="3733800" cy="4572000"/>
          </a:xfrm>
          <a:prstGeom prst="rect">
            <a:avLst/>
          </a:prstGeom>
          <a:ln w="19811">
            <a:solidFill>
              <a:srgbClr val="00AF50"/>
            </a:solidFill>
          </a:ln>
        </p:spPr>
        <p:txBody>
          <a:bodyPr vert="horz" wrap="square" lIns="0" tIns="71120" rIns="0" bIns="0" rtlCol="0">
            <a:spAutoFit/>
          </a:bodyPr>
          <a:lstStyle/>
          <a:p>
            <a:pPr marL="90170" marR="1069975">
              <a:lnSpc>
                <a:spcPct val="100000"/>
              </a:lnSpc>
              <a:spcBef>
                <a:spcPts val="560"/>
              </a:spcBef>
            </a:pPr>
            <a:r>
              <a:rPr sz="2400" b="1" spc="-5" dirty="0">
                <a:latin typeface="Carlito"/>
                <a:cs typeface="Carlito"/>
              </a:rPr>
              <a:t>In </a:t>
            </a:r>
            <a:r>
              <a:rPr sz="2400" b="1" dirty="0">
                <a:latin typeface="Carlito"/>
                <a:cs typeface="Carlito"/>
              </a:rPr>
              <a:t>cell </a:t>
            </a:r>
            <a:r>
              <a:rPr sz="2400" b="1" spc="-10" dirty="0">
                <a:latin typeface="Carlito"/>
                <a:cs typeface="Carlito"/>
              </a:rPr>
              <a:t>wall</a:t>
            </a:r>
            <a:r>
              <a:rPr sz="2400" b="1" spc="-70" dirty="0">
                <a:latin typeface="Carlito"/>
                <a:cs typeface="Carlito"/>
              </a:rPr>
              <a:t> </a:t>
            </a:r>
            <a:r>
              <a:rPr sz="2400" b="1" spc="-15" dirty="0">
                <a:latin typeface="Carlito"/>
                <a:cs typeface="Carlito"/>
              </a:rPr>
              <a:t>synthesis  </a:t>
            </a:r>
            <a:r>
              <a:rPr sz="2400" b="1" spc="-10" dirty="0">
                <a:latin typeface="Carlito"/>
                <a:cs typeface="Carlito"/>
              </a:rPr>
              <a:t>inhibitor</a:t>
            </a:r>
            <a:endParaRPr sz="24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950">
              <a:latin typeface="Carlito"/>
              <a:cs typeface="Carlito"/>
            </a:endParaRPr>
          </a:p>
          <a:p>
            <a:pPr marL="90170" marR="124460">
              <a:lnSpc>
                <a:spcPct val="100000"/>
              </a:lnSpc>
              <a:buSzPct val="95454"/>
              <a:buFont typeface="Wingdings"/>
              <a:buChar char=""/>
              <a:tabLst>
                <a:tab pos="313690" algn="l"/>
              </a:tabLst>
            </a:pPr>
            <a:r>
              <a:rPr sz="2200" spc="-10" dirty="0">
                <a:latin typeface="Carlito"/>
                <a:cs typeface="Carlito"/>
              </a:rPr>
              <a:t>Penicillinases: break </a:t>
            </a:r>
            <a:r>
              <a:rPr sz="2200" spc="-5" dirty="0">
                <a:latin typeface="Carlito"/>
                <a:cs typeface="Carlito"/>
              </a:rPr>
              <a:t>the </a:t>
            </a:r>
            <a:r>
              <a:rPr sz="2200" spc="-15" dirty="0">
                <a:latin typeface="Carlito"/>
                <a:cs typeface="Carlito"/>
              </a:rPr>
              <a:t>beta  </a:t>
            </a:r>
            <a:r>
              <a:rPr sz="2200" spc="-10" dirty="0">
                <a:latin typeface="Carlito"/>
                <a:cs typeface="Carlito"/>
              </a:rPr>
              <a:t>lactam </a:t>
            </a:r>
            <a:r>
              <a:rPr sz="2200" spc="-5" dirty="0">
                <a:latin typeface="Carlito"/>
                <a:cs typeface="Carlito"/>
              </a:rPr>
              <a:t>ring</a:t>
            </a:r>
            <a:r>
              <a:rPr sz="2200" spc="-10" dirty="0">
                <a:latin typeface="Carlito"/>
                <a:cs typeface="Carlito"/>
              </a:rPr>
              <a:t> structure</a:t>
            </a:r>
            <a:endParaRPr sz="2200">
              <a:latin typeface="Carlito"/>
              <a:cs typeface="Carlito"/>
            </a:endParaRPr>
          </a:p>
          <a:p>
            <a:pPr marL="90170">
              <a:lnSpc>
                <a:spcPct val="100000"/>
              </a:lnSpc>
            </a:pPr>
            <a:r>
              <a:rPr sz="2200" spc="-5" dirty="0">
                <a:latin typeface="Carlito"/>
                <a:cs typeface="Carlito"/>
              </a:rPr>
              <a:t>( </a:t>
            </a:r>
            <a:r>
              <a:rPr sz="2200" spc="-15" dirty="0">
                <a:latin typeface="Carlito"/>
                <a:cs typeface="Carlito"/>
              </a:rPr>
              <a:t>staphylococci)</a:t>
            </a:r>
            <a:endParaRPr sz="22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20"/>
              </a:spcBef>
            </a:pPr>
            <a:endParaRPr sz="2150">
              <a:latin typeface="Carlito"/>
              <a:cs typeface="Carlito"/>
            </a:endParaRPr>
          </a:p>
          <a:p>
            <a:pPr marL="313055" indent="-223520">
              <a:lnSpc>
                <a:spcPct val="100000"/>
              </a:lnSpc>
              <a:buSzPct val="95454"/>
              <a:buFont typeface="Wingdings"/>
              <a:buChar char=""/>
              <a:tabLst>
                <a:tab pos="313690" algn="l"/>
              </a:tabLst>
            </a:pPr>
            <a:r>
              <a:rPr sz="2200" spc="-15" dirty="0">
                <a:latin typeface="Carlito"/>
                <a:cs typeface="Carlito"/>
              </a:rPr>
              <a:t>Structural </a:t>
            </a:r>
            <a:r>
              <a:rPr sz="2200" spc="-10" dirty="0">
                <a:latin typeface="Carlito"/>
                <a:cs typeface="Carlito"/>
              </a:rPr>
              <a:t>changes </a:t>
            </a:r>
            <a:r>
              <a:rPr sz="2200" spc="-5" dirty="0">
                <a:latin typeface="Carlito"/>
                <a:cs typeface="Carlito"/>
              </a:rPr>
              <a:t>in</a:t>
            </a:r>
            <a:r>
              <a:rPr sz="2200" spc="35" dirty="0">
                <a:latin typeface="Carlito"/>
                <a:cs typeface="Carlito"/>
              </a:rPr>
              <a:t> </a:t>
            </a:r>
            <a:r>
              <a:rPr sz="2200" spc="-5" dirty="0">
                <a:latin typeface="Carlito"/>
                <a:cs typeface="Carlito"/>
              </a:rPr>
              <a:t>PBP:</a:t>
            </a:r>
            <a:endParaRPr sz="2200">
              <a:latin typeface="Carlito"/>
              <a:cs typeface="Carlito"/>
            </a:endParaRPr>
          </a:p>
          <a:p>
            <a:pPr marL="90170">
              <a:lnSpc>
                <a:spcPct val="100000"/>
              </a:lnSpc>
            </a:pPr>
            <a:r>
              <a:rPr sz="2200" i="1" spc="-10" dirty="0">
                <a:latin typeface="Carlito"/>
                <a:cs typeface="Carlito"/>
              </a:rPr>
              <a:t>S.aureus, </a:t>
            </a:r>
            <a:r>
              <a:rPr sz="2200" i="1" spc="-5" dirty="0">
                <a:latin typeface="Carlito"/>
                <a:cs typeface="Carlito"/>
              </a:rPr>
              <a:t>S.</a:t>
            </a:r>
            <a:r>
              <a:rPr sz="2200" i="1" spc="5" dirty="0">
                <a:latin typeface="Carlito"/>
                <a:cs typeface="Carlito"/>
              </a:rPr>
              <a:t> </a:t>
            </a:r>
            <a:r>
              <a:rPr sz="2200" i="1" spc="-15" dirty="0">
                <a:latin typeface="Carlito"/>
                <a:cs typeface="Carlito"/>
              </a:rPr>
              <a:t>pneumococci</a:t>
            </a:r>
            <a:endParaRPr sz="22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15"/>
              </a:spcBef>
            </a:pPr>
            <a:endParaRPr sz="2150">
              <a:latin typeface="Carlito"/>
              <a:cs typeface="Carlito"/>
            </a:endParaRPr>
          </a:p>
          <a:p>
            <a:pPr marL="90170" marR="427990" algn="just">
              <a:lnSpc>
                <a:spcPct val="100000"/>
              </a:lnSpc>
              <a:buSzPct val="95454"/>
              <a:buFont typeface="Wingdings"/>
              <a:buChar char=""/>
              <a:tabLst>
                <a:tab pos="313690" algn="l"/>
              </a:tabLst>
            </a:pPr>
            <a:r>
              <a:rPr sz="2200" spc="-10" dirty="0">
                <a:latin typeface="Carlito"/>
                <a:cs typeface="Carlito"/>
              </a:rPr>
              <a:t>Change </a:t>
            </a:r>
            <a:r>
              <a:rPr sz="2200" spc="-5" dirty="0">
                <a:latin typeface="Carlito"/>
                <a:cs typeface="Carlito"/>
              </a:rPr>
              <a:t>in porin </a:t>
            </a:r>
            <a:r>
              <a:rPr sz="2200" spc="-10" dirty="0">
                <a:latin typeface="Carlito"/>
                <a:cs typeface="Carlito"/>
              </a:rPr>
              <a:t>structure:  concerns </a:t>
            </a:r>
            <a:r>
              <a:rPr sz="2200" spc="-5" dirty="0">
                <a:latin typeface="Carlito"/>
                <a:cs typeface="Carlito"/>
              </a:rPr>
              <a:t>the </a:t>
            </a:r>
            <a:r>
              <a:rPr sz="2200" spc="-20" dirty="0">
                <a:latin typeface="Carlito"/>
                <a:cs typeface="Carlito"/>
              </a:rPr>
              <a:t>Gram </a:t>
            </a:r>
            <a:r>
              <a:rPr sz="2200" spc="-15" dirty="0">
                <a:latin typeface="Carlito"/>
                <a:cs typeface="Carlito"/>
              </a:rPr>
              <a:t>Negative  </a:t>
            </a:r>
            <a:r>
              <a:rPr sz="2200" spc="-10" dirty="0">
                <a:latin typeface="Carlito"/>
                <a:cs typeface="Carlito"/>
              </a:rPr>
              <a:t>organism</a:t>
            </a:r>
            <a:endParaRPr sz="2200">
              <a:latin typeface="Carlito"/>
              <a:cs typeface="Carlito"/>
            </a:endParaRPr>
          </a:p>
        </p:txBody>
      </p:sp>
      <p:grpSp>
        <p:nvGrpSpPr>
          <p:cNvPr id="6" name="object 6"/>
          <p:cNvGrpSpPr/>
          <p:nvPr/>
        </p:nvGrpSpPr>
        <p:grpSpPr>
          <a:xfrm>
            <a:off x="4029455" y="1133855"/>
            <a:ext cx="4897120" cy="5201920"/>
            <a:chOff x="4029455" y="1133855"/>
            <a:chExt cx="4897120" cy="5201920"/>
          </a:xfrm>
        </p:grpSpPr>
        <p:sp>
          <p:nvSpPr>
            <p:cNvPr id="7" name="object 7"/>
            <p:cNvSpPr/>
            <p:nvPr/>
          </p:nvSpPr>
          <p:spPr>
            <a:xfrm>
              <a:off x="4039361" y="1143761"/>
              <a:ext cx="4876799" cy="2727960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4039361" y="1143761"/>
              <a:ext cx="4876800" cy="2727960"/>
            </a:xfrm>
            <a:custGeom>
              <a:avLst/>
              <a:gdLst/>
              <a:ahLst/>
              <a:cxnLst/>
              <a:rect l="l" t="t" r="r" b="b"/>
              <a:pathLst>
                <a:path w="4876800" h="2727960">
                  <a:moveTo>
                    <a:pt x="0" y="2727960"/>
                  </a:moveTo>
                  <a:lnTo>
                    <a:pt x="4876799" y="2727960"/>
                  </a:lnTo>
                  <a:lnTo>
                    <a:pt x="4876799" y="0"/>
                  </a:lnTo>
                  <a:lnTo>
                    <a:pt x="0" y="0"/>
                  </a:lnTo>
                  <a:lnTo>
                    <a:pt x="0" y="2727960"/>
                  </a:lnTo>
                  <a:close/>
                </a:path>
              </a:pathLst>
            </a:custGeom>
            <a:ln w="19812">
              <a:solidFill>
                <a:srgbClr val="006FC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4039361" y="4039361"/>
              <a:ext cx="4876799" cy="2286000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4039361" y="4039361"/>
              <a:ext cx="4876800" cy="2286000"/>
            </a:xfrm>
            <a:custGeom>
              <a:avLst/>
              <a:gdLst/>
              <a:ahLst/>
              <a:cxnLst/>
              <a:rect l="l" t="t" r="r" b="b"/>
              <a:pathLst>
                <a:path w="4876800" h="2286000">
                  <a:moveTo>
                    <a:pt x="0" y="2286000"/>
                  </a:moveTo>
                  <a:lnTo>
                    <a:pt x="4876799" y="2286000"/>
                  </a:lnTo>
                  <a:lnTo>
                    <a:pt x="4876799" y="0"/>
                  </a:lnTo>
                  <a:lnTo>
                    <a:pt x="0" y="0"/>
                  </a:lnTo>
                  <a:lnTo>
                    <a:pt x="0" y="2286000"/>
                  </a:lnTo>
                  <a:close/>
                </a:path>
              </a:pathLst>
            </a:custGeom>
            <a:ln w="19812">
              <a:solidFill>
                <a:srgbClr val="001F5F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1" name="object 11"/>
          <p:cNvSpPr txBox="1"/>
          <p:nvPr/>
        </p:nvSpPr>
        <p:spPr>
          <a:xfrm>
            <a:off x="4117975" y="1636267"/>
            <a:ext cx="4673600" cy="457835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b="1" spc="-5" dirty="0">
                <a:latin typeface="Carlito"/>
                <a:cs typeface="Carlito"/>
              </a:rPr>
              <a:t>In </a:t>
            </a:r>
            <a:r>
              <a:rPr sz="2400" b="1" spc="-10" dirty="0">
                <a:latin typeface="Carlito"/>
                <a:cs typeface="Carlito"/>
              </a:rPr>
              <a:t>protein </a:t>
            </a:r>
            <a:r>
              <a:rPr sz="2400" b="1" spc="-15" dirty="0">
                <a:latin typeface="Carlito"/>
                <a:cs typeface="Carlito"/>
              </a:rPr>
              <a:t>synthesis</a:t>
            </a:r>
            <a:r>
              <a:rPr sz="2400" b="1" spc="10" dirty="0">
                <a:latin typeface="Carlito"/>
                <a:cs typeface="Carlito"/>
              </a:rPr>
              <a:t> </a:t>
            </a:r>
            <a:r>
              <a:rPr sz="2400" b="1" spc="-10" dirty="0">
                <a:latin typeface="Carlito"/>
                <a:cs typeface="Carlito"/>
              </a:rPr>
              <a:t>inhibitor</a:t>
            </a:r>
            <a:endParaRPr sz="24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1950">
              <a:latin typeface="Carlito"/>
              <a:cs typeface="Carlito"/>
            </a:endParaRPr>
          </a:p>
          <a:p>
            <a:pPr marL="299085" indent="-287020">
              <a:lnSpc>
                <a:spcPct val="100000"/>
              </a:lnSpc>
              <a:buFont typeface="Wingdings"/>
              <a:buChar char=""/>
              <a:tabLst>
                <a:tab pos="299720" algn="l"/>
              </a:tabLst>
            </a:pPr>
            <a:r>
              <a:rPr sz="2200" spc="-5" dirty="0">
                <a:latin typeface="Carlito"/>
                <a:cs typeface="Carlito"/>
              </a:rPr>
              <a:t>A </a:t>
            </a:r>
            <a:r>
              <a:rPr sz="2200" spc="-10" dirty="0">
                <a:latin typeface="Carlito"/>
                <a:cs typeface="Carlito"/>
              </a:rPr>
              <a:t>mutation </a:t>
            </a:r>
            <a:r>
              <a:rPr sz="2200" spc="-5" dirty="0">
                <a:latin typeface="Carlito"/>
                <a:cs typeface="Carlito"/>
              </a:rPr>
              <a:t>of ribosomal </a:t>
            </a:r>
            <a:r>
              <a:rPr sz="2200" spc="-10" dirty="0">
                <a:latin typeface="Carlito"/>
                <a:cs typeface="Carlito"/>
              </a:rPr>
              <a:t>binding</a:t>
            </a:r>
            <a:r>
              <a:rPr sz="2200" dirty="0">
                <a:latin typeface="Carlito"/>
                <a:cs typeface="Carlito"/>
              </a:rPr>
              <a:t> </a:t>
            </a:r>
            <a:r>
              <a:rPr sz="2200" spc="-15" dirty="0">
                <a:latin typeface="Carlito"/>
                <a:cs typeface="Carlito"/>
              </a:rPr>
              <a:t>site</a:t>
            </a:r>
            <a:endParaRPr sz="2200">
              <a:latin typeface="Carlito"/>
              <a:cs typeface="Carlito"/>
            </a:endParaRPr>
          </a:p>
          <a:p>
            <a:pPr marL="299085" indent="-287020">
              <a:lnSpc>
                <a:spcPct val="100000"/>
              </a:lnSpc>
              <a:buFont typeface="Wingdings"/>
              <a:buChar char=""/>
              <a:tabLst>
                <a:tab pos="299720" algn="l"/>
              </a:tabLst>
            </a:pPr>
            <a:r>
              <a:rPr sz="2200" spc="-10" dirty="0">
                <a:latin typeface="Carlito"/>
                <a:cs typeface="Carlito"/>
              </a:rPr>
              <a:t>Enzymatic modification </a:t>
            </a:r>
            <a:r>
              <a:rPr sz="2200" spc="-5" dirty="0">
                <a:latin typeface="Carlito"/>
                <a:cs typeface="Carlito"/>
              </a:rPr>
              <a:t>of</a:t>
            </a:r>
            <a:r>
              <a:rPr sz="2200" spc="35" dirty="0">
                <a:latin typeface="Carlito"/>
                <a:cs typeface="Carlito"/>
              </a:rPr>
              <a:t> </a:t>
            </a:r>
            <a:r>
              <a:rPr sz="2200" spc="-5" dirty="0">
                <a:latin typeface="Carlito"/>
                <a:cs typeface="Carlito"/>
              </a:rPr>
              <a:t>antibiotic</a:t>
            </a:r>
            <a:endParaRPr sz="2200">
              <a:latin typeface="Carlito"/>
              <a:cs typeface="Carlito"/>
            </a:endParaRPr>
          </a:p>
          <a:p>
            <a:pPr marL="299085" indent="-287020">
              <a:lnSpc>
                <a:spcPct val="100000"/>
              </a:lnSpc>
              <a:buFont typeface="Wingdings"/>
              <a:buChar char=""/>
              <a:tabLst>
                <a:tab pos="299720" algn="l"/>
              </a:tabLst>
            </a:pPr>
            <a:r>
              <a:rPr sz="2200" spc="-5" dirty="0">
                <a:latin typeface="Carlito"/>
                <a:cs typeface="Carlito"/>
              </a:rPr>
              <a:t>An </a:t>
            </a:r>
            <a:r>
              <a:rPr sz="2200" spc="-10" dirty="0">
                <a:latin typeface="Carlito"/>
                <a:cs typeface="Carlito"/>
              </a:rPr>
              <a:t>active </a:t>
            </a:r>
            <a:r>
              <a:rPr sz="2200" spc="-15" dirty="0">
                <a:latin typeface="Carlito"/>
                <a:cs typeface="Carlito"/>
              </a:rPr>
              <a:t>efflux </a:t>
            </a:r>
            <a:r>
              <a:rPr sz="2200" spc="-5" dirty="0">
                <a:latin typeface="Carlito"/>
                <a:cs typeface="Carlito"/>
              </a:rPr>
              <a:t>of antibiotic </a:t>
            </a:r>
            <a:r>
              <a:rPr sz="2200" spc="-10" dirty="0">
                <a:latin typeface="Carlito"/>
                <a:cs typeface="Carlito"/>
              </a:rPr>
              <a:t>out </a:t>
            </a:r>
            <a:r>
              <a:rPr sz="2200" dirty="0">
                <a:latin typeface="Carlito"/>
                <a:cs typeface="Carlito"/>
              </a:rPr>
              <a:t>of</a:t>
            </a:r>
            <a:r>
              <a:rPr sz="2200" spc="25" dirty="0">
                <a:latin typeface="Carlito"/>
                <a:cs typeface="Carlito"/>
              </a:rPr>
              <a:t> </a:t>
            </a:r>
            <a:r>
              <a:rPr sz="2200" spc="-5" dirty="0">
                <a:latin typeface="Carlito"/>
                <a:cs typeface="Carlito"/>
              </a:rPr>
              <a:t>cell</a:t>
            </a:r>
            <a:endParaRPr sz="2200">
              <a:latin typeface="Carlito"/>
              <a:cs typeface="Carlito"/>
            </a:endParaRPr>
          </a:p>
          <a:p>
            <a:pPr>
              <a:lnSpc>
                <a:spcPct val="100000"/>
              </a:lnSpc>
              <a:buFont typeface="Wingdings"/>
              <a:buChar char=""/>
            </a:pPr>
            <a:endParaRPr sz="2500">
              <a:latin typeface="Carlito"/>
              <a:cs typeface="Carlito"/>
            </a:endParaRPr>
          </a:p>
          <a:p>
            <a:pPr>
              <a:lnSpc>
                <a:spcPct val="100000"/>
              </a:lnSpc>
              <a:buFont typeface="Wingdings"/>
              <a:buChar char=""/>
            </a:pPr>
            <a:endParaRPr sz="2650">
              <a:latin typeface="Carlito"/>
              <a:cs typeface="Carlito"/>
            </a:endParaRPr>
          </a:p>
          <a:p>
            <a:pPr marL="12700">
              <a:lnSpc>
                <a:spcPct val="100000"/>
              </a:lnSpc>
            </a:pPr>
            <a:r>
              <a:rPr sz="2400" b="1" dirty="0">
                <a:latin typeface="Carlito"/>
                <a:cs typeface="Carlito"/>
              </a:rPr>
              <a:t>In nucleic acid </a:t>
            </a:r>
            <a:r>
              <a:rPr sz="2400" b="1" spc="-15" dirty="0">
                <a:latin typeface="Carlito"/>
                <a:cs typeface="Carlito"/>
              </a:rPr>
              <a:t>synthesis</a:t>
            </a:r>
            <a:r>
              <a:rPr sz="2400" b="1" spc="-40" dirty="0">
                <a:latin typeface="Carlito"/>
                <a:cs typeface="Carlito"/>
              </a:rPr>
              <a:t> </a:t>
            </a:r>
            <a:r>
              <a:rPr sz="2400" b="1" spc="-10" dirty="0">
                <a:latin typeface="Carlito"/>
                <a:cs typeface="Carlito"/>
              </a:rPr>
              <a:t>inhibitor</a:t>
            </a:r>
            <a:endParaRPr sz="240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30"/>
              </a:spcBef>
            </a:pPr>
            <a:endParaRPr sz="2350">
              <a:latin typeface="Carlito"/>
              <a:cs typeface="Carlito"/>
            </a:endParaRPr>
          </a:p>
          <a:p>
            <a:pPr marL="355600" marR="68580" indent="-343535">
              <a:lnSpc>
                <a:spcPct val="100000"/>
              </a:lnSpc>
              <a:spcBef>
                <a:spcPts val="5"/>
              </a:spcBef>
              <a:buFont typeface="Wingdings"/>
              <a:buChar char=""/>
              <a:tabLst>
                <a:tab pos="356235" algn="l"/>
              </a:tabLst>
            </a:pPr>
            <a:r>
              <a:rPr sz="2200" spc="-5" dirty="0">
                <a:latin typeface="Carlito"/>
                <a:cs typeface="Carlito"/>
              </a:rPr>
              <a:t>An </a:t>
            </a:r>
            <a:r>
              <a:rPr sz="2200" spc="-15" dirty="0">
                <a:latin typeface="Carlito"/>
                <a:cs typeface="Carlito"/>
              </a:rPr>
              <a:t>alteration </a:t>
            </a:r>
            <a:r>
              <a:rPr sz="2200" spc="-5" dirty="0">
                <a:latin typeface="Carlito"/>
                <a:cs typeface="Carlito"/>
              </a:rPr>
              <a:t>of alpha </a:t>
            </a:r>
            <a:r>
              <a:rPr sz="2200" spc="-10" dirty="0">
                <a:latin typeface="Carlito"/>
                <a:cs typeface="Carlito"/>
              </a:rPr>
              <a:t>subunit </a:t>
            </a:r>
            <a:r>
              <a:rPr sz="2200" spc="-5" dirty="0">
                <a:latin typeface="Carlito"/>
                <a:cs typeface="Carlito"/>
              </a:rPr>
              <a:t>of </a:t>
            </a:r>
            <a:r>
              <a:rPr sz="2200" spc="-10" dirty="0">
                <a:latin typeface="Carlito"/>
                <a:cs typeface="Carlito"/>
              </a:rPr>
              <a:t>DNA  gyrase</a:t>
            </a:r>
            <a:r>
              <a:rPr sz="2200" dirty="0">
                <a:latin typeface="Carlito"/>
                <a:cs typeface="Carlito"/>
              </a:rPr>
              <a:t> </a:t>
            </a:r>
            <a:r>
              <a:rPr sz="2200" spc="-10" dirty="0">
                <a:latin typeface="Carlito"/>
                <a:cs typeface="Carlito"/>
              </a:rPr>
              <a:t>(chromosomal)</a:t>
            </a:r>
            <a:endParaRPr sz="2200">
              <a:latin typeface="Carlito"/>
              <a:cs typeface="Carlito"/>
            </a:endParaRPr>
          </a:p>
          <a:p>
            <a:pPr marL="355600" marR="643255" indent="-343535">
              <a:lnSpc>
                <a:spcPct val="100000"/>
              </a:lnSpc>
              <a:buFont typeface="Wingdings"/>
              <a:buChar char=""/>
              <a:tabLst>
                <a:tab pos="356235" algn="l"/>
              </a:tabLst>
            </a:pPr>
            <a:r>
              <a:rPr sz="2200" spc="-15" dirty="0">
                <a:latin typeface="Carlito"/>
                <a:cs typeface="Carlito"/>
              </a:rPr>
              <a:t>Beta </a:t>
            </a:r>
            <a:r>
              <a:rPr sz="2200" spc="-10" dirty="0">
                <a:latin typeface="Carlito"/>
                <a:cs typeface="Carlito"/>
              </a:rPr>
              <a:t>subunit </a:t>
            </a:r>
            <a:r>
              <a:rPr sz="2200" spc="-5" dirty="0">
                <a:latin typeface="Carlito"/>
                <a:cs typeface="Carlito"/>
              </a:rPr>
              <a:t>of </a:t>
            </a:r>
            <a:r>
              <a:rPr sz="2200" spc="-10" dirty="0">
                <a:latin typeface="Carlito"/>
                <a:cs typeface="Carlito"/>
              </a:rPr>
              <a:t>RNA polymerase  (chromosomal) </a:t>
            </a:r>
            <a:r>
              <a:rPr sz="2200" spc="-5" dirty="0">
                <a:latin typeface="Carlito"/>
                <a:cs typeface="Carlito"/>
              </a:rPr>
              <a:t>is </a:t>
            </a:r>
            <a:r>
              <a:rPr sz="2200" spc="-10" dirty="0">
                <a:latin typeface="Carlito"/>
                <a:cs typeface="Carlito"/>
              </a:rPr>
              <a:t>altered</a:t>
            </a:r>
            <a:endParaRPr sz="2200">
              <a:latin typeface="Carlito"/>
              <a:cs typeface="Carlito"/>
            </a:endParaRPr>
          </a:p>
        </p:txBody>
      </p:sp>
    </p:spTree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148" y="0"/>
            <a:ext cx="9150350" cy="6859905"/>
            <a:chOff x="-41148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-41148" y="0"/>
              <a:ext cx="8892540" cy="6501384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1309115" y="1103376"/>
              <a:ext cx="5643372" cy="3052572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1307718" y="1123696"/>
              <a:ext cx="5574665" cy="2985135"/>
            </a:xfrm>
            <a:custGeom>
              <a:avLst/>
              <a:gdLst/>
              <a:ahLst/>
              <a:cxnLst/>
              <a:rect l="l" t="t" r="r" b="b"/>
              <a:pathLst>
                <a:path w="5574665" h="2985135">
                  <a:moveTo>
                    <a:pt x="1530858" y="1735201"/>
                  </a:moveTo>
                  <a:lnTo>
                    <a:pt x="1355725" y="1814194"/>
                  </a:lnTo>
                  <a:lnTo>
                    <a:pt x="1396873" y="2538984"/>
                  </a:lnTo>
                  <a:lnTo>
                    <a:pt x="1566545" y="2462403"/>
                  </a:lnTo>
                  <a:lnTo>
                    <a:pt x="1560449" y="2335529"/>
                  </a:lnTo>
                  <a:lnTo>
                    <a:pt x="1782191" y="2235454"/>
                  </a:lnTo>
                  <a:lnTo>
                    <a:pt x="2029747" y="2235454"/>
                  </a:lnTo>
                  <a:lnTo>
                    <a:pt x="1987825" y="2193416"/>
                  </a:lnTo>
                  <a:lnTo>
                    <a:pt x="1549654" y="2193416"/>
                  </a:lnTo>
                  <a:lnTo>
                    <a:pt x="1528318" y="1966087"/>
                  </a:lnTo>
                  <a:lnTo>
                    <a:pt x="1761114" y="1966087"/>
                  </a:lnTo>
                  <a:lnTo>
                    <a:pt x="1530858" y="1735201"/>
                  </a:lnTo>
                  <a:close/>
                </a:path>
                <a:path w="5574665" h="2985135">
                  <a:moveTo>
                    <a:pt x="2029747" y="2235454"/>
                  </a:moveTo>
                  <a:lnTo>
                    <a:pt x="1782191" y="2235454"/>
                  </a:lnTo>
                  <a:lnTo>
                    <a:pt x="1870583" y="2325242"/>
                  </a:lnTo>
                  <a:lnTo>
                    <a:pt x="2042033" y="2247773"/>
                  </a:lnTo>
                  <a:lnTo>
                    <a:pt x="2029747" y="2235454"/>
                  </a:lnTo>
                  <a:close/>
                </a:path>
                <a:path w="5574665" h="2985135">
                  <a:moveTo>
                    <a:pt x="1995678" y="1525396"/>
                  </a:moveTo>
                  <a:lnTo>
                    <a:pt x="1835023" y="1597914"/>
                  </a:lnTo>
                  <a:lnTo>
                    <a:pt x="2113660" y="2215515"/>
                  </a:lnTo>
                  <a:lnTo>
                    <a:pt x="2274316" y="2142998"/>
                  </a:lnTo>
                  <a:lnTo>
                    <a:pt x="2103628" y="1764791"/>
                  </a:lnTo>
                  <a:lnTo>
                    <a:pt x="2451834" y="1764791"/>
                  </a:lnTo>
                  <a:lnTo>
                    <a:pt x="1995678" y="1525396"/>
                  </a:lnTo>
                  <a:close/>
                </a:path>
                <a:path w="5574665" h="2985135">
                  <a:moveTo>
                    <a:pt x="1761114" y="1966087"/>
                  </a:moveTo>
                  <a:lnTo>
                    <a:pt x="1528318" y="1966087"/>
                  </a:lnTo>
                  <a:lnTo>
                    <a:pt x="1683639" y="2132965"/>
                  </a:lnTo>
                  <a:lnTo>
                    <a:pt x="1549654" y="2193416"/>
                  </a:lnTo>
                  <a:lnTo>
                    <a:pt x="1987825" y="2193416"/>
                  </a:lnTo>
                  <a:lnTo>
                    <a:pt x="1761114" y="1966087"/>
                  </a:lnTo>
                  <a:close/>
                </a:path>
                <a:path w="5574665" h="2985135">
                  <a:moveTo>
                    <a:pt x="2451834" y="1764791"/>
                  </a:moveTo>
                  <a:lnTo>
                    <a:pt x="2103628" y="1764791"/>
                  </a:lnTo>
                  <a:lnTo>
                    <a:pt x="2569718" y="2009648"/>
                  </a:lnTo>
                  <a:lnTo>
                    <a:pt x="2730372" y="1937130"/>
                  </a:lnTo>
                  <a:lnTo>
                    <a:pt x="2654862" y="1769871"/>
                  </a:lnTo>
                  <a:lnTo>
                    <a:pt x="2461514" y="1769871"/>
                  </a:lnTo>
                  <a:lnTo>
                    <a:pt x="2451834" y="1764791"/>
                  </a:lnTo>
                  <a:close/>
                </a:path>
                <a:path w="5574665" h="2985135">
                  <a:moveTo>
                    <a:pt x="2741548" y="1188846"/>
                  </a:moveTo>
                  <a:lnTo>
                    <a:pt x="2581021" y="1261237"/>
                  </a:lnTo>
                  <a:lnTo>
                    <a:pt x="2859659" y="1878838"/>
                  </a:lnTo>
                  <a:lnTo>
                    <a:pt x="3020314" y="1806320"/>
                  </a:lnTo>
                  <a:lnTo>
                    <a:pt x="2899410" y="1538477"/>
                  </a:lnTo>
                  <a:lnTo>
                    <a:pt x="3274536" y="1538477"/>
                  </a:lnTo>
                  <a:lnTo>
                    <a:pt x="3082244" y="1443481"/>
                  </a:lnTo>
                  <a:lnTo>
                    <a:pt x="2856484" y="1443481"/>
                  </a:lnTo>
                  <a:lnTo>
                    <a:pt x="2741548" y="1188846"/>
                  </a:lnTo>
                  <a:close/>
                </a:path>
                <a:path w="5574665" h="2985135">
                  <a:moveTo>
                    <a:pt x="2451608" y="1319656"/>
                  </a:moveTo>
                  <a:lnTo>
                    <a:pt x="2291080" y="1392174"/>
                  </a:lnTo>
                  <a:lnTo>
                    <a:pt x="2461514" y="1769871"/>
                  </a:lnTo>
                  <a:lnTo>
                    <a:pt x="2654862" y="1769871"/>
                  </a:lnTo>
                  <a:lnTo>
                    <a:pt x="2451608" y="1319656"/>
                  </a:lnTo>
                  <a:close/>
                </a:path>
                <a:path w="5574665" h="2985135">
                  <a:moveTo>
                    <a:pt x="3274536" y="1538477"/>
                  </a:moveTo>
                  <a:lnTo>
                    <a:pt x="2899410" y="1538477"/>
                  </a:lnTo>
                  <a:lnTo>
                    <a:pt x="3228847" y="1712214"/>
                  </a:lnTo>
                  <a:lnTo>
                    <a:pt x="3436493" y="1618488"/>
                  </a:lnTo>
                  <a:lnTo>
                    <a:pt x="3274536" y="1538477"/>
                  </a:lnTo>
                  <a:close/>
                </a:path>
                <a:path w="5574665" h="2985135">
                  <a:moveTo>
                    <a:pt x="3135122" y="1011174"/>
                  </a:moveTo>
                  <a:lnTo>
                    <a:pt x="2937510" y="1100454"/>
                  </a:lnTo>
                  <a:lnTo>
                    <a:pt x="2856484" y="1443481"/>
                  </a:lnTo>
                  <a:lnTo>
                    <a:pt x="3082244" y="1443481"/>
                  </a:lnTo>
                  <a:lnTo>
                    <a:pt x="3022346" y="1413890"/>
                  </a:lnTo>
                  <a:lnTo>
                    <a:pt x="3135122" y="1011174"/>
                  </a:lnTo>
                  <a:close/>
                </a:path>
                <a:path w="5574665" h="2985135">
                  <a:moveTo>
                    <a:pt x="3601084" y="800862"/>
                  </a:moveTo>
                  <a:lnTo>
                    <a:pt x="3409315" y="887476"/>
                  </a:lnTo>
                  <a:lnTo>
                    <a:pt x="3777488" y="1107313"/>
                  </a:lnTo>
                  <a:lnTo>
                    <a:pt x="3911473" y="1404112"/>
                  </a:lnTo>
                  <a:lnTo>
                    <a:pt x="4072001" y="1331721"/>
                  </a:lnTo>
                  <a:lnTo>
                    <a:pt x="3938143" y="1034923"/>
                  </a:lnTo>
                  <a:lnTo>
                    <a:pt x="3962190" y="916558"/>
                  </a:lnTo>
                  <a:lnTo>
                    <a:pt x="3793744" y="916558"/>
                  </a:lnTo>
                  <a:lnTo>
                    <a:pt x="3601084" y="800862"/>
                  </a:lnTo>
                  <a:close/>
                </a:path>
                <a:path w="5574665" h="2985135">
                  <a:moveTo>
                    <a:pt x="4024503" y="609853"/>
                  </a:moveTo>
                  <a:lnTo>
                    <a:pt x="3829939" y="697611"/>
                  </a:lnTo>
                  <a:lnTo>
                    <a:pt x="3793744" y="916558"/>
                  </a:lnTo>
                  <a:lnTo>
                    <a:pt x="3962190" y="916558"/>
                  </a:lnTo>
                  <a:lnTo>
                    <a:pt x="4024503" y="609853"/>
                  </a:lnTo>
                  <a:close/>
                </a:path>
                <a:path w="5574665" h="2985135">
                  <a:moveTo>
                    <a:pt x="4542250" y="386381"/>
                  </a:moveTo>
                  <a:lnTo>
                    <a:pt x="4490550" y="391639"/>
                  </a:lnTo>
                  <a:lnTo>
                    <a:pt x="4437813" y="404581"/>
                  </a:lnTo>
                  <a:lnTo>
                    <a:pt x="4384040" y="425195"/>
                  </a:lnTo>
                  <a:lnTo>
                    <a:pt x="4332975" y="451865"/>
                  </a:lnTo>
                  <a:lnTo>
                    <a:pt x="4288366" y="482853"/>
                  </a:lnTo>
                  <a:lnTo>
                    <a:pt x="4250213" y="518160"/>
                  </a:lnTo>
                  <a:lnTo>
                    <a:pt x="4218516" y="557784"/>
                  </a:lnTo>
                  <a:lnTo>
                    <a:pt x="4193275" y="601726"/>
                  </a:lnTo>
                  <a:lnTo>
                    <a:pt x="4174490" y="649986"/>
                  </a:lnTo>
                  <a:lnTo>
                    <a:pt x="4161694" y="712708"/>
                  </a:lnTo>
                  <a:lnTo>
                    <a:pt x="4159666" y="746051"/>
                  </a:lnTo>
                  <a:lnTo>
                    <a:pt x="4160520" y="780668"/>
                  </a:lnTo>
                  <a:lnTo>
                    <a:pt x="4170441" y="848026"/>
                  </a:lnTo>
                  <a:lnTo>
                    <a:pt x="4191127" y="908812"/>
                  </a:lnTo>
                  <a:lnTo>
                    <a:pt x="4216623" y="956361"/>
                  </a:lnTo>
                  <a:lnTo>
                    <a:pt x="4247697" y="998431"/>
                  </a:lnTo>
                  <a:lnTo>
                    <a:pt x="4284350" y="1035026"/>
                  </a:lnTo>
                  <a:lnTo>
                    <a:pt x="4326580" y="1066153"/>
                  </a:lnTo>
                  <a:lnTo>
                    <a:pt x="4374388" y="1091818"/>
                  </a:lnTo>
                  <a:lnTo>
                    <a:pt x="4422965" y="1109631"/>
                  </a:lnTo>
                  <a:lnTo>
                    <a:pt x="4472558" y="1119763"/>
                  </a:lnTo>
                  <a:lnTo>
                    <a:pt x="4523168" y="1122219"/>
                  </a:lnTo>
                  <a:lnTo>
                    <a:pt x="4574794" y="1117002"/>
                  </a:lnTo>
                  <a:lnTo>
                    <a:pt x="4627435" y="1104116"/>
                  </a:lnTo>
                  <a:lnTo>
                    <a:pt x="4681093" y="1083564"/>
                  </a:lnTo>
                  <a:lnTo>
                    <a:pt x="4732157" y="1056893"/>
                  </a:lnTo>
                  <a:lnTo>
                    <a:pt x="4776766" y="1025905"/>
                  </a:lnTo>
                  <a:lnTo>
                    <a:pt x="4814919" y="990600"/>
                  </a:lnTo>
                  <a:lnTo>
                    <a:pt x="4846616" y="950976"/>
                  </a:lnTo>
                  <a:lnTo>
                    <a:pt x="4849434" y="946070"/>
                  </a:lnTo>
                  <a:lnTo>
                    <a:pt x="4529772" y="946070"/>
                  </a:lnTo>
                  <a:lnTo>
                    <a:pt x="4489668" y="941131"/>
                  </a:lnTo>
                  <a:lnTo>
                    <a:pt x="4449826" y="926845"/>
                  </a:lnTo>
                  <a:lnTo>
                    <a:pt x="4394755" y="888238"/>
                  </a:lnTo>
                  <a:lnTo>
                    <a:pt x="4357497" y="833627"/>
                  </a:lnTo>
                  <a:lnTo>
                    <a:pt x="4343298" y="785764"/>
                  </a:lnTo>
                  <a:lnTo>
                    <a:pt x="4341368" y="768857"/>
                  </a:lnTo>
                  <a:lnTo>
                    <a:pt x="4341463" y="739235"/>
                  </a:lnTo>
                  <a:lnTo>
                    <a:pt x="4354798" y="683418"/>
                  </a:lnTo>
                  <a:lnTo>
                    <a:pt x="4384994" y="633172"/>
                  </a:lnTo>
                  <a:lnTo>
                    <a:pt x="4428099" y="595020"/>
                  </a:lnTo>
                  <a:lnTo>
                    <a:pt x="4494418" y="567348"/>
                  </a:lnTo>
                  <a:lnTo>
                    <a:pt x="4534662" y="562895"/>
                  </a:lnTo>
                  <a:lnTo>
                    <a:pt x="4854640" y="562895"/>
                  </a:lnTo>
                  <a:lnTo>
                    <a:pt x="4849069" y="552502"/>
                  </a:lnTo>
                  <a:lnTo>
                    <a:pt x="4817925" y="510302"/>
                  </a:lnTo>
                  <a:lnTo>
                    <a:pt x="4781216" y="473612"/>
                  </a:lnTo>
                  <a:lnTo>
                    <a:pt x="4738948" y="442445"/>
                  </a:lnTo>
                  <a:lnTo>
                    <a:pt x="4691126" y="416813"/>
                  </a:lnTo>
                  <a:lnTo>
                    <a:pt x="4642537" y="398958"/>
                  </a:lnTo>
                  <a:lnTo>
                    <a:pt x="4592912" y="388817"/>
                  </a:lnTo>
                  <a:lnTo>
                    <a:pt x="4542250" y="386381"/>
                  </a:lnTo>
                  <a:close/>
                </a:path>
                <a:path w="5574665" h="2985135">
                  <a:moveTo>
                    <a:pt x="4854640" y="562895"/>
                  </a:moveTo>
                  <a:lnTo>
                    <a:pt x="4534662" y="562895"/>
                  </a:lnTo>
                  <a:lnTo>
                    <a:pt x="4575000" y="567539"/>
                  </a:lnTo>
                  <a:lnTo>
                    <a:pt x="4615433" y="581278"/>
                  </a:lnTo>
                  <a:lnTo>
                    <a:pt x="4670218" y="619188"/>
                  </a:lnTo>
                  <a:lnTo>
                    <a:pt x="4708144" y="675386"/>
                  </a:lnTo>
                  <a:lnTo>
                    <a:pt x="4724844" y="740187"/>
                  </a:lnTo>
                  <a:lnTo>
                    <a:pt x="4724038" y="773219"/>
                  </a:lnTo>
                  <a:lnTo>
                    <a:pt x="4701284" y="845923"/>
                  </a:lnTo>
                  <a:lnTo>
                    <a:pt x="4678251" y="879189"/>
                  </a:lnTo>
                  <a:lnTo>
                    <a:pt x="4648098" y="906502"/>
                  </a:lnTo>
                  <a:lnTo>
                    <a:pt x="4610861" y="927862"/>
                  </a:lnTo>
                  <a:lnTo>
                    <a:pt x="4570162" y="941651"/>
                  </a:lnTo>
                  <a:lnTo>
                    <a:pt x="4529772" y="946070"/>
                  </a:lnTo>
                  <a:lnTo>
                    <a:pt x="4849434" y="946070"/>
                  </a:lnTo>
                  <a:lnTo>
                    <a:pt x="4871857" y="907034"/>
                  </a:lnTo>
                  <a:lnTo>
                    <a:pt x="4890643" y="858774"/>
                  </a:lnTo>
                  <a:lnTo>
                    <a:pt x="4903048" y="805950"/>
                  </a:lnTo>
                  <a:lnTo>
                    <a:pt x="4907650" y="753693"/>
                  </a:lnTo>
                  <a:lnTo>
                    <a:pt x="4904450" y="701990"/>
                  </a:lnTo>
                  <a:lnTo>
                    <a:pt x="4893447" y="650831"/>
                  </a:lnTo>
                  <a:lnTo>
                    <a:pt x="4874641" y="600201"/>
                  </a:lnTo>
                  <a:lnTo>
                    <a:pt x="4854640" y="562895"/>
                  </a:lnTo>
                  <a:close/>
                </a:path>
                <a:path w="5574665" h="2985135">
                  <a:moveTo>
                    <a:pt x="4997450" y="170687"/>
                  </a:moveTo>
                  <a:lnTo>
                    <a:pt x="4836795" y="243204"/>
                  </a:lnTo>
                  <a:lnTo>
                    <a:pt x="4997577" y="599313"/>
                  </a:lnTo>
                  <a:lnTo>
                    <a:pt x="5027898" y="659907"/>
                  </a:lnTo>
                  <a:lnTo>
                    <a:pt x="5056885" y="704214"/>
                  </a:lnTo>
                  <a:lnTo>
                    <a:pt x="5100637" y="747839"/>
                  </a:lnTo>
                  <a:lnTo>
                    <a:pt x="5152008" y="776224"/>
                  </a:lnTo>
                  <a:lnTo>
                    <a:pt x="5194786" y="788309"/>
                  </a:lnTo>
                  <a:lnTo>
                    <a:pt x="5239447" y="792561"/>
                  </a:lnTo>
                  <a:lnTo>
                    <a:pt x="5285986" y="788979"/>
                  </a:lnTo>
                  <a:lnTo>
                    <a:pt x="5334397" y="777565"/>
                  </a:lnTo>
                  <a:lnTo>
                    <a:pt x="5384673" y="758316"/>
                  </a:lnTo>
                  <a:lnTo>
                    <a:pt x="5431657" y="733688"/>
                  </a:lnTo>
                  <a:lnTo>
                    <a:pt x="5472028" y="705212"/>
                  </a:lnTo>
                  <a:lnTo>
                    <a:pt x="5505785" y="672884"/>
                  </a:lnTo>
                  <a:lnTo>
                    <a:pt x="5532927" y="636697"/>
                  </a:lnTo>
                  <a:lnTo>
                    <a:pt x="5538419" y="625982"/>
                  </a:lnTo>
                  <a:lnTo>
                    <a:pt x="5273675" y="625982"/>
                  </a:lnTo>
                  <a:lnTo>
                    <a:pt x="5243601" y="621768"/>
                  </a:lnTo>
                  <a:lnTo>
                    <a:pt x="5195075" y="590907"/>
                  </a:lnTo>
                  <a:lnTo>
                    <a:pt x="5171005" y="553329"/>
                  </a:lnTo>
                  <a:lnTo>
                    <a:pt x="5148199" y="504698"/>
                  </a:lnTo>
                  <a:lnTo>
                    <a:pt x="4997450" y="170687"/>
                  </a:lnTo>
                  <a:close/>
                </a:path>
                <a:path w="5574665" h="2985135">
                  <a:moveTo>
                    <a:pt x="5375656" y="0"/>
                  </a:moveTo>
                  <a:lnTo>
                    <a:pt x="5215001" y="72516"/>
                  </a:lnTo>
                  <a:lnTo>
                    <a:pt x="5365750" y="406526"/>
                  </a:lnTo>
                  <a:lnTo>
                    <a:pt x="5382375" y="447036"/>
                  </a:lnTo>
                  <a:lnTo>
                    <a:pt x="5393023" y="481711"/>
                  </a:lnTo>
                  <a:lnTo>
                    <a:pt x="5397718" y="510575"/>
                  </a:lnTo>
                  <a:lnTo>
                    <a:pt x="5396483" y="533653"/>
                  </a:lnTo>
                  <a:lnTo>
                    <a:pt x="5373338" y="581183"/>
                  </a:lnTo>
                  <a:lnTo>
                    <a:pt x="5326380" y="614806"/>
                  </a:lnTo>
                  <a:lnTo>
                    <a:pt x="5286892" y="625504"/>
                  </a:lnTo>
                  <a:lnTo>
                    <a:pt x="5273675" y="625982"/>
                  </a:lnTo>
                  <a:lnTo>
                    <a:pt x="5538419" y="625982"/>
                  </a:lnTo>
                  <a:lnTo>
                    <a:pt x="5553456" y="596645"/>
                  </a:lnTo>
                  <a:lnTo>
                    <a:pt x="5565862" y="560020"/>
                  </a:lnTo>
                  <a:lnTo>
                    <a:pt x="5572791" y="524240"/>
                  </a:lnTo>
                  <a:lnTo>
                    <a:pt x="5574244" y="489293"/>
                  </a:lnTo>
                  <a:lnTo>
                    <a:pt x="5570220" y="455167"/>
                  </a:lnTo>
                  <a:lnTo>
                    <a:pt x="5564814" y="432688"/>
                  </a:lnTo>
                  <a:lnTo>
                    <a:pt x="5557361" y="408685"/>
                  </a:lnTo>
                  <a:lnTo>
                    <a:pt x="5547860" y="383158"/>
                  </a:lnTo>
                  <a:lnTo>
                    <a:pt x="5536310" y="356107"/>
                  </a:lnTo>
                  <a:lnTo>
                    <a:pt x="5375656" y="0"/>
                  </a:lnTo>
                  <a:close/>
                </a:path>
                <a:path w="5574665" h="2985135">
                  <a:moveTo>
                    <a:pt x="384525" y="2501010"/>
                  </a:moveTo>
                  <a:lnTo>
                    <a:pt x="191134" y="2501010"/>
                  </a:lnTo>
                  <a:lnTo>
                    <a:pt x="409448" y="2984627"/>
                  </a:lnTo>
                  <a:lnTo>
                    <a:pt x="570103" y="2912110"/>
                  </a:lnTo>
                  <a:lnTo>
                    <a:pt x="384525" y="2501010"/>
                  </a:lnTo>
                  <a:close/>
                </a:path>
                <a:path w="5574665" h="2985135">
                  <a:moveTo>
                    <a:pt x="655193" y="2130425"/>
                  </a:moveTo>
                  <a:lnTo>
                    <a:pt x="494538" y="2202941"/>
                  </a:lnTo>
                  <a:lnTo>
                    <a:pt x="773176" y="2820416"/>
                  </a:lnTo>
                  <a:lnTo>
                    <a:pt x="933831" y="2747898"/>
                  </a:lnTo>
                  <a:lnTo>
                    <a:pt x="817880" y="2490978"/>
                  </a:lnTo>
                  <a:lnTo>
                    <a:pt x="1049528" y="2386456"/>
                  </a:lnTo>
                  <a:lnTo>
                    <a:pt x="1242882" y="2386456"/>
                  </a:lnTo>
                  <a:lnTo>
                    <a:pt x="1234913" y="2368804"/>
                  </a:lnTo>
                  <a:lnTo>
                    <a:pt x="762762" y="2368804"/>
                  </a:lnTo>
                  <a:lnTo>
                    <a:pt x="655193" y="2130425"/>
                  </a:lnTo>
                  <a:close/>
                </a:path>
                <a:path w="5574665" h="2985135">
                  <a:moveTo>
                    <a:pt x="1242882" y="2386456"/>
                  </a:moveTo>
                  <a:lnTo>
                    <a:pt x="1049528" y="2386456"/>
                  </a:lnTo>
                  <a:lnTo>
                    <a:pt x="1165479" y="2643378"/>
                  </a:lnTo>
                  <a:lnTo>
                    <a:pt x="1326133" y="2570860"/>
                  </a:lnTo>
                  <a:lnTo>
                    <a:pt x="1242882" y="2386456"/>
                  </a:lnTo>
                  <a:close/>
                </a:path>
                <a:path w="5574665" h="2985135">
                  <a:moveTo>
                    <a:pt x="424306" y="2234565"/>
                  </a:moveTo>
                  <a:lnTo>
                    <a:pt x="0" y="2426080"/>
                  </a:lnTo>
                  <a:lnTo>
                    <a:pt x="60452" y="2559939"/>
                  </a:lnTo>
                  <a:lnTo>
                    <a:pt x="191134" y="2501010"/>
                  </a:lnTo>
                  <a:lnTo>
                    <a:pt x="384525" y="2501010"/>
                  </a:lnTo>
                  <a:lnTo>
                    <a:pt x="351789" y="2428493"/>
                  </a:lnTo>
                  <a:lnTo>
                    <a:pt x="484758" y="2368423"/>
                  </a:lnTo>
                  <a:lnTo>
                    <a:pt x="424306" y="2234565"/>
                  </a:lnTo>
                  <a:close/>
                </a:path>
                <a:path w="5574665" h="2985135">
                  <a:moveTo>
                    <a:pt x="1047369" y="1953387"/>
                  </a:moveTo>
                  <a:lnTo>
                    <a:pt x="886841" y="2025903"/>
                  </a:lnTo>
                  <a:lnTo>
                    <a:pt x="994410" y="2264282"/>
                  </a:lnTo>
                  <a:lnTo>
                    <a:pt x="762762" y="2368804"/>
                  </a:lnTo>
                  <a:lnTo>
                    <a:pt x="1234913" y="2368804"/>
                  </a:lnTo>
                  <a:lnTo>
                    <a:pt x="1047369" y="1953387"/>
                  </a:lnTo>
                  <a:close/>
                </a:path>
              </a:pathLst>
            </a:custGeom>
            <a:solidFill>
              <a:srgbClr val="006FC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1307718" y="1123696"/>
              <a:ext cx="5574665" cy="2985135"/>
            </a:xfrm>
            <a:custGeom>
              <a:avLst/>
              <a:gdLst/>
              <a:ahLst/>
              <a:cxnLst/>
              <a:rect l="l" t="t" r="r" b="b"/>
              <a:pathLst>
                <a:path w="5574665" h="2985135">
                  <a:moveTo>
                    <a:pt x="1528318" y="1966087"/>
                  </a:moveTo>
                  <a:lnTo>
                    <a:pt x="1549654" y="2193416"/>
                  </a:lnTo>
                  <a:lnTo>
                    <a:pt x="1683639" y="2132965"/>
                  </a:lnTo>
                  <a:lnTo>
                    <a:pt x="1528318" y="1966087"/>
                  </a:lnTo>
                  <a:close/>
                </a:path>
                <a:path w="5574665" h="2985135">
                  <a:moveTo>
                    <a:pt x="4454271" y="580898"/>
                  </a:moveTo>
                  <a:lnTo>
                    <a:pt x="4405010" y="612441"/>
                  </a:lnTo>
                  <a:lnTo>
                    <a:pt x="4368038" y="657225"/>
                  </a:lnTo>
                  <a:lnTo>
                    <a:pt x="4345940" y="710755"/>
                  </a:lnTo>
                  <a:lnTo>
                    <a:pt x="4341368" y="768857"/>
                  </a:lnTo>
                  <a:lnTo>
                    <a:pt x="4343298" y="785764"/>
                  </a:lnTo>
                  <a:lnTo>
                    <a:pt x="4357497" y="833627"/>
                  </a:lnTo>
                  <a:lnTo>
                    <a:pt x="4394755" y="888238"/>
                  </a:lnTo>
                  <a:lnTo>
                    <a:pt x="4449826" y="926845"/>
                  </a:lnTo>
                  <a:lnTo>
                    <a:pt x="4489668" y="941131"/>
                  </a:lnTo>
                  <a:lnTo>
                    <a:pt x="4529772" y="946070"/>
                  </a:lnTo>
                  <a:lnTo>
                    <a:pt x="4570162" y="941651"/>
                  </a:lnTo>
                  <a:lnTo>
                    <a:pt x="4610861" y="927862"/>
                  </a:lnTo>
                  <a:lnTo>
                    <a:pt x="4648098" y="906502"/>
                  </a:lnTo>
                  <a:lnTo>
                    <a:pt x="4678251" y="879189"/>
                  </a:lnTo>
                  <a:lnTo>
                    <a:pt x="4701284" y="845923"/>
                  </a:lnTo>
                  <a:lnTo>
                    <a:pt x="4717160" y="806703"/>
                  </a:lnTo>
                  <a:lnTo>
                    <a:pt x="4724844" y="740187"/>
                  </a:lnTo>
                  <a:lnTo>
                    <a:pt x="4719554" y="707584"/>
                  </a:lnTo>
                  <a:lnTo>
                    <a:pt x="4691282" y="645001"/>
                  </a:lnTo>
                  <a:lnTo>
                    <a:pt x="4644939" y="597947"/>
                  </a:lnTo>
                  <a:lnTo>
                    <a:pt x="4575000" y="567539"/>
                  </a:lnTo>
                  <a:lnTo>
                    <a:pt x="4534662" y="562895"/>
                  </a:lnTo>
                  <a:lnTo>
                    <a:pt x="4494418" y="567348"/>
                  </a:lnTo>
                  <a:lnTo>
                    <a:pt x="4454271" y="580898"/>
                  </a:lnTo>
                  <a:close/>
                </a:path>
                <a:path w="5574665" h="2985135">
                  <a:moveTo>
                    <a:pt x="4836795" y="243204"/>
                  </a:moveTo>
                  <a:lnTo>
                    <a:pt x="4997450" y="170687"/>
                  </a:lnTo>
                  <a:lnTo>
                    <a:pt x="5148199" y="504698"/>
                  </a:lnTo>
                  <a:lnTo>
                    <a:pt x="5156769" y="523559"/>
                  </a:lnTo>
                  <a:lnTo>
                    <a:pt x="5176647" y="564261"/>
                  </a:lnTo>
                  <a:lnTo>
                    <a:pt x="5217398" y="610076"/>
                  </a:lnTo>
                  <a:lnTo>
                    <a:pt x="5273675" y="625982"/>
                  </a:lnTo>
                  <a:lnTo>
                    <a:pt x="5286892" y="625504"/>
                  </a:lnTo>
                  <a:lnTo>
                    <a:pt x="5326380" y="614806"/>
                  </a:lnTo>
                  <a:lnTo>
                    <a:pt x="5373338" y="581183"/>
                  </a:lnTo>
                  <a:lnTo>
                    <a:pt x="5396483" y="533653"/>
                  </a:lnTo>
                  <a:lnTo>
                    <a:pt x="5397718" y="510575"/>
                  </a:lnTo>
                  <a:lnTo>
                    <a:pt x="5393023" y="481711"/>
                  </a:lnTo>
                  <a:lnTo>
                    <a:pt x="5382375" y="447036"/>
                  </a:lnTo>
                  <a:lnTo>
                    <a:pt x="5365750" y="406526"/>
                  </a:lnTo>
                  <a:lnTo>
                    <a:pt x="5215001" y="72516"/>
                  </a:lnTo>
                  <a:lnTo>
                    <a:pt x="5375656" y="0"/>
                  </a:lnTo>
                  <a:lnTo>
                    <a:pt x="5536310" y="356107"/>
                  </a:lnTo>
                  <a:lnTo>
                    <a:pt x="5557361" y="408685"/>
                  </a:lnTo>
                  <a:lnTo>
                    <a:pt x="5570220" y="455167"/>
                  </a:lnTo>
                  <a:lnTo>
                    <a:pt x="5574244" y="489293"/>
                  </a:lnTo>
                  <a:lnTo>
                    <a:pt x="5572791" y="524240"/>
                  </a:lnTo>
                  <a:lnTo>
                    <a:pt x="5553456" y="596645"/>
                  </a:lnTo>
                  <a:lnTo>
                    <a:pt x="5532927" y="636697"/>
                  </a:lnTo>
                  <a:lnTo>
                    <a:pt x="5505785" y="672884"/>
                  </a:lnTo>
                  <a:lnTo>
                    <a:pt x="5472028" y="705212"/>
                  </a:lnTo>
                  <a:lnTo>
                    <a:pt x="5431657" y="733688"/>
                  </a:lnTo>
                  <a:lnTo>
                    <a:pt x="5384673" y="758316"/>
                  </a:lnTo>
                  <a:lnTo>
                    <a:pt x="5334397" y="777565"/>
                  </a:lnTo>
                  <a:lnTo>
                    <a:pt x="5285986" y="788979"/>
                  </a:lnTo>
                  <a:lnTo>
                    <a:pt x="5239447" y="792561"/>
                  </a:lnTo>
                  <a:lnTo>
                    <a:pt x="5194786" y="788309"/>
                  </a:lnTo>
                  <a:lnTo>
                    <a:pt x="5152008" y="776224"/>
                  </a:lnTo>
                  <a:lnTo>
                    <a:pt x="5100637" y="747839"/>
                  </a:lnTo>
                  <a:lnTo>
                    <a:pt x="5056885" y="704214"/>
                  </a:lnTo>
                  <a:lnTo>
                    <a:pt x="5027898" y="659907"/>
                  </a:lnTo>
                  <a:lnTo>
                    <a:pt x="4997577" y="599313"/>
                  </a:lnTo>
                  <a:lnTo>
                    <a:pt x="4836795" y="243204"/>
                  </a:lnTo>
                  <a:close/>
                </a:path>
                <a:path w="5574665" h="2985135">
                  <a:moveTo>
                    <a:pt x="3409315" y="887476"/>
                  </a:moveTo>
                  <a:lnTo>
                    <a:pt x="3601084" y="800862"/>
                  </a:lnTo>
                  <a:lnTo>
                    <a:pt x="3793744" y="916558"/>
                  </a:lnTo>
                  <a:lnTo>
                    <a:pt x="3829939" y="697611"/>
                  </a:lnTo>
                  <a:lnTo>
                    <a:pt x="4024503" y="609853"/>
                  </a:lnTo>
                  <a:lnTo>
                    <a:pt x="3938143" y="1034923"/>
                  </a:lnTo>
                  <a:lnTo>
                    <a:pt x="4072001" y="1331721"/>
                  </a:lnTo>
                  <a:lnTo>
                    <a:pt x="3911473" y="1404112"/>
                  </a:lnTo>
                  <a:lnTo>
                    <a:pt x="3777488" y="1107313"/>
                  </a:lnTo>
                  <a:lnTo>
                    <a:pt x="3409315" y="887476"/>
                  </a:lnTo>
                  <a:close/>
                </a:path>
                <a:path w="5574665" h="2985135">
                  <a:moveTo>
                    <a:pt x="2581021" y="1261237"/>
                  </a:moveTo>
                  <a:lnTo>
                    <a:pt x="2741548" y="1188846"/>
                  </a:lnTo>
                  <a:lnTo>
                    <a:pt x="2856484" y="1443481"/>
                  </a:lnTo>
                  <a:lnTo>
                    <a:pt x="2937510" y="1100454"/>
                  </a:lnTo>
                  <a:lnTo>
                    <a:pt x="3135122" y="1011174"/>
                  </a:lnTo>
                  <a:lnTo>
                    <a:pt x="3022346" y="1413890"/>
                  </a:lnTo>
                  <a:lnTo>
                    <a:pt x="3436493" y="1618488"/>
                  </a:lnTo>
                  <a:lnTo>
                    <a:pt x="3228847" y="1712214"/>
                  </a:lnTo>
                  <a:lnTo>
                    <a:pt x="2899410" y="1538477"/>
                  </a:lnTo>
                  <a:lnTo>
                    <a:pt x="3020314" y="1806320"/>
                  </a:lnTo>
                  <a:lnTo>
                    <a:pt x="2859659" y="1878838"/>
                  </a:lnTo>
                  <a:lnTo>
                    <a:pt x="2581021" y="1261237"/>
                  </a:lnTo>
                  <a:close/>
                </a:path>
                <a:path w="5574665" h="2985135">
                  <a:moveTo>
                    <a:pt x="1835023" y="1597914"/>
                  </a:moveTo>
                  <a:lnTo>
                    <a:pt x="1995678" y="1525396"/>
                  </a:lnTo>
                  <a:lnTo>
                    <a:pt x="2461514" y="1769871"/>
                  </a:lnTo>
                  <a:lnTo>
                    <a:pt x="2291080" y="1392174"/>
                  </a:lnTo>
                  <a:lnTo>
                    <a:pt x="2451608" y="1319656"/>
                  </a:lnTo>
                  <a:lnTo>
                    <a:pt x="2730372" y="1937130"/>
                  </a:lnTo>
                  <a:lnTo>
                    <a:pt x="2569718" y="2009648"/>
                  </a:lnTo>
                  <a:lnTo>
                    <a:pt x="2103628" y="1764791"/>
                  </a:lnTo>
                  <a:lnTo>
                    <a:pt x="2274316" y="2142998"/>
                  </a:lnTo>
                  <a:lnTo>
                    <a:pt x="2113660" y="2215515"/>
                  </a:lnTo>
                  <a:lnTo>
                    <a:pt x="1835023" y="1597914"/>
                  </a:lnTo>
                  <a:close/>
                </a:path>
                <a:path w="5574665" h="2985135">
                  <a:moveTo>
                    <a:pt x="1355725" y="1814194"/>
                  </a:moveTo>
                  <a:lnTo>
                    <a:pt x="1530858" y="1735201"/>
                  </a:lnTo>
                  <a:lnTo>
                    <a:pt x="2042033" y="2247773"/>
                  </a:lnTo>
                  <a:lnTo>
                    <a:pt x="1870583" y="2325242"/>
                  </a:lnTo>
                  <a:lnTo>
                    <a:pt x="1782191" y="2235454"/>
                  </a:lnTo>
                  <a:lnTo>
                    <a:pt x="1560449" y="2335529"/>
                  </a:lnTo>
                  <a:lnTo>
                    <a:pt x="1566545" y="2462403"/>
                  </a:lnTo>
                  <a:lnTo>
                    <a:pt x="1396873" y="2538984"/>
                  </a:lnTo>
                  <a:lnTo>
                    <a:pt x="1355725" y="1814194"/>
                  </a:lnTo>
                  <a:close/>
                </a:path>
                <a:path w="5574665" h="2985135">
                  <a:moveTo>
                    <a:pt x="494538" y="2202941"/>
                  </a:moveTo>
                  <a:lnTo>
                    <a:pt x="655193" y="2130425"/>
                  </a:lnTo>
                  <a:lnTo>
                    <a:pt x="762762" y="2368804"/>
                  </a:lnTo>
                  <a:lnTo>
                    <a:pt x="994410" y="2264282"/>
                  </a:lnTo>
                  <a:lnTo>
                    <a:pt x="886841" y="2025903"/>
                  </a:lnTo>
                  <a:lnTo>
                    <a:pt x="1047369" y="1953387"/>
                  </a:lnTo>
                  <a:lnTo>
                    <a:pt x="1326133" y="2570860"/>
                  </a:lnTo>
                  <a:lnTo>
                    <a:pt x="1165479" y="2643378"/>
                  </a:lnTo>
                  <a:lnTo>
                    <a:pt x="1049528" y="2386456"/>
                  </a:lnTo>
                  <a:lnTo>
                    <a:pt x="817880" y="2490978"/>
                  </a:lnTo>
                  <a:lnTo>
                    <a:pt x="933831" y="2747898"/>
                  </a:lnTo>
                  <a:lnTo>
                    <a:pt x="773176" y="2820416"/>
                  </a:lnTo>
                  <a:lnTo>
                    <a:pt x="494538" y="2202941"/>
                  </a:lnTo>
                  <a:close/>
                </a:path>
                <a:path w="5574665" h="2985135">
                  <a:moveTo>
                    <a:pt x="0" y="2426080"/>
                  </a:moveTo>
                  <a:lnTo>
                    <a:pt x="424306" y="2234565"/>
                  </a:lnTo>
                  <a:lnTo>
                    <a:pt x="484758" y="2368423"/>
                  </a:lnTo>
                  <a:lnTo>
                    <a:pt x="351789" y="2428493"/>
                  </a:lnTo>
                  <a:lnTo>
                    <a:pt x="570103" y="2912110"/>
                  </a:lnTo>
                  <a:lnTo>
                    <a:pt x="409448" y="2984627"/>
                  </a:lnTo>
                  <a:lnTo>
                    <a:pt x="191134" y="2501010"/>
                  </a:lnTo>
                  <a:lnTo>
                    <a:pt x="60452" y="2559939"/>
                  </a:lnTo>
                  <a:lnTo>
                    <a:pt x="0" y="2426080"/>
                  </a:lnTo>
                  <a:close/>
                </a:path>
                <a:path w="5574665" h="2985135">
                  <a:moveTo>
                    <a:pt x="4384040" y="425195"/>
                  </a:moveTo>
                  <a:lnTo>
                    <a:pt x="4437813" y="404581"/>
                  </a:lnTo>
                  <a:lnTo>
                    <a:pt x="4490550" y="391639"/>
                  </a:lnTo>
                  <a:lnTo>
                    <a:pt x="4542250" y="386381"/>
                  </a:lnTo>
                  <a:lnTo>
                    <a:pt x="4592912" y="388817"/>
                  </a:lnTo>
                  <a:lnTo>
                    <a:pt x="4642537" y="398958"/>
                  </a:lnTo>
                  <a:lnTo>
                    <a:pt x="4691126" y="416813"/>
                  </a:lnTo>
                  <a:lnTo>
                    <a:pt x="4738948" y="442445"/>
                  </a:lnTo>
                  <a:lnTo>
                    <a:pt x="4781216" y="473612"/>
                  </a:lnTo>
                  <a:lnTo>
                    <a:pt x="4817925" y="510302"/>
                  </a:lnTo>
                  <a:lnTo>
                    <a:pt x="4849069" y="552502"/>
                  </a:lnTo>
                  <a:lnTo>
                    <a:pt x="4874641" y="600201"/>
                  </a:lnTo>
                  <a:lnTo>
                    <a:pt x="4893447" y="650831"/>
                  </a:lnTo>
                  <a:lnTo>
                    <a:pt x="4904450" y="701990"/>
                  </a:lnTo>
                  <a:lnTo>
                    <a:pt x="4907650" y="753693"/>
                  </a:lnTo>
                  <a:lnTo>
                    <a:pt x="4903048" y="805950"/>
                  </a:lnTo>
                  <a:lnTo>
                    <a:pt x="4890643" y="858774"/>
                  </a:lnTo>
                  <a:lnTo>
                    <a:pt x="4871857" y="907034"/>
                  </a:lnTo>
                  <a:lnTo>
                    <a:pt x="4846616" y="950976"/>
                  </a:lnTo>
                  <a:lnTo>
                    <a:pt x="4814919" y="990600"/>
                  </a:lnTo>
                  <a:lnTo>
                    <a:pt x="4776766" y="1025905"/>
                  </a:lnTo>
                  <a:lnTo>
                    <a:pt x="4732157" y="1056893"/>
                  </a:lnTo>
                  <a:lnTo>
                    <a:pt x="4681093" y="1083564"/>
                  </a:lnTo>
                  <a:lnTo>
                    <a:pt x="4627435" y="1104116"/>
                  </a:lnTo>
                  <a:lnTo>
                    <a:pt x="4574794" y="1117002"/>
                  </a:lnTo>
                  <a:lnTo>
                    <a:pt x="4523168" y="1122219"/>
                  </a:lnTo>
                  <a:lnTo>
                    <a:pt x="4472558" y="1119763"/>
                  </a:lnTo>
                  <a:lnTo>
                    <a:pt x="4422965" y="1109631"/>
                  </a:lnTo>
                  <a:lnTo>
                    <a:pt x="4374388" y="1091818"/>
                  </a:lnTo>
                  <a:lnTo>
                    <a:pt x="4326580" y="1066153"/>
                  </a:lnTo>
                  <a:lnTo>
                    <a:pt x="4284350" y="1035026"/>
                  </a:lnTo>
                  <a:lnTo>
                    <a:pt x="4247697" y="998431"/>
                  </a:lnTo>
                  <a:lnTo>
                    <a:pt x="4216623" y="956361"/>
                  </a:lnTo>
                  <a:lnTo>
                    <a:pt x="4191127" y="908812"/>
                  </a:lnTo>
                  <a:lnTo>
                    <a:pt x="4170441" y="848026"/>
                  </a:lnTo>
                  <a:lnTo>
                    <a:pt x="4160520" y="780668"/>
                  </a:lnTo>
                  <a:lnTo>
                    <a:pt x="4159666" y="746051"/>
                  </a:lnTo>
                  <a:lnTo>
                    <a:pt x="4161694" y="712708"/>
                  </a:lnTo>
                  <a:lnTo>
                    <a:pt x="4174490" y="649986"/>
                  </a:lnTo>
                  <a:lnTo>
                    <a:pt x="4193275" y="601726"/>
                  </a:lnTo>
                  <a:lnTo>
                    <a:pt x="4218516" y="557784"/>
                  </a:lnTo>
                  <a:lnTo>
                    <a:pt x="4250213" y="518160"/>
                  </a:lnTo>
                  <a:lnTo>
                    <a:pt x="4288366" y="482853"/>
                  </a:lnTo>
                  <a:lnTo>
                    <a:pt x="4332975" y="451865"/>
                  </a:lnTo>
                  <a:lnTo>
                    <a:pt x="4384040" y="425195"/>
                  </a:lnTo>
                  <a:close/>
                </a:path>
              </a:pathLst>
            </a:custGeom>
            <a:ln w="38100">
              <a:solidFill>
                <a:srgbClr val="C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-41275" y="0"/>
            <a:ext cx="9150350" cy="6859905"/>
            <a:chOff x="-41275" y="0"/>
            <a:chExt cx="9150350" cy="6859905"/>
          </a:xfrm>
        </p:grpSpPr>
        <p:sp>
          <p:nvSpPr>
            <p:cNvPr id="3" name="object 3"/>
            <p:cNvSpPr/>
            <p:nvPr/>
          </p:nvSpPr>
          <p:spPr>
            <a:xfrm>
              <a:off x="761" y="1067561"/>
              <a:ext cx="8763000" cy="53340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761" y="1067561"/>
              <a:ext cx="8763000" cy="5334000"/>
            </a:xfrm>
            <a:custGeom>
              <a:avLst/>
              <a:gdLst/>
              <a:ahLst/>
              <a:cxnLst/>
              <a:rect l="l" t="t" r="r" b="b"/>
              <a:pathLst>
                <a:path w="8763000" h="5334000">
                  <a:moveTo>
                    <a:pt x="0" y="5334000"/>
                  </a:moveTo>
                  <a:lnTo>
                    <a:pt x="8763000" y="5334000"/>
                  </a:lnTo>
                  <a:lnTo>
                    <a:pt x="8763000" y="0"/>
                  </a:lnTo>
                  <a:lnTo>
                    <a:pt x="0" y="0"/>
                  </a:lnTo>
                  <a:lnTo>
                    <a:pt x="0" y="5334000"/>
                  </a:lnTo>
                  <a:close/>
                </a:path>
              </a:pathLst>
            </a:custGeom>
            <a:ln w="19812">
              <a:solidFill>
                <a:srgbClr val="00AF5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/>
          <p:nvPr/>
        </p:nvSpPr>
        <p:spPr>
          <a:xfrm>
            <a:off x="78739" y="1917319"/>
            <a:ext cx="8436610" cy="2391039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sz="2600" spc="-35" dirty="0">
                <a:latin typeface="Courier New"/>
                <a:cs typeface="Courier New"/>
              </a:rPr>
              <a:t>o</a:t>
            </a:r>
            <a:r>
              <a:rPr sz="2600" b="1" i="1" spc="-35" dirty="0">
                <a:latin typeface="Carlito"/>
                <a:cs typeface="Carlito"/>
              </a:rPr>
              <a:t>Textbook </a:t>
            </a:r>
            <a:r>
              <a:rPr sz="2600" b="1" i="1" spc="-5" dirty="0">
                <a:latin typeface="Carlito"/>
                <a:cs typeface="Carlito"/>
              </a:rPr>
              <a:t>of microbiology </a:t>
            </a:r>
            <a:r>
              <a:rPr sz="2600" b="1" i="1" dirty="0">
                <a:latin typeface="Carlito"/>
                <a:cs typeface="Carlito"/>
              </a:rPr>
              <a:t>by </a:t>
            </a:r>
            <a:r>
              <a:rPr sz="2600" b="1" i="1" spc="-5" dirty="0">
                <a:latin typeface="Carlito"/>
                <a:cs typeface="Carlito"/>
              </a:rPr>
              <a:t>Ananthanarayan </a:t>
            </a:r>
            <a:r>
              <a:rPr sz="2600" b="1" i="1" dirty="0">
                <a:latin typeface="Carlito"/>
                <a:cs typeface="Carlito"/>
              </a:rPr>
              <a:t>&amp;</a:t>
            </a:r>
            <a:r>
              <a:rPr sz="2600" b="1" i="1" spc="80" dirty="0">
                <a:latin typeface="Carlito"/>
                <a:cs typeface="Carlito"/>
              </a:rPr>
              <a:t> </a:t>
            </a:r>
            <a:r>
              <a:rPr sz="2600" b="1" i="1" spc="-20" dirty="0">
                <a:latin typeface="Carlito"/>
                <a:cs typeface="Carlito"/>
              </a:rPr>
              <a:t>Paniker</a:t>
            </a:r>
            <a:endParaRPr sz="26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</a:pPr>
            <a:endParaRPr sz="2550" dirty="0">
              <a:latin typeface="Carlito"/>
              <a:cs typeface="Carlito"/>
            </a:endParaRPr>
          </a:p>
          <a:p>
            <a:pPr marL="285115" indent="-273050">
              <a:lnSpc>
                <a:spcPct val="100000"/>
              </a:lnSpc>
              <a:buFont typeface="Courier New"/>
              <a:buChar char="o"/>
              <a:tabLst>
                <a:tab pos="285750" algn="l"/>
                <a:tab pos="5341620" algn="l"/>
              </a:tabLst>
            </a:pPr>
            <a:r>
              <a:rPr sz="2600" b="1" i="1" spc="-5" dirty="0">
                <a:latin typeface="Carlito"/>
                <a:cs typeface="Carlito"/>
              </a:rPr>
              <a:t>Essentials of</a:t>
            </a:r>
            <a:r>
              <a:rPr sz="2600" b="1" i="1" spc="30" dirty="0">
                <a:latin typeface="Carlito"/>
                <a:cs typeface="Carlito"/>
              </a:rPr>
              <a:t> </a:t>
            </a:r>
            <a:r>
              <a:rPr sz="2600" b="1" i="1" spc="-5" dirty="0">
                <a:latin typeface="Carlito"/>
                <a:cs typeface="Carlito"/>
              </a:rPr>
              <a:t>Medical</a:t>
            </a:r>
            <a:r>
              <a:rPr sz="2600" b="1" i="1" spc="15" dirty="0">
                <a:latin typeface="Carlito"/>
                <a:cs typeface="Carlito"/>
              </a:rPr>
              <a:t> </a:t>
            </a:r>
            <a:r>
              <a:rPr sz="2600" b="1" i="1" spc="-10" dirty="0">
                <a:latin typeface="Carlito"/>
                <a:cs typeface="Carlito"/>
              </a:rPr>
              <a:t>Pharmacology	</a:t>
            </a:r>
            <a:r>
              <a:rPr sz="2600" b="1" i="1" dirty="0">
                <a:latin typeface="Carlito"/>
                <a:cs typeface="Carlito"/>
              </a:rPr>
              <a:t>KD</a:t>
            </a:r>
            <a:r>
              <a:rPr sz="2600" b="1" i="1" spc="15" dirty="0">
                <a:latin typeface="Carlito"/>
                <a:cs typeface="Carlito"/>
              </a:rPr>
              <a:t> </a:t>
            </a:r>
            <a:r>
              <a:rPr sz="2600" b="1" i="1" spc="-15" dirty="0">
                <a:latin typeface="Carlito"/>
                <a:cs typeface="Carlito"/>
              </a:rPr>
              <a:t>Tripathi</a:t>
            </a:r>
            <a:endParaRPr sz="26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10"/>
              </a:spcBef>
              <a:buFont typeface="Courier New"/>
              <a:buChar char="o"/>
            </a:pPr>
            <a:endParaRPr sz="2550" dirty="0">
              <a:latin typeface="Carlito"/>
              <a:cs typeface="Carlito"/>
            </a:endParaRPr>
          </a:p>
          <a:p>
            <a:pPr marL="285115" indent="-273050">
              <a:lnSpc>
                <a:spcPct val="100000"/>
              </a:lnSpc>
              <a:buFont typeface="Courier New"/>
              <a:buChar char="o"/>
              <a:tabLst>
                <a:tab pos="285750" algn="l"/>
              </a:tabLst>
            </a:pPr>
            <a:r>
              <a:rPr sz="2600" b="1" i="1" dirty="0">
                <a:latin typeface="Carlito"/>
                <a:cs typeface="Carlito"/>
              </a:rPr>
              <a:t>Basic &amp; </a:t>
            </a:r>
            <a:r>
              <a:rPr sz="2600" b="1" i="1" spc="-5" dirty="0">
                <a:latin typeface="Carlito"/>
                <a:cs typeface="Carlito"/>
              </a:rPr>
              <a:t>Clinical </a:t>
            </a:r>
            <a:r>
              <a:rPr sz="2600" b="1" i="1" spc="-10" dirty="0">
                <a:latin typeface="Carlito"/>
                <a:cs typeface="Carlito"/>
              </a:rPr>
              <a:t>Pharmacology </a:t>
            </a:r>
            <a:r>
              <a:rPr sz="2600" b="1" i="1" dirty="0">
                <a:latin typeface="Carlito"/>
                <a:cs typeface="Carlito"/>
              </a:rPr>
              <a:t>by Bertram </a:t>
            </a:r>
            <a:r>
              <a:rPr sz="2600" b="1" i="1" spc="-5" dirty="0">
                <a:latin typeface="Carlito"/>
                <a:cs typeface="Carlito"/>
              </a:rPr>
              <a:t>G.</a:t>
            </a:r>
            <a:r>
              <a:rPr sz="2600" b="1" i="1" spc="10" dirty="0">
                <a:latin typeface="Carlito"/>
                <a:cs typeface="Carlito"/>
              </a:rPr>
              <a:t> </a:t>
            </a:r>
            <a:r>
              <a:rPr sz="2600" b="1" i="1" spc="-15" dirty="0">
                <a:latin typeface="Carlito"/>
                <a:cs typeface="Carlito"/>
              </a:rPr>
              <a:t>Katzung</a:t>
            </a:r>
            <a:endParaRPr sz="2600" dirty="0">
              <a:latin typeface="Carlito"/>
              <a:cs typeface="Carlito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Font typeface="Courier New"/>
              <a:buChar char="o"/>
            </a:pPr>
            <a:endParaRPr sz="2550" dirty="0">
              <a:latin typeface="Carlito"/>
              <a:cs typeface="Carlito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0" y="0"/>
            <a:ext cx="8763000" cy="10668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 txBox="1">
            <a:spLocks noGrp="1"/>
          </p:cNvSpPr>
          <p:nvPr>
            <p:ph type="title"/>
          </p:nvPr>
        </p:nvSpPr>
        <p:spPr>
          <a:xfrm>
            <a:off x="3062477" y="162813"/>
            <a:ext cx="263842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pc="-105" dirty="0"/>
              <a:t>References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653</TotalTime>
  <Words>2000</Words>
  <Application>Microsoft Office PowerPoint</Application>
  <PresentationFormat>On-screen Show (4:3)</PresentationFormat>
  <Paragraphs>478</Paragraphs>
  <Slides>72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72</vt:i4>
      </vt:variant>
    </vt:vector>
  </HeadingPairs>
  <TitlesOfParts>
    <vt:vector size="81" baseType="lpstr">
      <vt:lpstr>Algerian</vt:lpstr>
      <vt:lpstr>Arial</vt:lpstr>
      <vt:lpstr>Calibri</vt:lpstr>
      <vt:lpstr>Carlito</vt:lpstr>
      <vt:lpstr>Courier New</vt:lpstr>
      <vt:lpstr>Impact</vt:lpstr>
      <vt:lpstr>Times New Roman</vt:lpstr>
      <vt:lpstr>Wingdings</vt:lpstr>
      <vt:lpstr>Office Theme</vt:lpstr>
      <vt:lpstr>PowerPoint Presentation</vt:lpstr>
      <vt:lpstr>PRESENTATION LAYOUT</vt:lpstr>
      <vt:lpstr>PowerPoint Presentation</vt:lpstr>
      <vt:lpstr>PowerPoint Presentation</vt:lpstr>
      <vt:lpstr>Ideal antimicrobial drug</vt:lpstr>
      <vt:lpstr>Where do antibiotics come from</vt:lpstr>
      <vt:lpstr>Sources of some common antibiotics and semisynthetics</vt:lpstr>
      <vt:lpstr>History of Antimicrobial Therapy</vt:lpstr>
      <vt:lpstr>Classification of antimicrobial agent</vt:lpstr>
      <vt:lpstr>Based on chemical structure</vt:lpstr>
      <vt:lpstr>PowerPoint Presentation</vt:lpstr>
      <vt:lpstr>Antibacterial drugs</vt:lpstr>
      <vt:lpstr>Spectrum of activity</vt:lpstr>
      <vt:lpstr>Type of action</vt:lpstr>
      <vt:lpstr>Spectrum of activity</vt:lpstr>
      <vt:lpstr>Mechanism of action</vt:lpstr>
      <vt:lpstr>Mechanism of action</vt:lpstr>
      <vt:lpstr>Inhibit cell wall synthesis</vt:lpstr>
      <vt:lpstr>Inhibitor of cell wall synthesis</vt:lpstr>
      <vt:lpstr>Penicillin</vt:lpstr>
      <vt:lpstr>PowerPoint Presentation</vt:lpstr>
      <vt:lpstr>Working of penicillin</vt:lpstr>
      <vt:lpstr>Types</vt:lpstr>
      <vt:lpstr>Coverage of Penicillins</vt:lpstr>
      <vt:lpstr>Side Effects</vt:lpstr>
      <vt:lpstr>Beta-lactamase inhibitors</vt:lpstr>
      <vt:lpstr>Cephalosporins</vt:lpstr>
      <vt:lpstr>PowerPoint Presentation</vt:lpstr>
      <vt:lpstr>First Generation</vt:lpstr>
      <vt:lpstr>PowerPoint Presentation</vt:lpstr>
      <vt:lpstr>PowerPoint Presentation</vt:lpstr>
      <vt:lpstr>PowerPoint Presentation</vt:lpstr>
      <vt:lpstr>Indications</vt:lpstr>
      <vt:lpstr>Side effect</vt:lpstr>
      <vt:lpstr>Vancomycin</vt:lpstr>
      <vt:lpstr>Side effect</vt:lpstr>
      <vt:lpstr>Drugs  inhibiting  Protein  synthesis</vt:lpstr>
      <vt:lpstr>Mechanism of action</vt:lpstr>
      <vt:lpstr>Tetracycline</vt:lpstr>
      <vt:lpstr>Division of Tetracycline</vt:lpstr>
      <vt:lpstr>Indications</vt:lpstr>
      <vt:lpstr>Side effects</vt:lpstr>
      <vt:lpstr>Chloramphenicol</vt:lpstr>
      <vt:lpstr>Coverage of chloramphenicol</vt:lpstr>
      <vt:lpstr>Indications</vt:lpstr>
      <vt:lpstr>Side effects</vt:lpstr>
      <vt:lpstr>Aminoglycosides</vt:lpstr>
      <vt:lpstr>Neomycin</vt:lpstr>
      <vt:lpstr>Gentamicin</vt:lpstr>
      <vt:lpstr>Tobramycin</vt:lpstr>
      <vt:lpstr>Amikacin</vt:lpstr>
      <vt:lpstr>Indications</vt:lpstr>
      <vt:lpstr>Side effects</vt:lpstr>
      <vt:lpstr>Macrolides</vt:lpstr>
      <vt:lpstr>Erythromycin</vt:lpstr>
      <vt:lpstr>Drug interfering with DNA</vt:lpstr>
      <vt:lpstr>Fluoroquinolones</vt:lpstr>
      <vt:lpstr>Mechanism of action</vt:lpstr>
      <vt:lpstr>PowerPoint Presentation</vt:lpstr>
      <vt:lpstr>Classification</vt:lpstr>
      <vt:lpstr>Levofloxacin</vt:lpstr>
      <vt:lpstr>Ciprofloxacin</vt:lpstr>
      <vt:lpstr>Ofloxacin</vt:lpstr>
      <vt:lpstr>Indications</vt:lpstr>
      <vt:lpstr>Side effects</vt:lpstr>
      <vt:lpstr>Metabolic inhibitors</vt:lpstr>
      <vt:lpstr>Mode of action - These antimicrobials are analogues of para-  aminobenzoic acid (PABA) and competitively inhibit formation  of dihydropteroic acid</vt:lpstr>
      <vt:lpstr>PowerPoint Presentation</vt:lpstr>
      <vt:lpstr>Antibiotic Resistance</vt:lpstr>
      <vt:lpstr>Mechanism of Resistance</vt:lpstr>
      <vt:lpstr>PowerPoint Presentation</vt:lpstr>
      <vt:lpstr>References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cp:lastModifiedBy>HP</cp:lastModifiedBy>
  <cp:revision>18</cp:revision>
  <dcterms:created xsi:type="dcterms:W3CDTF">2020-04-09T11:40:23Z</dcterms:created>
  <dcterms:modified xsi:type="dcterms:W3CDTF">2020-04-23T10:09:41Z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2015-07-15T00:00:00Z</vt:filetime>
  </property>
  <property fmtid="{D5CDD505-2E9C-101B-9397-08002B2CF9AE}" pid="3" name="Creator">
    <vt:lpwstr>Microsoft® PowerPoint® 2013</vt:lpwstr>
  </property>
  <property fmtid="{D5CDD505-2E9C-101B-9397-08002B2CF9AE}" pid="4" name="LastSaved">
    <vt:filetime>2020-04-09T00:00:00Z</vt:filetime>
  </property>
</Properties>
</file>