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0" r:id="rId6"/>
    <p:sldId id="262" r:id="rId7"/>
    <p:sldId id="267" r:id="rId8"/>
    <p:sldId id="263" r:id="rId9"/>
    <p:sldId id="264" r:id="rId10"/>
    <p:sldId id="265" r:id="rId11"/>
    <p:sldId id="266" r:id="rId12"/>
    <p:sldId id="268" r:id="rId13"/>
    <p:sldId id="269" r:id="rId14"/>
    <p:sldId id="270" r:id="rId15"/>
    <p:sldId id="272" r:id="rId16"/>
    <p:sldId id="271"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6/25/2020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383302"/>
          </a:xfrm>
        </p:spPr>
        <p:txBody>
          <a:bodyPr>
            <a:normAutofit/>
          </a:bodyPr>
          <a:lstStyle/>
          <a:p>
            <a:r>
              <a:rPr lang="en-IN" sz="4400" dirty="0" smtClean="0">
                <a:latin typeface="Times New Roman" pitchFamily="18" charset="0"/>
                <a:cs typeface="Times New Roman" pitchFamily="18" charset="0"/>
              </a:rPr>
              <a:t>Wool Part 1 </a:t>
            </a:r>
            <a:r>
              <a:rPr lang="en-IN" dirty="0" smtClean="0"/>
              <a:t/>
            </a:r>
            <a:br>
              <a:rPr lang="en-IN" dirty="0" smtClean="0"/>
            </a:br>
            <a:r>
              <a:rPr lang="en-US" sz="3600" dirty="0">
                <a:solidFill>
                  <a:schemeClr val="tx1"/>
                </a:solidFill>
                <a:latin typeface="Times New Roman" pitchFamily="18" charset="0"/>
                <a:cs typeface="Times New Roman" pitchFamily="18" charset="0"/>
              </a:rPr>
              <a:t>(A part of Unit </a:t>
            </a:r>
            <a:r>
              <a:rPr lang="en-US" sz="3600" dirty="0" smtClean="0">
                <a:solidFill>
                  <a:schemeClr val="tx1"/>
                </a:solidFill>
                <a:latin typeface="Times New Roman" pitchFamily="18" charset="0"/>
                <a:cs typeface="Times New Roman" pitchFamily="18" charset="0"/>
              </a:rPr>
              <a:t>II- </a:t>
            </a:r>
            <a:r>
              <a:rPr lang="en-US" sz="3600" dirty="0">
                <a:solidFill>
                  <a:schemeClr val="tx1"/>
                </a:solidFill>
                <a:latin typeface="Times New Roman" pitchFamily="18" charset="0"/>
                <a:cs typeface="Times New Roman" pitchFamily="18" charset="0"/>
              </a:rPr>
              <a:t>3</a:t>
            </a:r>
            <a:r>
              <a:rPr lang="en-US" sz="3600" baseline="30000" dirty="0">
                <a:solidFill>
                  <a:schemeClr val="tx1"/>
                </a:solidFill>
                <a:latin typeface="Times New Roman" pitchFamily="18" charset="0"/>
                <a:cs typeface="Times New Roman" pitchFamily="18" charset="0"/>
              </a:rPr>
              <a:t>rd</a:t>
            </a:r>
            <a:r>
              <a:rPr lang="en-US" sz="3600" dirty="0">
                <a:solidFill>
                  <a:schemeClr val="tx1"/>
                </a:solidFill>
                <a:latin typeface="Times New Roman" pitchFamily="18" charset="0"/>
                <a:cs typeface="Times New Roman" pitchFamily="18" charset="0"/>
              </a:rPr>
              <a:t> Prof. Year)</a:t>
            </a:r>
            <a:endParaRPr lang="en-IN" dirty="0"/>
          </a:p>
        </p:txBody>
      </p:sp>
      <p:sp>
        <p:nvSpPr>
          <p:cNvPr id="3" name="Subtitle 2"/>
          <p:cNvSpPr>
            <a:spLocks noGrp="1"/>
          </p:cNvSpPr>
          <p:nvPr>
            <p:ph type="subTitle" idx="1"/>
          </p:nvPr>
        </p:nvSpPr>
        <p:spPr>
          <a:xfrm>
            <a:off x="1524000" y="3810000"/>
            <a:ext cx="7406640" cy="1752600"/>
          </a:xfrm>
        </p:spPr>
        <p:txBody>
          <a:bodyPr>
            <a:normAutofit fontScale="77500" lnSpcReduction="20000"/>
          </a:bodyPr>
          <a:lstStyle/>
          <a:p>
            <a:pPr algn="ctr"/>
            <a:r>
              <a:rPr lang="en-US" sz="2800" b="1" dirty="0">
                <a:solidFill>
                  <a:srgbClr val="0070C0"/>
                </a:solidFill>
                <a:latin typeface="Times New Roman" pitchFamily="18" charset="0"/>
                <a:cs typeface="Times New Roman" pitchFamily="18" charset="0"/>
              </a:rPr>
              <a:t>Dr. Gargi Mahapatra</a:t>
            </a:r>
          </a:p>
          <a:p>
            <a:pPr algn="ctr"/>
            <a:r>
              <a:rPr lang="en-US" sz="2800" b="1" dirty="0">
                <a:solidFill>
                  <a:srgbClr val="0070C0"/>
                </a:solidFill>
                <a:latin typeface="Times New Roman" pitchFamily="18" charset="0"/>
                <a:cs typeface="Times New Roman" pitchFamily="18" charset="0"/>
              </a:rPr>
              <a:t>Asst. Prof. cum Jnr. Sc.</a:t>
            </a:r>
          </a:p>
          <a:p>
            <a:pPr algn="ctr"/>
            <a:r>
              <a:rPr lang="en-US" sz="2800" b="1" dirty="0">
                <a:solidFill>
                  <a:srgbClr val="0070C0"/>
                </a:solidFill>
                <a:latin typeface="Times New Roman" pitchFamily="18" charset="0"/>
                <a:cs typeface="Times New Roman" pitchFamily="18" charset="0"/>
              </a:rPr>
              <a:t>Dept. of Livestock Products Technology</a:t>
            </a:r>
          </a:p>
          <a:p>
            <a:pPr algn="ctr"/>
            <a:r>
              <a:rPr lang="en-US" sz="2800" b="1" dirty="0">
                <a:solidFill>
                  <a:srgbClr val="0070C0"/>
                </a:solidFill>
                <a:latin typeface="Times New Roman" pitchFamily="18" charset="0"/>
                <a:cs typeface="Times New Roman" pitchFamily="18" charset="0"/>
              </a:rPr>
              <a:t>Bihar Veterinary College</a:t>
            </a:r>
          </a:p>
          <a:p>
            <a:pPr algn="ctr"/>
            <a:r>
              <a:rPr lang="en-US" sz="2800" b="1" dirty="0">
                <a:solidFill>
                  <a:srgbClr val="0070C0"/>
                </a:solidFill>
                <a:latin typeface="Times New Roman" pitchFamily="18" charset="0"/>
                <a:cs typeface="Times New Roman" pitchFamily="18" charset="0"/>
              </a:rPr>
              <a:t>BASU, Patna.</a:t>
            </a:r>
          </a:p>
          <a:p>
            <a:endParaRPr lang="en-IN" dirty="0"/>
          </a:p>
        </p:txBody>
      </p:sp>
    </p:spTree>
    <p:extLst>
      <p:ext uri="{BB962C8B-B14F-4D97-AF65-F5344CB8AC3E}">
        <p14:creationId xmlns:p14="http://schemas.microsoft.com/office/powerpoint/2010/main" val="1301410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skerville Old Face" pitchFamily="18" charset="0"/>
              </a:rPr>
              <a:t>Properties of Wool  </a:t>
            </a:r>
            <a:r>
              <a:rPr lang="en-US" dirty="0" smtClean="0">
                <a:latin typeface="Baskerville Old Face" pitchFamily="18" charset="0"/>
              </a:rPr>
              <a:t>     contd..</a:t>
            </a:r>
            <a:endParaRPr lang="en-IN" dirty="0">
              <a:latin typeface="Baskerville Old Face" pitchFamily="18" charset="0"/>
            </a:endParaRPr>
          </a:p>
        </p:txBody>
      </p:sp>
      <p:sp>
        <p:nvSpPr>
          <p:cNvPr id="3" name="Text Placeholder 2"/>
          <p:cNvSpPr>
            <a:spLocks noGrp="1"/>
          </p:cNvSpPr>
          <p:nvPr>
            <p:ph type="body" idx="1"/>
          </p:nvPr>
        </p:nvSpPr>
        <p:spPr/>
        <p:txBody>
          <a:bodyPr>
            <a:normAutofit/>
          </a:bodyPr>
          <a:lstStyle/>
          <a:p>
            <a:pPr algn="ctr"/>
            <a:r>
              <a:rPr lang="en-US" sz="2400" b="1" u="sng" dirty="0" smtClean="0">
                <a:solidFill>
                  <a:schemeClr val="accent3">
                    <a:lumMod val="75000"/>
                  </a:schemeClr>
                </a:solidFill>
                <a:latin typeface="Baskerville Old Face" pitchFamily="18" charset="0"/>
                <a:cs typeface="Times New Roman" pitchFamily="18" charset="0"/>
              </a:rPr>
              <a:t>Physical Properties</a:t>
            </a:r>
            <a:endParaRPr lang="en-IN" sz="2400" b="1" u="sng" dirty="0">
              <a:solidFill>
                <a:schemeClr val="accent3">
                  <a:lumMod val="75000"/>
                </a:schemeClr>
              </a:solidFill>
              <a:latin typeface="Baskerville Old Face" pitchFamily="18" charset="0"/>
              <a:cs typeface="Times New Roman" pitchFamily="18" charset="0"/>
            </a:endParaRPr>
          </a:p>
        </p:txBody>
      </p:sp>
      <p:sp>
        <p:nvSpPr>
          <p:cNvPr id="4" name="Text Placeholder 3"/>
          <p:cNvSpPr>
            <a:spLocks noGrp="1"/>
          </p:cNvSpPr>
          <p:nvPr>
            <p:ph type="body" sz="half" idx="3"/>
          </p:nvPr>
        </p:nvSpPr>
        <p:spPr/>
        <p:txBody>
          <a:bodyPr>
            <a:normAutofit/>
          </a:bodyPr>
          <a:lstStyle/>
          <a:p>
            <a:pPr algn="ctr"/>
            <a:r>
              <a:rPr lang="en-US" sz="2400" b="1" u="sng" dirty="0" smtClean="0">
                <a:solidFill>
                  <a:schemeClr val="accent3">
                    <a:lumMod val="75000"/>
                  </a:schemeClr>
                </a:solidFill>
                <a:latin typeface="Baskerville Old Face" pitchFamily="18" charset="0"/>
                <a:cs typeface="Times New Roman" pitchFamily="18" charset="0"/>
              </a:rPr>
              <a:t>Chemical Properties</a:t>
            </a:r>
            <a:endParaRPr lang="en-IN" sz="2400" b="1" u="sng" dirty="0">
              <a:solidFill>
                <a:schemeClr val="accent3">
                  <a:lumMod val="75000"/>
                </a:schemeClr>
              </a:solidFill>
              <a:latin typeface="Baskerville Old Face" pitchFamily="18" charset="0"/>
              <a:cs typeface="Times New Roman" pitchFamily="18" charset="0"/>
            </a:endParaRPr>
          </a:p>
        </p:txBody>
      </p:sp>
      <p:sp>
        <p:nvSpPr>
          <p:cNvPr id="5" name="Content Placeholder 4"/>
          <p:cNvSpPr>
            <a:spLocks noGrp="1"/>
          </p:cNvSpPr>
          <p:nvPr>
            <p:ph sz="quarter" idx="2"/>
          </p:nvPr>
        </p:nvSpPr>
        <p:spPr>
          <a:xfrm>
            <a:off x="304800" y="969336"/>
            <a:ext cx="4267200" cy="4114800"/>
          </a:xfrm>
        </p:spPr>
        <p:txBody>
          <a:bodyPr>
            <a:normAutofit fontScale="92500"/>
          </a:bodyPr>
          <a:lstStyle/>
          <a:p>
            <a:r>
              <a:rPr lang="en-US" sz="2000" dirty="0" smtClean="0">
                <a:latin typeface="Times New Roman" pitchFamily="18" charset="0"/>
                <a:cs typeface="Times New Roman" pitchFamily="18" charset="0"/>
              </a:rPr>
              <a:t>Transmits UV rays.</a:t>
            </a:r>
          </a:p>
          <a:p>
            <a:r>
              <a:rPr lang="en-US" sz="2000" dirty="0" smtClean="0">
                <a:latin typeface="Times New Roman" pitchFamily="18" charset="0"/>
                <a:cs typeface="Times New Roman" pitchFamily="18" charset="0"/>
              </a:rPr>
              <a:t>Strong, stronger than steel of the same diameter.</a:t>
            </a:r>
          </a:p>
          <a:p>
            <a:r>
              <a:rPr lang="en-US" sz="2000" dirty="0" smtClean="0">
                <a:latin typeface="Times New Roman" pitchFamily="18" charset="0"/>
                <a:cs typeface="Times New Roman" pitchFamily="18" charset="0"/>
              </a:rPr>
              <a:t>Can be felted or matted easily.</a:t>
            </a:r>
          </a:p>
          <a:p>
            <a:r>
              <a:rPr lang="en-US" sz="2000" dirty="0" smtClean="0">
                <a:latin typeface="Times New Roman" pitchFamily="18" charset="0"/>
                <a:cs typeface="Times New Roman" pitchFamily="18" charset="0"/>
              </a:rPr>
              <a:t>Shrinks when subjected to wash in warm water containing mild soap.</a:t>
            </a:r>
          </a:p>
          <a:p>
            <a:r>
              <a:rPr lang="en-US" sz="2000" dirty="0" smtClean="0">
                <a:latin typeface="Times New Roman" pitchFamily="18" charset="0"/>
                <a:cs typeface="Times New Roman" pitchFamily="18" charset="0"/>
              </a:rPr>
              <a:t>Wool fiber has projections which help in adherence.</a:t>
            </a:r>
          </a:p>
          <a:p>
            <a:r>
              <a:rPr lang="en-US" sz="2000" dirty="0" smtClean="0">
                <a:latin typeface="Times New Roman" pitchFamily="18" charset="0"/>
                <a:cs typeface="Times New Roman" pitchFamily="18" charset="0"/>
              </a:rPr>
              <a:t>Specific gravity- 1.304 &amp; Refractive index varies between 1.553-5.00.</a:t>
            </a:r>
          </a:p>
          <a:p>
            <a:r>
              <a:rPr lang="en-US" sz="2000" dirty="0" smtClean="0">
                <a:latin typeface="Times New Roman" pitchFamily="18" charset="0"/>
                <a:cs typeface="Times New Roman" pitchFamily="18" charset="0"/>
              </a:rPr>
              <a:t>Exposed to cold water wool fiber diameter is seen to increase.</a:t>
            </a:r>
            <a:endParaRPr lang="en-IN" sz="2000" dirty="0">
              <a:latin typeface="Times New Roman" pitchFamily="18" charset="0"/>
              <a:cs typeface="Times New Roman" pitchFamily="18" charset="0"/>
            </a:endParaRPr>
          </a:p>
        </p:txBody>
      </p:sp>
      <p:sp>
        <p:nvSpPr>
          <p:cNvPr id="6" name="Content Placeholder 5"/>
          <p:cNvSpPr>
            <a:spLocks noGrp="1"/>
          </p:cNvSpPr>
          <p:nvPr>
            <p:ph sz="quarter" idx="4"/>
          </p:nvPr>
        </p:nvSpPr>
        <p:spPr/>
        <p:txBody>
          <a:bodyPr>
            <a:normAutofit fontScale="92500" lnSpcReduction="10000"/>
          </a:bodyPr>
          <a:lstStyle/>
          <a:p>
            <a:r>
              <a:rPr lang="en-IN" sz="2000" dirty="0" smtClean="0">
                <a:latin typeface="Times New Roman" pitchFamily="18" charset="0"/>
                <a:cs typeface="Times New Roman" pitchFamily="18" charset="0"/>
              </a:rPr>
              <a:t>No harm occurs to wool, when exposed to cold or boiling solutions of mineral acids.</a:t>
            </a:r>
          </a:p>
          <a:p>
            <a:r>
              <a:rPr lang="en-IN" sz="2000" dirty="0" smtClean="0">
                <a:latin typeface="Times New Roman" pitchFamily="18" charset="0"/>
                <a:cs typeface="Times New Roman" pitchFamily="18" charset="0"/>
              </a:rPr>
              <a:t>Colour of wool becomes light yellow on treating with nitric acid, this colour reaction is useful in identifying animal fibre.</a:t>
            </a:r>
          </a:p>
          <a:p>
            <a:r>
              <a:rPr lang="en-IN" sz="2000" dirty="0" smtClean="0">
                <a:latin typeface="Times New Roman" pitchFamily="18" charset="0"/>
                <a:cs typeface="Times New Roman" pitchFamily="18" charset="0"/>
              </a:rPr>
              <a:t>Slow dissolution of wool occurs in concentrated mineral acids.</a:t>
            </a:r>
          </a:p>
          <a:p>
            <a:r>
              <a:rPr lang="en-IN" sz="2000" dirty="0" smtClean="0">
                <a:latin typeface="Times New Roman" pitchFamily="18" charset="0"/>
                <a:cs typeface="Times New Roman" pitchFamily="18" charset="0"/>
              </a:rPr>
              <a:t>Wool is sensitive to alkalis. Complete destruction and dissolution of wool occurs when boiled with 5% solution of caustic soda.</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286065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4724400" cy="1162050"/>
          </a:xfrm>
        </p:spPr>
        <p:txBody>
          <a:bodyPr>
            <a:normAutofit/>
          </a:bodyPr>
          <a:lstStyle/>
          <a:p>
            <a:r>
              <a:rPr lang="en-US" sz="4000" dirty="0" smtClean="0">
                <a:latin typeface="Baskerville Old Face" pitchFamily="18" charset="0"/>
              </a:rPr>
              <a:t>wool Quality</a:t>
            </a:r>
            <a:endParaRPr lang="en-IN" sz="4000" dirty="0">
              <a:latin typeface="Baskerville Old Face" pitchFamily="18" charset="0"/>
            </a:endParaRPr>
          </a:p>
        </p:txBody>
      </p:sp>
      <p:sp>
        <p:nvSpPr>
          <p:cNvPr id="3" name="Text Placeholder 2"/>
          <p:cNvSpPr>
            <a:spLocks noGrp="1"/>
          </p:cNvSpPr>
          <p:nvPr>
            <p:ph type="body" idx="2"/>
          </p:nvPr>
        </p:nvSpPr>
        <p:spPr/>
        <p:txBody>
          <a:bodyPr>
            <a:normAutofit/>
          </a:bodyPr>
          <a:lstStyle/>
          <a:p>
            <a:r>
              <a:rPr lang="en-US" sz="2800" dirty="0" err="1" smtClean="0">
                <a:latin typeface="Bell MT" pitchFamily="18" charset="0"/>
              </a:rPr>
              <a:t>Parametres</a:t>
            </a:r>
            <a:endParaRPr lang="en-IN" sz="2800" dirty="0">
              <a:latin typeface="Bell MT" pitchFamily="18" charset="0"/>
            </a:endParaRPr>
          </a:p>
        </p:txBody>
      </p:sp>
      <p:sp>
        <p:nvSpPr>
          <p:cNvPr id="4" name="Content Placeholder 3"/>
          <p:cNvSpPr>
            <a:spLocks noGrp="1"/>
          </p:cNvSpPr>
          <p:nvPr>
            <p:ph sz="half" idx="1"/>
          </p:nvPr>
        </p:nvSpPr>
        <p:spPr>
          <a:xfrm>
            <a:off x="3352800" y="2286000"/>
            <a:ext cx="5334000" cy="3992563"/>
          </a:xfrm>
        </p:spPr>
        <p:txBody>
          <a:bodyPr>
            <a:normAutofit lnSpcReduction="10000"/>
          </a:bodyPr>
          <a:lstStyle/>
          <a:p>
            <a:pPr marL="596646" indent="-514350">
              <a:buFont typeface="+mj-lt"/>
              <a:buAutoNum type="arabicPeriod"/>
            </a:pPr>
            <a:r>
              <a:rPr lang="en-IN" sz="2400" dirty="0" smtClean="0">
                <a:latin typeface="Times New Roman" pitchFamily="18" charset="0"/>
                <a:cs typeface="Times New Roman" pitchFamily="18" charset="0"/>
              </a:rPr>
              <a:t>Fibre-fineness</a:t>
            </a:r>
          </a:p>
          <a:p>
            <a:pPr marL="596646" indent="-514350">
              <a:buFont typeface="+mj-lt"/>
              <a:buAutoNum type="arabicPeriod"/>
            </a:pPr>
            <a:r>
              <a:rPr lang="en-IN" sz="2400" dirty="0" smtClean="0">
                <a:latin typeface="Times New Roman" pitchFamily="18" charset="0"/>
                <a:cs typeface="Times New Roman" pitchFamily="18" charset="0"/>
              </a:rPr>
              <a:t>Fibre length and Staple length</a:t>
            </a:r>
          </a:p>
          <a:p>
            <a:pPr marL="596646" indent="-514350">
              <a:buFont typeface="+mj-lt"/>
              <a:buAutoNum type="arabicPeriod"/>
            </a:pPr>
            <a:r>
              <a:rPr lang="en-IN" sz="2400" dirty="0" smtClean="0">
                <a:latin typeface="Times New Roman" pitchFamily="18" charset="0"/>
                <a:cs typeface="Times New Roman" pitchFamily="18" charset="0"/>
              </a:rPr>
              <a:t>Moisture Content</a:t>
            </a:r>
          </a:p>
          <a:p>
            <a:pPr marL="596646" indent="-514350">
              <a:buFont typeface="+mj-lt"/>
              <a:buAutoNum type="arabicPeriod"/>
            </a:pPr>
            <a:r>
              <a:rPr lang="en-IN" sz="2400" dirty="0" smtClean="0">
                <a:latin typeface="Times New Roman" pitchFamily="18" charset="0"/>
                <a:cs typeface="Times New Roman" pitchFamily="18" charset="0"/>
              </a:rPr>
              <a:t>Crimp Frequency</a:t>
            </a:r>
          </a:p>
          <a:p>
            <a:pPr marL="596646" indent="-514350">
              <a:buFont typeface="+mj-lt"/>
              <a:buAutoNum type="arabicPeriod"/>
            </a:pPr>
            <a:r>
              <a:rPr lang="en-IN" sz="2400" dirty="0" smtClean="0">
                <a:latin typeface="Times New Roman" pitchFamily="18" charset="0"/>
                <a:cs typeface="Times New Roman" pitchFamily="18" charset="0"/>
              </a:rPr>
              <a:t>Medullation Percentage</a:t>
            </a:r>
          </a:p>
          <a:p>
            <a:pPr marL="596646" indent="-514350">
              <a:buFont typeface="+mj-lt"/>
              <a:buAutoNum type="arabicPeriod"/>
            </a:pPr>
            <a:r>
              <a:rPr lang="en-IN" sz="2400" dirty="0" smtClean="0">
                <a:latin typeface="Times New Roman" pitchFamily="18" charset="0"/>
                <a:cs typeface="Times New Roman" pitchFamily="18" charset="0"/>
              </a:rPr>
              <a:t>Scouring Yield</a:t>
            </a:r>
          </a:p>
          <a:p>
            <a:pPr marL="596646" indent="-514350">
              <a:buFont typeface="+mj-lt"/>
              <a:buAutoNum type="arabicPeriod"/>
            </a:pPr>
            <a:r>
              <a:rPr lang="en-IN" sz="2400" dirty="0" smtClean="0">
                <a:latin typeface="Times New Roman" pitchFamily="18" charset="0"/>
                <a:cs typeface="Times New Roman" pitchFamily="18" charset="0"/>
              </a:rPr>
              <a:t>Burr Content</a:t>
            </a:r>
          </a:p>
          <a:p>
            <a:pPr marL="596646" indent="-514350">
              <a:buFont typeface="+mj-lt"/>
              <a:buAutoNum type="arabicPeriod"/>
            </a:pPr>
            <a:r>
              <a:rPr lang="en-IN" sz="2400" dirty="0" smtClean="0">
                <a:latin typeface="Times New Roman" pitchFamily="18" charset="0"/>
                <a:cs typeface="Times New Roman" pitchFamily="18" charset="0"/>
              </a:rPr>
              <a:t>Colour</a:t>
            </a:r>
          </a:p>
          <a:p>
            <a:pPr marL="596646" indent="-514350">
              <a:buFont typeface="+mj-lt"/>
              <a:buAutoNum type="arabicPeriod"/>
            </a:pPr>
            <a:r>
              <a:rPr lang="en-IN" sz="2400" dirty="0" smtClean="0">
                <a:latin typeface="Times New Roman" pitchFamily="18" charset="0"/>
                <a:cs typeface="Times New Roman" pitchFamily="18" charset="0"/>
              </a:rPr>
              <a:t>Lustre</a:t>
            </a:r>
          </a:p>
          <a:p>
            <a:pPr marL="596646" indent="-514350">
              <a:buFont typeface="+mj-lt"/>
              <a:buAutoNum type="arabicPeriod"/>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4100662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u="sng" dirty="0" smtClean="0">
                <a:latin typeface="Times New Roman" pitchFamily="18" charset="0"/>
                <a:cs typeface="Times New Roman" pitchFamily="18" charset="0"/>
              </a:rPr>
              <a:t>Moisture content and Moisture Regain</a:t>
            </a:r>
            <a:endParaRPr lang="en-IN" sz="3600"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IN" sz="2400" dirty="0" smtClean="0">
                <a:latin typeface="Times New Roman" pitchFamily="18" charset="0"/>
                <a:cs typeface="Times New Roman" pitchFamily="18" charset="0"/>
              </a:rPr>
              <a:t>Moisture   </a:t>
            </a:r>
            <a:r>
              <a:rPr lang="en-IN" sz="2800" b="1"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  </a:t>
            </a:r>
            <a:r>
              <a:rPr lang="en-IN" sz="2400" u="sng" dirty="0" smtClean="0">
                <a:latin typeface="Times New Roman" pitchFamily="18" charset="0"/>
                <a:cs typeface="Times New Roman" pitchFamily="18" charset="0"/>
              </a:rPr>
              <a:t>Mass of absorbed water in specimen   </a:t>
            </a:r>
            <a:r>
              <a:rPr lang="en-IN" sz="2400" dirty="0" smtClean="0">
                <a:latin typeface="Times New Roman" pitchFamily="18" charset="0"/>
                <a:cs typeface="Times New Roman" pitchFamily="18" charset="0"/>
              </a:rPr>
              <a:t>X 100</a:t>
            </a:r>
          </a:p>
          <a:p>
            <a:pPr marL="82296" indent="0">
              <a:buNone/>
            </a:pPr>
            <a:r>
              <a:rPr lang="en-IN" sz="2400" dirty="0" smtClean="0">
                <a:latin typeface="Times New Roman" pitchFamily="18" charset="0"/>
                <a:cs typeface="Times New Roman" pitchFamily="18" charset="0"/>
              </a:rPr>
              <a:t>Regain %                          Mass of dry specimen</a:t>
            </a:r>
          </a:p>
          <a:p>
            <a:pPr marL="82296" indent="0">
              <a:buNone/>
            </a:pPr>
            <a:endParaRPr lang="en-IN" sz="2400" dirty="0">
              <a:latin typeface="Times New Roman" pitchFamily="18" charset="0"/>
              <a:cs typeface="Times New Roman" pitchFamily="18" charset="0"/>
            </a:endParaRPr>
          </a:p>
          <a:p>
            <a:pPr marL="82296" indent="0">
              <a:buNone/>
            </a:pPr>
            <a:endParaRPr lang="en-IN" sz="2400" dirty="0" smtClean="0">
              <a:latin typeface="Times New Roman" pitchFamily="18" charset="0"/>
              <a:cs typeface="Times New Roman" pitchFamily="18" charset="0"/>
            </a:endParaRPr>
          </a:p>
          <a:p>
            <a:pPr marL="82296" indent="0">
              <a:buNone/>
            </a:pPr>
            <a:endParaRPr lang="en-IN" sz="2400" dirty="0">
              <a:latin typeface="Times New Roman" pitchFamily="18" charset="0"/>
              <a:cs typeface="Times New Roman" pitchFamily="18" charset="0"/>
            </a:endParaRPr>
          </a:p>
          <a:p>
            <a:pPr marL="82296" indent="0">
              <a:buNone/>
            </a:pPr>
            <a:r>
              <a:rPr lang="en-IN" sz="2400" dirty="0">
                <a:latin typeface="Times New Roman" pitchFamily="18" charset="0"/>
                <a:cs typeface="Times New Roman" pitchFamily="18" charset="0"/>
              </a:rPr>
              <a:t>Moisture   </a:t>
            </a:r>
            <a:r>
              <a:rPr lang="en-IN" sz="2800" b="1" dirty="0">
                <a:latin typeface="Times New Roman" pitchFamily="18" charset="0"/>
                <a:cs typeface="Times New Roman" pitchFamily="18" charset="0"/>
              </a:rPr>
              <a:t>=</a:t>
            </a:r>
            <a:r>
              <a:rPr lang="en-IN" sz="2400" dirty="0">
                <a:latin typeface="Times New Roman" pitchFamily="18" charset="0"/>
                <a:cs typeface="Times New Roman" pitchFamily="18" charset="0"/>
              </a:rPr>
              <a:t>  </a:t>
            </a:r>
            <a:r>
              <a:rPr lang="en-IN" sz="2400" u="sng" dirty="0">
                <a:latin typeface="Times New Roman" pitchFamily="18" charset="0"/>
                <a:cs typeface="Times New Roman" pitchFamily="18" charset="0"/>
              </a:rPr>
              <a:t>Mass of absorbed water in specimen   </a:t>
            </a:r>
            <a:r>
              <a:rPr lang="en-IN" sz="2400" dirty="0">
                <a:latin typeface="Times New Roman" pitchFamily="18" charset="0"/>
                <a:cs typeface="Times New Roman" pitchFamily="18" charset="0"/>
              </a:rPr>
              <a:t>X 100</a:t>
            </a:r>
          </a:p>
          <a:p>
            <a:pPr marL="82296" indent="0">
              <a:buNone/>
            </a:pPr>
            <a:r>
              <a:rPr lang="en-IN" sz="2400" dirty="0" smtClean="0">
                <a:latin typeface="Times New Roman" pitchFamily="18" charset="0"/>
                <a:cs typeface="Times New Roman" pitchFamily="18" charset="0"/>
              </a:rPr>
              <a:t>Content </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Mass of </a:t>
            </a:r>
            <a:r>
              <a:rPr lang="en-IN" sz="2400" dirty="0" err="1" smtClean="0">
                <a:latin typeface="Times New Roman" pitchFamily="18" charset="0"/>
                <a:cs typeface="Times New Roman" pitchFamily="18" charset="0"/>
              </a:rPr>
              <a:t>undried</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specimen</a:t>
            </a:r>
          </a:p>
          <a:p>
            <a:pPr marL="82296" indent="0">
              <a:buNone/>
            </a:pP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79748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u="sng" dirty="0" smtClean="0">
                <a:latin typeface="Times New Roman" pitchFamily="18" charset="0"/>
                <a:cs typeface="Times New Roman" pitchFamily="18" charset="0"/>
              </a:rPr>
              <a:t>Length</a:t>
            </a:r>
            <a:endParaRPr lang="en-IN" sz="4000" u="sng" dirty="0">
              <a:latin typeface="Times New Roman" pitchFamily="18" charset="0"/>
              <a:cs typeface="Times New Roman" pitchFamily="18" charset="0"/>
            </a:endParaRPr>
          </a:p>
        </p:txBody>
      </p:sp>
      <p:sp>
        <p:nvSpPr>
          <p:cNvPr id="3" name="Content Placeholder 2"/>
          <p:cNvSpPr>
            <a:spLocks noGrp="1"/>
          </p:cNvSpPr>
          <p:nvPr>
            <p:ph idx="1"/>
          </p:nvPr>
        </p:nvSpPr>
        <p:spPr>
          <a:xfrm>
            <a:off x="1295400" y="1447800"/>
            <a:ext cx="7638288" cy="4800600"/>
          </a:xfrm>
        </p:spPr>
        <p:txBody>
          <a:bodyPr>
            <a:normAutofit/>
          </a:bodyPr>
          <a:lstStyle/>
          <a:p>
            <a:r>
              <a:rPr lang="en-IN" sz="2400" dirty="0" smtClean="0">
                <a:latin typeface="Times New Roman" pitchFamily="18" charset="0"/>
                <a:cs typeface="Times New Roman" pitchFamily="18" charset="0"/>
              </a:rPr>
              <a:t>Expressed in centimetres. </a:t>
            </a:r>
          </a:p>
          <a:p>
            <a:r>
              <a:rPr lang="en-IN" sz="2400" dirty="0" smtClean="0">
                <a:latin typeface="Times New Roman" pitchFamily="18" charset="0"/>
                <a:cs typeface="Times New Roman" pitchFamily="18" charset="0"/>
              </a:rPr>
              <a:t>Determines </a:t>
            </a:r>
            <a:r>
              <a:rPr lang="en-IN" sz="2400" dirty="0" err="1" smtClean="0">
                <a:latin typeface="Times New Roman" pitchFamily="18" charset="0"/>
                <a:cs typeface="Times New Roman" pitchFamily="18" charset="0"/>
              </a:rPr>
              <a:t>spinnability</a:t>
            </a:r>
            <a:r>
              <a:rPr lang="en-IN" sz="2400" dirty="0" smtClean="0">
                <a:latin typeface="Times New Roman" pitchFamily="18" charset="0"/>
                <a:cs typeface="Times New Roman" pitchFamily="18" charset="0"/>
              </a:rPr>
              <a:t> of the fibre</a:t>
            </a:r>
          </a:p>
          <a:p>
            <a:pPr marL="82296" indent="0">
              <a:buNone/>
            </a:pPr>
            <a:endParaRPr lang="en-IN" sz="2400" dirty="0">
              <a:latin typeface="Times New Roman" pitchFamily="18" charset="0"/>
              <a:cs typeface="Times New Roman" pitchFamily="18" charset="0"/>
            </a:endParaRPr>
          </a:p>
          <a:p>
            <a:pPr marL="82296" indent="0">
              <a:buNone/>
            </a:pPr>
            <a:r>
              <a:rPr lang="en-IN" sz="2400" dirty="0" smtClean="0">
                <a:latin typeface="Times New Roman" pitchFamily="18" charset="0"/>
                <a:cs typeface="Times New Roman" pitchFamily="18" charset="0"/>
              </a:rPr>
              <a:t>Fibre Length- Length of the fibre in straightened condition.</a:t>
            </a:r>
          </a:p>
          <a:p>
            <a:pPr marL="82296" indent="0">
              <a:buNone/>
            </a:pPr>
            <a:endParaRPr lang="en-IN" sz="2400" dirty="0">
              <a:latin typeface="Times New Roman" pitchFamily="18" charset="0"/>
              <a:cs typeface="Times New Roman" pitchFamily="18" charset="0"/>
            </a:endParaRPr>
          </a:p>
          <a:p>
            <a:pPr marL="82296" indent="0">
              <a:buNone/>
            </a:pPr>
            <a:r>
              <a:rPr lang="en-IN" sz="2400" dirty="0" smtClean="0">
                <a:latin typeface="Times New Roman" pitchFamily="18" charset="0"/>
                <a:cs typeface="Times New Roman" pitchFamily="18" charset="0"/>
              </a:rPr>
              <a:t>Staple -  Length of the fibre in relaxed condition </a:t>
            </a:r>
          </a:p>
          <a:p>
            <a:pPr marL="82296" indent="0">
              <a:buNone/>
            </a:pPr>
            <a:r>
              <a:rPr lang="en-IN" sz="2400" dirty="0" smtClean="0">
                <a:latin typeface="Times New Roman" pitchFamily="18" charset="0"/>
                <a:cs typeface="Times New Roman" pitchFamily="18" charset="0"/>
              </a:rPr>
              <a:t>Length   (with crimps)</a:t>
            </a:r>
          </a:p>
          <a:p>
            <a:pPr marL="82296" indent="0">
              <a:buNone/>
            </a:pPr>
            <a:endParaRPr lang="en-IN" sz="2400" dirty="0" smtClean="0">
              <a:latin typeface="Times New Roman" pitchFamily="18" charset="0"/>
              <a:cs typeface="Times New Roman" pitchFamily="18" charset="0"/>
            </a:endParaRPr>
          </a:p>
          <a:p>
            <a:pPr marL="82296" indent="0">
              <a:buNone/>
            </a:pPr>
            <a:r>
              <a:rPr lang="en-IN" sz="2400" dirty="0" smtClean="0">
                <a:latin typeface="Times New Roman" pitchFamily="18" charset="0"/>
                <a:cs typeface="Times New Roman" pitchFamily="18" charset="0"/>
              </a:rPr>
              <a:t>Crimp     – Number of crimps per unit length of the frequency   fibre</a:t>
            </a:r>
            <a:endParaRPr lang="en-IN" sz="2400" dirty="0">
              <a:latin typeface="Times New Roman" pitchFamily="18" charset="0"/>
              <a:cs typeface="Times New Roman" pitchFamily="18" charset="0"/>
            </a:endParaRPr>
          </a:p>
          <a:p>
            <a:pPr marL="82296"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937611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200399"/>
            <a:ext cx="6400800" cy="1685925"/>
          </a:xfrm>
        </p:spPr>
        <p:txBody>
          <a:bodyPr/>
          <a:lstStyle/>
          <a:p>
            <a:pPr algn="r"/>
            <a:r>
              <a:rPr lang="en-IN" dirty="0" smtClean="0">
                <a:latin typeface="Bell MT" pitchFamily="18" charset="0"/>
              </a:rPr>
              <a:t>Medullation Percentage</a:t>
            </a:r>
            <a:endParaRPr lang="en-IN" dirty="0">
              <a:latin typeface="Bell MT" pitchFamily="18" charset="0"/>
            </a:endParaRPr>
          </a:p>
        </p:txBody>
      </p:sp>
      <p:sp>
        <p:nvSpPr>
          <p:cNvPr id="3" name="Text Placeholder 2"/>
          <p:cNvSpPr>
            <a:spLocks noGrp="1"/>
          </p:cNvSpPr>
          <p:nvPr>
            <p:ph type="body" idx="1"/>
          </p:nvPr>
        </p:nvSpPr>
        <p:spPr>
          <a:xfrm>
            <a:off x="2578392" y="685800"/>
            <a:ext cx="6400800" cy="2286000"/>
          </a:xfrm>
        </p:spPr>
        <p:txBody>
          <a:bodyPr>
            <a:normAutofit/>
          </a:bodyPr>
          <a:lstStyle/>
          <a:p>
            <a:pPr marL="361188" indent="-342900">
              <a:buFont typeface="Wingdings" pitchFamily="2" charset="2"/>
              <a:buChar char="v"/>
            </a:pPr>
            <a:r>
              <a:rPr lang="en-IN" dirty="0" smtClean="0">
                <a:latin typeface="Times New Roman" pitchFamily="18" charset="0"/>
                <a:cs typeface="Times New Roman" pitchFamily="18" charset="0"/>
              </a:rPr>
              <a:t>Volume occupied by medulla in a fibre.</a:t>
            </a:r>
          </a:p>
          <a:p>
            <a:pPr marL="361188" indent="-342900">
              <a:buFont typeface="Wingdings" pitchFamily="2" charset="2"/>
              <a:buChar char="v"/>
            </a:pPr>
            <a:r>
              <a:rPr lang="en-IN" dirty="0" smtClean="0">
                <a:latin typeface="Times New Roman" pitchFamily="18" charset="0"/>
                <a:cs typeface="Times New Roman" pitchFamily="18" charset="0"/>
              </a:rPr>
              <a:t>Expressed in percentage (%).</a:t>
            </a:r>
          </a:p>
          <a:p>
            <a:pPr marL="361188" indent="-342900">
              <a:buFont typeface="Wingdings" pitchFamily="2" charset="2"/>
              <a:buChar char="v"/>
            </a:pPr>
            <a:r>
              <a:rPr lang="en-IN" dirty="0" smtClean="0">
                <a:latin typeface="Times New Roman" pitchFamily="18" charset="0"/>
                <a:cs typeface="Times New Roman" pitchFamily="18" charset="0"/>
              </a:rPr>
              <a:t>Varies from 5%-89%-99%</a:t>
            </a:r>
          </a:p>
          <a:p>
            <a:pPr marL="361188" indent="-342900">
              <a:buFont typeface="Wingdings" pitchFamily="2" charset="2"/>
              <a:buChar char="v"/>
            </a:pPr>
            <a:r>
              <a:rPr lang="en-IN" dirty="0" smtClean="0">
                <a:latin typeface="Times New Roman" pitchFamily="18" charset="0"/>
                <a:cs typeface="Times New Roman" pitchFamily="18" charset="0"/>
              </a:rPr>
              <a:t>Medullated fibres are of lower density. They are stiff and less elastic.</a:t>
            </a:r>
          </a:p>
          <a:p>
            <a:pPr marL="361188" indent="-342900">
              <a:buFont typeface="Wingdings" pitchFamily="2" charset="2"/>
              <a:buChar char="v"/>
            </a:pPr>
            <a:r>
              <a:rPr lang="en-IN" dirty="0" smtClean="0">
                <a:latin typeface="Times New Roman" pitchFamily="18" charset="0"/>
                <a:cs typeface="Times New Roman" pitchFamily="18" charset="0"/>
              </a:rPr>
              <a:t>Evaluated using- Projection microscope, </a:t>
            </a:r>
            <a:r>
              <a:rPr lang="en-IN" dirty="0" err="1" smtClean="0">
                <a:latin typeface="Times New Roman" pitchFamily="18" charset="0"/>
                <a:cs typeface="Times New Roman" pitchFamily="18" charset="0"/>
              </a:rPr>
              <a:t>Lanometre</a:t>
            </a:r>
            <a:r>
              <a:rPr lang="en-IN" dirty="0" smtClean="0">
                <a:latin typeface="Times New Roman" pitchFamily="18" charset="0"/>
                <a:cs typeface="Times New Roman" pitchFamily="18" charset="0"/>
              </a:rPr>
              <a:t> and Dichlorobenzene.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911471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733799"/>
            <a:ext cx="6400800" cy="1152525"/>
          </a:xfrm>
        </p:spPr>
        <p:txBody>
          <a:bodyPr/>
          <a:lstStyle/>
          <a:p>
            <a:pPr algn="r"/>
            <a:r>
              <a:rPr lang="en-IN" dirty="0" smtClean="0">
                <a:latin typeface="Bell MT" pitchFamily="18" charset="0"/>
              </a:rPr>
              <a:t>Scouring  Yield</a:t>
            </a:r>
            <a:endParaRPr lang="en-IN" dirty="0">
              <a:latin typeface="Bell MT" pitchFamily="18" charset="0"/>
            </a:endParaRPr>
          </a:p>
        </p:txBody>
      </p:sp>
      <p:sp>
        <p:nvSpPr>
          <p:cNvPr id="3" name="Text Placeholder 2"/>
          <p:cNvSpPr>
            <a:spLocks noGrp="1"/>
          </p:cNvSpPr>
          <p:nvPr>
            <p:ph type="body" idx="1"/>
          </p:nvPr>
        </p:nvSpPr>
        <p:spPr>
          <a:xfrm>
            <a:off x="2578392" y="1066800"/>
            <a:ext cx="6400800" cy="1905000"/>
          </a:xfrm>
        </p:spPr>
        <p:txBody>
          <a:bodyPr>
            <a:normAutofit/>
          </a:bodyPr>
          <a:lstStyle/>
          <a:p>
            <a:pPr marL="361188" indent="-342900">
              <a:buFont typeface="Wingdings" pitchFamily="2" charset="2"/>
              <a:buChar char="ü"/>
            </a:pPr>
            <a:r>
              <a:rPr lang="en-IN" dirty="0" smtClean="0">
                <a:latin typeface="Times New Roman" pitchFamily="18" charset="0"/>
                <a:cs typeface="Times New Roman" pitchFamily="18" charset="0"/>
              </a:rPr>
              <a:t>The process of cleaning of wool is called scouring.</a:t>
            </a:r>
          </a:p>
          <a:p>
            <a:pPr marL="361188" indent="-342900">
              <a:buFont typeface="Wingdings" pitchFamily="2" charset="2"/>
              <a:buChar char="ü"/>
            </a:pPr>
            <a:r>
              <a:rPr lang="en-IN" dirty="0" smtClean="0">
                <a:latin typeface="Times New Roman" pitchFamily="18" charset="0"/>
                <a:cs typeface="Times New Roman" pitchFamily="18" charset="0"/>
              </a:rPr>
              <a:t>Scouring detergent @ 0.3-0.6% is added to water at 45°C.</a:t>
            </a:r>
          </a:p>
          <a:p>
            <a:pPr marL="361188" indent="-342900">
              <a:buFont typeface="Wingdings" pitchFamily="2" charset="2"/>
              <a:buChar char="ü"/>
            </a:pPr>
            <a:r>
              <a:rPr lang="en-IN" dirty="0" smtClean="0">
                <a:latin typeface="Times New Roman" pitchFamily="18" charset="0"/>
                <a:cs typeface="Times New Roman" pitchFamily="18" charset="0"/>
              </a:rPr>
              <a:t>Scouring is practiced by dipping the wool in bowls containing scouring solution and the process should be repeated at least twice.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65009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962400" cy="1162050"/>
          </a:xfrm>
        </p:spPr>
        <p:txBody>
          <a:bodyPr>
            <a:normAutofit/>
          </a:bodyPr>
          <a:lstStyle/>
          <a:p>
            <a:r>
              <a:rPr lang="en-IN" sz="3600" dirty="0" smtClean="0">
                <a:latin typeface="Bell MT" pitchFamily="18" charset="0"/>
              </a:rPr>
              <a:t>Burr </a:t>
            </a:r>
            <a:br>
              <a:rPr lang="en-IN" sz="3600" dirty="0" smtClean="0">
                <a:latin typeface="Bell MT" pitchFamily="18" charset="0"/>
              </a:rPr>
            </a:br>
            <a:r>
              <a:rPr lang="en-IN" sz="3600" dirty="0">
                <a:latin typeface="Bell MT" pitchFamily="18" charset="0"/>
              </a:rPr>
              <a:t/>
            </a:r>
            <a:br>
              <a:rPr lang="en-IN" sz="3600" dirty="0">
                <a:latin typeface="Bell MT" pitchFamily="18" charset="0"/>
              </a:rPr>
            </a:br>
            <a:r>
              <a:rPr lang="en-IN" sz="3600" dirty="0" smtClean="0">
                <a:latin typeface="Bell MT" pitchFamily="18" charset="0"/>
              </a:rPr>
              <a:t>Content</a:t>
            </a:r>
            <a:endParaRPr lang="en-IN" sz="3600" dirty="0">
              <a:latin typeface="Bell MT" pitchFamily="18" charset="0"/>
            </a:endParaRPr>
          </a:p>
        </p:txBody>
      </p:sp>
      <p:sp>
        <p:nvSpPr>
          <p:cNvPr id="3" name="Text Placeholder 2"/>
          <p:cNvSpPr>
            <a:spLocks noGrp="1"/>
          </p:cNvSpPr>
          <p:nvPr>
            <p:ph type="body" idx="2"/>
          </p:nvPr>
        </p:nvSpPr>
        <p:spPr>
          <a:xfrm>
            <a:off x="1752600" y="1447800"/>
            <a:ext cx="4876800" cy="698500"/>
          </a:xfrm>
        </p:spPr>
        <p:txBody>
          <a:bodyPr>
            <a:noAutofit/>
          </a:bodyPr>
          <a:lstStyle/>
          <a:p>
            <a:pPr algn="ctr"/>
            <a:r>
              <a:rPr lang="en-IN" sz="2000" b="1" dirty="0" smtClean="0">
                <a:solidFill>
                  <a:schemeClr val="accent3">
                    <a:lumMod val="75000"/>
                  </a:schemeClr>
                </a:solidFill>
                <a:latin typeface="Times New Roman" pitchFamily="18" charset="0"/>
                <a:cs typeface="Times New Roman" pitchFamily="18" charset="0"/>
              </a:rPr>
              <a:t>Amount of vegetable content present in a fleece is known as burr content.</a:t>
            </a:r>
            <a:endParaRPr lang="en-IN" sz="2000" b="1" dirty="0">
              <a:solidFill>
                <a:schemeClr val="accent3">
                  <a:lumMod val="75000"/>
                </a:schemeClr>
              </a:solidFill>
              <a:latin typeface="Times New Roman" pitchFamily="18" charset="0"/>
              <a:cs typeface="Times New Roman" pitchFamily="18" charset="0"/>
            </a:endParaRPr>
          </a:p>
        </p:txBody>
      </p:sp>
      <p:sp>
        <p:nvSpPr>
          <p:cNvPr id="4" name="Content Placeholder 3"/>
          <p:cNvSpPr>
            <a:spLocks noGrp="1"/>
          </p:cNvSpPr>
          <p:nvPr>
            <p:ph sz="half" idx="1"/>
          </p:nvPr>
        </p:nvSpPr>
        <p:spPr/>
        <p:txBody>
          <a:bodyPr>
            <a:normAutofit/>
          </a:bodyPr>
          <a:lstStyle/>
          <a:p>
            <a:pPr marL="82296" indent="0">
              <a:buNone/>
            </a:pPr>
            <a:r>
              <a:rPr lang="en-IN" sz="2400" dirty="0" smtClean="0">
                <a:latin typeface="Times New Roman" pitchFamily="18" charset="0"/>
                <a:cs typeface="Times New Roman" pitchFamily="18" charset="0"/>
              </a:rPr>
              <a:t>It is estimated by dissolving wool in </a:t>
            </a:r>
            <a:r>
              <a:rPr lang="en-IN" sz="2400" dirty="0" err="1" smtClean="0">
                <a:latin typeface="Times New Roman" pitchFamily="18" charset="0"/>
                <a:cs typeface="Times New Roman" pitchFamily="18" charset="0"/>
              </a:rPr>
              <a:t>NaOH</a:t>
            </a:r>
            <a:r>
              <a:rPr lang="en-IN" sz="2400" dirty="0" smtClean="0">
                <a:latin typeface="Times New Roman" pitchFamily="18" charset="0"/>
                <a:cs typeface="Times New Roman" pitchFamily="18" charset="0"/>
              </a:rPr>
              <a:t> solution.</a:t>
            </a:r>
          </a:p>
          <a:p>
            <a:pPr marL="82296" indent="0">
              <a:buNone/>
            </a:pPr>
            <a:endParaRPr lang="en-IN" sz="2400" dirty="0">
              <a:latin typeface="Times New Roman" pitchFamily="18" charset="0"/>
              <a:cs typeface="Times New Roman" pitchFamily="18" charset="0"/>
            </a:endParaRPr>
          </a:p>
          <a:p>
            <a:pPr marL="82296" indent="0" algn="ctr">
              <a:buNone/>
            </a:pPr>
            <a:r>
              <a:rPr lang="en-IN" sz="2400" dirty="0" smtClean="0">
                <a:latin typeface="Times New Roman" pitchFamily="18" charset="0"/>
                <a:cs typeface="Times New Roman" pitchFamily="18" charset="0"/>
              </a:rPr>
              <a:t>Types </a:t>
            </a:r>
          </a:p>
          <a:p>
            <a:pPr marL="82296" indent="0" algn="ctr">
              <a:buNone/>
            </a:pPr>
            <a:r>
              <a:rPr lang="en-IN" sz="2400" dirty="0" smtClean="0">
                <a:latin typeface="Times New Roman" pitchFamily="18" charset="0"/>
                <a:cs typeface="Times New Roman" pitchFamily="18" charset="0"/>
              </a:rPr>
              <a:t>Low Burr 3%</a:t>
            </a:r>
          </a:p>
          <a:p>
            <a:pPr marL="82296" indent="0" algn="ctr">
              <a:buNone/>
            </a:pPr>
            <a:r>
              <a:rPr lang="en-IN" sz="2400" dirty="0" smtClean="0">
                <a:latin typeface="Times New Roman" pitchFamily="18" charset="0"/>
                <a:cs typeface="Times New Roman" pitchFamily="18" charset="0"/>
              </a:rPr>
              <a:t>Medium Burr 5%</a:t>
            </a:r>
          </a:p>
          <a:p>
            <a:pPr marL="82296" indent="0" algn="ctr">
              <a:buNone/>
            </a:pPr>
            <a:r>
              <a:rPr lang="en-IN" sz="2400" dirty="0" smtClean="0">
                <a:latin typeface="Times New Roman" pitchFamily="18" charset="0"/>
                <a:cs typeface="Times New Roman" pitchFamily="18" charset="0"/>
              </a:rPr>
              <a:t>Heavy Burr &gt;5%</a:t>
            </a:r>
          </a:p>
          <a:p>
            <a:pPr marL="82296" indent="0" algn="ctr">
              <a:buNone/>
            </a:pPr>
            <a:endParaRPr lang="en-IN" sz="2400" dirty="0">
              <a:latin typeface="Times New Roman" pitchFamily="18" charset="0"/>
              <a:cs typeface="Times New Roman" pitchFamily="18" charset="0"/>
            </a:endParaRPr>
          </a:p>
          <a:p>
            <a:pPr marL="82296" indent="0">
              <a:buNone/>
            </a:pPr>
            <a:r>
              <a:rPr lang="en-IN" sz="2400" dirty="0" smtClean="0">
                <a:latin typeface="Times New Roman" pitchFamily="18" charset="0"/>
                <a:cs typeface="Times New Roman" pitchFamily="18" charset="0"/>
              </a:rPr>
              <a:t>The process of removal of burr is known as </a:t>
            </a:r>
            <a:r>
              <a:rPr lang="en-IN" sz="2400" b="1" dirty="0" smtClean="0">
                <a:latin typeface="Times New Roman" pitchFamily="18" charset="0"/>
                <a:cs typeface="Times New Roman" pitchFamily="18" charset="0"/>
              </a:rPr>
              <a:t>Carbonization</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184383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5400" dirty="0" smtClean="0">
                <a:latin typeface="Bauhaus 93" pitchFamily="82" charset="0"/>
              </a:rPr>
              <a:t>Thank </a:t>
            </a:r>
            <a:br>
              <a:rPr lang="en-IN" sz="5400" dirty="0" smtClean="0">
                <a:latin typeface="Bauhaus 93" pitchFamily="82" charset="0"/>
              </a:rPr>
            </a:br>
            <a:r>
              <a:rPr lang="en-IN" sz="5400" dirty="0" smtClean="0">
                <a:latin typeface="Bauhaus 93" pitchFamily="82" charset="0"/>
              </a:rPr>
              <a:t>You</a:t>
            </a:r>
            <a:endParaRPr lang="en-IN" sz="5400" dirty="0">
              <a:latin typeface="Bauhaus 93" pitchFamily="82" charset="0"/>
            </a:endParaRPr>
          </a:p>
        </p:txBody>
      </p:sp>
      <p:sp>
        <p:nvSpPr>
          <p:cNvPr id="4" name="Text Placeholder 3"/>
          <p:cNvSpPr>
            <a:spLocks noGrp="1"/>
          </p:cNvSpPr>
          <p:nvPr>
            <p:ph type="body" sz="half" idx="2"/>
          </p:nvPr>
        </p:nvSpPr>
        <p:spPr/>
        <p:txBody>
          <a:bodyPr/>
          <a:lstStyle/>
          <a:p>
            <a:endParaRPr lang="en-IN" dirty="0"/>
          </a:p>
        </p:txBody>
      </p:sp>
      <p:pic>
        <p:nvPicPr>
          <p:cNvPr id="1026" name="Picture 2" descr="C:\Users\Gargi Mahapatra\Desktop\wool Thank you.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906" r="2906"/>
          <a:stretch>
            <a:fillRect/>
          </a:stretch>
        </p:blipFill>
        <p:spPr bwMode="auto">
          <a:xfrm>
            <a:off x="838200" y="1143003"/>
            <a:ext cx="4419600" cy="419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7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657600"/>
            <a:ext cx="6400800" cy="1838325"/>
          </a:xfrm>
        </p:spPr>
        <p:txBody>
          <a:bodyPr>
            <a:normAutofit/>
          </a:bodyPr>
          <a:lstStyle/>
          <a:p>
            <a:pPr algn="r"/>
            <a:r>
              <a:rPr lang="en-IN" sz="4400" dirty="0" smtClean="0"/>
              <a:t>Wool</a:t>
            </a:r>
            <a:endParaRPr lang="en-IN" sz="4400" dirty="0"/>
          </a:p>
        </p:txBody>
      </p:sp>
      <p:sp>
        <p:nvSpPr>
          <p:cNvPr id="3" name="Text Placeholder 2"/>
          <p:cNvSpPr>
            <a:spLocks noGrp="1"/>
          </p:cNvSpPr>
          <p:nvPr>
            <p:ph type="body" idx="1"/>
          </p:nvPr>
        </p:nvSpPr>
        <p:spPr>
          <a:xfrm>
            <a:off x="2578392" y="838200"/>
            <a:ext cx="6400800" cy="1738312"/>
          </a:xfrm>
        </p:spPr>
        <p:txBody>
          <a:bodyPr>
            <a:normAutofit/>
          </a:bodyPr>
          <a:lstStyle/>
          <a:p>
            <a:r>
              <a:rPr lang="en-IN" dirty="0" smtClean="0"/>
              <a:t>Wool is a natural fibre of animal origin which is hygroscopic in nature, is crimpled, elastic and grows in clusters. It’s a fibre of cylindrical structure and basically protein in nature. Structurally it consists of a cortex and cuticle, it is devoid of a medulla.</a:t>
            </a:r>
            <a:endParaRPr lang="en-IN" dirty="0"/>
          </a:p>
        </p:txBody>
      </p:sp>
      <p:pic>
        <p:nvPicPr>
          <p:cNvPr id="2050" name="Picture 2" descr="C:\Users\Gargi Mahapatra\Desktop\wo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657600"/>
            <a:ext cx="3276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672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800"/>
            <a:ext cx="8229600" cy="1143000"/>
          </a:xfrm>
        </p:spPr>
        <p:txBody>
          <a:bodyPr/>
          <a:lstStyle/>
          <a:p>
            <a:r>
              <a:rPr lang="en-IN" dirty="0" smtClean="0">
                <a:latin typeface="Algerian" pitchFamily="82" charset="0"/>
              </a:rPr>
              <a:t>Allied Fibres</a:t>
            </a:r>
            <a:endParaRPr lang="en-IN" dirty="0">
              <a:latin typeface="Algerian" pitchFamily="82" charset="0"/>
            </a:endParaRPr>
          </a:p>
        </p:txBody>
      </p:sp>
      <p:sp>
        <p:nvSpPr>
          <p:cNvPr id="3" name="Text Placeholder 2"/>
          <p:cNvSpPr>
            <a:spLocks noGrp="1"/>
          </p:cNvSpPr>
          <p:nvPr>
            <p:ph type="body" idx="1"/>
          </p:nvPr>
        </p:nvSpPr>
        <p:spPr/>
        <p:txBody>
          <a:bodyPr>
            <a:normAutofit/>
          </a:bodyPr>
          <a:lstStyle/>
          <a:p>
            <a:pPr algn="ctr"/>
            <a:r>
              <a:rPr lang="en-IN" sz="3600" b="1" u="sng" dirty="0" smtClean="0">
                <a:latin typeface="Times New Roman" pitchFamily="18" charset="0"/>
                <a:cs typeface="Times New Roman" pitchFamily="18" charset="0"/>
              </a:rPr>
              <a:t>Mohair</a:t>
            </a:r>
            <a:endParaRPr lang="en-IN" sz="3600" b="1" u="sng" dirty="0">
              <a:latin typeface="Times New Roman" pitchFamily="18" charset="0"/>
              <a:cs typeface="Times New Roman" pitchFamily="18" charset="0"/>
            </a:endParaRPr>
          </a:p>
        </p:txBody>
      </p:sp>
      <p:sp>
        <p:nvSpPr>
          <p:cNvPr id="4" name="Text Placeholder 3"/>
          <p:cNvSpPr>
            <a:spLocks noGrp="1"/>
          </p:cNvSpPr>
          <p:nvPr>
            <p:ph type="body" sz="half" idx="3"/>
          </p:nvPr>
        </p:nvSpPr>
        <p:spPr/>
        <p:txBody>
          <a:bodyPr>
            <a:normAutofit/>
          </a:bodyPr>
          <a:lstStyle/>
          <a:p>
            <a:pPr algn="ctr"/>
            <a:r>
              <a:rPr lang="en-IN" sz="3600" b="1" u="sng" dirty="0" smtClean="0">
                <a:latin typeface="Times New Roman" pitchFamily="18" charset="0"/>
                <a:cs typeface="Times New Roman" pitchFamily="18" charset="0"/>
              </a:rPr>
              <a:t>Fur/ Hair</a:t>
            </a:r>
            <a:endParaRPr lang="en-IN" sz="3600" b="1" u="sng" dirty="0">
              <a:latin typeface="Times New Roman" pitchFamily="18" charset="0"/>
              <a:cs typeface="Times New Roman" pitchFamily="18" charset="0"/>
            </a:endParaRPr>
          </a:p>
        </p:txBody>
      </p:sp>
      <p:sp>
        <p:nvSpPr>
          <p:cNvPr id="5" name="Content Placeholder 4"/>
          <p:cNvSpPr>
            <a:spLocks noGrp="1"/>
          </p:cNvSpPr>
          <p:nvPr>
            <p:ph sz="quarter" idx="2"/>
          </p:nvPr>
        </p:nvSpPr>
        <p:spPr>
          <a:xfrm>
            <a:off x="304800" y="969336"/>
            <a:ext cx="4343400" cy="4114800"/>
          </a:xfrm>
        </p:spPr>
        <p:txBody>
          <a:bodyPr>
            <a:normAutofit/>
          </a:bodyPr>
          <a:lstStyle/>
          <a:p>
            <a:pPr marL="118872" indent="0">
              <a:buNone/>
            </a:pPr>
            <a:r>
              <a:rPr lang="en-IN" sz="2000" dirty="0" smtClean="0">
                <a:latin typeface="Times New Roman" pitchFamily="18" charset="0"/>
                <a:cs typeface="Times New Roman" pitchFamily="18" charset="0"/>
              </a:rPr>
              <a:t>Natural fibre obtained from Angoora goats. Has approx. 25-45 microns diameter and is both resilient and durable. It is notable for its high lustre and sheen, mohair has scales as wool but the scales are not fully developed, hence it doesn’t felt like </a:t>
            </a:r>
            <a:r>
              <a:rPr lang="en-IN" sz="2000" dirty="0">
                <a:latin typeface="Times New Roman" pitchFamily="18" charset="0"/>
                <a:cs typeface="Times New Roman" pitchFamily="18" charset="0"/>
              </a:rPr>
              <a:t>wool. </a:t>
            </a:r>
            <a:r>
              <a:rPr lang="en-IN" sz="2000" dirty="0" smtClean="0">
                <a:latin typeface="Times New Roman" pitchFamily="18" charset="0"/>
                <a:cs typeface="Times New Roman" pitchFamily="18" charset="0"/>
              </a:rPr>
              <a:t>Like wool mohair has no </a:t>
            </a:r>
            <a:r>
              <a:rPr lang="en-IN" sz="2000" dirty="0">
                <a:latin typeface="Times New Roman" pitchFamily="18" charset="0"/>
                <a:cs typeface="Times New Roman" pitchFamily="18" charset="0"/>
              </a:rPr>
              <a:t>medulla </a:t>
            </a:r>
          </a:p>
        </p:txBody>
      </p:sp>
      <p:sp>
        <p:nvSpPr>
          <p:cNvPr id="7" name="Content Placeholder 6"/>
          <p:cNvSpPr>
            <a:spLocks noGrp="1"/>
          </p:cNvSpPr>
          <p:nvPr>
            <p:ph sz="quarter" idx="4"/>
          </p:nvPr>
        </p:nvSpPr>
        <p:spPr>
          <a:xfrm>
            <a:off x="4648200" y="969336"/>
            <a:ext cx="4191000" cy="4114800"/>
          </a:xfrm>
        </p:spPr>
        <p:txBody>
          <a:bodyPr>
            <a:normAutofit/>
          </a:bodyPr>
          <a:lstStyle/>
          <a:p>
            <a:pPr marL="118872" indent="0">
              <a:buNone/>
            </a:pPr>
            <a:r>
              <a:rPr lang="en-IN" sz="2000" dirty="0" smtClean="0">
                <a:latin typeface="Times New Roman" pitchFamily="18" charset="0"/>
                <a:cs typeface="Times New Roman" pitchFamily="18" charset="0"/>
              </a:rPr>
              <a:t>A synonym for non-human hair. The term is sometimes used to refer to the body hair of animal as a complete coat, also known as pelage. Structurally it is similar to hair and it consists of cuticle, cortex and medulla.</a:t>
            </a:r>
          </a:p>
          <a:p>
            <a:pPr marL="118872" indent="0">
              <a:buNone/>
            </a:pPr>
            <a:endParaRPr lang="en-IN" sz="2000" dirty="0">
              <a:latin typeface="Times New Roman" pitchFamily="18" charset="0"/>
              <a:cs typeface="Times New Roman" pitchFamily="18" charset="0"/>
            </a:endParaRPr>
          </a:p>
        </p:txBody>
      </p:sp>
      <p:pic>
        <p:nvPicPr>
          <p:cNvPr id="3076" name="Picture 4" descr="C:\Users\Gargi Mahapatra\Desktop\fur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545456"/>
            <a:ext cx="2895601" cy="175260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Gargi Mahapatra\Desktop\moha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581400"/>
            <a:ext cx="2743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759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562600" cy="990600"/>
          </a:xfrm>
        </p:spPr>
        <p:txBody>
          <a:bodyPr>
            <a:normAutofit/>
          </a:bodyPr>
          <a:lstStyle/>
          <a:p>
            <a:r>
              <a:rPr lang="en-IN" sz="3200" u="sng" dirty="0">
                <a:latin typeface="Times New Roman" pitchFamily="18" charset="0"/>
                <a:cs typeface="Times New Roman" pitchFamily="18" charset="0"/>
              </a:rPr>
              <a:t>Physical Structure </a:t>
            </a:r>
            <a:r>
              <a:rPr lang="en-IN" sz="3200" u="sng" dirty="0" smtClean="0">
                <a:latin typeface="Times New Roman" pitchFamily="18" charset="0"/>
                <a:cs typeface="Times New Roman" pitchFamily="18" charset="0"/>
              </a:rPr>
              <a:t/>
            </a:r>
            <a:br>
              <a:rPr lang="en-IN" sz="3200" u="sng" dirty="0" smtClean="0">
                <a:latin typeface="Times New Roman" pitchFamily="18" charset="0"/>
                <a:cs typeface="Times New Roman" pitchFamily="18" charset="0"/>
              </a:rPr>
            </a:br>
            <a:r>
              <a:rPr lang="en-IN" sz="3200" u="sng" dirty="0" smtClean="0">
                <a:latin typeface="Times New Roman" pitchFamily="18" charset="0"/>
                <a:cs typeface="Times New Roman" pitchFamily="18" charset="0"/>
              </a:rPr>
              <a:t/>
            </a:r>
            <a:br>
              <a:rPr lang="en-IN" sz="3200" u="sng" dirty="0" smtClean="0">
                <a:latin typeface="Times New Roman" pitchFamily="18" charset="0"/>
                <a:cs typeface="Times New Roman" pitchFamily="18" charset="0"/>
              </a:rPr>
            </a:br>
            <a:r>
              <a:rPr lang="en-IN" sz="3200" u="sng" dirty="0" smtClean="0">
                <a:latin typeface="Times New Roman" pitchFamily="18" charset="0"/>
                <a:cs typeface="Times New Roman" pitchFamily="18" charset="0"/>
              </a:rPr>
              <a:t>of Wool</a:t>
            </a:r>
            <a:endParaRPr lang="en-IN" sz="3200" u="sng" dirty="0">
              <a:latin typeface="Times New Roman" pitchFamily="18" charset="0"/>
              <a:cs typeface="Times New Roman" pitchFamily="18" charset="0"/>
            </a:endParaRPr>
          </a:p>
        </p:txBody>
      </p:sp>
      <p:sp>
        <p:nvSpPr>
          <p:cNvPr id="3" name="Text Placeholder 2"/>
          <p:cNvSpPr>
            <a:spLocks noGrp="1"/>
          </p:cNvSpPr>
          <p:nvPr>
            <p:ph type="body" idx="2"/>
          </p:nvPr>
        </p:nvSpPr>
        <p:spPr>
          <a:xfrm>
            <a:off x="2057400" y="1447800"/>
            <a:ext cx="4876800" cy="698500"/>
          </a:xfrm>
        </p:spPr>
        <p:txBody>
          <a:bodyPr>
            <a:noAutofit/>
          </a:bodyPr>
          <a:lstStyle/>
          <a:p>
            <a:r>
              <a:rPr lang="en-IN" sz="1800" b="1" dirty="0" smtClean="0">
                <a:latin typeface="Times New Roman" pitchFamily="18" charset="0"/>
                <a:cs typeface="Times New Roman" pitchFamily="18" charset="0"/>
              </a:rPr>
              <a:t>A protein fibre made up of keratin. It contains sulphur containing amino acid, cysteine.</a:t>
            </a:r>
            <a:endParaRPr lang="en-IN" sz="1800" b="1" dirty="0">
              <a:latin typeface="Times New Roman" pitchFamily="18" charset="0"/>
              <a:cs typeface="Times New Roman" pitchFamily="18" charset="0"/>
            </a:endParaRPr>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60572" y="2605749"/>
            <a:ext cx="5346655" cy="304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112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IN" sz="3600" u="sng" dirty="0" smtClean="0">
                <a:latin typeface="Times New Roman" pitchFamily="18" charset="0"/>
                <a:cs typeface="Times New Roman" pitchFamily="18" charset="0"/>
              </a:rPr>
              <a:t>Physical Structure of Wool… cont.</a:t>
            </a:r>
            <a:endParaRPr lang="en-IN"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714488" cy="4800600"/>
          </a:xfrm>
        </p:spPr>
        <p:txBody>
          <a:bodyPr>
            <a:normAutofit fontScale="92500" lnSpcReduction="10000"/>
          </a:bodyPr>
          <a:lstStyle/>
          <a:p>
            <a:r>
              <a:rPr lang="en-IN" sz="2400" b="1" dirty="0" smtClean="0">
                <a:solidFill>
                  <a:schemeClr val="accent3">
                    <a:lumMod val="75000"/>
                  </a:schemeClr>
                </a:solidFill>
                <a:latin typeface="Times New Roman" pitchFamily="18" charset="0"/>
                <a:cs typeface="Times New Roman" pitchFamily="18" charset="0"/>
              </a:rPr>
              <a:t>Cuticle</a:t>
            </a:r>
            <a:r>
              <a:rPr lang="en-IN" sz="2400" dirty="0" smtClean="0">
                <a:latin typeface="Times New Roman" pitchFamily="18" charset="0"/>
                <a:cs typeface="Times New Roman" pitchFamily="18" charset="0"/>
              </a:rPr>
              <a:t>: Outer most protective layer of scales. The scales overlap each other like tiles, exposed edges faced outwards. It has a waxy coating which makes it resistant to water and water based stains.</a:t>
            </a:r>
          </a:p>
          <a:p>
            <a:r>
              <a:rPr lang="en-IN" sz="2400" b="1" dirty="0" smtClean="0">
                <a:solidFill>
                  <a:schemeClr val="accent3">
                    <a:lumMod val="75000"/>
                  </a:schemeClr>
                </a:solidFill>
                <a:latin typeface="Times New Roman" pitchFamily="18" charset="0"/>
                <a:cs typeface="Times New Roman" pitchFamily="18" charset="0"/>
              </a:rPr>
              <a:t>Cortex</a:t>
            </a:r>
            <a:r>
              <a:rPr lang="en-IN" sz="2400" dirty="0" smtClean="0">
                <a:latin typeface="Times New Roman" pitchFamily="18" charset="0"/>
                <a:cs typeface="Times New Roman" pitchFamily="18" charset="0"/>
              </a:rPr>
              <a:t>: Internal cells of the fibre, contributes 90% of the fibre. Cortex contains corticular cells and cell membrane complex. Contains two types of cells</a:t>
            </a:r>
          </a:p>
          <a:p>
            <a:pPr marL="82296" indent="0" algn="ctr">
              <a:buNone/>
            </a:pPr>
            <a:r>
              <a:rPr lang="en-IN" sz="2400" dirty="0" smtClean="0">
                <a:latin typeface="Times New Roman" pitchFamily="18" charset="0"/>
                <a:cs typeface="Times New Roman" pitchFamily="18" charset="0"/>
              </a:rPr>
              <a:t>ortho-corticle cells</a:t>
            </a:r>
          </a:p>
          <a:p>
            <a:pPr marL="82296" indent="0" algn="ctr">
              <a:buNone/>
            </a:pPr>
            <a:r>
              <a:rPr lang="en-IN" sz="2400" dirty="0" err="1">
                <a:latin typeface="Times New Roman" pitchFamily="18" charset="0"/>
                <a:cs typeface="Times New Roman" pitchFamily="18" charset="0"/>
              </a:rPr>
              <a:t>p</a:t>
            </a:r>
            <a:r>
              <a:rPr lang="en-IN" sz="2400" dirty="0" err="1" smtClean="0">
                <a:latin typeface="Times New Roman" pitchFamily="18" charset="0"/>
                <a:cs typeface="Times New Roman" pitchFamily="18" charset="0"/>
              </a:rPr>
              <a:t>ara-corticle</a:t>
            </a:r>
            <a:r>
              <a:rPr lang="en-IN" sz="2400" dirty="0" smtClean="0">
                <a:latin typeface="Times New Roman" pitchFamily="18" charset="0"/>
                <a:cs typeface="Times New Roman" pitchFamily="18" charset="0"/>
              </a:rPr>
              <a:t> cells</a:t>
            </a:r>
          </a:p>
          <a:p>
            <a:r>
              <a:rPr lang="en-IN" sz="2400" b="1" dirty="0" smtClean="0">
                <a:solidFill>
                  <a:schemeClr val="accent3">
                    <a:lumMod val="75000"/>
                  </a:schemeClr>
                </a:solidFill>
                <a:latin typeface="Times New Roman" pitchFamily="18" charset="0"/>
                <a:cs typeface="Times New Roman" pitchFamily="18" charset="0"/>
              </a:rPr>
              <a:t>Cell Membrane Complex</a:t>
            </a:r>
            <a:r>
              <a:rPr lang="en-IN" sz="2400" dirty="0" smtClean="0">
                <a:latin typeface="Times New Roman" pitchFamily="18" charset="0"/>
                <a:cs typeface="Times New Roman" pitchFamily="18" charset="0"/>
              </a:rPr>
              <a:t>: It contains proteins and waxy lipids which runs through out the whole fibre. The molecules in this region has fairly weak intermolecular bonds which breaks downs easily when exposed to harsh handling and strong chemicals.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2020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IN" sz="3600" u="sng" dirty="0" smtClean="0">
                <a:latin typeface="Times New Roman" pitchFamily="18" charset="0"/>
                <a:cs typeface="Times New Roman" pitchFamily="18" charset="0"/>
              </a:rPr>
              <a:t>Physical Structure of Wool… cont.</a:t>
            </a:r>
            <a:endParaRPr lang="en-IN"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714488" cy="4800600"/>
          </a:xfrm>
        </p:spPr>
        <p:txBody>
          <a:bodyPr>
            <a:normAutofit fontScale="92500" lnSpcReduction="10000"/>
          </a:bodyPr>
          <a:lstStyle/>
          <a:p>
            <a:r>
              <a:rPr lang="en-IN" sz="2400" b="1" dirty="0" smtClean="0">
                <a:solidFill>
                  <a:schemeClr val="accent3">
                    <a:lumMod val="75000"/>
                  </a:schemeClr>
                </a:solidFill>
                <a:latin typeface="Times New Roman" pitchFamily="18" charset="0"/>
                <a:cs typeface="Times New Roman" pitchFamily="18" charset="0"/>
              </a:rPr>
              <a:t>Macro-fibrils</a:t>
            </a:r>
            <a:r>
              <a:rPr lang="en-IN" sz="2400" dirty="0" smtClean="0">
                <a:latin typeface="Times New Roman" pitchFamily="18" charset="0"/>
                <a:cs typeface="Times New Roman" pitchFamily="18" charset="0"/>
              </a:rPr>
              <a:t>: Long rod like filaments present inside the cortical cells.</a:t>
            </a:r>
          </a:p>
          <a:p>
            <a:r>
              <a:rPr lang="en-IN" sz="2400" b="1" dirty="0" smtClean="0">
                <a:solidFill>
                  <a:schemeClr val="accent3">
                    <a:lumMod val="75000"/>
                  </a:schemeClr>
                </a:solidFill>
                <a:latin typeface="Times New Roman" pitchFamily="18" charset="0"/>
                <a:cs typeface="Times New Roman" pitchFamily="18" charset="0"/>
              </a:rPr>
              <a:t>Matrix</a:t>
            </a:r>
            <a:r>
              <a:rPr lang="en-IN" sz="2400" dirty="0" smtClean="0">
                <a:latin typeface="Times New Roman" pitchFamily="18" charset="0"/>
                <a:cs typeface="Times New Roman" pitchFamily="18" charset="0"/>
              </a:rPr>
              <a:t>: It is a continuous phase having micro-fibrils embedded in it. It consists of sulphur containing proteins.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matrix is the region </a:t>
            </a:r>
            <a:r>
              <a:rPr lang="en-US" sz="2400" dirty="0" smtClean="0">
                <a:latin typeface="Times New Roman" pitchFamily="18" charset="0"/>
                <a:cs typeface="Times New Roman" pitchFamily="18" charset="0"/>
              </a:rPr>
              <a:t>responsible for wool’s fire resistance and anti-static property.</a:t>
            </a:r>
            <a:endParaRPr lang="en-IN" sz="2400" dirty="0" smtClean="0">
              <a:latin typeface="Times New Roman" pitchFamily="18" charset="0"/>
              <a:cs typeface="Times New Roman" pitchFamily="18" charset="0"/>
            </a:endParaRPr>
          </a:p>
          <a:p>
            <a:r>
              <a:rPr lang="en-IN" sz="2400" b="1" dirty="0" smtClean="0">
                <a:solidFill>
                  <a:schemeClr val="accent3">
                    <a:lumMod val="75000"/>
                  </a:schemeClr>
                </a:solidFill>
                <a:latin typeface="Times New Roman" pitchFamily="18" charset="0"/>
                <a:cs typeface="Times New Roman" pitchFamily="18" charset="0"/>
              </a:rPr>
              <a:t>Micro-fibrils</a:t>
            </a:r>
            <a:r>
              <a:rPr lang="en-IN" sz="2400" dirty="0" smtClean="0">
                <a:latin typeface="Times New Roman" pitchFamily="18" charset="0"/>
                <a:cs typeface="Times New Roman" pitchFamily="18" charset="0"/>
              </a:rPr>
              <a:t>: They are the basic supporting system of the wool fibre. It gives strength and flexibility to the fibre. They contain pairs of twisted molecular chains.</a:t>
            </a:r>
          </a:p>
          <a:p>
            <a:r>
              <a:rPr lang="en-US" sz="2400" b="1" dirty="0" smtClean="0">
                <a:solidFill>
                  <a:schemeClr val="accent3">
                    <a:lumMod val="75000"/>
                  </a:schemeClr>
                </a:solidFill>
                <a:latin typeface="Times New Roman" pitchFamily="18" charset="0"/>
                <a:cs typeface="Times New Roman" pitchFamily="18" charset="0"/>
              </a:rPr>
              <a:t>Helical coil</a:t>
            </a:r>
            <a:r>
              <a:rPr lang="en-US" sz="2400" dirty="0" smtClean="0">
                <a:latin typeface="Times New Roman" pitchFamily="18" charset="0"/>
                <a:cs typeface="Times New Roman" pitchFamily="18" charset="0"/>
              </a:rPr>
              <a:t>: It is the smallest part of the fiber. It consists of twisted molecular(protein) chains that are coiled in helical shape. This structure is stiffened by hydrogen and di-</a:t>
            </a:r>
            <a:r>
              <a:rPr lang="en-US" sz="2400" dirty="0" err="1" smtClean="0">
                <a:latin typeface="Times New Roman" pitchFamily="18" charset="0"/>
                <a:cs typeface="Times New Roman" pitchFamily="18" charset="0"/>
              </a:rPr>
              <a:t>sulphide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bonds. These bonds link each coil of the helix helping to prevent stretching,</a:t>
            </a:r>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982212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Cuticular Patterns </a:t>
            </a:r>
            <a:endParaRPr lang="en-IN" dirty="0"/>
          </a:p>
        </p:txBody>
      </p:sp>
      <p:sp>
        <p:nvSpPr>
          <p:cNvPr id="3" name="Content Placeholder 2"/>
          <p:cNvSpPr>
            <a:spLocks noGrp="1"/>
          </p:cNvSpPr>
          <p:nvPr>
            <p:ph idx="1"/>
          </p:nvPr>
        </p:nvSpPr>
        <p:spPr>
          <a:xfrm>
            <a:off x="1143000" y="1447800"/>
            <a:ext cx="7848600" cy="4800600"/>
          </a:xfrm>
        </p:spPr>
        <p:txBody>
          <a:bodyPr/>
          <a:lstStyle/>
          <a:p>
            <a:pPr marL="82296" indent="0">
              <a:buNone/>
            </a:pPr>
            <a:endParaRPr lang="en-IN" dirty="0" smtClean="0">
              <a:latin typeface="Times New Roman" pitchFamily="18" charset="0"/>
              <a:cs typeface="Times New Roman" pitchFamily="18" charset="0"/>
            </a:endParaRPr>
          </a:p>
          <a:p>
            <a:pPr marL="82296" indent="0">
              <a:buNone/>
            </a:pPr>
            <a:r>
              <a:rPr lang="en-IN" dirty="0" smtClean="0">
                <a:solidFill>
                  <a:schemeClr val="accent5">
                    <a:lumMod val="60000"/>
                    <a:lumOff val="40000"/>
                  </a:schemeClr>
                </a:solidFill>
                <a:latin typeface="Times New Roman" pitchFamily="18" charset="0"/>
                <a:cs typeface="Times New Roman" pitchFamily="18" charset="0"/>
              </a:rPr>
              <a:t>Coronal</a:t>
            </a:r>
            <a:r>
              <a:rPr lang="en-IN" dirty="0" smtClean="0">
                <a:latin typeface="Times New Roman" pitchFamily="18" charset="0"/>
                <a:cs typeface="Times New Roman" pitchFamily="18" charset="0"/>
              </a:rPr>
              <a:t>       </a:t>
            </a:r>
            <a:r>
              <a:rPr lang="en-IN" dirty="0" smtClean="0">
                <a:solidFill>
                  <a:schemeClr val="accent6">
                    <a:lumMod val="75000"/>
                  </a:schemeClr>
                </a:solidFill>
                <a:latin typeface="Times New Roman" pitchFamily="18" charset="0"/>
                <a:cs typeface="Times New Roman" pitchFamily="18" charset="0"/>
              </a:rPr>
              <a:t>Corona-Reticulate</a:t>
            </a:r>
            <a:r>
              <a:rPr lang="en-IN" dirty="0" smtClean="0">
                <a:latin typeface="Times New Roman" pitchFamily="18" charset="0"/>
                <a:cs typeface="Times New Roman" pitchFamily="18" charset="0"/>
              </a:rPr>
              <a:t>     </a:t>
            </a:r>
            <a:r>
              <a:rPr lang="en-IN" dirty="0" smtClean="0">
                <a:solidFill>
                  <a:srgbClr val="7030A0"/>
                </a:solidFill>
                <a:latin typeface="Times New Roman" pitchFamily="18" charset="0"/>
                <a:cs typeface="Times New Roman" pitchFamily="18" charset="0"/>
              </a:rPr>
              <a:t>Reticulate</a:t>
            </a:r>
            <a:r>
              <a:rPr lang="en-IN" dirty="0" smtClean="0">
                <a:latin typeface="Times New Roman" pitchFamily="18" charset="0"/>
                <a:cs typeface="Times New Roman" pitchFamily="18" charset="0"/>
              </a:rPr>
              <a:t> </a:t>
            </a:r>
          </a:p>
          <a:p>
            <a:pPr marL="82296" indent="0">
              <a:buNone/>
            </a:pPr>
            <a:endParaRPr lang="en-IN" sz="2000" dirty="0" smtClean="0">
              <a:latin typeface="Times New Roman" pitchFamily="18" charset="0"/>
              <a:cs typeface="Times New Roman" pitchFamily="18" charset="0"/>
            </a:endParaRPr>
          </a:p>
          <a:p>
            <a:pPr marL="82296" indent="0">
              <a:buNone/>
            </a:pPr>
            <a:r>
              <a:rPr lang="en-IN" sz="2000" dirty="0">
                <a:solidFill>
                  <a:schemeClr val="accent5">
                    <a:lumMod val="60000"/>
                    <a:lumOff val="40000"/>
                  </a:schemeClr>
                </a:solidFill>
                <a:latin typeface="Times New Roman" pitchFamily="18" charset="0"/>
                <a:cs typeface="Times New Roman" pitchFamily="18" charset="0"/>
              </a:rPr>
              <a:t>E</a:t>
            </a:r>
            <a:r>
              <a:rPr lang="en-IN" sz="2000" dirty="0" smtClean="0">
                <a:solidFill>
                  <a:schemeClr val="accent5">
                    <a:lumMod val="60000"/>
                    <a:lumOff val="40000"/>
                  </a:schemeClr>
                </a:solidFill>
                <a:latin typeface="Times New Roman" pitchFamily="18" charset="0"/>
                <a:cs typeface="Times New Roman" pitchFamily="18" charset="0"/>
              </a:rPr>
              <a:t>ach scale forms      </a:t>
            </a:r>
            <a:r>
              <a:rPr lang="en-IN" sz="2000" dirty="0" smtClean="0">
                <a:solidFill>
                  <a:schemeClr val="accent6">
                    <a:lumMod val="75000"/>
                  </a:schemeClr>
                </a:solidFill>
                <a:latin typeface="Times New Roman" pitchFamily="18" charset="0"/>
                <a:cs typeface="Times New Roman" pitchFamily="18" charset="0"/>
              </a:rPr>
              <a:t>Ring around the fibre is made       </a:t>
            </a:r>
            <a:r>
              <a:rPr lang="en-IN" sz="2000" dirty="0" smtClean="0">
                <a:solidFill>
                  <a:srgbClr val="7030A0"/>
                </a:solidFill>
                <a:latin typeface="Times New Roman" pitchFamily="18" charset="0"/>
                <a:cs typeface="Times New Roman" pitchFamily="18" charset="0"/>
              </a:rPr>
              <a:t>Scales arranged in</a:t>
            </a:r>
          </a:p>
          <a:p>
            <a:pPr marL="82296" indent="0">
              <a:buNone/>
            </a:pPr>
            <a:r>
              <a:rPr lang="en-IN" sz="2000" dirty="0">
                <a:solidFill>
                  <a:schemeClr val="accent5">
                    <a:lumMod val="60000"/>
                    <a:lumOff val="40000"/>
                  </a:schemeClr>
                </a:solidFill>
                <a:latin typeface="Times New Roman" pitchFamily="18" charset="0"/>
                <a:cs typeface="Times New Roman" pitchFamily="18" charset="0"/>
              </a:rPr>
              <a:t>a</a:t>
            </a:r>
            <a:r>
              <a:rPr lang="en-IN" sz="2000" dirty="0" smtClean="0">
                <a:solidFill>
                  <a:schemeClr val="accent5">
                    <a:lumMod val="60000"/>
                    <a:lumOff val="40000"/>
                  </a:schemeClr>
                </a:solidFill>
                <a:latin typeface="Times New Roman" pitchFamily="18" charset="0"/>
                <a:cs typeface="Times New Roman" pitchFamily="18" charset="0"/>
              </a:rPr>
              <a:t> complete ring        </a:t>
            </a:r>
            <a:r>
              <a:rPr lang="en-IN" sz="2000" dirty="0" smtClean="0">
                <a:solidFill>
                  <a:schemeClr val="accent6">
                    <a:lumMod val="75000"/>
                  </a:schemeClr>
                </a:solidFill>
                <a:latin typeface="Times New Roman" pitchFamily="18" charset="0"/>
                <a:cs typeface="Times New Roman" pitchFamily="18" charset="0"/>
              </a:rPr>
              <a:t>from more than </a:t>
            </a:r>
            <a:r>
              <a:rPr lang="en-IN" sz="2000" dirty="0">
                <a:solidFill>
                  <a:schemeClr val="accent6">
                    <a:lumMod val="75000"/>
                  </a:schemeClr>
                </a:solidFill>
                <a:latin typeface="Times New Roman" pitchFamily="18" charset="0"/>
                <a:cs typeface="Times New Roman" pitchFamily="18" charset="0"/>
              </a:rPr>
              <a:t>1</a:t>
            </a:r>
            <a:r>
              <a:rPr lang="en-IN" sz="2000" dirty="0" smtClean="0">
                <a:solidFill>
                  <a:schemeClr val="accent6">
                    <a:lumMod val="75000"/>
                  </a:schemeClr>
                </a:solidFill>
                <a:latin typeface="Times New Roman" pitchFamily="18" charset="0"/>
                <a:cs typeface="Times New Roman" pitchFamily="18" charset="0"/>
              </a:rPr>
              <a:t> scale. The         </a:t>
            </a:r>
            <a:r>
              <a:rPr lang="en-IN" sz="2000" dirty="0" smtClean="0">
                <a:solidFill>
                  <a:srgbClr val="7030A0"/>
                </a:solidFill>
                <a:latin typeface="Times New Roman" pitchFamily="18" charset="0"/>
                <a:cs typeface="Times New Roman" pitchFamily="18" charset="0"/>
              </a:rPr>
              <a:t>an irregular network</a:t>
            </a:r>
          </a:p>
          <a:p>
            <a:pPr marL="82296" indent="0">
              <a:buNone/>
            </a:pPr>
            <a:r>
              <a:rPr lang="en-IN" sz="2000" dirty="0">
                <a:solidFill>
                  <a:schemeClr val="accent5">
                    <a:lumMod val="60000"/>
                    <a:lumOff val="40000"/>
                  </a:schemeClr>
                </a:solidFill>
                <a:latin typeface="Times New Roman" pitchFamily="18" charset="0"/>
                <a:cs typeface="Times New Roman" pitchFamily="18" charset="0"/>
              </a:rPr>
              <a:t>a</a:t>
            </a:r>
            <a:r>
              <a:rPr lang="en-IN" sz="2000" dirty="0" smtClean="0">
                <a:solidFill>
                  <a:schemeClr val="accent5">
                    <a:lumMod val="60000"/>
                    <a:lumOff val="40000"/>
                  </a:schemeClr>
                </a:solidFill>
                <a:latin typeface="Times New Roman" pitchFamily="18" charset="0"/>
                <a:cs typeface="Times New Roman" pitchFamily="18" charset="0"/>
              </a:rPr>
              <a:t>round the fibre.      </a:t>
            </a:r>
            <a:r>
              <a:rPr lang="en-IN" sz="2000" dirty="0" smtClean="0">
                <a:solidFill>
                  <a:schemeClr val="accent6">
                    <a:lumMod val="75000"/>
                  </a:schemeClr>
                </a:solidFill>
                <a:latin typeface="Times New Roman" pitchFamily="18" charset="0"/>
                <a:cs typeface="Times New Roman" pitchFamily="18" charset="0"/>
              </a:rPr>
              <a:t>lateral and axial band overlap       </a:t>
            </a:r>
            <a:r>
              <a:rPr lang="en-IN" sz="2000" dirty="0" smtClean="0">
                <a:solidFill>
                  <a:srgbClr val="7030A0"/>
                </a:solidFill>
                <a:latin typeface="Times New Roman" pitchFamily="18" charset="0"/>
                <a:cs typeface="Times New Roman" pitchFamily="18" charset="0"/>
              </a:rPr>
              <a:t>above the fibre </a:t>
            </a:r>
          </a:p>
          <a:p>
            <a:pPr marL="82296" indent="0">
              <a:buNone/>
            </a:pPr>
            <a:r>
              <a:rPr lang="en-IN" sz="2000" dirty="0" smtClean="0">
                <a:solidFill>
                  <a:schemeClr val="accent5">
                    <a:lumMod val="60000"/>
                    <a:lumOff val="40000"/>
                  </a:schemeClr>
                </a:solidFill>
                <a:latin typeface="Times New Roman" pitchFamily="18" charset="0"/>
                <a:cs typeface="Times New Roman" pitchFamily="18" charset="0"/>
              </a:rPr>
              <a:t>Top portion of 1      </a:t>
            </a:r>
            <a:r>
              <a:rPr lang="en-IN" sz="2000" dirty="0" smtClean="0">
                <a:solidFill>
                  <a:schemeClr val="accent6">
                    <a:lumMod val="75000"/>
                  </a:schemeClr>
                </a:solidFill>
                <a:latin typeface="Times New Roman" pitchFamily="18" charset="0"/>
                <a:cs typeface="Times New Roman" pitchFamily="18" charset="0"/>
              </a:rPr>
              <a:t>top of 1 scale overlaps the bottom </a:t>
            </a:r>
            <a:r>
              <a:rPr lang="en-IN" sz="2000" dirty="0" smtClean="0">
                <a:solidFill>
                  <a:srgbClr val="7030A0"/>
                </a:solidFill>
                <a:latin typeface="Times New Roman" pitchFamily="18" charset="0"/>
                <a:cs typeface="Times New Roman" pitchFamily="18" charset="0"/>
              </a:rPr>
              <a:t>surface.</a:t>
            </a:r>
          </a:p>
          <a:p>
            <a:pPr marL="82296" indent="0">
              <a:buNone/>
            </a:pPr>
            <a:r>
              <a:rPr lang="en-IN" sz="2000" dirty="0">
                <a:solidFill>
                  <a:schemeClr val="accent5">
                    <a:lumMod val="60000"/>
                    <a:lumOff val="40000"/>
                  </a:schemeClr>
                </a:solidFill>
                <a:latin typeface="Times New Roman" pitchFamily="18" charset="0"/>
                <a:cs typeface="Times New Roman" pitchFamily="18" charset="0"/>
              </a:rPr>
              <a:t>s</a:t>
            </a:r>
            <a:r>
              <a:rPr lang="en-IN" sz="2000" dirty="0" smtClean="0">
                <a:solidFill>
                  <a:schemeClr val="accent5">
                    <a:lumMod val="60000"/>
                    <a:lumOff val="40000"/>
                  </a:schemeClr>
                </a:solidFill>
                <a:latin typeface="Times New Roman" pitchFamily="18" charset="0"/>
                <a:cs typeface="Times New Roman" pitchFamily="18" charset="0"/>
              </a:rPr>
              <a:t>cale overlaps          </a:t>
            </a:r>
            <a:r>
              <a:rPr lang="en-IN" sz="2000" dirty="0" smtClean="0">
                <a:solidFill>
                  <a:schemeClr val="accent6">
                    <a:lumMod val="75000"/>
                  </a:schemeClr>
                </a:solidFill>
                <a:latin typeface="Times New Roman" pitchFamily="18" charset="0"/>
                <a:cs typeface="Times New Roman" pitchFamily="18" charset="0"/>
              </a:rPr>
              <a:t>portion of the next.</a:t>
            </a:r>
          </a:p>
          <a:p>
            <a:pPr marL="82296" indent="0">
              <a:buNone/>
            </a:pPr>
            <a:r>
              <a:rPr lang="en-IN" sz="2000" dirty="0">
                <a:solidFill>
                  <a:schemeClr val="accent5">
                    <a:lumMod val="60000"/>
                    <a:lumOff val="40000"/>
                  </a:schemeClr>
                </a:solidFill>
                <a:latin typeface="Times New Roman" pitchFamily="18" charset="0"/>
                <a:cs typeface="Times New Roman" pitchFamily="18" charset="0"/>
              </a:rPr>
              <a:t>b</a:t>
            </a:r>
            <a:r>
              <a:rPr lang="en-IN" sz="2000" dirty="0" smtClean="0">
                <a:solidFill>
                  <a:schemeClr val="accent5">
                    <a:lumMod val="60000"/>
                    <a:lumOff val="40000"/>
                  </a:schemeClr>
                </a:solidFill>
                <a:latin typeface="Times New Roman" pitchFamily="18" charset="0"/>
                <a:cs typeface="Times New Roman" pitchFamily="18" charset="0"/>
              </a:rPr>
              <a:t>ottom portion of </a:t>
            </a:r>
          </a:p>
          <a:p>
            <a:pPr marL="82296" indent="0">
              <a:buNone/>
            </a:pPr>
            <a:r>
              <a:rPr lang="en-IN" sz="2000" dirty="0" smtClean="0">
                <a:solidFill>
                  <a:schemeClr val="accent5">
                    <a:lumMod val="60000"/>
                    <a:lumOff val="40000"/>
                  </a:schemeClr>
                </a:solidFill>
                <a:latin typeface="Times New Roman" pitchFamily="18" charset="0"/>
                <a:cs typeface="Times New Roman" pitchFamily="18" charset="0"/>
              </a:rPr>
              <a:t>the next.</a:t>
            </a:r>
            <a:endParaRPr lang="en-IN" sz="2000" dirty="0">
              <a:solidFill>
                <a:schemeClr val="accent5">
                  <a:lumMod val="60000"/>
                  <a:lumOff val="40000"/>
                </a:schemeClr>
              </a:solidFill>
              <a:latin typeface="Times New Roman" pitchFamily="18" charset="0"/>
              <a:cs typeface="Times New Roman" pitchFamily="18" charset="0"/>
            </a:endParaRPr>
          </a:p>
        </p:txBody>
      </p:sp>
      <p:cxnSp>
        <p:nvCxnSpPr>
          <p:cNvPr id="5" name="Straight Arrow Connector 4"/>
          <p:cNvCxnSpPr/>
          <p:nvPr/>
        </p:nvCxnSpPr>
        <p:spPr>
          <a:xfrm flipH="1">
            <a:off x="2438400" y="1143000"/>
            <a:ext cx="2667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05400" y="11430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05400" y="1143000"/>
            <a:ext cx="2209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Gargi Mahapatra\Desktop\coro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201728"/>
            <a:ext cx="1395412"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Gargi Mahapatra\Desktop\coronal-reticu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4774406"/>
            <a:ext cx="1619250" cy="19288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Gargi Mahapatra\Desktop\reticulat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953000"/>
            <a:ext cx="1459706" cy="186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72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5257800" cy="1162050"/>
          </a:xfrm>
        </p:spPr>
        <p:txBody>
          <a:bodyPr>
            <a:normAutofit/>
          </a:bodyPr>
          <a:lstStyle/>
          <a:p>
            <a:r>
              <a:rPr lang="en-IN" sz="3200" u="sng" dirty="0" smtClean="0">
                <a:latin typeface="Times New Roman" pitchFamily="18" charset="0"/>
                <a:cs typeface="Times New Roman" pitchFamily="18" charset="0"/>
              </a:rPr>
              <a:t>Chemical </a:t>
            </a:r>
            <a:r>
              <a:rPr lang="en-IN" sz="3200" u="sng" dirty="0">
                <a:latin typeface="Times New Roman" pitchFamily="18" charset="0"/>
                <a:cs typeface="Times New Roman" pitchFamily="18" charset="0"/>
              </a:rPr>
              <a:t>Structure </a:t>
            </a:r>
            <a:br>
              <a:rPr lang="en-IN" sz="3200" u="sng" dirty="0">
                <a:latin typeface="Times New Roman" pitchFamily="18" charset="0"/>
                <a:cs typeface="Times New Roman" pitchFamily="18" charset="0"/>
              </a:rPr>
            </a:br>
            <a:r>
              <a:rPr lang="en-IN" sz="3200" u="sng" dirty="0">
                <a:latin typeface="Times New Roman" pitchFamily="18" charset="0"/>
                <a:cs typeface="Times New Roman" pitchFamily="18" charset="0"/>
              </a:rPr>
              <a:t/>
            </a:r>
            <a:br>
              <a:rPr lang="en-IN" sz="3200" u="sng" dirty="0">
                <a:latin typeface="Times New Roman" pitchFamily="18" charset="0"/>
                <a:cs typeface="Times New Roman" pitchFamily="18" charset="0"/>
              </a:rPr>
            </a:br>
            <a:r>
              <a:rPr lang="en-IN" sz="3200" u="sng" dirty="0">
                <a:latin typeface="Times New Roman" pitchFamily="18" charset="0"/>
                <a:cs typeface="Times New Roman" pitchFamily="18" charset="0"/>
              </a:rPr>
              <a:t>of Wool</a:t>
            </a:r>
          </a:p>
        </p:txBody>
      </p:sp>
      <p:sp>
        <p:nvSpPr>
          <p:cNvPr id="3" name="Text Placeholder 2"/>
          <p:cNvSpPr>
            <a:spLocks noGrp="1"/>
          </p:cNvSpPr>
          <p:nvPr>
            <p:ph type="body" idx="2"/>
          </p:nvPr>
        </p:nvSpPr>
        <p:spPr/>
        <p:txBody>
          <a:bodyPr>
            <a:normAutofit/>
          </a:bodyPr>
          <a:lstStyle/>
          <a:p>
            <a:r>
              <a:rPr lang="en-US" sz="1800" b="1" dirty="0" smtClean="0">
                <a:latin typeface="Times New Roman" pitchFamily="18" charset="0"/>
                <a:cs typeface="Times New Roman" pitchFamily="18" charset="0"/>
              </a:rPr>
              <a:t>Long chains of keratin roughly lie parallel to the long axis of the fiber</a:t>
            </a:r>
            <a:r>
              <a:rPr lang="en-US" dirty="0" smtClean="0"/>
              <a:t>.</a:t>
            </a:r>
            <a:endParaRPr lang="en-IN" dirty="0"/>
          </a:p>
        </p:txBody>
      </p:sp>
      <p:sp>
        <p:nvSpPr>
          <p:cNvPr id="5" name="Content Placeholder 4"/>
          <p:cNvSpPr>
            <a:spLocks noGrp="1"/>
          </p:cNvSpPr>
          <p:nvPr>
            <p:ph sz="half" idx="1"/>
          </p:nvPr>
        </p:nvSpPr>
        <p:spPr/>
        <p:txBody>
          <a:bodyPr>
            <a:normAutofit/>
          </a:bodyPr>
          <a:lstStyle/>
          <a:p>
            <a:pPr marL="82296" indent="0" algn="ctr">
              <a:buNone/>
            </a:pPr>
            <a:r>
              <a:rPr lang="en-US" sz="2000" dirty="0" smtClean="0">
                <a:latin typeface="Times New Roman" pitchFamily="18" charset="0"/>
                <a:cs typeface="Times New Roman" pitchFamily="18" charset="0"/>
              </a:rPr>
              <a:t>Long keratin molecules linked together in 3 different ways</a:t>
            </a:r>
          </a:p>
          <a:p>
            <a:pPr marL="82296" indent="0" algn="ctr">
              <a:buNone/>
            </a:pPr>
            <a:r>
              <a:rPr lang="en-US" sz="2000" dirty="0" smtClean="0">
                <a:latin typeface="Times New Roman" pitchFamily="18" charset="0"/>
                <a:cs typeface="Times New Roman" pitchFamily="18" charset="0"/>
              </a:rPr>
              <a:t>Cysteine links</a:t>
            </a:r>
          </a:p>
          <a:p>
            <a:pPr marL="82296" indent="0" algn="ctr">
              <a:buNone/>
            </a:pPr>
            <a:r>
              <a:rPr lang="en-US" sz="2000" dirty="0" smtClean="0">
                <a:latin typeface="Times New Roman" pitchFamily="18" charset="0"/>
                <a:cs typeface="Times New Roman" pitchFamily="18" charset="0"/>
              </a:rPr>
              <a:t>Ionic links</a:t>
            </a:r>
          </a:p>
          <a:p>
            <a:pPr marL="82296" indent="0" algn="ctr">
              <a:buNone/>
            </a:pPr>
            <a:r>
              <a:rPr lang="en-US" sz="2000" dirty="0" smtClean="0">
                <a:latin typeface="Times New Roman" pitchFamily="18" charset="0"/>
                <a:cs typeface="Times New Roman" pitchFamily="18" charset="0"/>
              </a:rPr>
              <a:t>Hydrogen bonds</a:t>
            </a:r>
          </a:p>
          <a:p>
            <a:pPr marL="82296" indent="0" algn="ctr">
              <a:buNone/>
            </a:pPr>
            <a:endParaRPr lang="en-IN" sz="2000" dirty="0">
              <a:latin typeface="Times New Roman" pitchFamily="18" charset="0"/>
              <a:cs typeface="Times New Roman" pitchFamily="18" charset="0"/>
            </a:endParaRPr>
          </a:p>
        </p:txBody>
      </p:sp>
      <p:pic>
        <p:nvPicPr>
          <p:cNvPr id="9" name="Picture 4" descr="C:\Users\Gargi Mahapatra\Desktop\Chemical-structure-of-wool-prote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0"/>
            <a:ext cx="5896798" cy="2581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5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skerville Old Face" pitchFamily="18" charset="0"/>
              </a:rPr>
              <a:t>Properties of Wool</a:t>
            </a:r>
            <a:endParaRPr lang="en-IN" u="sng" dirty="0">
              <a:latin typeface="Baskerville Old Face" pitchFamily="18" charset="0"/>
            </a:endParaRPr>
          </a:p>
        </p:txBody>
      </p:sp>
      <p:sp>
        <p:nvSpPr>
          <p:cNvPr id="3" name="Text Placeholder 2"/>
          <p:cNvSpPr>
            <a:spLocks noGrp="1"/>
          </p:cNvSpPr>
          <p:nvPr>
            <p:ph type="body" idx="1"/>
          </p:nvPr>
        </p:nvSpPr>
        <p:spPr/>
        <p:txBody>
          <a:bodyPr>
            <a:normAutofit/>
          </a:bodyPr>
          <a:lstStyle/>
          <a:p>
            <a:pPr algn="ctr"/>
            <a:r>
              <a:rPr lang="en-US" sz="2400" b="1" u="sng" dirty="0" smtClean="0">
                <a:solidFill>
                  <a:schemeClr val="accent3">
                    <a:lumMod val="75000"/>
                  </a:schemeClr>
                </a:solidFill>
                <a:latin typeface="Baskerville Old Face" pitchFamily="18" charset="0"/>
                <a:cs typeface="Times New Roman" pitchFamily="18" charset="0"/>
              </a:rPr>
              <a:t>Physical Properties</a:t>
            </a:r>
            <a:endParaRPr lang="en-IN" sz="2400" b="1" u="sng" dirty="0">
              <a:solidFill>
                <a:schemeClr val="accent3">
                  <a:lumMod val="75000"/>
                </a:schemeClr>
              </a:solidFill>
              <a:latin typeface="Baskerville Old Face" pitchFamily="18" charset="0"/>
              <a:cs typeface="Times New Roman" pitchFamily="18" charset="0"/>
            </a:endParaRPr>
          </a:p>
        </p:txBody>
      </p:sp>
      <p:sp>
        <p:nvSpPr>
          <p:cNvPr id="4" name="Text Placeholder 3"/>
          <p:cNvSpPr>
            <a:spLocks noGrp="1"/>
          </p:cNvSpPr>
          <p:nvPr>
            <p:ph type="body" sz="half" idx="3"/>
          </p:nvPr>
        </p:nvSpPr>
        <p:spPr/>
        <p:txBody>
          <a:bodyPr>
            <a:normAutofit/>
          </a:bodyPr>
          <a:lstStyle/>
          <a:p>
            <a:pPr algn="ctr"/>
            <a:r>
              <a:rPr lang="en-US" sz="2400" b="1" u="sng" dirty="0" smtClean="0">
                <a:solidFill>
                  <a:schemeClr val="accent3">
                    <a:lumMod val="75000"/>
                  </a:schemeClr>
                </a:solidFill>
                <a:latin typeface="Baskerville Old Face" pitchFamily="18" charset="0"/>
                <a:cs typeface="Times New Roman" pitchFamily="18" charset="0"/>
              </a:rPr>
              <a:t>Chemical Properties</a:t>
            </a:r>
            <a:endParaRPr lang="en-IN" sz="2400" b="1" u="sng" dirty="0">
              <a:solidFill>
                <a:schemeClr val="accent3">
                  <a:lumMod val="75000"/>
                </a:schemeClr>
              </a:solidFill>
              <a:latin typeface="Baskerville Old Face" pitchFamily="18" charset="0"/>
              <a:cs typeface="Times New Roman" pitchFamily="18" charset="0"/>
            </a:endParaRPr>
          </a:p>
        </p:txBody>
      </p:sp>
      <p:sp>
        <p:nvSpPr>
          <p:cNvPr id="5" name="Content Placeholder 4"/>
          <p:cNvSpPr>
            <a:spLocks noGrp="1"/>
          </p:cNvSpPr>
          <p:nvPr>
            <p:ph sz="quarter" idx="2"/>
          </p:nvPr>
        </p:nvSpPr>
        <p:spPr>
          <a:xfrm>
            <a:off x="304800" y="969336"/>
            <a:ext cx="4267200" cy="4114800"/>
          </a:xfrm>
        </p:spPr>
        <p:txBody>
          <a:bodyPr>
            <a:normAutofit/>
          </a:bodyPr>
          <a:lstStyle/>
          <a:p>
            <a:r>
              <a:rPr lang="en-US" sz="2000" dirty="0" smtClean="0">
                <a:latin typeface="Times New Roman" pitchFamily="18" charset="0"/>
                <a:cs typeface="Times New Roman" pitchFamily="18" charset="0"/>
              </a:rPr>
              <a:t>Cylindrical in structure.</a:t>
            </a:r>
          </a:p>
          <a:p>
            <a:r>
              <a:rPr lang="en-US" sz="2000" dirty="0" smtClean="0">
                <a:latin typeface="Times New Roman" pitchFamily="18" charset="0"/>
                <a:cs typeface="Times New Roman" pitchFamily="18" charset="0"/>
              </a:rPr>
              <a:t>Devoid of medulla.</a:t>
            </a:r>
          </a:p>
          <a:p>
            <a:r>
              <a:rPr lang="en-US" sz="2000" dirty="0" smtClean="0">
                <a:latin typeface="Times New Roman" pitchFamily="18" charset="0"/>
                <a:cs typeface="Times New Roman" pitchFamily="18" charset="0"/>
              </a:rPr>
              <a:t>Shows curliness/ </a:t>
            </a:r>
            <a:r>
              <a:rPr lang="en-US" sz="2000" dirty="0" err="1" smtClean="0">
                <a:latin typeface="Times New Roman" pitchFamily="18" charset="0"/>
                <a:cs typeface="Times New Roman" pitchFamily="18" charset="0"/>
              </a:rPr>
              <a:t>crimpiness</a:t>
            </a:r>
            <a:r>
              <a:rPr lang="en-US" sz="2000" dirty="0" smtClean="0">
                <a:latin typeface="Times New Roman" pitchFamily="18" charset="0"/>
                <a:cs typeface="Times New Roman" pitchFamily="18" charset="0"/>
              </a:rPr>
              <a:t> (2-12/cm)</a:t>
            </a:r>
          </a:p>
          <a:p>
            <a:r>
              <a:rPr lang="en-US" sz="2000" dirty="0" smtClean="0">
                <a:latin typeface="Times New Roman" pitchFamily="18" charset="0"/>
                <a:cs typeface="Times New Roman" pitchFamily="18" charset="0"/>
              </a:rPr>
              <a:t>Durable.</a:t>
            </a:r>
          </a:p>
          <a:p>
            <a:r>
              <a:rPr lang="en-US" sz="2000" dirty="0" smtClean="0">
                <a:latin typeface="Times New Roman" pitchFamily="18" charset="0"/>
                <a:cs typeface="Times New Roman" pitchFamily="18" charset="0"/>
              </a:rPr>
              <a:t>Elastic, stretches up-to 30% of its normal length.</a:t>
            </a:r>
          </a:p>
          <a:p>
            <a:r>
              <a:rPr lang="en-US" sz="2000" dirty="0" smtClean="0">
                <a:latin typeface="Times New Roman" pitchFamily="18" charset="0"/>
                <a:cs typeface="Times New Roman" pitchFamily="18" charset="0"/>
              </a:rPr>
              <a:t>Hygroscopic, absorbs 18-50% of its own weight.</a:t>
            </a:r>
          </a:p>
          <a:p>
            <a:r>
              <a:rPr lang="en-US" sz="2000" dirty="0" smtClean="0">
                <a:latin typeface="Times New Roman" pitchFamily="18" charset="0"/>
                <a:cs typeface="Times New Roman" pitchFamily="18" charset="0"/>
              </a:rPr>
              <a:t>Light weight; Water-proof, Non- inflammable and light weighted.</a:t>
            </a:r>
            <a:endParaRPr lang="en-IN" sz="2000"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572000" y="969336"/>
            <a:ext cx="4343400" cy="4114800"/>
          </a:xfrm>
        </p:spPr>
        <p:txBody>
          <a:bodyPr>
            <a:normAutofit lnSpcReduction="10000"/>
          </a:bodyPr>
          <a:lstStyle/>
          <a:p>
            <a:r>
              <a:rPr lang="en-IN" sz="2000" dirty="0" smtClean="0">
                <a:latin typeface="Times New Roman" pitchFamily="18" charset="0"/>
                <a:cs typeface="Times New Roman" pitchFamily="18" charset="0"/>
              </a:rPr>
              <a:t>Wool burns slowly and forms a porous brittle mass of carbon.</a:t>
            </a:r>
          </a:p>
          <a:p>
            <a:r>
              <a:rPr lang="en-IN" sz="2000" dirty="0" smtClean="0">
                <a:latin typeface="Times New Roman" pitchFamily="18" charset="0"/>
                <a:cs typeface="Times New Roman" pitchFamily="18" charset="0"/>
              </a:rPr>
              <a:t>Gives up moisture when heated up to 100-150°C.</a:t>
            </a:r>
          </a:p>
          <a:p>
            <a:r>
              <a:rPr lang="en-IN" sz="2000" dirty="0" smtClean="0">
                <a:latin typeface="Times New Roman" pitchFamily="18" charset="0"/>
                <a:cs typeface="Times New Roman" pitchFamily="18" charset="0"/>
              </a:rPr>
              <a:t>When heated to a temp. </a:t>
            </a:r>
            <a:r>
              <a:rPr lang="en-IN" sz="2000" dirty="0">
                <a:latin typeface="Times New Roman" pitchFamily="18" charset="0"/>
                <a:cs typeface="Times New Roman" pitchFamily="18" charset="0"/>
              </a:rPr>
              <a:t>of </a:t>
            </a:r>
            <a:r>
              <a:rPr lang="en-IN" sz="2000" dirty="0" smtClean="0">
                <a:latin typeface="Times New Roman" pitchFamily="18" charset="0"/>
                <a:cs typeface="Times New Roman" pitchFamily="18" charset="0"/>
              </a:rPr>
              <a:t>130°C, keratin readily decomposes to ammonia.</a:t>
            </a:r>
          </a:p>
          <a:p>
            <a:r>
              <a:rPr lang="en-IN" sz="2000" dirty="0" smtClean="0">
                <a:latin typeface="Times New Roman" pitchFamily="18" charset="0"/>
                <a:cs typeface="Times New Roman" pitchFamily="18" charset="0"/>
              </a:rPr>
              <a:t>Insoluble in water.</a:t>
            </a:r>
          </a:p>
          <a:p>
            <a:r>
              <a:rPr lang="en-IN" sz="2000" dirty="0" smtClean="0">
                <a:latin typeface="Times New Roman" pitchFamily="18" charset="0"/>
                <a:cs typeface="Times New Roman" pitchFamily="18" charset="0"/>
              </a:rPr>
              <a:t>Continuous boiling of wool causes breakage of its macromolecules, causing decomposition.</a:t>
            </a:r>
          </a:p>
          <a:p>
            <a:r>
              <a:rPr lang="en-IN" sz="2000" dirty="0" smtClean="0">
                <a:latin typeface="Times New Roman" pitchFamily="18" charset="0"/>
                <a:cs typeface="Times New Roman" pitchFamily="18" charset="0"/>
              </a:rPr>
              <a:t>Wool softens on soaking in cold water</a:t>
            </a: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404772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314</TotalTime>
  <Words>1065</Words>
  <Application>Microsoft Office PowerPoint</Application>
  <PresentationFormat>On-screen Show (4:3)</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Wool Part 1  (A part of Unit II- 3rd Prof. Year)</vt:lpstr>
      <vt:lpstr>Wool</vt:lpstr>
      <vt:lpstr>Allied Fibres</vt:lpstr>
      <vt:lpstr>Physical Structure   of Wool</vt:lpstr>
      <vt:lpstr>Physical Structure of Wool… cont.</vt:lpstr>
      <vt:lpstr>Physical Structure of Wool… cont.</vt:lpstr>
      <vt:lpstr>Cuticular Patterns </vt:lpstr>
      <vt:lpstr>Chemical Structure   of Wool</vt:lpstr>
      <vt:lpstr>Properties of Wool</vt:lpstr>
      <vt:lpstr>Properties of Wool       contd..</vt:lpstr>
      <vt:lpstr>wool Quality</vt:lpstr>
      <vt:lpstr>Moisture content and Moisture Regain</vt:lpstr>
      <vt:lpstr>Length</vt:lpstr>
      <vt:lpstr>Medullation Percentage</vt:lpstr>
      <vt:lpstr>Scouring  Yield</vt:lpstr>
      <vt:lpstr>Burr   Content</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Wool Part 1  (A part of Unit II- 3rd Prof. Year)</dc:title>
  <dc:creator>Gargi Mahapatra</dc:creator>
  <cp:lastModifiedBy>Gargi Mahapatra</cp:lastModifiedBy>
  <cp:revision>44</cp:revision>
  <dcterms:created xsi:type="dcterms:W3CDTF">2006-08-16T00:00:00Z</dcterms:created>
  <dcterms:modified xsi:type="dcterms:W3CDTF">2020-06-25T11:27:49Z</dcterms:modified>
</cp:coreProperties>
</file>