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6/26/2020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383302"/>
          </a:xfrm>
        </p:spPr>
        <p:txBody>
          <a:bodyPr>
            <a:normAutofit/>
          </a:bodyPr>
          <a:lstStyle/>
          <a:p>
            <a:r>
              <a:rPr lang="en-IN" sz="4400" dirty="0" smtClean="0">
                <a:latin typeface="Times New Roman" pitchFamily="18" charset="0"/>
                <a:cs typeface="Times New Roman" pitchFamily="18" charset="0"/>
              </a:rPr>
              <a:t>Wool Part 2 </a:t>
            </a:r>
            <a:r>
              <a:rPr lang="en-IN" dirty="0" smtClean="0"/>
              <a:t/>
            </a:r>
            <a:br>
              <a:rPr lang="en-IN" dirty="0" smtClean="0"/>
            </a:br>
            <a:r>
              <a:rPr lang="en-US" sz="3600" dirty="0">
                <a:solidFill>
                  <a:schemeClr val="tx1"/>
                </a:solidFill>
                <a:latin typeface="Times New Roman" pitchFamily="18" charset="0"/>
                <a:cs typeface="Times New Roman" pitchFamily="18" charset="0"/>
              </a:rPr>
              <a:t>(A part of Unit </a:t>
            </a:r>
            <a:r>
              <a:rPr lang="en-US" sz="3600" dirty="0" smtClean="0">
                <a:solidFill>
                  <a:schemeClr val="tx1"/>
                </a:solidFill>
                <a:latin typeface="Times New Roman" pitchFamily="18" charset="0"/>
                <a:cs typeface="Times New Roman" pitchFamily="18" charset="0"/>
              </a:rPr>
              <a:t>II- </a:t>
            </a:r>
            <a:r>
              <a:rPr lang="en-US" sz="3600" dirty="0">
                <a:solidFill>
                  <a:schemeClr val="tx1"/>
                </a:solidFill>
                <a:latin typeface="Times New Roman" pitchFamily="18" charset="0"/>
                <a:cs typeface="Times New Roman" pitchFamily="18" charset="0"/>
              </a:rPr>
              <a:t>3</a:t>
            </a:r>
            <a:r>
              <a:rPr lang="en-US" sz="3600" baseline="30000" dirty="0">
                <a:solidFill>
                  <a:schemeClr val="tx1"/>
                </a:solidFill>
                <a:latin typeface="Times New Roman" pitchFamily="18" charset="0"/>
                <a:cs typeface="Times New Roman" pitchFamily="18" charset="0"/>
              </a:rPr>
              <a:t>rd</a:t>
            </a:r>
            <a:r>
              <a:rPr lang="en-US" sz="3600" dirty="0">
                <a:solidFill>
                  <a:schemeClr val="tx1"/>
                </a:solidFill>
                <a:latin typeface="Times New Roman" pitchFamily="18" charset="0"/>
                <a:cs typeface="Times New Roman" pitchFamily="18" charset="0"/>
              </a:rPr>
              <a:t> Prof. Year)</a:t>
            </a:r>
            <a:endParaRPr lang="en-IN" dirty="0"/>
          </a:p>
        </p:txBody>
      </p:sp>
      <p:sp>
        <p:nvSpPr>
          <p:cNvPr id="3" name="Subtitle 2"/>
          <p:cNvSpPr>
            <a:spLocks noGrp="1"/>
          </p:cNvSpPr>
          <p:nvPr>
            <p:ph type="subTitle" idx="1"/>
          </p:nvPr>
        </p:nvSpPr>
        <p:spPr>
          <a:xfrm>
            <a:off x="1524000" y="3810000"/>
            <a:ext cx="7406640" cy="1752600"/>
          </a:xfrm>
        </p:spPr>
        <p:txBody>
          <a:bodyPr>
            <a:normAutofit fontScale="77500" lnSpcReduction="20000"/>
          </a:bodyPr>
          <a:lstStyle/>
          <a:p>
            <a:pPr algn="ctr"/>
            <a:r>
              <a:rPr lang="en-US" sz="2800" b="1" dirty="0">
                <a:solidFill>
                  <a:srgbClr val="0070C0"/>
                </a:solidFill>
                <a:latin typeface="Times New Roman" pitchFamily="18" charset="0"/>
                <a:cs typeface="Times New Roman" pitchFamily="18" charset="0"/>
              </a:rPr>
              <a:t>Dr. Gargi Mahapatra</a:t>
            </a:r>
          </a:p>
          <a:p>
            <a:pPr algn="ctr"/>
            <a:r>
              <a:rPr lang="en-US" sz="2800" b="1" dirty="0">
                <a:solidFill>
                  <a:srgbClr val="0070C0"/>
                </a:solidFill>
                <a:latin typeface="Times New Roman" pitchFamily="18" charset="0"/>
                <a:cs typeface="Times New Roman" pitchFamily="18" charset="0"/>
              </a:rPr>
              <a:t>Asst. Prof. cum Jnr. Sc.</a:t>
            </a:r>
          </a:p>
          <a:p>
            <a:pPr algn="ctr"/>
            <a:r>
              <a:rPr lang="en-US" sz="2800" b="1" dirty="0">
                <a:solidFill>
                  <a:srgbClr val="0070C0"/>
                </a:solidFill>
                <a:latin typeface="Times New Roman" pitchFamily="18" charset="0"/>
                <a:cs typeface="Times New Roman" pitchFamily="18" charset="0"/>
              </a:rPr>
              <a:t>Dept. of Livestock Products Technology</a:t>
            </a:r>
          </a:p>
          <a:p>
            <a:pPr algn="ctr"/>
            <a:r>
              <a:rPr lang="en-US" sz="2800" b="1" dirty="0">
                <a:solidFill>
                  <a:srgbClr val="0070C0"/>
                </a:solidFill>
                <a:latin typeface="Times New Roman" pitchFamily="18" charset="0"/>
                <a:cs typeface="Times New Roman" pitchFamily="18" charset="0"/>
              </a:rPr>
              <a:t>Bihar Veterinary College</a:t>
            </a:r>
          </a:p>
          <a:p>
            <a:pPr algn="ctr"/>
            <a:r>
              <a:rPr lang="en-US" sz="2800" b="1" dirty="0">
                <a:solidFill>
                  <a:srgbClr val="0070C0"/>
                </a:solidFill>
                <a:latin typeface="Times New Roman" pitchFamily="18" charset="0"/>
                <a:cs typeface="Times New Roman" pitchFamily="18" charset="0"/>
              </a:rPr>
              <a:t>BASU, Patna.</a:t>
            </a:r>
          </a:p>
          <a:p>
            <a:endParaRPr lang="en-IN" dirty="0"/>
          </a:p>
        </p:txBody>
      </p:sp>
    </p:spTree>
    <p:extLst>
      <p:ext uri="{BB962C8B-B14F-4D97-AF65-F5344CB8AC3E}">
        <p14:creationId xmlns:p14="http://schemas.microsoft.com/office/powerpoint/2010/main" val="1301410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0200"/>
            <a:ext cx="8229600" cy="893136"/>
          </a:xfrm>
        </p:spPr>
        <p:txBody>
          <a:bodyPr>
            <a:normAutofit/>
          </a:bodyPr>
          <a:lstStyle/>
          <a:p>
            <a:r>
              <a:rPr lang="en-IN" sz="4000" dirty="0" smtClean="0">
                <a:latin typeface="Times New Roman" pitchFamily="18" charset="0"/>
                <a:cs typeface="Times New Roman" pitchFamily="18" charset="0"/>
              </a:rPr>
              <a:t>Points of Consideration</a:t>
            </a:r>
            <a:endParaRPr lang="en-IN" sz="4000" dirty="0">
              <a:latin typeface="Times New Roman" pitchFamily="18" charset="0"/>
              <a:cs typeface="Times New Roman" pitchFamily="18" charset="0"/>
            </a:endParaRPr>
          </a:p>
        </p:txBody>
      </p:sp>
      <p:sp>
        <p:nvSpPr>
          <p:cNvPr id="3" name="Text Placeholder 2"/>
          <p:cNvSpPr>
            <a:spLocks noGrp="1"/>
          </p:cNvSpPr>
          <p:nvPr>
            <p:ph type="body" idx="1"/>
          </p:nvPr>
        </p:nvSpPr>
        <p:spPr/>
        <p:txBody>
          <a:bodyPr>
            <a:normAutofit/>
          </a:bodyPr>
          <a:lstStyle/>
          <a:p>
            <a:pPr algn="ctr"/>
            <a:r>
              <a:rPr lang="en-IN" sz="2400" b="1" dirty="0" smtClean="0">
                <a:solidFill>
                  <a:schemeClr val="accent3">
                    <a:lumMod val="75000"/>
                  </a:schemeClr>
                </a:solidFill>
                <a:latin typeface="Times New Roman" pitchFamily="18" charset="0"/>
                <a:cs typeface="Times New Roman" pitchFamily="18" charset="0"/>
              </a:rPr>
              <a:t>Before</a:t>
            </a:r>
            <a:r>
              <a:rPr lang="en-IN" sz="2400" b="1" dirty="0" smtClean="0">
                <a:latin typeface="Times New Roman" pitchFamily="18" charset="0"/>
                <a:cs typeface="Times New Roman" pitchFamily="18" charset="0"/>
              </a:rPr>
              <a:t> </a:t>
            </a:r>
            <a:r>
              <a:rPr lang="en-IN" sz="2400" b="1" dirty="0" smtClean="0">
                <a:solidFill>
                  <a:schemeClr val="accent3">
                    <a:lumMod val="75000"/>
                  </a:schemeClr>
                </a:solidFill>
                <a:latin typeface="Times New Roman" pitchFamily="18" charset="0"/>
                <a:cs typeface="Times New Roman" pitchFamily="18" charset="0"/>
              </a:rPr>
              <a:t>Shearing</a:t>
            </a:r>
            <a:endParaRPr lang="en-IN" sz="2400" b="1" dirty="0">
              <a:solidFill>
                <a:schemeClr val="accent3">
                  <a:lumMod val="75000"/>
                </a:schemeClr>
              </a:solidFill>
              <a:latin typeface="Times New Roman" pitchFamily="18" charset="0"/>
              <a:cs typeface="Times New Roman" pitchFamily="18" charset="0"/>
            </a:endParaRPr>
          </a:p>
        </p:txBody>
      </p:sp>
      <p:sp>
        <p:nvSpPr>
          <p:cNvPr id="4" name="Text Placeholder 3"/>
          <p:cNvSpPr>
            <a:spLocks noGrp="1"/>
          </p:cNvSpPr>
          <p:nvPr>
            <p:ph type="body" sz="half" idx="3"/>
          </p:nvPr>
        </p:nvSpPr>
        <p:spPr>
          <a:xfrm>
            <a:off x="4648200" y="328278"/>
            <a:ext cx="4267200" cy="640080"/>
          </a:xfrm>
        </p:spPr>
        <p:txBody>
          <a:bodyPr>
            <a:normAutofit/>
          </a:bodyPr>
          <a:lstStyle/>
          <a:p>
            <a:pPr algn="ctr"/>
            <a:r>
              <a:rPr lang="en-IN" sz="2400" b="1" dirty="0" smtClean="0">
                <a:solidFill>
                  <a:schemeClr val="accent3">
                    <a:lumMod val="75000"/>
                  </a:schemeClr>
                </a:solidFill>
                <a:latin typeface="Bell MT" pitchFamily="18" charset="0"/>
              </a:rPr>
              <a:t>During Shearing</a:t>
            </a:r>
            <a:endParaRPr lang="en-IN" sz="2400" b="1" dirty="0">
              <a:solidFill>
                <a:schemeClr val="accent3">
                  <a:lumMod val="75000"/>
                </a:schemeClr>
              </a:solidFill>
              <a:latin typeface="Bell MT" pitchFamily="18" charset="0"/>
            </a:endParaRPr>
          </a:p>
        </p:txBody>
      </p:sp>
      <p:sp>
        <p:nvSpPr>
          <p:cNvPr id="5" name="Content Placeholder 4"/>
          <p:cNvSpPr>
            <a:spLocks noGrp="1"/>
          </p:cNvSpPr>
          <p:nvPr>
            <p:ph sz="quarter" idx="2"/>
          </p:nvPr>
        </p:nvSpPr>
        <p:spPr>
          <a:xfrm>
            <a:off x="457200" y="969336"/>
            <a:ext cx="4023360" cy="4593264"/>
          </a:xfrm>
        </p:spPr>
        <p:txBody>
          <a:bodyPr>
            <a:normAutofit fontScale="92500"/>
          </a:bodyPr>
          <a:lstStyle/>
          <a:p>
            <a:pPr>
              <a:buFont typeface="Wingdings" pitchFamily="2" charset="2"/>
              <a:buChar char="v"/>
            </a:pPr>
            <a:r>
              <a:rPr lang="en-IN" dirty="0" smtClean="0">
                <a:latin typeface="Times New Roman" pitchFamily="18" charset="0"/>
                <a:cs typeface="Times New Roman" pitchFamily="18" charset="0"/>
              </a:rPr>
              <a:t>Shears should be very clean, sharp and well greased.</a:t>
            </a:r>
          </a:p>
          <a:p>
            <a:pPr>
              <a:buFont typeface="Wingdings" pitchFamily="2" charset="2"/>
              <a:buChar char="v"/>
            </a:pPr>
            <a:r>
              <a:rPr lang="en-IN" dirty="0" smtClean="0">
                <a:latin typeface="Times New Roman" pitchFamily="18" charset="0"/>
                <a:cs typeface="Times New Roman" pitchFamily="18" charset="0"/>
              </a:rPr>
              <a:t>Weather should be comfortable</a:t>
            </a:r>
          </a:p>
          <a:p>
            <a:pPr>
              <a:buFont typeface="Wingdings" pitchFamily="2" charset="2"/>
              <a:buChar char="v"/>
            </a:pPr>
            <a:endParaRPr lang="en-IN" dirty="0">
              <a:latin typeface="Times New Roman" pitchFamily="18" charset="0"/>
              <a:cs typeface="Times New Roman" pitchFamily="18" charset="0"/>
            </a:endParaRPr>
          </a:p>
          <a:p>
            <a:pPr>
              <a:buFont typeface="Wingdings" pitchFamily="2" charset="2"/>
              <a:buChar char="v"/>
            </a:pPr>
            <a:endParaRPr lang="en-IN" dirty="0" smtClean="0">
              <a:latin typeface="Times New Roman" pitchFamily="18" charset="0"/>
              <a:cs typeface="Times New Roman" pitchFamily="18" charset="0"/>
            </a:endParaRPr>
          </a:p>
          <a:p>
            <a:pPr>
              <a:buFont typeface="Wingdings" pitchFamily="2" charset="2"/>
              <a:buChar char="v"/>
            </a:pPr>
            <a:r>
              <a:rPr lang="en-IN" dirty="0" smtClean="0">
                <a:latin typeface="Times New Roman" pitchFamily="18" charset="0"/>
                <a:cs typeface="Times New Roman" pitchFamily="18" charset="0"/>
              </a:rPr>
              <a:t>Before releasing the animal dress for accidental shear cuts.</a:t>
            </a:r>
          </a:p>
          <a:p>
            <a:pPr>
              <a:buFont typeface="Wingdings" pitchFamily="2" charset="2"/>
              <a:buChar char="v"/>
            </a:pPr>
            <a:r>
              <a:rPr lang="en-IN" dirty="0" smtClean="0">
                <a:latin typeface="Times New Roman" pitchFamily="18" charset="0"/>
                <a:cs typeface="Times New Roman" pitchFamily="18" charset="0"/>
              </a:rPr>
              <a:t>Provide good nourishment to counteract the ill effects of change post shearing</a:t>
            </a:r>
            <a:endParaRPr lang="en-IN"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648200" y="969336"/>
            <a:ext cx="4267200" cy="4593264"/>
          </a:xfrm>
        </p:spPr>
        <p:txBody>
          <a:bodyPr>
            <a:noAutofit/>
          </a:bodyPr>
          <a:lstStyle/>
          <a:p>
            <a:pPr>
              <a:buFont typeface="Wingdings" pitchFamily="2" charset="2"/>
              <a:buChar char="v"/>
            </a:pPr>
            <a:r>
              <a:rPr lang="en-IN" sz="2200" dirty="0" smtClean="0">
                <a:latin typeface="Times New Roman" pitchFamily="18" charset="0"/>
                <a:cs typeface="Times New Roman" pitchFamily="18" charset="0"/>
              </a:rPr>
              <a:t> Use clean and swept surface</a:t>
            </a:r>
          </a:p>
          <a:p>
            <a:pPr>
              <a:buFont typeface="Wingdings" pitchFamily="2" charset="2"/>
              <a:buChar char="v"/>
            </a:pPr>
            <a:r>
              <a:rPr lang="en-IN" sz="2200" dirty="0" smtClean="0">
                <a:latin typeface="Times New Roman" pitchFamily="18" charset="0"/>
                <a:cs typeface="Times New Roman" pitchFamily="18" charset="0"/>
              </a:rPr>
              <a:t>Keep the skin stretched.</a:t>
            </a:r>
          </a:p>
          <a:p>
            <a:pPr>
              <a:buFont typeface="Wingdings" pitchFamily="2" charset="2"/>
              <a:buChar char="v"/>
            </a:pPr>
            <a:r>
              <a:rPr lang="en-IN" sz="2200" dirty="0" smtClean="0">
                <a:latin typeface="Times New Roman" pitchFamily="18" charset="0"/>
                <a:cs typeface="Times New Roman" pitchFamily="18" charset="0"/>
              </a:rPr>
              <a:t>Blades of the shearer should be kept flat on the skin surface.</a:t>
            </a:r>
          </a:p>
          <a:p>
            <a:pPr>
              <a:buFont typeface="Wingdings" pitchFamily="2" charset="2"/>
              <a:buChar char="v"/>
            </a:pPr>
            <a:r>
              <a:rPr lang="en-IN" sz="2200" dirty="0" smtClean="0">
                <a:latin typeface="Times New Roman" pitchFamily="18" charset="0"/>
                <a:cs typeface="Times New Roman" pitchFamily="18" charset="0"/>
              </a:rPr>
              <a:t>Each stroke should be even and regular. Use long strokes if possible.</a:t>
            </a:r>
          </a:p>
          <a:p>
            <a:pPr>
              <a:buFont typeface="Wingdings" pitchFamily="2" charset="2"/>
              <a:buChar char="v"/>
            </a:pPr>
            <a:r>
              <a:rPr lang="en-IN" sz="2200" dirty="0" smtClean="0">
                <a:latin typeface="Times New Roman" pitchFamily="18" charset="0"/>
                <a:cs typeface="Times New Roman" pitchFamily="18" charset="0"/>
              </a:rPr>
              <a:t>Do not clip the sheath, udder or teats</a:t>
            </a:r>
          </a:p>
          <a:p>
            <a:pPr>
              <a:buFont typeface="Wingdings" pitchFamily="2" charset="2"/>
              <a:buChar char="v"/>
            </a:pPr>
            <a:r>
              <a:rPr lang="en-IN" sz="2200" dirty="0" smtClean="0">
                <a:latin typeface="Times New Roman" pitchFamily="18" charset="0"/>
                <a:cs typeface="Times New Roman" pitchFamily="18" charset="0"/>
              </a:rPr>
              <a:t>Do the process in one go, avoid second cuts. Try removing fleece in one piece</a:t>
            </a:r>
          </a:p>
          <a:p>
            <a:pPr>
              <a:buFont typeface="Wingdings" pitchFamily="2" charset="2"/>
              <a:buChar char="v"/>
            </a:pPr>
            <a:endParaRPr lang="en-IN" sz="22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403542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4518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latin typeface="Times New Roman" pitchFamily="18" charset="0"/>
                <a:cs typeface="Times New Roman" pitchFamily="18" charset="0"/>
              </a:rPr>
              <a:t>Wool </a:t>
            </a:r>
            <a:br>
              <a:rPr lang="en-IN" sz="3200" dirty="0" smtClean="0">
                <a:latin typeface="Times New Roman" pitchFamily="18" charset="0"/>
                <a:cs typeface="Times New Roman" pitchFamily="18" charset="0"/>
              </a:rPr>
            </a:br>
            <a:r>
              <a:rPr lang="en-IN" sz="3200" dirty="0">
                <a:latin typeface="Times New Roman" pitchFamily="18" charset="0"/>
                <a:cs typeface="Times New Roman" pitchFamily="18" charset="0"/>
              </a:rPr>
              <a:t/>
            </a:r>
            <a:br>
              <a:rPr lang="en-IN" sz="3200" dirty="0">
                <a:latin typeface="Times New Roman" pitchFamily="18" charset="0"/>
                <a:cs typeface="Times New Roman" pitchFamily="18" charset="0"/>
              </a:rPr>
            </a:br>
            <a:r>
              <a:rPr lang="en-IN" sz="3200" dirty="0" smtClean="0">
                <a:latin typeface="Times New Roman" pitchFamily="18" charset="0"/>
                <a:cs typeface="Times New Roman" pitchFamily="18" charset="0"/>
              </a:rPr>
              <a:t>Processing</a:t>
            </a:r>
            <a:endParaRPr lang="en-IN" sz="3200" dirty="0">
              <a:latin typeface="Times New Roman" pitchFamily="18" charset="0"/>
              <a:cs typeface="Times New Roman" pitchFamily="18" charset="0"/>
            </a:endParaRPr>
          </a:p>
        </p:txBody>
      </p:sp>
      <p:sp>
        <p:nvSpPr>
          <p:cNvPr id="3" name="Text Placeholder 2"/>
          <p:cNvSpPr>
            <a:spLocks noGrp="1"/>
          </p:cNvSpPr>
          <p:nvPr>
            <p:ph type="body" idx="2"/>
          </p:nvPr>
        </p:nvSpPr>
        <p:spPr>
          <a:xfrm>
            <a:off x="2438400" y="1371600"/>
            <a:ext cx="3810000" cy="698500"/>
          </a:xfrm>
        </p:spPr>
        <p:txBody>
          <a:bodyPr>
            <a:normAutofit/>
          </a:bodyPr>
          <a:lstStyle/>
          <a:p>
            <a:pPr algn="ctr"/>
            <a:r>
              <a:rPr lang="en-IN" sz="3200" b="1" dirty="0" smtClean="0">
                <a:latin typeface="Bradley Hand ITC" pitchFamily="66" charset="0"/>
                <a:cs typeface="Times New Roman" pitchFamily="18" charset="0"/>
              </a:rPr>
              <a:t>Steps Involved</a:t>
            </a:r>
            <a:endParaRPr lang="en-IN" sz="3200" b="1" dirty="0">
              <a:latin typeface="Bradley Hand ITC" pitchFamily="66" charset="0"/>
              <a:cs typeface="Times New Roman" pitchFamily="18" charset="0"/>
            </a:endParaRPr>
          </a:p>
        </p:txBody>
      </p:sp>
      <p:sp>
        <p:nvSpPr>
          <p:cNvPr id="4" name="Content Placeholder 3"/>
          <p:cNvSpPr>
            <a:spLocks noGrp="1"/>
          </p:cNvSpPr>
          <p:nvPr>
            <p:ph sz="half" idx="1"/>
          </p:nvPr>
        </p:nvSpPr>
        <p:spPr>
          <a:xfrm>
            <a:off x="3581400" y="1981200"/>
            <a:ext cx="5029200" cy="3992563"/>
          </a:xfrm>
        </p:spPr>
        <p:txBody>
          <a:bodyPr>
            <a:noAutofit/>
          </a:bodyPr>
          <a:lstStyle/>
          <a:p>
            <a:pPr marL="539496" indent="-457200">
              <a:buFont typeface="+mj-lt"/>
              <a:buAutoNum type="arabicPeriod"/>
            </a:pPr>
            <a:r>
              <a:rPr lang="en-IN" sz="2400" b="1" dirty="0" smtClean="0">
                <a:latin typeface="Times New Roman" pitchFamily="18" charset="0"/>
                <a:cs typeface="Times New Roman" pitchFamily="18" charset="0"/>
              </a:rPr>
              <a:t>Sorting</a:t>
            </a:r>
          </a:p>
          <a:p>
            <a:pPr marL="539496" indent="-457200">
              <a:buFont typeface="+mj-lt"/>
              <a:buAutoNum type="arabicPeriod"/>
            </a:pPr>
            <a:r>
              <a:rPr lang="en-IN" sz="2400" b="1" dirty="0" smtClean="0">
                <a:latin typeface="Times New Roman" pitchFamily="18" charset="0"/>
                <a:cs typeface="Times New Roman" pitchFamily="18" charset="0"/>
              </a:rPr>
              <a:t>Opening &amp; Dusting</a:t>
            </a:r>
          </a:p>
          <a:p>
            <a:pPr marL="539496" indent="-457200">
              <a:buFont typeface="+mj-lt"/>
              <a:buAutoNum type="arabicPeriod"/>
            </a:pPr>
            <a:r>
              <a:rPr lang="en-IN" sz="2400" b="1" dirty="0" smtClean="0">
                <a:latin typeface="Times New Roman" pitchFamily="18" charset="0"/>
                <a:cs typeface="Times New Roman" pitchFamily="18" charset="0"/>
              </a:rPr>
              <a:t>Scouring</a:t>
            </a:r>
            <a:endParaRPr lang="en-IN" sz="2400" b="1" dirty="0">
              <a:latin typeface="Times New Roman" pitchFamily="18" charset="0"/>
              <a:cs typeface="Times New Roman" pitchFamily="18" charset="0"/>
            </a:endParaRPr>
          </a:p>
          <a:p>
            <a:pPr marL="539496" indent="-457200">
              <a:buFont typeface="+mj-lt"/>
              <a:buAutoNum type="arabicPeriod"/>
            </a:pPr>
            <a:r>
              <a:rPr lang="en-IN" sz="2400" b="1" dirty="0" smtClean="0">
                <a:latin typeface="Times New Roman" pitchFamily="18" charset="0"/>
                <a:cs typeface="Times New Roman" pitchFamily="18" charset="0"/>
              </a:rPr>
              <a:t>Burr Picking and Carbonization</a:t>
            </a:r>
          </a:p>
          <a:p>
            <a:pPr marL="539496" indent="-457200">
              <a:buFont typeface="+mj-lt"/>
              <a:buAutoNum type="arabicPeriod"/>
            </a:pPr>
            <a:r>
              <a:rPr lang="en-IN" sz="2400" b="1" dirty="0" smtClean="0">
                <a:latin typeface="Times New Roman" pitchFamily="18" charset="0"/>
                <a:cs typeface="Times New Roman" pitchFamily="18" charset="0"/>
              </a:rPr>
              <a:t>Oiling</a:t>
            </a:r>
          </a:p>
          <a:p>
            <a:pPr marL="539496" indent="-457200">
              <a:buFont typeface="+mj-lt"/>
              <a:buAutoNum type="arabicPeriod"/>
            </a:pPr>
            <a:r>
              <a:rPr lang="en-IN" sz="2400" b="1" dirty="0" smtClean="0">
                <a:latin typeface="Times New Roman" pitchFamily="18" charset="0"/>
                <a:cs typeface="Times New Roman" pitchFamily="18" charset="0"/>
              </a:rPr>
              <a:t>Carding</a:t>
            </a:r>
          </a:p>
          <a:p>
            <a:pPr marL="539496" indent="-457200">
              <a:buFont typeface="+mj-lt"/>
              <a:buAutoNum type="arabicPeriod"/>
            </a:pPr>
            <a:r>
              <a:rPr lang="en-IN" sz="2400" b="1" dirty="0" smtClean="0">
                <a:latin typeface="Times New Roman" pitchFamily="18" charset="0"/>
                <a:cs typeface="Times New Roman" pitchFamily="18" charset="0"/>
              </a:rPr>
              <a:t>Spinning</a:t>
            </a:r>
          </a:p>
          <a:p>
            <a:pPr marL="539496" indent="-457200">
              <a:buFont typeface="+mj-lt"/>
              <a:buAutoNum type="arabicPeriod"/>
            </a:pPr>
            <a:r>
              <a:rPr lang="en-IN" sz="2400" b="1" dirty="0" smtClean="0">
                <a:latin typeface="Times New Roman" pitchFamily="18" charset="0"/>
                <a:cs typeface="Times New Roman" pitchFamily="18" charset="0"/>
              </a:rPr>
              <a:t>Weaving</a:t>
            </a:r>
            <a:endParaRPr lang="en-IN" sz="2400" b="1" dirty="0">
              <a:latin typeface="Times New Roman" pitchFamily="18" charset="0"/>
              <a:cs typeface="Times New Roman" pitchFamily="18" charset="0"/>
            </a:endParaRPr>
          </a:p>
          <a:p>
            <a:pPr marL="539496" indent="-457200">
              <a:buFont typeface="+mj-lt"/>
              <a:buAutoNum type="arabicPeriod"/>
            </a:pPr>
            <a:r>
              <a:rPr lang="en-IN" sz="2400" b="1" dirty="0" smtClean="0">
                <a:latin typeface="Times New Roman" pitchFamily="18" charset="0"/>
                <a:cs typeface="Times New Roman" pitchFamily="18" charset="0"/>
              </a:rPr>
              <a:t>Dyeing and Finishing</a:t>
            </a:r>
          </a:p>
          <a:p>
            <a:pPr marL="539496" indent="-457200">
              <a:buFont typeface="+mj-lt"/>
              <a:buAutoNum type="arabicPeriod"/>
            </a:pPr>
            <a:r>
              <a:rPr lang="en-IN" sz="2400" b="1" dirty="0" smtClean="0">
                <a:latin typeface="Times New Roman" pitchFamily="18" charset="0"/>
                <a:cs typeface="Times New Roman" pitchFamily="18" charset="0"/>
              </a:rPr>
              <a:t>Testing</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83426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638800"/>
            <a:ext cx="6400800" cy="676275"/>
          </a:xfrm>
        </p:spPr>
        <p:txBody>
          <a:bodyPr>
            <a:normAutofit/>
          </a:bodyPr>
          <a:lstStyle/>
          <a:p>
            <a:pPr algn="r"/>
            <a:r>
              <a:rPr lang="en-IN" dirty="0" smtClean="0">
                <a:latin typeface="Bell MT" pitchFamily="18" charset="0"/>
              </a:rPr>
              <a:t>Wool processing</a:t>
            </a:r>
            <a:endParaRPr lang="en-IN" dirty="0">
              <a:latin typeface="Bell MT" pitchFamily="18" charset="0"/>
            </a:endParaRPr>
          </a:p>
        </p:txBody>
      </p:sp>
      <p:sp>
        <p:nvSpPr>
          <p:cNvPr id="3" name="Text Placeholder 2"/>
          <p:cNvSpPr>
            <a:spLocks noGrp="1"/>
          </p:cNvSpPr>
          <p:nvPr>
            <p:ph type="body" idx="1"/>
          </p:nvPr>
        </p:nvSpPr>
        <p:spPr>
          <a:xfrm>
            <a:off x="2438400" y="609600"/>
            <a:ext cx="6540792" cy="4800600"/>
          </a:xfrm>
        </p:spPr>
        <p:txBody>
          <a:bodyPr>
            <a:noAutofit/>
          </a:bodyPr>
          <a:lstStyle/>
          <a:p>
            <a:pPr marL="475488" indent="-457200">
              <a:buFont typeface="+mj-lt"/>
              <a:buAutoNum type="arabicPeriod"/>
            </a:pPr>
            <a:r>
              <a:rPr lang="en-IN" sz="1800" b="1" dirty="0" smtClean="0">
                <a:latin typeface="Times New Roman" pitchFamily="18" charset="0"/>
                <a:cs typeface="Times New Roman" pitchFamily="18" charset="0"/>
              </a:rPr>
              <a:t>Sorting</a:t>
            </a:r>
            <a:r>
              <a:rPr lang="en-IN" sz="1800" dirty="0" smtClean="0">
                <a:latin typeface="Times New Roman" pitchFamily="18" charset="0"/>
                <a:cs typeface="Times New Roman" pitchFamily="18" charset="0"/>
              </a:rPr>
              <a:t>: Raw wool bought to the mill and is sorted as per requirement, a skilled process.</a:t>
            </a:r>
          </a:p>
          <a:p>
            <a:pPr marL="475488" indent="-457200">
              <a:buFont typeface="+mj-lt"/>
              <a:buAutoNum type="arabicPeriod"/>
            </a:pPr>
            <a:r>
              <a:rPr lang="en-IN" sz="1800" b="1" dirty="0" smtClean="0">
                <a:latin typeface="Times New Roman" pitchFamily="18" charset="0"/>
                <a:cs typeface="Times New Roman" pitchFamily="18" charset="0"/>
              </a:rPr>
              <a:t>Opening &amp; Dusting</a:t>
            </a:r>
            <a:r>
              <a:rPr lang="en-IN" sz="1800" dirty="0" smtClean="0">
                <a:latin typeface="Times New Roman" pitchFamily="18" charset="0"/>
                <a:cs typeface="Times New Roman" pitchFamily="18" charset="0"/>
              </a:rPr>
              <a:t>: Clumps of wool fibre are opened up into individual staples by means of machine. These staples are then shaken off to remove the dust. This process helps in achieving the objective of proper penetration of scouring liquid</a:t>
            </a:r>
          </a:p>
          <a:p>
            <a:pPr marL="475488" indent="-457200">
              <a:buFont typeface="+mj-lt"/>
              <a:buAutoNum type="arabicPeriod"/>
            </a:pPr>
            <a:r>
              <a:rPr lang="en-IN" sz="1800" b="1" dirty="0" smtClean="0">
                <a:latin typeface="Times New Roman" pitchFamily="18" charset="0"/>
                <a:cs typeface="Times New Roman" pitchFamily="18" charset="0"/>
              </a:rPr>
              <a:t>Scouring</a:t>
            </a:r>
            <a:r>
              <a:rPr lang="en-IN" sz="1800" dirty="0" smtClean="0">
                <a:latin typeface="Times New Roman" pitchFamily="18" charset="0"/>
                <a:cs typeface="Times New Roman" pitchFamily="18" charset="0"/>
              </a:rPr>
              <a:t>: Wool is cleaned from dirt and grease. Wool is dipped and washed in a series of vats usually 3-6 in number. These vats contain hot water (45°C-120°C), soap and sodium carbonate.</a:t>
            </a:r>
          </a:p>
          <a:p>
            <a:pPr marL="475488" indent="-457200">
              <a:buFont typeface="+mj-lt"/>
              <a:buAutoNum type="arabicPeriod"/>
            </a:pPr>
            <a:r>
              <a:rPr lang="en-IN" sz="1800" b="1" dirty="0" smtClean="0">
                <a:latin typeface="Times New Roman" pitchFamily="18" charset="0"/>
                <a:cs typeface="Times New Roman" pitchFamily="18" charset="0"/>
              </a:rPr>
              <a:t>Burr</a:t>
            </a:r>
            <a:r>
              <a:rPr lang="en-IN" sz="1800" dirty="0" smtClean="0">
                <a:latin typeface="Times New Roman" pitchFamily="18" charset="0"/>
                <a:cs typeface="Times New Roman" pitchFamily="18" charset="0"/>
              </a:rPr>
              <a:t> </a:t>
            </a:r>
            <a:r>
              <a:rPr lang="en-IN" sz="1800" b="1" dirty="0" smtClean="0">
                <a:latin typeface="Times New Roman" pitchFamily="18" charset="0"/>
                <a:cs typeface="Times New Roman" pitchFamily="18" charset="0"/>
              </a:rPr>
              <a:t>picking</a:t>
            </a:r>
            <a:r>
              <a:rPr lang="en-IN" sz="1800" dirty="0" smtClean="0">
                <a:latin typeface="Times New Roman" pitchFamily="18" charset="0"/>
                <a:cs typeface="Times New Roman" pitchFamily="18" charset="0"/>
              </a:rPr>
              <a:t> </a:t>
            </a:r>
            <a:r>
              <a:rPr lang="en-IN" sz="1800" b="1" dirty="0" smtClean="0">
                <a:latin typeface="Times New Roman" pitchFamily="18" charset="0"/>
                <a:cs typeface="Times New Roman" pitchFamily="18" charset="0"/>
              </a:rPr>
              <a:t>and</a:t>
            </a:r>
            <a:r>
              <a:rPr lang="en-IN" sz="1800" dirty="0" smtClean="0">
                <a:latin typeface="Times New Roman" pitchFamily="18" charset="0"/>
                <a:cs typeface="Times New Roman" pitchFamily="18" charset="0"/>
              </a:rPr>
              <a:t> </a:t>
            </a:r>
            <a:r>
              <a:rPr lang="en-IN" sz="1800" b="1" dirty="0" smtClean="0">
                <a:latin typeface="Times New Roman" pitchFamily="18" charset="0"/>
                <a:cs typeface="Times New Roman" pitchFamily="18" charset="0"/>
              </a:rPr>
              <a:t>carbonization</a:t>
            </a:r>
            <a:r>
              <a:rPr lang="en-IN" sz="1800" dirty="0" smtClean="0">
                <a:latin typeface="Times New Roman" pitchFamily="18" charset="0"/>
                <a:cs typeface="Times New Roman" pitchFamily="18" charset="0"/>
              </a:rPr>
              <a:t>: Vegetable content (burr) is removed mechanically (picking) or chemically (carbonization).</a:t>
            </a:r>
          </a:p>
          <a:p>
            <a:pPr marL="475488" indent="-457200">
              <a:buFont typeface="+mj-lt"/>
              <a:buAutoNum type="arabicPeriod"/>
            </a:pPr>
            <a:endParaRPr lang="en-IN" sz="1800" dirty="0" smtClean="0">
              <a:latin typeface="Times New Roman" pitchFamily="18" charset="0"/>
              <a:cs typeface="Times New Roman" pitchFamily="18" charset="0"/>
            </a:endParaRPr>
          </a:p>
          <a:p>
            <a:r>
              <a:rPr lang="en-IN" sz="1800" dirty="0" smtClean="0">
                <a:latin typeface="Times New Roman" pitchFamily="18" charset="0"/>
                <a:cs typeface="Times New Roman" pitchFamily="18" charset="0"/>
              </a:rPr>
              <a:t>                In carbonization cellulose is degraded by acids at high 	temperature, most commonly sulphuric acid is used</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3570267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638800"/>
            <a:ext cx="6400800" cy="676275"/>
          </a:xfrm>
        </p:spPr>
        <p:txBody>
          <a:bodyPr>
            <a:normAutofit fontScale="90000"/>
          </a:bodyPr>
          <a:lstStyle/>
          <a:p>
            <a:pPr algn="r"/>
            <a:r>
              <a:rPr lang="en-IN" dirty="0" smtClean="0">
                <a:latin typeface="Bell MT" pitchFamily="18" charset="0"/>
              </a:rPr>
              <a:t>Wool processing </a:t>
            </a:r>
            <a:r>
              <a:rPr lang="en-IN" cap="none" dirty="0" err="1" smtClean="0">
                <a:latin typeface="Bell MT" pitchFamily="18" charset="0"/>
              </a:rPr>
              <a:t>contd</a:t>
            </a:r>
            <a:r>
              <a:rPr lang="en-IN" dirty="0" smtClean="0">
                <a:latin typeface="Bell MT" pitchFamily="18" charset="0"/>
              </a:rPr>
              <a:t>…</a:t>
            </a:r>
            <a:endParaRPr lang="en-IN" dirty="0">
              <a:latin typeface="Bell MT" pitchFamily="18" charset="0"/>
            </a:endParaRPr>
          </a:p>
        </p:txBody>
      </p:sp>
      <p:sp>
        <p:nvSpPr>
          <p:cNvPr id="3" name="Text Placeholder 2"/>
          <p:cNvSpPr>
            <a:spLocks noGrp="1"/>
          </p:cNvSpPr>
          <p:nvPr>
            <p:ph type="body" idx="1"/>
          </p:nvPr>
        </p:nvSpPr>
        <p:spPr>
          <a:xfrm>
            <a:off x="2438400" y="609600"/>
            <a:ext cx="6540792" cy="4953000"/>
          </a:xfrm>
        </p:spPr>
        <p:txBody>
          <a:bodyPr>
            <a:noAutofit/>
          </a:bodyPr>
          <a:lstStyle/>
          <a:p>
            <a:pPr marL="475488" indent="-457200">
              <a:buFont typeface="+mj-lt"/>
              <a:buAutoNum type="arabicPeriod" startAt="5"/>
            </a:pPr>
            <a:r>
              <a:rPr lang="en-IN" sz="1800" b="1" dirty="0" smtClean="0">
                <a:latin typeface="Times New Roman" pitchFamily="18" charset="0"/>
                <a:cs typeface="Times New Roman" pitchFamily="18" charset="0"/>
              </a:rPr>
              <a:t>Oiling</a:t>
            </a:r>
            <a:r>
              <a:rPr lang="en-IN" sz="1800" dirty="0" smtClean="0">
                <a:latin typeface="Times New Roman" pitchFamily="18" charset="0"/>
                <a:cs typeface="Times New Roman" pitchFamily="18" charset="0"/>
              </a:rPr>
              <a:t>: Wool fibre is lubricated with oil emulsion to reduce breakage of fibre and maximise cohesion. Generally, mineral oils are emulsified with non-</a:t>
            </a:r>
            <a:r>
              <a:rPr lang="en-IN" sz="1800" dirty="0" err="1" smtClean="0">
                <a:latin typeface="Times New Roman" pitchFamily="18" charset="0"/>
                <a:cs typeface="Times New Roman" pitchFamily="18" charset="0"/>
              </a:rPr>
              <a:t>ioninc</a:t>
            </a:r>
            <a:r>
              <a:rPr lang="en-IN" sz="1800" dirty="0" smtClean="0">
                <a:latin typeface="Times New Roman" pitchFamily="18" charset="0"/>
                <a:cs typeface="Times New Roman" pitchFamily="18" charset="0"/>
              </a:rPr>
              <a:t> soaps @ 3-5% of wool wt.</a:t>
            </a:r>
          </a:p>
          <a:p>
            <a:pPr marL="475488" indent="-457200">
              <a:buFont typeface="+mj-lt"/>
              <a:buAutoNum type="arabicPeriod" startAt="5"/>
            </a:pPr>
            <a:r>
              <a:rPr lang="en-IN" sz="1800" b="1" dirty="0" smtClean="0">
                <a:latin typeface="Times New Roman" pitchFamily="18" charset="0"/>
                <a:cs typeface="Times New Roman" pitchFamily="18" charset="0"/>
              </a:rPr>
              <a:t>Carding</a:t>
            </a:r>
            <a:r>
              <a:rPr lang="en-IN" sz="1800" dirty="0" smtClean="0">
                <a:latin typeface="Times New Roman" pitchFamily="18" charset="0"/>
                <a:cs typeface="Times New Roman" pitchFamily="18" charset="0"/>
              </a:rPr>
              <a:t>: Wool fibres are blended into one another, vegetable matter is removed, fibres are straightened and laid in such manner that they lie parallel to each other, all pointing in the same direction. The wool fibre are bundled into strips known as “</a:t>
            </a:r>
            <a:r>
              <a:rPr lang="en-IN" sz="1800" dirty="0" smtClean="0">
                <a:solidFill>
                  <a:schemeClr val="accent3">
                    <a:lumMod val="75000"/>
                  </a:schemeClr>
                </a:solidFill>
                <a:latin typeface="Times New Roman" pitchFamily="18" charset="0"/>
                <a:cs typeface="Times New Roman" pitchFamily="18" charset="0"/>
              </a:rPr>
              <a:t>Roving/Sliver</a:t>
            </a:r>
            <a:r>
              <a:rPr lang="en-IN" sz="1800" dirty="0" smtClean="0">
                <a:latin typeface="Times New Roman" pitchFamily="18" charset="0"/>
                <a:cs typeface="Times New Roman" pitchFamily="18" charset="0"/>
              </a:rPr>
              <a:t>”.</a:t>
            </a:r>
          </a:p>
          <a:p>
            <a:pPr marL="475488" indent="-457200">
              <a:buFont typeface="+mj-lt"/>
              <a:buAutoNum type="arabicPeriod" startAt="5"/>
            </a:pPr>
            <a:r>
              <a:rPr lang="en-IN" sz="1800" b="1" dirty="0" smtClean="0">
                <a:latin typeface="Times New Roman" pitchFamily="18" charset="0"/>
                <a:cs typeface="Times New Roman" pitchFamily="18" charset="0"/>
              </a:rPr>
              <a:t>Spinning</a:t>
            </a:r>
            <a:r>
              <a:rPr lang="en-IN" sz="1800" dirty="0" smtClean="0">
                <a:latin typeface="Times New Roman" pitchFamily="18" charset="0"/>
                <a:cs typeface="Times New Roman" pitchFamily="18" charset="0"/>
              </a:rPr>
              <a:t>: The roving's are passed through small rollers, applying a twist that gives the resulting yarn strength and size.</a:t>
            </a:r>
          </a:p>
          <a:p>
            <a:pPr marL="475488" indent="-457200">
              <a:buFont typeface="+mj-lt"/>
              <a:buAutoNum type="arabicPeriod" startAt="5"/>
            </a:pPr>
            <a:r>
              <a:rPr lang="en-IN" sz="1800" b="1" dirty="0" smtClean="0">
                <a:latin typeface="Times New Roman" pitchFamily="18" charset="0"/>
                <a:cs typeface="Times New Roman" pitchFamily="18" charset="0"/>
              </a:rPr>
              <a:t>Weaving</a:t>
            </a:r>
            <a:r>
              <a:rPr lang="en-IN" sz="1800" dirty="0" smtClean="0">
                <a:latin typeface="Times New Roman" pitchFamily="18" charset="0"/>
                <a:cs typeface="Times New Roman" pitchFamily="18" charset="0"/>
              </a:rPr>
              <a:t>: One of the most crucial part. The whole process provides a basis for the final product. It intertwines the yarns into desired product</a:t>
            </a:r>
          </a:p>
          <a:p>
            <a:pPr marL="475488" indent="-457200">
              <a:buFont typeface="+mj-lt"/>
              <a:buAutoNum type="arabicPeriod" startAt="5"/>
            </a:pPr>
            <a:endParaRPr lang="en-IN" sz="1800" dirty="0" smtClean="0">
              <a:latin typeface="Times New Roman" pitchFamily="18" charset="0"/>
              <a:cs typeface="Times New Roman" pitchFamily="18" charset="0"/>
            </a:endParaRPr>
          </a:p>
          <a:p>
            <a:r>
              <a:rPr lang="en-IN"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It </a:t>
            </a:r>
            <a:r>
              <a:rPr lang="en-US" sz="1800" dirty="0">
                <a:latin typeface="Times New Roman" pitchFamily="18" charset="0"/>
                <a:cs typeface="Times New Roman" pitchFamily="18" charset="0"/>
              </a:rPr>
              <a:t>includes a number of steps namely; cone winding, warp </a:t>
            </a:r>
            <a:r>
              <a:rPr lang="en-US" sz="1800" dirty="0" smtClean="0">
                <a:latin typeface="Times New Roman" pitchFamily="18" charset="0"/>
                <a:cs typeface="Times New Roman" pitchFamily="18" charset="0"/>
              </a:rPr>
              <a:t>	preparation</a:t>
            </a:r>
            <a:r>
              <a:rPr lang="en-US" sz="1800" dirty="0">
                <a:latin typeface="Times New Roman" pitchFamily="18" charset="0"/>
                <a:cs typeface="Times New Roman" pitchFamily="18" charset="0"/>
              </a:rPr>
              <a:t>, warp sizing, </a:t>
            </a:r>
            <a:r>
              <a:rPr lang="en-US" sz="1800" dirty="0" err="1">
                <a:latin typeface="Times New Roman" pitchFamily="18" charset="0"/>
                <a:cs typeface="Times New Roman" pitchFamily="18" charset="0"/>
              </a:rPr>
              <a:t>pirn</a:t>
            </a:r>
            <a:r>
              <a:rPr lang="en-US" sz="1800" dirty="0">
                <a:latin typeface="Times New Roman" pitchFamily="18" charset="0"/>
                <a:cs typeface="Times New Roman" pitchFamily="18" charset="0"/>
              </a:rPr>
              <a:t> winding of welt yarns and </a:t>
            </a:r>
            <a:r>
              <a:rPr lang="en-US" sz="1800" dirty="0" smtClean="0">
                <a:latin typeface="Times New Roman" pitchFamily="18" charset="0"/>
                <a:cs typeface="Times New Roman" pitchFamily="18" charset="0"/>
              </a:rPr>
              <a:t>	tying </a:t>
            </a:r>
            <a:r>
              <a:rPr lang="en-US" sz="1800" dirty="0">
                <a:latin typeface="Times New Roman" pitchFamily="18" charset="0"/>
                <a:cs typeface="Times New Roman" pitchFamily="18" charset="0"/>
              </a:rPr>
              <a:t>in </a:t>
            </a:r>
            <a:r>
              <a:rPr lang="en-US" sz="1800" dirty="0" smtClean="0">
                <a:latin typeface="Times New Roman" pitchFamily="18" charset="0"/>
                <a:cs typeface="Times New Roman" pitchFamily="18" charset="0"/>
              </a:rPr>
              <a:t>and </a:t>
            </a:r>
            <a:r>
              <a:rPr lang="en-US" sz="1800" dirty="0">
                <a:latin typeface="Times New Roman" pitchFamily="18" charset="0"/>
                <a:cs typeface="Times New Roman" pitchFamily="18" charset="0"/>
              </a:rPr>
              <a:t>drying in of the </a:t>
            </a:r>
            <a:r>
              <a:rPr lang="en-US" sz="1800" dirty="0" smtClean="0">
                <a:latin typeface="Times New Roman" pitchFamily="18" charset="0"/>
                <a:cs typeface="Times New Roman" pitchFamily="18" charset="0"/>
              </a:rPr>
              <a:t>wrap</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1701671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638800"/>
            <a:ext cx="6400800" cy="676275"/>
          </a:xfrm>
        </p:spPr>
        <p:txBody>
          <a:bodyPr>
            <a:normAutofit fontScale="90000"/>
          </a:bodyPr>
          <a:lstStyle/>
          <a:p>
            <a:pPr algn="r"/>
            <a:r>
              <a:rPr lang="en-IN" dirty="0" smtClean="0">
                <a:latin typeface="Bell MT" pitchFamily="18" charset="0"/>
              </a:rPr>
              <a:t>Wool processing </a:t>
            </a:r>
            <a:r>
              <a:rPr lang="en-IN" cap="none" dirty="0" err="1" smtClean="0">
                <a:latin typeface="Bell MT" pitchFamily="18" charset="0"/>
              </a:rPr>
              <a:t>contd</a:t>
            </a:r>
            <a:r>
              <a:rPr lang="en-IN" dirty="0" smtClean="0">
                <a:latin typeface="Bell MT" pitchFamily="18" charset="0"/>
              </a:rPr>
              <a:t>…</a:t>
            </a:r>
            <a:endParaRPr lang="en-IN" dirty="0">
              <a:latin typeface="Bell MT" pitchFamily="18" charset="0"/>
            </a:endParaRPr>
          </a:p>
        </p:txBody>
      </p:sp>
      <p:sp>
        <p:nvSpPr>
          <p:cNvPr id="3" name="Text Placeholder 2"/>
          <p:cNvSpPr>
            <a:spLocks noGrp="1"/>
          </p:cNvSpPr>
          <p:nvPr>
            <p:ph type="body" idx="1"/>
          </p:nvPr>
        </p:nvSpPr>
        <p:spPr>
          <a:xfrm>
            <a:off x="2438400" y="609600"/>
            <a:ext cx="6540792" cy="4495800"/>
          </a:xfrm>
        </p:spPr>
        <p:txBody>
          <a:bodyPr>
            <a:normAutofit/>
          </a:bodyPr>
          <a:lstStyle/>
          <a:p>
            <a:pPr marL="475488" indent="-457200">
              <a:buFont typeface="+mj-lt"/>
              <a:buAutoNum type="arabicPeriod" startAt="9"/>
            </a:pPr>
            <a:r>
              <a:rPr lang="en-IN" sz="1800" b="1" dirty="0" smtClean="0">
                <a:latin typeface="Times New Roman" pitchFamily="18" charset="0"/>
                <a:cs typeface="Times New Roman" pitchFamily="18" charset="0"/>
              </a:rPr>
              <a:t>Dyeing  </a:t>
            </a:r>
            <a:r>
              <a:rPr lang="en-IN" sz="1800" dirty="0" smtClean="0">
                <a:latin typeface="Times New Roman" pitchFamily="18" charset="0"/>
                <a:cs typeface="Times New Roman" pitchFamily="18" charset="0"/>
              </a:rPr>
              <a:t>: Dyeing refers to induction of permanent colour into the wool fibres. Dyes used for wools are classified as Acid </a:t>
            </a:r>
            <a:r>
              <a:rPr lang="en-IN" sz="1800" dirty="0">
                <a:latin typeface="Times New Roman" pitchFamily="18" charset="0"/>
                <a:cs typeface="Times New Roman" pitchFamily="18" charset="0"/>
              </a:rPr>
              <a:t>D</a:t>
            </a:r>
            <a:r>
              <a:rPr lang="en-IN" sz="1800" dirty="0" smtClean="0">
                <a:latin typeface="Times New Roman" pitchFamily="18" charset="0"/>
                <a:cs typeface="Times New Roman" pitchFamily="18" charset="0"/>
              </a:rPr>
              <a:t>yes; Metal Complex Dyes; Chrome Dyes; Vat Dyes; Reactive Dyes and Direct Dyes. Some commonly used dyes are </a:t>
            </a:r>
            <a:r>
              <a:rPr lang="en-IN" sz="1800" dirty="0" err="1" smtClean="0">
                <a:latin typeface="Times New Roman" pitchFamily="18" charset="0"/>
                <a:cs typeface="Times New Roman" pitchFamily="18" charset="0"/>
              </a:rPr>
              <a:t>Rhodamine</a:t>
            </a:r>
            <a:r>
              <a:rPr lang="en-IN" sz="1800" dirty="0" smtClean="0">
                <a:latin typeface="Times New Roman" pitchFamily="18" charset="0"/>
                <a:cs typeface="Times New Roman" pitchFamily="18" charset="0"/>
              </a:rPr>
              <a:t> b, </a:t>
            </a:r>
            <a:r>
              <a:rPr lang="en-IN" sz="1800" dirty="0" err="1" smtClean="0">
                <a:latin typeface="Times New Roman" pitchFamily="18" charset="0"/>
                <a:cs typeface="Times New Roman" pitchFamily="18" charset="0"/>
              </a:rPr>
              <a:t>Rhodamine</a:t>
            </a:r>
            <a:r>
              <a:rPr lang="en-IN" sz="1800" dirty="0" smtClean="0">
                <a:latin typeface="Times New Roman" pitchFamily="18" charset="0"/>
                <a:cs typeface="Times New Roman" pitchFamily="18" charset="0"/>
              </a:rPr>
              <a:t> C, Sandoz Yellow, Sand Blue etc.</a:t>
            </a:r>
          </a:p>
          <a:p>
            <a:pPr marL="475488" indent="-457200">
              <a:buFont typeface="+mj-lt"/>
              <a:buAutoNum type="arabicPeriod" startAt="9"/>
            </a:pPr>
            <a:r>
              <a:rPr lang="en-IN" sz="1800" b="1" dirty="0" smtClean="0">
                <a:latin typeface="Times New Roman" pitchFamily="18" charset="0"/>
                <a:cs typeface="Times New Roman" pitchFamily="18" charset="0"/>
              </a:rPr>
              <a:t>Finishing</a:t>
            </a:r>
            <a:r>
              <a:rPr lang="en-IN" sz="1800" dirty="0" smtClean="0">
                <a:latin typeface="Times New Roman" pitchFamily="18" charset="0"/>
                <a:cs typeface="Times New Roman" pitchFamily="18" charset="0"/>
              </a:rPr>
              <a:t>: This process improves the appearance of the garment, as that received from loom, thereby making it more acceptable to buyer. Steps involved in finishing are Milling; Carbonization; Raising and Shearing.</a:t>
            </a:r>
          </a:p>
          <a:p>
            <a:pPr marL="475488" indent="-457200">
              <a:buFont typeface="+mj-lt"/>
              <a:buAutoNum type="arabicPeriod" startAt="9"/>
            </a:pPr>
            <a:r>
              <a:rPr lang="en-IN" sz="1800" b="1" dirty="0" smtClean="0">
                <a:latin typeface="Times New Roman" pitchFamily="18" charset="0"/>
                <a:cs typeface="Times New Roman" pitchFamily="18" charset="0"/>
              </a:rPr>
              <a:t>Testing</a:t>
            </a:r>
            <a:r>
              <a:rPr lang="en-IN" sz="1800" dirty="0" smtClean="0">
                <a:latin typeface="Times New Roman" pitchFamily="18" charset="0"/>
                <a:cs typeface="Times New Roman" pitchFamily="18" charset="0"/>
              </a:rPr>
              <a:t>:  Critical examination of the end product to obtain desirable quantitative and qualitative information. This process assesses the quality, value, defect and other characteristics of the end product. </a:t>
            </a: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1908225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4419600" cy="1162050"/>
          </a:xfrm>
        </p:spPr>
        <p:txBody>
          <a:bodyPr>
            <a:normAutofit/>
          </a:bodyPr>
          <a:lstStyle/>
          <a:p>
            <a:r>
              <a:rPr lang="en-IN" sz="3200" dirty="0">
                <a:latin typeface="Bell MT" pitchFamily="18" charset="0"/>
              </a:rPr>
              <a:t>Steps involved in </a:t>
            </a:r>
            <a:r>
              <a:rPr lang="en-IN" sz="3200" dirty="0" smtClean="0">
                <a:latin typeface="Bell MT" pitchFamily="18" charset="0"/>
              </a:rPr>
              <a:t/>
            </a:r>
            <a:br>
              <a:rPr lang="en-IN" sz="3200" dirty="0" smtClean="0">
                <a:latin typeface="Bell MT" pitchFamily="18" charset="0"/>
              </a:rPr>
            </a:br>
            <a:r>
              <a:rPr lang="en-IN" sz="3200" dirty="0">
                <a:latin typeface="Bell MT" pitchFamily="18" charset="0"/>
              </a:rPr>
              <a:t/>
            </a:r>
            <a:br>
              <a:rPr lang="en-IN" sz="3200" dirty="0">
                <a:latin typeface="Bell MT" pitchFamily="18" charset="0"/>
              </a:rPr>
            </a:br>
            <a:r>
              <a:rPr lang="en-IN" sz="3200" dirty="0" smtClean="0">
                <a:latin typeface="Bell MT" pitchFamily="18" charset="0"/>
              </a:rPr>
              <a:t>finishing</a:t>
            </a:r>
            <a:endParaRPr lang="en-IN" sz="3200" dirty="0">
              <a:latin typeface="Bell MT" pitchFamily="18" charset="0"/>
            </a:endParaRPr>
          </a:p>
        </p:txBody>
      </p:sp>
      <p:sp>
        <p:nvSpPr>
          <p:cNvPr id="3" name="Text Placeholder 2"/>
          <p:cNvSpPr>
            <a:spLocks noGrp="1"/>
          </p:cNvSpPr>
          <p:nvPr>
            <p:ph type="body" idx="2"/>
          </p:nvPr>
        </p:nvSpPr>
        <p:spPr>
          <a:xfrm>
            <a:off x="1981200" y="1371600"/>
            <a:ext cx="5257800" cy="698500"/>
          </a:xfrm>
        </p:spPr>
        <p:txBody>
          <a:bodyPr>
            <a:normAutofit/>
          </a:bodyPr>
          <a:lstStyle/>
          <a:p>
            <a:pPr algn="ctr"/>
            <a:r>
              <a:rPr lang="en-US" sz="2000" dirty="0">
                <a:latin typeface="Times New Roman" pitchFamily="18" charset="0"/>
                <a:cs typeface="Times New Roman" pitchFamily="18" charset="0"/>
              </a:rPr>
              <a:t>Milling; </a:t>
            </a:r>
            <a:r>
              <a:rPr lang="en-US" sz="2000" dirty="0" smtClean="0">
                <a:latin typeface="Times New Roman" pitchFamily="18" charset="0"/>
                <a:cs typeface="Times New Roman" pitchFamily="18" charset="0"/>
              </a:rPr>
              <a:t> Carbonization</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Raising </a:t>
            </a:r>
            <a:r>
              <a:rPr lang="en-US" sz="2000" dirty="0">
                <a:latin typeface="Times New Roman" pitchFamily="18" charset="0"/>
                <a:cs typeface="Times New Roman" pitchFamily="18" charset="0"/>
              </a:rPr>
              <a:t>and Shearing.</a:t>
            </a:r>
            <a:endParaRPr lang="en-IN" sz="2000" dirty="0">
              <a:latin typeface="Times New Roman" pitchFamily="18" charset="0"/>
              <a:cs typeface="Times New Roman" pitchFamily="18" charset="0"/>
            </a:endParaRPr>
          </a:p>
        </p:txBody>
      </p:sp>
      <p:sp>
        <p:nvSpPr>
          <p:cNvPr id="4" name="Content Placeholder 3"/>
          <p:cNvSpPr>
            <a:spLocks noGrp="1"/>
          </p:cNvSpPr>
          <p:nvPr>
            <p:ph sz="half" idx="1"/>
          </p:nvPr>
        </p:nvSpPr>
        <p:spPr/>
        <p:txBody>
          <a:bodyPr>
            <a:normAutofit/>
          </a:bodyPr>
          <a:lstStyle/>
          <a:p>
            <a:pPr>
              <a:buFont typeface="Wingdings" pitchFamily="2" charset="2"/>
              <a:buChar char="v"/>
            </a:pPr>
            <a:r>
              <a:rPr lang="en-IN" sz="2200" b="1" dirty="0" smtClean="0">
                <a:latin typeface="Times New Roman" pitchFamily="18" charset="0"/>
                <a:cs typeface="Times New Roman" pitchFamily="18" charset="0"/>
              </a:rPr>
              <a:t>Milling</a:t>
            </a:r>
            <a:r>
              <a:rPr lang="en-IN" sz="24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Shrinkage of the fabric to the required degree in order to thicken it and give it a desired appearance</a:t>
            </a:r>
            <a:r>
              <a:rPr lang="en-IN" sz="2400" dirty="0" smtClean="0">
                <a:latin typeface="Times New Roman" pitchFamily="18" charset="0"/>
                <a:cs typeface="Times New Roman" pitchFamily="18" charset="0"/>
              </a:rPr>
              <a:t>.</a:t>
            </a:r>
          </a:p>
          <a:p>
            <a:pPr>
              <a:buFont typeface="Wingdings" pitchFamily="2" charset="2"/>
              <a:buChar char="v"/>
            </a:pPr>
            <a:r>
              <a:rPr lang="en-IN" sz="2200" b="1" dirty="0" smtClean="0">
                <a:latin typeface="Times New Roman" pitchFamily="18" charset="0"/>
                <a:cs typeface="Times New Roman" pitchFamily="18" charset="0"/>
              </a:rPr>
              <a:t>Carbonization</a:t>
            </a:r>
            <a:r>
              <a:rPr lang="en-IN" sz="24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Chemically burr is removed by treating the finished product with dilute acid at high temperature. Thereafter wrinkles are removed by </a:t>
            </a:r>
            <a:r>
              <a:rPr lang="en-IN" sz="2000" b="1" dirty="0" err="1" smtClean="0">
                <a:solidFill>
                  <a:schemeClr val="accent3">
                    <a:lumMod val="75000"/>
                  </a:schemeClr>
                </a:solidFill>
                <a:latin typeface="Times New Roman" pitchFamily="18" charset="0"/>
                <a:cs typeface="Times New Roman" pitchFamily="18" charset="0"/>
              </a:rPr>
              <a:t>bearming</a:t>
            </a:r>
            <a:r>
              <a:rPr lang="en-IN" sz="2000" dirty="0" smtClean="0">
                <a:latin typeface="Times New Roman" pitchFamily="18" charset="0"/>
                <a:cs typeface="Times New Roman" pitchFamily="18" charset="0"/>
              </a:rPr>
              <a:t>.</a:t>
            </a:r>
          </a:p>
          <a:p>
            <a:pPr>
              <a:buFont typeface="Wingdings" pitchFamily="2" charset="2"/>
              <a:buChar char="v"/>
            </a:pPr>
            <a:r>
              <a:rPr lang="en-IN" sz="2200" b="1" dirty="0" smtClean="0">
                <a:latin typeface="Times New Roman" pitchFamily="18" charset="0"/>
                <a:cs typeface="Times New Roman" pitchFamily="18" charset="0"/>
              </a:rPr>
              <a:t>Raising</a:t>
            </a:r>
            <a:r>
              <a:rPr lang="en-IN" sz="2000" dirty="0" smtClean="0">
                <a:latin typeface="Times New Roman" pitchFamily="18" charset="0"/>
                <a:cs typeface="Times New Roman" pitchFamily="18" charset="0"/>
              </a:rPr>
              <a:t>: This process involves lifting out of wool from the body of the fabric. The action is simply to entangle fibres with sharp points of wire roller and bring them to the surface of the fabric.</a:t>
            </a:r>
          </a:p>
          <a:p>
            <a:pPr>
              <a:buFont typeface="Wingdings" pitchFamily="2" charset="2"/>
              <a:buChar char="v"/>
            </a:pPr>
            <a:r>
              <a:rPr lang="en-IN" sz="2200" b="1" dirty="0" smtClean="0">
                <a:latin typeface="Times New Roman" pitchFamily="18" charset="0"/>
                <a:cs typeface="Times New Roman" pitchFamily="18" charset="0"/>
              </a:rPr>
              <a:t>Shearing</a:t>
            </a:r>
            <a:r>
              <a:rPr lang="en-IN" sz="2000" dirty="0" smtClean="0">
                <a:latin typeface="Times New Roman" pitchFamily="18" charset="0"/>
                <a:cs typeface="Times New Roman" pitchFamily="18" charset="0"/>
              </a:rPr>
              <a:t>: The fibres which have been raised out during brushing/raising, from the cloth surface are levelled out.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54185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pPr algn="ctr"/>
            <a:r>
              <a:rPr lang="en-IN" b="1" dirty="0" smtClean="0">
                <a:latin typeface="Bell MT" pitchFamily="18" charset="0"/>
              </a:rPr>
              <a:t>Organizations </a:t>
            </a:r>
            <a:r>
              <a:rPr lang="en-IN" b="1" dirty="0">
                <a:latin typeface="Bell MT" pitchFamily="18" charset="0"/>
              </a:rPr>
              <a:t>H</a:t>
            </a:r>
            <a:r>
              <a:rPr lang="en-IN" b="1" dirty="0" smtClean="0">
                <a:latin typeface="Bell MT" pitchFamily="18" charset="0"/>
              </a:rPr>
              <a:t>aving Standard </a:t>
            </a:r>
            <a:r>
              <a:rPr lang="en-IN" b="1" dirty="0">
                <a:latin typeface="Bell MT" pitchFamily="18" charset="0"/>
              </a:rPr>
              <a:t>T</a:t>
            </a:r>
            <a:r>
              <a:rPr lang="en-IN" b="1" dirty="0" smtClean="0">
                <a:latin typeface="Bell MT" pitchFamily="18" charset="0"/>
              </a:rPr>
              <a:t>esting </a:t>
            </a:r>
            <a:r>
              <a:rPr lang="en-IN" b="1" dirty="0">
                <a:latin typeface="Bell MT" pitchFamily="18" charset="0"/>
              </a:rPr>
              <a:t>P</a:t>
            </a:r>
            <a:r>
              <a:rPr lang="en-IN" b="1" dirty="0" smtClean="0">
                <a:latin typeface="Bell MT" pitchFamily="18" charset="0"/>
              </a:rPr>
              <a:t>rocedures</a:t>
            </a:r>
            <a:endParaRPr lang="en-IN" b="1" dirty="0">
              <a:latin typeface="Bell MT" pitchFamily="18" charset="0"/>
            </a:endParaRPr>
          </a:p>
        </p:txBody>
      </p:sp>
      <p:sp>
        <p:nvSpPr>
          <p:cNvPr id="3" name="Content Placeholder 2"/>
          <p:cNvSpPr>
            <a:spLocks noGrp="1"/>
          </p:cNvSpPr>
          <p:nvPr>
            <p:ph idx="1"/>
          </p:nvPr>
        </p:nvSpPr>
        <p:spPr/>
        <p:txBody>
          <a:bodyPr>
            <a:normAutofit/>
          </a:bodyPr>
          <a:lstStyle/>
          <a:p>
            <a:pPr algn="ctr">
              <a:buFont typeface="Wingdings" pitchFamily="2" charset="2"/>
              <a:buChar char="v"/>
            </a:pPr>
            <a:r>
              <a:rPr lang="en-IN" sz="2800" dirty="0" smtClean="0">
                <a:latin typeface="Bell MT" pitchFamily="18" charset="0"/>
              </a:rPr>
              <a:t> Indian Standard Association (ISI)</a:t>
            </a:r>
          </a:p>
          <a:p>
            <a:pPr algn="ctr">
              <a:buFont typeface="Wingdings" pitchFamily="2" charset="2"/>
              <a:buChar char="v"/>
            </a:pPr>
            <a:endParaRPr lang="en-IN" sz="2800" dirty="0" smtClean="0">
              <a:latin typeface="Bell MT" pitchFamily="18" charset="0"/>
            </a:endParaRPr>
          </a:p>
          <a:p>
            <a:pPr algn="ctr">
              <a:buFont typeface="Wingdings" pitchFamily="2" charset="2"/>
              <a:buChar char="v"/>
            </a:pPr>
            <a:r>
              <a:rPr lang="en-IN" sz="2800" dirty="0" smtClean="0">
                <a:latin typeface="Bell MT" pitchFamily="18" charset="0"/>
              </a:rPr>
              <a:t>American Society for Testing Materials (ASTM)</a:t>
            </a:r>
          </a:p>
          <a:p>
            <a:pPr algn="ctr">
              <a:buFont typeface="Wingdings" pitchFamily="2" charset="2"/>
              <a:buChar char="v"/>
            </a:pPr>
            <a:endParaRPr lang="en-IN" sz="2800" dirty="0" smtClean="0">
              <a:latin typeface="Bell MT" pitchFamily="18" charset="0"/>
            </a:endParaRPr>
          </a:p>
          <a:p>
            <a:pPr algn="ctr">
              <a:buFont typeface="Wingdings" pitchFamily="2" charset="2"/>
              <a:buChar char="v"/>
            </a:pPr>
            <a:r>
              <a:rPr lang="en-IN" sz="2800" dirty="0" smtClean="0">
                <a:latin typeface="Bell MT" pitchFamily="18" charset="0"/>
              </a:rPr>
              <a:t>International Woollen Textile Organization </a:t>
            </a:r>
          </a:p>
          <a:p>
            <a:pPr marL="82296" indent="0" algn="ctr">
              <a:buNone/>
            </a:pPr>
            <a:r>
              <a:rPr lang="en-IN" sz="2800" dirty="0" smtClean="0">
                <a:latin typeface="Bell MT" pitchFamily="18" charset="0"/>
              </a:rPr>
              <a:t>(IWTO)</a:t>
            </a:r>
          </a:p>
          <a:p>
            <a:pPr marL="82296" indent="0" algn="ctr">
              <a:buNone/>
            </a:pPr>
            <a:endParaRPr lang="en-IN" sz="2800" dirty="0" smtClean="0">
              <a:latin typeface="Bell MT" pitchFamily="18" charset="0"/>
            </a:endParaRPr>
          </a:p>
          <a:p>
            <a:pPr algn="ctr">
              <a:buFont typeface="Wingdings" pitchFamily="2" charset="2"/>
              <a:buChar char="v"/>
            </a:pPr>
            <a:r>
              <a:rPr lang="en-IN" sz="2800" dirty="0" smtClean="0">
                <a:latin typeface="Bell MT" pitchFamily="18" charset="0"/>
              </a:rPr>
              <a:t>British Standards</a:t>
            </a:r>
            <a:endParaRPr lang="en-IN" sz="2800" dirty="0">
              <a:latin typeface="Bell MT" pitchFamily="18" charset="0"/>
            </a:endParaRPr>
          </a:p>
        </p:txBody>
      </p:sp>
    </p:spTree>
    <p:extLst>
      <p:ext uri="{BB962C8B-B14F-4D97-AF65-F5344CB8AC3E}">
        <p14:creationId xmlns:p14="http://schemas.microsoft.com/office/powerpoint/2010/main" val="1040514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5400" dirty="0" smtClean="0">
                <a:latin typeface="Bauhaus 93" pitchFamily="82" charset="0"/>
              </a:rPr>
              <a:t>Thank </a:t>
            </a:r>
            <a:br>
              <a:rPr lang="en-IN" sz="5400" dirty="0" smtClean="0">
                <a:latin typeface="Bauhaus 93" pitchFamily="82" charset="0"/>
              </a:rPr>
            </a:br>
            <a:r>
              <a:rPr lang="en-IN" sz="5400" dirty="0" smtClean="0">
                <a:latin typeface="Bauhaus 93" pitchFamily="82" charset="0"/>
              </a:rPr>
              <a:t>You</a:t>
            </a:r>
            <a:endParaRPr lang="en-IN" sz="5400" dirty="0">
              <a:latin typeface="Bauhaus 93" pitchFamily="82" charset="0"/>
            </a:endParaRPr>
          </a:p>
        </p:txBody>
      </p:sp>
      <p:sp>
        <p:nvSpPr>
          <p:cNvPr id="4" name="Text Placeholder 3"/>
          <p:cNvSpPr>
            <a:spLocks noGrp="1"/>
          </p:cNvSpPr>
          <p:nvPr>
            <p:ph type="body" sz="half" idx="2"/>
          </p:nvPr>
        </p:nvSpPr>
        <p:spPr/>
        <p:txBody>
          <a:bodyPr/>
          <a:lstStyle/>
          <a:p>
            <a:endParaRPr lang="en-IN" dirty="0"/>
          </a:p>
        </p:txBody>
      </p:sp>
      <p:pic>
        <p:nvPicPr>
          <p:cNvPr id="1026" name="Picture 2" descr="C:\Users\Gargi Mahapatra\Desktop\wool Thank you.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906" r="2906"/>
          <a:stretch>
            <a:fillRect/>
          </a:stretch>
        </p:blipFill>
        <p:spPr bwMode="auto">
          <a:xfrm>
            <a:off x="838200" y="1143003"/>
            <a:ext cx="4419600" cy="419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7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4038600" cy="1162050"/>
          </a:xfrm>
        </p:spPr>
        <p:txBody>
          <a:bodyPr>
            <a:normAutofit/>
          </a:bodyPr>
          <a:lstStyle/>
          <a:p>
            <a:r>
              <a:rPr lang="en-IN" sz="3600" u="sng" dirty="0" smtClean="0">
                <a:latin typeface="Berlin Sans FB Demi" pitchFamily="34" charset="0"/>
              </a:rPr>
              <a:t>Development</a:t>
            </a:r>
            <a:br>
              <a:rPr lang="en-IN" sz="3600" u="sng" dirty="0" smtClean="0">
                <a:latin typeface="Berlin Sans FB Demi" pitchFamily="34" charset="0"/>
              </a:rPr>
            </a:br>
            <a:r>
              <a:rPr lang="en-IN" sz="3600" u="sng" dirty="0">
                <a:latin typeface="Berlin Sans FB Demi" pitchFamily="34" charset="0"/>
              </a:rPr>
              <a:t/>
            </a:r>
            <a:br>
              <a:rPr lang="en-IN" sz="3600" u="sng" dirty="0">
                <a:latin typeface="Berlin Sans FB Demi" pitchFamily="34" charset="0"/>
              </a:rPr>
            </a:br>
            <a:r>
              <a:rPr lang="en-IN" sz="3600" u="sng" dirty="0" smtClean="0">
                <a:latin typeface="Berlin Sans FB Demi" pitchFamily="34" charset="0"/>
              </a:rPr>
              <a:t>of Wool</a:t>
            </a:r>
            <a:endParaRPr lang="en-IN" sz="3600" u="sng" dirty="0">
              <a:latin typeface="Berlin Sans FB Demi" pitchFamily="34" charset="0"/>
            </a:endParaRPr>
          </a:p>
        </p:txBody>
      </p:sp>
      <p:sp>
        <p:nvSpPr>
          <p:cNvPr id="3" name="Text Placeholder 2"/>
          <p:cNvSpPr>
            <a:spLocks noGrp="1"/>
          </p:cNvSpPr>
          <p:nvPr>
            <p:ph type="body" idx="2"/>
          </p:nvPr>
        </p:nvSpPr>
        <p:spPr>
          <a:xfrm>
            <a:off x="990600" y="1406964"/>
            <a:ext cx="7391400" cy="879036"/>
          </a:xfrm>
        </p:spPr>
        <p:txBody>
          <a:bodyPr>
            <a:noAutofit/>
          </a:bodyPr>
          <a:lstStyle/>
          <a:p>
            <a:pPr marL="331470" indent="-285750">
              <a:buFont typeface="Wingdings" pitchFamily="2" charset="2"/>
              <a:buChar char="v"/>
            </a:pPr>
            <a:r>
              <a:rPr lang="en-IN" sz="2000" b="1" dirty="0" smtClean="0">
                <a:solidFill>
                  <a:schemeClr val="accent3">
                    <a:lumMod val="50000"/>
                  </a:schemeClr>
                </a:solidFill>
                <a:latin typeface="Times New Roman" pitchFamily="18" charset="0"/>
                <a:cs typeface="Times New Roman" pitchFamily="18" charset="0"/>
              </a:rPr>
              <a:t>Wool follicles produce the mature fleece.</a:t>
            </a:r>
          </a:p>
          <a:p>
            <a:pPr marL="331470" indent="-285750">
              <a:buFont typeface="Wingdings" pitchFamily="2" charset="2"/>
              <a:buChar char="v"/>
            </a:pPr>
            <a:r>
              <a:rPr lang="en-IN" sz="2000" b="1" dirty="0" smtClean="0">
                <a:solidFill>
                  <a:schemeClr val="accent3">
                    <a:lumMod val="50000"/>
                  </a:schemeClr>
                </a:solidFill>
                <a:latin typeface="Times New Roman" pitchFamily="18" charset="0"/>
                <a:cs typeface="Times New Roman" pitchFamily="18" charset="0"/>
              </a:rPr>
              <a:t>Basal layer of the epidermis crucial in wool follicle formation.</a:t>
            </a:r>
          </a:p>
          <a:p>
            <a:pPr marL="331470" indent="-285750">
              <a:buFont typeface="Wingdings" pitchFamily="2" charset="2"/>
              <a:buChar char="v"/>
            </a:pPr>
            <a:r>
              <a:rPr lang="en-IN" sz="2000" b="1" dirty="0" smtClean="0">
                <a:solidFill>
                  <a:schemeClr val="accent3">
                    <a:lumMod val="50000"/>
                  </a:schemeClr>
                </a:solidFill>
                <a:latin typeface="Times New Roman" pitchFamily="18" charset="0"/>
                <a:cs typeface="Times New Roman" pitchFamily="18" charset="0"/>
              </a:rPr>
              <a:t>Follicles appear in the second month of gestation.</a:t>
            </a:r>
            <a:endParaRPr lang="en-IN" sz="2000" b="1" dirty="0">
              <a:solidFill>
                <a:schemeClr val="accent3">
                  <a:lumMod val="50000"/>
                </a:schemeClr>
              </a:solidFill>
              <a:latin typeface="Times New Roman" pitchFamily="18" charset="0"/>
              <a:cs typeface="Times New Roman" pitchFamily="18" charset="0"/>
            </a:endParaRPr>
          </a:p>
        </p:txBody>
      </p:sp>
      <p:pic>
        <p:nvPicPr>
          <p:cNvPr id="1028" name="Picture 4" descr="C:\Users\Gargi Mahapatra\Desktop\wool follicle.gi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209800" y="2667000"/>
            <a:ext cx="4876800" cy="353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098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38800"/>
            <a:ext cx="3746208" cy="981075"/>
          </a:xfrm>
        </p:spPr>
        <p:txBody>
          <a:bodyPr>
            <a:normAutofit fontScale="90000"/>
          </a:bodyPr>
          <a:lstStyle/>
          <a:p>
            <a:r>
              <a:rPr lang="en-IN" u="sng" dirty="0" smtClean="0">
                <a:latin typeface="Berlin Sans FB Demi" pitchFamily="34" charset="0"/>
              </a:rPr>
              <a:t>Development</a:t>
            </a:r>
            <a:r>
              <a:rPr lang="en-IN" u="sng" dirty="0">
                <a:latin typeface="Berlin Sans FB Demi" pitchFamily="34" charset="0"/>
              </a:rPr>
              <a:t/>
            </a:r>
            <a:br>
              <a:rPr lang="en-IN" u="sng" dirty="0">
                <a:latin typeface="Berlin Sans FB Demi" pitchFamily="34" charset="0"/>
              </a:rPr>
            </a:br>
            <a:r>
              <a:rPr lang="en-IN" u="sng" dirty="0">
                <a:latin typeface="Berlin Sans FB Demi" pitchFamily="34" charset="0"/>
              </a:rPr>
              <a:t>of Wool</a:t>
            </a:r>
            <a:endParaRPr lang="en-IN" dirty="0"/>
          </a:p>
        </p:txBody>
      </p:sp>
      <p:sp>
        <p:nvSpPr>
          <p:cNvPr id="3" name="Text Placeholder 2"/>
          <p:cNvSpPr>
            <a:spLocks noGrp="1"/>
          </p:cNvSpPr>
          <p:nvPr>
            <p:ph type="body" idx="1"/>
          </p:nvPr>
        </p:nvSpPr>
        <p:spPr>
          <a:xfrm>
            <a:off x="3505200" y="228600"/>
            <a:ext cx="5410200" cy="6248400"/>
          </a:xfrm>
        </p:spPr>
        <p:txBody>
          <a:bodyPr>
            <a:noAutofit/>
          </a:bodyPr>
          <a:lstStyle/>
          <a:p>
            <a:pPr algn="ctr">
              <a:lnSpc>
                <a:spcPct val="100000"/>
              </a:lnSpc>
            </a:pPr>
            <a:r>
              <a:rPr lang="en-IN" b="1" dirty="0" smtClean="0">
                <a:solidFill>
                  <a:schemeClr val="accent6">
                    <a:lumMod val="50000"/>
                  </a:schemeClr>
                </a:solidFill>
                <a:latin typeface="Times New Roman" pitchFamily="18" charset="0"/>
                <a:cs typeface="Times New Roman" pitchFamily="18" charset="0"/>
              </a:rPr>
              <a:t>Basal layer thickens and Grows down into the dermis</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Forms a plug of cell tissues . The plug forms the wool follicle and accessory structures</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Plug further moves downwards</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Two out-growths appear on the same side; sebaceous and sudoriferous glands</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Lower end of bulb becomes bulbous</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Base of bulb turns inwards and forms dome like structure containing actively dividing cells, this is called papilla.</a:t>
            </a:r>
          </a:p>
          <a:p>
            <a:pPr algn="ctr">
              <a:lnSpc>
                <a:spcPct val="100000"/>
              </a:lnSpc>
            </a:pPr>
            <a:endParaRPr lang="en-IN" b="1" dirty="0">
              <a:solidFill>
                <a:schemeClr val="accent6">
                  <a:lumMod val="50000"/>
                </a:schemeClr>
              </a:solidFill>
              <a:latin typeface="Times New Roman" pitchFamily="18" charset="0"/>
              <a:cs typeface="Times New Roman" pitchFamily="18" charset="0"/>
            </a:endParaRPr>
          </a:p>
          <a:p>
            <a:pPr algn="ctr">
              <a:lnSpc>
                <a:spcPct val="100000"/>
              </a:lnSpc>
            </a:pPr>
            <a:r>
              <a:rPr lang="en-IN" b="1" dirty="0" smtClean="0">
                <a:solidFill>
                  <a:schemeClr val="accent6">
                    <a:lumMod val="50000"/>
                  </a:schemeClr>
                </a:solidFill>
                <a:latin typeface="Times New Roman" pitchFamily="18" charset="0"/>
                <a:cs typeface="Times New Roman" pitchFamily="18" charset="0"/>
              </a:rPr>
              <a:t>Cells in the papilla divide and elongate to form wool fibre and the inner root sheath</a:t>
            </a:r>
            <a:endParaRPr lang="en-IN" b="1" dirty="0">
              <a:solidFill>
                <a:schemeClr val="accent6">
                  <a:lumMod val="50000"/>
                </a:schemeClr>
              </a:solidFill>
              <a:latin typeface="Times New Roman" pitchFamily="18" charset="0"/>
              <a:cs typeface="Times New Roman" pitchFamily="18" charset="0"/>
            </a:endParaRPr>
          </a:p>
          <a:p>
            <a:pPr algn="ctr"/>
            <a:endParaRPr lang="en-IN" b="1" dirty="0">
              <a:solidFill>
                <a:schemeClr val="accent6">
                  <a:lumMod val="50000"/>
                </a:schemeClr>
              </a:solidFill>
              <a:latin typeface="Times New Roman" pitchFamily="18" charset="0"/>
              <a:cs typeface="Times New Roman" pitchFamily="18" charset="0"/>
            </a:endParaRPr>
          </a:p>
        </p:txBody>
      </p:sp>
      <p:cxnSp>
        <p:nvCxnSpPr>
          <p:cNvPr id="7" name="Straight Arrow Connector 6"/>
          <p:cNvCxnSpPr/>
          <p:nvPr/>
        </p:nvCxnSpPr>
        <p:spPr>
          <a:xfrm>
            <a:off x="5943600" y="952500"/>
            <a:ext cx="0" cy="2667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43600" y="1905000"/>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59415" y="2514600"/>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959415" y="3429000"/>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959415" y="3962400"/>
            <a:ext cx="0" cy="3810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992483" y="5236953"/>
            <a:ext cx="0" cy="3810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359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57800"/>
            <a:ext cx="3746208" cy="1219200"/>
          </a:xfrm>
        </p:spPr>
        <p:txBody>
          <a:bodyPr>
            <a:normAutofit fontScale="90000"/>
          </a:bodyPr>
          <a:lstStyle/>
          <a:p>
            <a:r>
              <a:rPr lang="en-IN" u="sng" dirty="0" smtClean="0">
                <a:latin typeface="Berlin Sans FB Demi" pitchFamily="34" charset="0"/>
              </a:rPr>
              <a:t>Development</a:t>
            </a:r>
            <a:r>
              <a:rPr lang="en-IN" u="sng" dirty="0">
                <a:latin typeface="Berlin Sans FB Demi" pitchFamily="34" charset="0"/>
              </a:rPr>
              <a:t/>
            </a:r>
            <a:br>
              <a:rPr lang="en-IN" u="sng" dirty="0">
                <a:latin typeface="Berlin Sans FB Demi" pitchFamily="34" charset="0"/>
              </a:rPr>
            </a:br>
            <a:r>
              <a:rPr lang="en-IN" u="sng" dirty="0">
                <a:latin typeface="Berlin Sans FB Demi" pitchFamily="34" charset="0"/>
              </a:rPr>
              <a:t>of Wool</a:t>
            </a:r>
            <a:endParaRPr lang="en-IN" dirty="0"/>
          </a:p>
        </p:txBody>
      </p:sp>
      <p:sp>
        <p:nvSpPr>
          <p:cNvPr id="3" name="Text Placeholder 2"/>
          <p:cNvSpPr>
            <a:spLocks noGrp="1"/>
          </p:cNvSpPr>
          <p:nvPr>
            <p:ph type="body" idx="1"/>
          </p:nvPr>
        </p:nvSpPr>
        <p:spPr>
          <a:xfrm>
            <a:off x="2667000" y="457200"/>
            <a:ext cx="6172200" cy="4114800"/>
          </a:xfrm>
        </p:spPr>
        <p:txBody>
          <a:bodyPr>
            <a:noAutofit/>
          </a:bodyPr>
          <a:lstStyle/>
          <a:p>
            <a:pPr marL="361188" indent="-342900">
              <a:buFont typeface="Wingdings" pitchFamily="2" charset="2"/>
              <a:buChar char="v"/>
            </a:pPr>
            <a:r>
              <a:rPr lang="en-IN" b="1" dirty="0" smtClean="0">
                <a:solidFill>
                  <a:schemeClr val="accent6">
                    <a:lumMod val="50000"/>
                  </a:schemeClr>
                </a:solidFill>
                <a:latin typeface="Times New Roman" pitchFamily="18" charset="0"/>
                <a:cs typeface="Times New Roman" pitchFamily="18" charset="0"/>
              </a:rPr>
              <a:t>Follicles have shape of a golf club because the papilla is derived towards the side of the follicles.</a:t>
            </a:r>
          </a:p>
          <a:p>
            <a:pPr marL="361188" indent="-342900">
              <a:buFont typeface="Wingdings" pitchFamily="2" charset="2"/>
              <a:buChar char="v"/>
            </a:pPr>
            <a:endParaRPr lang="en-IN" b="1" dirty="0" smtClean="0">
              <a:solidFill>
                <a:schemeClr val="accent6">
                  <a:lumMod val="50000"/>
                </a:schemeClr>
              </a:solidFill>
              <a:latin typeface="Times New Roman" pitchFamily="18" charset="0"/>
              <a:cs typeface="Times New Roman" pitchFamily="18" charset="0"/>
            </a:endParaRPr>
          </a:p>
          <a:p>
            <a:pPr marL="361188" indent="-342900">
              <a:buFont typeface="Wingdings" pitchFamily="2" charset="2"/>
              <a:buChar char="v"/>
            </a:pPr>
            <a:endParaRPr lang="en-IN" b="1" dirty="0" smtClean="0">
              <a:solidFill>
                <a:schemeClr val="accent6">
                  <a:lumMod val="50000"/>
                </a:schemeClr>
              </a:solidFill>
              <a:latin typeface="Times New Roman" pitchFamily="18" charset="0"/>
              <a:cs typeface="Times New Roman" pitchFamily="18" charset="0"/>
            </a:endParaRPr>
          </a:p>
          <a:p>
            <a:pPr marL="361188" indent="-342900">
              <a:buFont typeface="Wingdings" pitchFamily="2" charset="2"/>
              <a:buChar char="v"/>
            </a:pPr>
            <a:r>
              <a:rPr lang="en-IN" b="1" dirty="0" smtClean="0">
                <a:solidFill>
                  <a:schemeClr val="accent6">
                    <a:lumMod val="50000"/>
                  </a:schemeClr>
                </a:solidFill>
                <a:latin typeface="Times New Roman" pitchFamily="18" charset="0"/>
                <a:cs typeface="Times New Roman" pitchFamily="18" charset="0"/>
              </a:rPr>
              <a:t>Orientation of the papilla and shape of the follicle are connected to the </a:t>
            </a:r>
            <a:r>
              <a:rPr lang="en-IN" b="1" dirty="0" err="1" smtClean="0">
                <a:solidFill>
                  <a:schemeClr val="accent6">
                    <a:lumMod val="50000"/>
                  </a:schemeClr>
                </a:solidFill>
                <a:latin typeface="Times New Roman" pitchFamily="18" charset="0"/>
                <a:cs typeface="Times New Roman" pitchFamily="18" charset="0"/>
              </a:rPr>
              <a:t>crimpiness</a:t>
            </a:r>
            <a:r>
              <a:rPr lang="en-IN" b="1" dirty="0" smtClean="0">
                <a:solidFill>
                  <a:schemeClr val="accent6">
                    <a:lumMod val="50000"/>
                  </a:schemeClr>
                </a:solidFill>
                <a:latin typeface="Times New Roman" pitchFamily="18" charset="0"/>
                <a:cs typeface="Times New Roman" pitchFamily="18" charset="0"/>
              </a:rPr>
              <a:t> and waviness of the fibre.</a:t>
            </a:r>
          </a:p>
          <a:p>
            <a:pPr marL="361188" indent="-342900">
              <a:buFont typeface="Wingdings" pitchFamily="2" charset="2"/>
              <a:buChar char="v"/>
            </a:pPr>
            <a:endParaRPr lang="en-IN" b="1" dirty="0" smtClean="0">
              <a:solidFill>
                <a:schemeClr val="accent6">
                  <a:lumMod val="50000"/>
                </a:schemeClr>
              </a:solidFill>
              <a:latin typeface="Times New Roman" pitchFamily="18" charset="0"/>
              <a:cs typeface="Times New Roman" pitchFamily="18" charset="0"/>
            </a:endParaRPr>
          </a:p>
          <a:p>
            <a:pPr marL="361188" indent="-342900">
              <a:buFont typeface="Wingdings" pitchFamily="2" charset="2"/>
              <a:buChar char="v"/>
            </a:pPr>
            <a:endParaRPr lang="en-IN" b="1" dirty="0" smtClean="0">
              <a:solidFill>
                <a:schemeClr val="accent6">
                  <a:lumMod val="50000"/>
                </a:schemeClr>
              </a:solidFill>
              <a:latin typeface="Times New Roman" pitchFamily="18" charset="0"/>
              <a:cs typeface="Times New Roman" pitchFamily="18" charset="0"/>
            </a:endParaRPr>
          </a:p>
          <a:p>
            <a:pPr marL="361188" indent="-342900">
              <a:buFont typeface="Wingdings" pitchFamily="2" charset="2"/>
              <a:buChar char="v"/>
            </a:pPr>
            <a:r>
              <a:rPr lang="en-IN" b="1" dirty="0" smtClean="0">
                <a:solidFill>
                  <a:schemeClr val="accent6">
                    <a:lumMod val="50000"/>
                  </a:schemeClr>
                </a:solidFill>
                <a:latin typeface="Times New Roman" pitchFamily="18" charset="0"/>
                <a:cs typeface="Times New Roman" pitchFamily="18" charset="0"/>
              </a:rPr>
              <a:t>In a mature follicle the bulb region proliferates </a:t>
            </a:r>
            <a:r>
              <a:rPr lang="en-IN" b="1" dirty="0">
                <a:solidFill>
                  <a:schemeClr val="accent6">
                    <a:lumMod val="50000"/>
                  </a:schemeClr>
                </a:solidFill>
                <a:latin typeface="Times New Roman" pitchFamily="18" charset="0"/>
                <a:cs typeface="Times New Roman" pitchFamily="18" charset="0"/>
              </a:rPr>
              <a:t>and </a:t>
            </a:r>
            <a:r>
              <a:rPr lang="en-IN" b="1" dirty="0" smtClean="0">
                <a:solidFill>
                  <a:schemeClr val="accent6">
                    <a:lumMod val="50000"/>
                  </a:schemeClr>
                </a:solidFill>
                <a:latin typeface="Times New Roman" pitchFamily="18" charset="0"/>
                <a:cs typeface="Times New Roman" pitchFamily="18" charset="0"/>
              </a:rPr>
              <a:t>organises to the Outer Root Sheath and Inner Root Sheath. The ORS forms the cuticle of the fibre whereas the IRS forms the cortex of the fibre.</a:t>
            </a:r>
          </a:p>
        </p:txBody>
      </p:sp>
    </p:spTree>
    <p:extLst>
      <p:ext uri="{BB962C8B-B14F-4D97-AF65-F5344CB8AC3E}">
        <p14:creationId xmlns:p14="http://schemas.microsoft.com/office/powerpoint/2010/main" val="3593355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609600"/>
            <a:ext cx="3581400" cy="5943600"/>
          </a:xfrm>
        </p:spPr>
        <p:txBody>
          <a:bodyPr/>
          <a:lstStyle/>
          <a:p>
            <a:r>
              <a:rPr lang="en-IN" sz="2000" dirty="0">
                <a:latin typeface="Bell MT" pitchFamily="18" charset="0"/>
              </a:rPr>
              <a:t>*</a:t>
            </a:r>
            <a:r>
              <a:rPr lang="en-IN" sz="2000" dirty="0" smtClean="0">
                <a:latin typeface="Bell MT" pitchFamily="18" charset="0"/>
              </a:rPr>
              <a:t>Follicles in the unborn are arranged in a group of </a:t>
            </a:r>
            <a:r>
              <a:rPr lang="en-IN" sz="2000" dirty="0" smtClean="0">
                <a:latin typeface="Bell MT" pitchFamily="18" charset="0"/>
                <a:cs typeface="Times New Roman" pitchFamily="18" charset="0"/>
              </a:rPr>
              <a:t>3</a:t>
            </a:r>
            <a:r>
              <a:rPr lang="en-IN" sz="2000" dirty="0" smtClean="0">
                <a:latin typeface="Bell MT" pitchFamily="18" charset="0"/>
              </a:rPr>
              <a:t>.</a:t>
            </a:r>
            <a:br>
              <a:rPr lang="en-IN" sz="2000" dirty="0" smtClean="0">
                <a:latin typeface="Bell MT" pitchFamily="18" charset="0"/>
              </a:rPr>
            </a:br>
            <a:r>
              <a:rPr lang="en-IN" sz="2000" dirty="0" smtClean="0">
                <a:latin typeface="Bell MT" pitchFamily="18" charset="0"/>
              </a:rPr>
              <a:t/>
            </a:r>
            <a:br>
              <a:rPr lang="en-IN" sz="2000" dirty="0" smtClean="0">
                <a:latin typeface="Bell MT" pitchFamily="18" charset="0"/>
              </a:rPr>
            </a:br>
            <a:r>
              <a:rPr lang="en-IN" sz="2000" dirty="0" smtClean="0">
                <a:latin typeface="Bell MT" pitchFamily="18" charset="0"/>
              </a:rPr>
              <a:t>*Follicles forming the trio are primary follicles.</a:t>
            </a:r>
            <a:br>
              <a:rPr lang="en-IN" sz="2000" dirty="0" smtClean="0">
                <a:latin typeface="Bell MT" pitchFamily="18" charset="0"/>
              </a:rPr>
            </a:br>
            <a:r>
              <a:rPr lang="en-IN" sz="2000" dirty="0" smtClean="0">
                <a:latin typeface="Bell MT" pitchFamily="18" charset="0"/>
              </a:rPr>
              <a:t/>
            </a:r>
            <a:br>
              <a:rPr lang="en-IN" sz="2000" dirty="0" smtClean="0">
                <a:latin typeface="Bell MT" pitchFamily="18" charset="0"/>
              </a:rPr>
            </a:br>
            <a:r>
              <a:rPr lang="en-IN" sz="2000" dirty="0" smtClean="0">
                <a:latin typeface="Bell MT" pitchFamily="18" charset="0"/>
              </a:rPr>
              <a:t>*Each trio is associated with accessory structure sebaceous gland, sweat gland and arrector muscle.</a:t>
            </a:r>
            <a:br>
              <a:rPr lang="en-IN" sz="2000" dirty="0" smtClean="0">
                <a:latin typeface="Bell MT" pitchFamily="18" charset="0"/>
              </a:rPr>
            </a:br>
            <a:r>
              <a:rPr lang="en-IN" sz="2000" dirty="0" smtClean="0">
                <a:latin typeface="Bell MT" pitchFamily="18" charset="0"/>
              </a:rPr>
              <a:t/>
            </a:r>
            <a:br>
              <a:rPr lang="en-IN" sz="2000" dirty="0" smtClean="0">
                <a:latin typeface="Bell MT" pitchFamily="18" charset="0"/>
              </a:rPr>
            </a:br>
            <a:r>
              <a:rPr lang="en-IN" sz="2000" dirty="0" smtClean="0">
                <a:latin typeface="Bell MT" pitchFamily="18" charset="0"/>
              </a:rPr>
              <a:t>*New follicles called secondary follicles appear in association with primary follicles.</a:t>
            </a:r>
            <a:br>
              <a:rPr lang="en-IN" sz="2000" dirty="0" smtClean="0">
                <a:latin typeface="Bell MT" pitchFamily="18" charset="0"/>
              </a:rPr>
            </a:br>
            <a:r>
              <a:rPr lang="en-IN" sz="2000" dirty="0" smtClean="0">
                <a:latin typeface="Bell MT" pitchFamily="18" charset="0"/>
              </a:rPr>
              <a:t/>
            </a:r>
            <a:br>
              <a:rPr lang="en-IN" sz="2000" dirty="0" smtClean="0">
                <a:latin typeface="Bell MT" pitchFamily="18" charset="0"/>
              </a:rPr>
            </a:br>
            <a:r>
              <a:rPr lang="en-IN" sz="2000" dirty="0" smtClean="0">
                <a:latin typeface="Bell MT" pitchFamily="18" charset="0"/>
              </a:rPr>
              <a:t>* Primary follicles produce coarse fibres whereas Secondary follicles produce fine (merino type) fibres</a:t>
            </a:r>
            <a:endParaRPr lang="en-IN" sz="2000" dirty="0">
              <a:latin typeface="Bell MT" pitchFamily="18" charset="0"/>
            </a:endParaRPr>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Autofit/>
          </a:bodyPr>
          <a:lstStyle/>
          <a:p>
            <a:pPr algn="ctr"/>
            <a:r>
              <a:rPr lang="en-US" sz="3200" b="1" dirty="0">
                <a:solidFill>
                  <a:schemeClr val="accent5">
                    <a:lumMod val="75000"/>
                  </a:schemeClr>
                </a:solidFill>
                <a:latin typeface="Bell MT" pitchFamily="18" charset="0"/>
              </a:rPr>
              <a:t>Follicular Arrangement </a:t>
            </a:r>
            <a:endParaRPr lang="en-US" sz="3200" b="1" dirty="0" smtClean="0">
              <a:solidFill>
                <a:schemeClr val="accent5">
                  <a:lumMod val="75000"/>
                </a:schemeClr>
              </a:solidFill>
              <a:latin typeface="Bell MT" pitchFamily="18" charset="0"/>
            </a:endParaRPr>
          </a:p>
          <a:p>
            <a:pPr algn="ctr"/>
            <a:endParaRPr lang="en-US" sz="3200" b="1" dirty="0">
              <a:solidFill>
                <a:schemeClr val="accent5">
                  <a:lumMod val="75000"/>
                </a:schemeClr>
              </a:solidFill>
              <a:latin typeface="Bell MT" pitchFamily="18" charset="0"/>
            </a:endParaRPr>
          </a:p>
          <a:p>
            <a:pPr algn="ctr"/>
            <a:r>
              <a:rPr lang="en-US" sz="3200" b="1" dirty="0" smtClean="0">
                <a:solidFill>
                  <a:schemeClr val="accent5">
                    <a:lumMod val="75000"/>
                  </a:schemeClr>
                </a:solidFill>
                <a:latin typeface="Bell MT" pitchFamily="18" charset="0"/>
              </a:rPr>
              <a:t>on the Skin</a:t>
            </a:r>
            <a:endParaRPr lang="en-IN" sz="3200" b="1" dirty="0">
              <a:solidFill>
                <a:schemeClr val="accent5">
                  <a:lumMod val="75000"/>
                </a:schemeClr>
              </a:solidFill>
              <a:latin typeface="Bell MT" pitchFamily="18" charset="0"/>
            </a:endParaRPr>
          </a:p>
        </p:txBody>
      </p:sp>
      <p:pic>
        <p:nvPicPr>
          <p:cNvPr id="2050" name="Picture 2" descr="C:\Users\Gargi Mahapatra\Desktop\follicular arrange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4267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298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990600"/>
            <a:ext cx="3276600" cy="4800600"/>
          </a:xfrm>
        </p:spPr>
        <p:txBody>
          <a:bodyPr/>
          <a:lstStyle/>
          <a:p>
            <a:r>
              <a:rPr lang="en-IN" sz="2000" dirty="0" smtClean="0">
                <a:latin typeface="Bell MT" pitchFamily="18" charset="0"/>
              </a:rPr>
              <a:t>*Secondary follicles are present on the upper side of the primary follicle and lack arrector muscles.</a:t>
            </a:r>
            <a:br>
              <a:rPr lang="en-IN" sz="2000" dirty="0" smtClean="0">
                <a:latin typeface="Bell MT" pitchFamily="18" charset="0"/>
              </a:rPr>
            </a:br>
            <a:r>
              <a:rPr lang="en-IN" sz="2000" dirty="0" smtClean="0">
                <a:latin typeface="Bell MT" pitchFamily="18" charset="0"/>
              </a:rPr>
              <a:t/>
            </a:r>
            <a:br>
              <a:rPr lang="en-IN" sz="2000" dirty="0" smtClean="0">
                <a:latin typeface="Bell MT" pitchFamily="18" charset="0"/>
              </a:rPr>
            </a:br>
            <a:r>
              <a:rPr lang="en-IN" sz="2000" dirty="0" smtClean="0">
                <a:latin typeface="Bell MT" pitchFamily="18" charset="0"/>
              </a:rPr>
              <a:t>* Sebaceous glands associated with secondary follicles are smaller than those associated with primary follicles. </a:t>
            </a:r>
            <a:br>
              <a:rPr lang="en-IN" sz="2000" dirty="0" smtClean="0">
                <a:latin typeface="Bell MT" pitchFamily="18" charset="0"/>
              </a:rPr>
            </a:br>
            <a:r>
              <a:rPr lang="en-IN" sz="2000" dirty="0">
                <a:latin typeface="Bell MT" pitchFamily="18" charset="0"/>
              </a:rPr>
              <a:t/>
            </a:r>
            <a:br>
              <a:rPr lang="en-IN" sz="2000" dirty="0">
                <a:latin typeface="Bell MT" pitchFamily="18" charset="0"/>
              </a:rPr>
            </a:br>
            <a:r>
              <a:rPr lang="en-IN" sz="2000" dirty="0" smtClean="0">
                <a:latin typeface="Bell MT" pitchFamily="18" charset="0"/>
              </a:rPr>
              <a:t>* The S:P ratio i.e. Secondary: Primary dictates types of fleece produced.</a:t>
            </a:r>
            <a:endParaRPr lang="en-IN" sz="2000" dirty="0">
              <a:latin typeface="Bell MT" pitchFamily="18" charset="0"/>
            </a:endParaRPr>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Autofit/>
          </a:bodyPr>
          <a:lstStyle/>
          <a:p>
            <a:pPr algn="ctr"/>
            <a:r>
              <a:rPr lang="en-US" sz="3200" b="1" dirty="0">
                <a:solidFill>
                  <a:schemeClr val="accent5">
                    <a:lumMod val="75000"/>
                  </a:schemeClr>
                </a:solidFill>
                <a:latin typeface="Bell MT" pitchFamily="18" charset="0"/>
              </a:rPr>
              <a:t>Follicular Arrangement </a:t>
            </a:r>
            <a:endParaRPr lang="en-US" sz="3200" b="1" dirty="0" smtClean="0">
              <a:solidFill>
                <a:schemeClr val="accent5">
                  <a:lumMod val="75000"/>
                </a:schemeClr>
              </a:solidFill>
              <a:latin typeface="Bell MT" pitchFamily="18" charset="0"/>
            </a:endParaRPr>
          </a:p>
          <a:p>
            <a:pPr algn="ctr"/>
            <a:endParaRPr lang="en-US" sz="3200" b="1" dirty="0">
              <a:solidFill>
                <a:schemeClr val="accent5">
                  <a:lumMod val="75000"/>
                </a:schemeClr>
              </a:solidFill>
              <a:latin typeface="Bell MT" pitchFamily="18" charset="0"/>
            </a:endParaRPr>
          </a:p>
          <a:p>
            <a:pPr algn="ctr"/>
            <a:r>
              <a:rPr lang="en-US" sz="3200" b="1" dirty="0" smtClean="0">
                <a:solidFill>
                  <a:schemeClr val="accent5">
                    <a:lumMod val="75000"/>
                  </a:schemeClr>
                </a:solidFill>
                <a:latin typeface="Bell MT" pitchFamily="18" charset="0"/>
              </a:rPr>
              <a:t>on the Skin</a:t>
            </a:r>
            <a:endParaRPr lang="en-IN" sz="3200" b="1" dirty="0">
              <a:solidFill>
                <a:schemeClr val="accent5">
                  <a:lumMod val="75000"/>
                </a:schemeClr>
              </a:solidFill>
              <a:latin typeface="Bell MT" pitchFamily="18" charset="0"/>
            </a:endParaRPr>
          </a:p>
        </p:txBody>
      </p:sp>
      <p:pic>
        <p:nvPicPr>
          <p:cNvPr id="2050" name="Picture 2" descr="C:\Users\Gargi Mahapatra\Desktop\follicular arrange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4267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365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0"/>
            <a:ext cx="5638800" cy="693028"/>
          </a:xfrm>
        </p:spPr>
        <p:txBody>
          <a:bodyPr>
            <a:normAutofit/>
          </a:bodyPr>
          <a:lstStyle/>
          <a:p>
            <a:pPr algn="r"/>
            <a:r>
              <a:rPr lang="en-IN" sz="4000" dirty="0" smtClean="0">
                <a:latin typeface="Times New Roman" pitchFamily="18" charset="0"/>
                <a:cs typeface="Times New Roman" pitchFamily="18" charset="0"/>
              </a:rPr>
              <a:t>Wool Shearing</a:t>
            </a:r>
            <a:endParaRPr lang="en-IN" sz="4000" dirty="0">
              <a:latin typeface="Times New Roman" pitchFamily="18" charset="0"/>
              <a:cs typeface="Times New Roman" pitchFamily="18" charset="0"/>
            </a:endParaRPr>
          </a:p>
        </p:txBody>
      </p:sp>
      <p:sp>
        <p:nvSpPr>
          <p:cNvPr id="3" name="Text Placeholder 2"/>
          <p:cNvSpPr>
            <a:spLocks noGrp="1"/>
          </p:cNvSpPr>
          <p:nvPr>
            <p:ph type="body" idx="2"/>
          </p:nvPr>
        </p:nvSpPr>
        <p:spPr>
          <a:xfrm>
            <a:off x="3733800" y="1143000"/>
            <a:ext cx="5334000" cy="609600"/>
          </a:xfrm>
        </p:spPr>
        <p:txBody>
          <a:bodyPr>
            <a:normAutofit/>
          </a:bodyPr>
          <a:lstStyle/>
          <a:p>
            <a:pPr algn="r"/>
            <a:r>
              <a:rPr lang="en-IN" sz="2400" dirty="0" smtClean="0">
                <a:solidFill>
                  <a:srgbClr val="002060"/>
                </a:solidFill>
                <a:latin typeface="Times New Roman" pitchFamily="18" charset="0"/>
                <a:cs typeface="Times New Roman" pitchFamily="18" charset="0"/>
              </a:rPr>
              <a:t>Process of clipping wool from sheep</a:t>
            </a:r>
            <a:endParaRPr lang="en-IN" sz="2400" dirty="0">
              <a:solidFill>
                <a:srgbClr val="002060"/>
              </a:solidFill>
              <a:latin typeface="Times New Roman" pitchFamily="18" charset="0"/>
              <a:cs typeface="Times New Roman" pitchFamily="18" charset="0"/>
            </a:endParaRPr>
          </a:p>
        </p:txBody>
      </p:sp>
      <p:sp>
        <p:nvSpPr>
          <p:cNvPr id="4" name="Content Placeholder 3"/>
          <p:cNvSpPr>
            <a:spLocks noGrp="1"/>
          </p:cNvSpPr>
          <p:nvPr>
            <p:ph sz="half" idx="1"/>
          </p:nvPr>
        </p:nvSpPr>
        <p:spPr>
          <a:xfrm>
            <a:off x="457200" y="1676400"/>
            <a:ext cx="8229600" cy="4800600"/>
          </a:xfrm>
        </p:spPr>
        <p:txBody>
          <a:bodyPr>
            <a:normAutofit fontScale="92500" lnSpcReduction="10000"/>
          </a:bodyPr>
          <a:lstStyle/>
          <a:p>
            <a:pPr marL="82296" indent="0" algn="ctr">
              <a:buNone/>
            </a:pPr>
            <a:r>
              <a:rPr lang="en-IN" sz="2400" b="1" u="sng" dirty="0">
                <a:latin typeface="Times New Roman" pitchFamily="18" charset="0"/>
                <a:cs typeface="Times New Roman" pitchFamily="18" charset="0"/>
              </a:rPr>
              <a:t>Preparing Animal for Shearing</a:t>
            </a:r>
            <a:endParaRPr lang="en-IN" sz="2400" b="1" dirty="0" smtClean="0">
              <a:solidFill>
                <a:schemeClr val="accent5">
                  <a:lumMod val="75000"/>
                </a:schemeClr>
              </a:solidFill>
              <a:latin typeface="Times New Roman" pitchFamily="18" charset="0"/>
              <a:cs typeface="Times New Roman" pitchFamily="18" charset="0"/>
            </a:endParaRPr>
          </a:p>
          <a:p>
            <a:pPr marL="82296" indent="0" algn="ctr">
              <a:buNone/>
            </a:pPr>
            <a:r>
              <a:rPr lang="en-IN" sz="2000" b="1" dirty="0" smtClean="0">
                <a:solidFill>
                  <a:schemeClr val="accent5">
                    <a:lumMod val="75000"/>
                  </a:schemeClr>
                </a:solidFill>
                <a:latin typeface="Times New Roman" pitchFamily="18" charset="0"/>
                <a:cs typeface="Times New Roman" pitchFamily="18" charset="0"/>
              </a:rPr>
              <a:t>Animal is washed  10-15 days </a:t>
            </a:r>
            <a:r>
              <a:rPr lang="en-IN" sz="2000" b="1" dirty="0">
                <a:solidFill>
                  <a:schemeClr val="accent5">
                    <a:lumMod val="75000"/>
                  </a:schemeClr>
                </a:solidFill>
                <a:latin typeface="Times New Roman" pitchFamily="18" charset="0"/>
                <a:cs typeface="Times New Roman" pitchFamily="18" charset="0"/>
              </a:rPr>
              <a:t>b</a:t>
            </a:r>
            <a:r>
              <a:rPr lang="en-IN" sz="2000" b="1" dirty="0" smtClean="0">
                <a:solidFill>
                  <a:schemeClr val="accent5">
                    <a:lumMod val="75000"/>
                  </a:schemeClr>
                </a:solidFill>
                <a:latin typeface="Times New Roman" pitchFamily="18" charset="0"/>
                <a:cs typeface="Times New Roman" pitchFamily="18" charset="0"/>
              </a:rPr>
              <a:t>efore shearing</a:t>
            </a:r>
          </a:p>
          <a:p>
            <a:pPr marL="82296" indent="0" algn="ctr">
              <a:buNone/>
            </a:pPr>
            <a:endParaRPr lang="en-IN" sz="2000" b="1" dirty="0" smtClean="0">
              <a:solidFill>
                <a:schemeClr val="accent5">
                  <a:lumMod val="75000"/>
                </a:schemeClr>
              </a:solidFill>
              <a:latin typeface="Times New Roman" pitchFamily="18" charset="0"/>
              <a:cs typeface="Times New Roman" pitchFamily="18" charset="0"/>
            </a:endParaRPr>
          </a:p>
          <a:p>
            <a:pPr marL="82296" indent="0" algn="ctr">
              <a:buNone/>
            </a:pPr>
            <a:r>
              <a:rPr lang="en-IN" sz="2000" dirty="0">
                <a:solidFill>
                  <a:schemeClr val="accent3">
                    <a:lumMod val="75000"/>
                  </a:schemeClr>
                </a:solidFill>
                <a:latin typeface="Times New Roman" pitchFamily="18" charset="0"/>
                <a:cs typeface="Times New Roman" pitchFamily="18" charset="0"/>
              </a:rPr>
              <a:t>Animal should be kept off-feed 10 hr. prior shearing starts</a:t>
            </a:r>
            <a:r>
              <a:rPr lang="en-IN" sz="2000" dirty="0" smtClean="0">
                <a:solidFill>
                  <a:schemeClr val="accent3">
                    <a:lumMod val="75000"/>
                  </a:schemeClr>
                </a:solidFill>
                <a:latin typeface="Times New Roman" pitchFamily="18" charset="0"/>
                <a:cs typeface="Times New Roman" pitchFamily="18" charset="0"/>
              </a:rPr>
              <a:t>.</a:t>
            </a:r>
          </a:p>
          <a:p>
            <a:pPr marL="82296" indent="0" algn="ctr">
              <a:buNone/>
            </a:pPr>
            <a:endParaRPr lang="en-IN" sz="2000" dirty="0">
              <a:solidFill>
                <a:schemeClr val="accent3">
                  <a:lumMod val="75000"/>
                </a:schemeClr>
              </a:solidFill>
              <a:latin typeface="Times New Roman" pitchFamily="18" charset="0"/>
              <a:cs typeface="Times New Roman" pitchFamily="18" charset="0"/>
            </a:endParaRPr>
          </a:p>
          <a:p>
            <a:pPr marL="82296" indent="0" algn="ctr">
              <a:buNone/>
            </a:pPr>
            <a:r>
              <a:rPr lang="en-IN" sz="2000" dirty="0">
                <a:solidFill>
                  <a:schemeClr val="accent3">
                    <a:lumMod val="75000"/>
                  </a:schemeClr>
                </a:solidFill>
                <a:latin typeface="Times New Roman" pitchFamily="18" charset="0"/>
                <a:cs typeface="Times New Roman" pitchFamily="18" charset="0"/>
              </a:rPr>
              <a:t>Clean each and every animal individually by picking soil and thorns from the fleece</a:t>
            </a:r>
            <a:r>
              <a:rPr lang="en-IN" sz="2000" dirty="0" smtClean="0">
                <a:solidFill>
                  <a:schemeClr val="accent3">
                    <a:lumMod val="75000"/>
                  </a:schemeClr>
                </a:solidFill>
                <a:latin typeface="Times New Roman" pitchFamily="18" charset="0"/>
                <a:cs typeface="Times New Roman" pitchFamily="18" charset="0"/>
              </a:rPr>
              <a:t>.</a:t>
            </a:r>
          </a:p>
          <a:p>
            <a:pPr marL="82296" indent="0" algn="ctr">
              <a:buNone/>
            </a:pPr>
            <a:endParaRPr lang="en-IN" sz="2000" dirty="0">
              <a:solidFill>
                <a:schemeClr val="accent3">
                  <a:lumMod val="75000"/>
                </a:schemeClr>
              </a:solidFill>
              <a:latin typeface="Times New Roman" pitchFamily="18" charset="0"/>
              <a:cs typeface="Times New Roman" pitchFamily="18" charset="0"/>
            </a:endParaRPr>
          </a:p>
          <a:p>
            <a:pPr marL="82296" indent="0" algn="ctr">
              <a:buNone/>
            </a:pPr>
            <a:r>
              <a:rPr lang="en-IN" sz="2000" dirty="0">
                <a:solidFill>
                  <a:schemeClr val="accent3">
                    <a:lumMod val="75000"/>
                  </a:schemeClr>
                </a:solidFill>
                <a:latin typeface="Times New Roman" pitchFamily="18" charset="0"/>
                <a:cs typeface="Times New Roman" pitchFamily="18" charset="0"/>
              </a:rPr>
              <a:t>Clip away the dung and urine stained wool</a:t>
            </a:r>
            <a:r>
              <a:rPr lang="en-IN" sz="2000" dirty="0" smtClean="0">
                <a:solidFill>
                  <a:schemeClr val="accent3">
                    <a:lumMod val="75000"/>
                  </a:schemeClr>
                </a:solidFill>
                <a:latin typeface="Times New Roman" pitchFamily="18" charset="0"/>
                <a:cs typeface="Times New Roman" pitchFamily="18" charset="0"/>
              </a:rPr>
              <a:t>.</a:t>
            </a:r>
          </a:p>
          <a:p>
            <a:pPr marL="82296" indent="0" algn="ctr">
              <a:buNone/>
            </a:pPr>
            <a:endParaRPr lang="en-IN" sz="2000" dirty="0">
              <a:solidFill>
                <a:schemeClr val="accent3">
                  <a:lumMod val="75000"/>
                </a:schemeClr>
              </a:solidFill>
              <a:latin typeface="Times New Roman" pitchFamily="18" charset="0"/>
              <a:cs typeface="Times New Roman" pitchFamily="18" charset="0"/>
            </a:endParaRPr>
          </a:p>
          <a:p>
            <a:pPr marL="82296" indent="0" algn="ctr">
              <a:buNone/>
            </a:pPr>
            <a:r>
              <a:rPr lang="en-IN" sz="2000" dirty="0">
                <a:solidFill>
                  <a:schemeClr val="accent3">
                    <a:lumMod val="75000"/>
                  </a:schemeClr>
                </a:solidFill>
                <a:latin typeface="Times New Roman" pitchFamily="18" charset="0"/>
                <a:cs typeface="Times New Roman" pitchFamily="18" charset="0"/>
              </a:rPr>
              <a:t>Move the cleaned animals to a clean pen, until their turn for shearing </a:t>
            </a:r>
            <a:r>
              <a:rPr lang="en-IN" sz="2000" dirty="0" smtClean="0">
                <a:solidFill>
                  <a:schemeClr val="accent3">
                    <a:lumMod val="75000"/>
                  </a:schemeClr>
                </a:solidFill>
                <a:latin typeface="Times New Roman" pitchFamily="18" charset="0"/>
                <a:cs typeface="Times New Roman" pitchFamily="18" charset="0"/>
              </a:rPr>
              <a:t>arrives</a:t>
            </a:r>
          </a:p>
          <a:p>
            <a:pPr marL="82296" indent="0" algn="ctr">
              <a:buNone/>
            </a:pPr>
            <a:endParaRPr lang="en-IN" sz="2000" dirty="0">
              <a:solidFill>
                <a:schemeClr val="accent3">
                  <a:lumMod val="75000"/>
                </a:schemeClr>
              </a:solidFill>
              <a:latin typeface="Times New Roman" pitchFamily="18" charset="0"/>
              <a:cs typeface="Times New Roman" pitchFamily="18" charset="0"/>
            </a:endParaRPr>
          </a:p>
          <a:p>
            <a:pPr marL="82296" indent="0" algn="ctr">
              <a:buNone/>
            </a:pPr>
            <a:r>
              <a:rPr lang="en-IN" sz="2000" dirty="0">
                <a:solidFill>
                  <a:schemeClr val="accent3">
                    <a:lumMod val="75000"/>
                  </a:schemeClr>
                </a:solidFill>
                <a:latin typeface="Times New Roman" pitchFamily="18" charset="0"/>
                <a:cs typeface="Times New Roman" pitchFamily="18" charset="0"/>
              </a:rPr>
              <a:t>Place the animal on a clean and smooth board platform and then shear the animal either along or around the sheep.</a:t>
            </a:r>
          </a:p>
          <a:p>
            <a:pPr marL="82296" indent="0" algn="ctr">
              <a:buNone/>
            </a:pPr>
            <a:endParaRPr lang="en-IN" sz="2000" b="1" dirty="0" smtClean="0">
              <a:solidFill>
                <a:schemeClr val="accent5">
                  <a:lumMod val="75000"/>
                </a:schemeClr>
              </a:solidFill>
              <a:latin typeface="Times New Roman" pitchFamily="18" charset="0"/>
              <a:cs typeface="Times New Roman" pitchFamily="18" charset="0"/>
            </a:endParaRPr>
          </a:p>
          <a:p>
            <a:pPr marL="82296" indent="0">
              <a:buNone/>
            </a:pPr>
            <a:endParaRPr lang="en-IN" sz="2000" dirty="0">
              <a:latin typeface="Times New Roman" pitchFamily="18" charset="0"/>
              <a:cs typeface="Times New Roman" pitchFamily="18" charset="0"/>
            </a:endParaRPr>
          </a:p>
        </p:txBody>
      </p:sp>
      <p:cxnSp>
        <p:nvCxnSpPr>
          <p:cNvPr id="6" name="Straight Arrow Connector 5"/>
          <p:cNvCxnSpPr/>
          <p:nvPr/>
        </p:nvCxnSpPr>
        <p:spPr>
          <a:xfrm>
            <a:off x="4646762" y="3048000"/>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646762" y="4035006"/>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648200" y="4648200"/>
            <a:ext cx="0" cy="3810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62577" y="5334000"/>
            <a:ext cx="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37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0"/>
            <a:ext cx="5638800" cy="693028"/>
          </a:xfrm>
        </p:spPr>
        <p:txBody>
          <a:bodyPr>
            <a:normAutofit/>
          </a:bodyPr>
          <a:lstStyle/>
          <a:p>
            <a:pPr algn="r"/>
            <a:r>
              <a:rPr lang="en-IN" sz="4000" dirty="0" smtClean="0">
                <a:latin typeface="Times New Roman" pitchFamily="18" charset="0"/>
                <a:cs typeface="Times New Roman" pitchFamily="18" charset="0"/>
              </a:rPr>
              <a:t>Wool Shearing</a:t>
            </a:r>
            <a:endParaRPr lang="en-IN" sz="4000" dirty="0">
              <a:latin typeface="Times New Roman" pitchFamily="18" charset="0"/>
              <a:cs typeface="Times New Roman" pitchFamily="18" charset="0"/>
            </a:endParaRPr>
          </a:p>
        </p:txBody>
      </p:sp>
      <p:sp>
        <p:nvSpPr>
          <p:cNvPr id="3" name="Text Placeholder 2"/>
          <p:cNvSpPr>
            <a:spLocks noGrp="1"/>
          </p:cNvSpPr>
          <p:nvPr>
            <p:ph type="body" idx="2"/>
          </p:nvPr>
        </p:nvSpPr>
        <p:spPr>
          <a:xfrm>
            <a:off x="3733800" y="1143000"/>
            <a:ext cx="5334000" cy="609600"/>
          </a:xfrm>
        </p:spPr>
        <p:txBody>
          <a:bodyPr>
            <a:normAutofit/>
          </a:bodyPr>
          <a:lstStyle/>
          <a:p>
            <a:pPr algn="r"/>
            <a:r>
              <a:rPr lang="en-IN" sz="2400" dirty="0" err="1" smtClean="0">
                <a:solidFill>
                  <a:srgbClr val="002060"/>
                </a:solidFill>
                <a:latin typeface="Times New Roman" pitchFamily="18" charset="0"/>
                <a:cs typeface="Times New Roman" pitchFamily="18" charset="0"/>
              </a:rPr>
              <a:t>Contd</a:t>
            </a:r>
            <a:r>
              <a:rPr lang="en-IN" sz="2400" dirty="0" smtClean="0">
                <a:solidFill>
                  <a:srgbClr val="002060"/>
                </a:solidFill>
                <a:latin typeface="Times New Roman" pitchFamily="18" charset="0"/>
                <a:cs typeface="Times New Roman" pitchFamily="18" charset="0"/>
              </a:rPr>
              <a:t>… </a:t>
            </a:r>
            <a:endParaRPr lang="en-IN" sz="2400" dirty="0">
              <a:solidFill>
                <a:srgbClr val="002060"/>
              </a:solidFill>
              <a:latin typeface="Times New Roman" pitchFamily="18" charset="0"/>
              <a:cs typeface="Times New Roman" pitchFamily="18" charset="0"/>
            </a:endParaRPr>
          </a:p>
        </p:txBody>
      </p:sp>
      <p:sp>
        <p:nvSpPr>
          <p:cNvPr id="4" name="Content Placeholder 3"/>
          <p:cNvSpPr>
            <a:spLocks noGrp="1"/>
          </p:cNvSpPr>
          <p:nvPr>
            <p:ph sz="half" idx="1"/>
          </p:nvPr>
        </p:nvSpPr>
        <p:spPr>
          <a:xfrm>
            <a:off x="457200" y="1676400"/>
            <a:ext cx="8305800" cy="4449763"/>
          </a:xfrm>
        </p:spPr>
        <p:txBody>
          <a:bodyPr>
            <a:normAutofit/>
          </a:bodyPr>
          <a:lstStyle/>
          <a:p>
            <a:pPr marL="82296" indent="0">
              <a:buNone/>
            </a:pPr>
            <a:r>
              <a:rPr lang="en-IN" sz="2000" b="1" dirty="0" smtClean="0">
                <a:latin typeface="Times New Roman" pitchFamily="18" charset="0"/>
                <a:cs typeface="Times New Roman" pitchFamily="18" charset="0"/>
              </a:rPr>
              <a:t>Opening of Fleece</a:t>
            </a:r>
            <a:r>
              <a:rPr lang="en-IN" sz="2000" dirty="0" smtClean="0">
                <a:latin typeface="Times New Roman" pitchFamily="18" charset="0"/>
                <a:cs typeface="Times New Roman" pitchFamily="18" charset="0"/>
              </a:rPr>
              <a:t>: Sheep is made to sit on its buttocks, between the legs of the shearer, both animal and shearer looking in the same direction. The shearer begins from the top of brisket region and moves downwards, cleaning the lower part of the sheep and making a line of division in the fleece.</a:t>
            </a:r>
          </a:p>
          <a:p>
            <a:pPr marL="82296" indent="0">
              <a:buNone/>
            </a:pPr>
            <a:endParaRPr lang="en-IN" sz="2000" dirty="0">
              <a:latin typeface="Times New Roman" pitchFamily="18" charset="0"/>
              <a:cs typeface="Times New Roman" pitchFamily="18" charset="0"/>
            </a:endParaRPr>
          </a:p>
          <a:p>
            <a:pPr marL="82296" indent="0">
              <a:buNone/>
            </a:pPr>
            <a:endParaRPr lang="en-IN" sz="2000" dirty="0" smtClean="0">
              <a:latin typeface="Times New Roman" pitchFamily="18" charset="0"/>
              <a:cs typeface="Times New Roman" pitchFamily="18" charset="0"/>
            </a:endParaRPr>
          </a:p>
          <a:p>
            <a:pPr marL="82296" indent="0">
              <a:buNone/>
            </a:pPr>
            <a:endParaRPr lang="en-IN" sz="2000" dirty="0" smtClean="0">
              <a:latin typeface="Times New Roman" pitchFamily="18" charset="0"/>
              <a:cs typeface="Times New Roman" pitchFamily="18" charset="0"/>
            </a:endParaRPr>
          </a:p>
          <a:p>
            <a:pPr marL="82296" indent="0" algn="ctr">
              <a:buNone/>
            </a:pPr>
            <a:endParaRPr lang="en-IN" sz="2000" dirty="0" smtClean="0">
              <a:latin typeface="Times New Roman" pitchFamily="18" charset="0"/>
              <a:cs typeface="Times New Roman" pitchFamily="18" charset="0"/>
            </a:endParaRPr>
          </a:p>
          <a:p>
            <a:pPr marL="82296" indent="0" algn="ctr">
              <a:buNone/>
            </a:pPr>
            <a:endParaRPr lang="en-IN" sz="2000" dirty="0" smtClean="0">
              <a:latin typeface="Times New Roman" pitchFamily="18" charset="0"/>
              <a:cs typeface="Times New Roman" pitchFamily="18" charset="0"/>
            </a:endParaRPr>
          </a:p>
          <a:p>
            <a:pPr marL="82296" indent="0" algn="ctr">
              <a:buNone/>
            </a:pPr>
            <a:endParaRPr lang="en-IN" sz="2000" b="1" dirty="0" smtClean="0">
              <a:latin typeface="Times New Roman" pitchFamily="18" charset="0"/>
              <a:cs typeface="Times New Roman" pitchFamily="18" charset="0"/>
            </a:endParaRPr>
          </a:p>
          <a:p>
            <a:pPr marL="82296" indent="0" algn="ctr">
              <a:buNone/>
            </a:pPr>
            <a:r>
              <a:rPr lang="en-IN" sz="2000" b="1" dirty="0" smtClean="0">
                <a:latin typeface="Times New Roman" pitchFamily="18" charset="0"/>
                <a:cs typeface="Times New Roman" pitchFamily="18" charset="0"/>
              </a:rPr>
              <a:t>Methods of Shearing</a:t>
            </a:r>
            <a:endParaRPr lang="en-IN" sz="2000" b="1" dirty="0">
              <a:latin typeface="Times New Roman" pitchFamily="18" charset="0"/>
              <a:cs typeface="Times New Roman" pitchFamily="18" charset="0"/>
            </a:endParaRPr>
          </a:p>
          <a:p>
            <a:pPr marL="82296" indent="0" algn="ctr">
              <a:buNone/>
            </a:pPr>
            <a:r>
              <a:rPr lang="en-IN" sz="2000" b="1" dirty="0">
                <a:latin typeface="Times New Roman" pitchFamily="18" charset="0"/>
                <a:cs typeface="Times New Roman" pitchFamily="18" charset="0"/>
              </a:rPr>
              <a:t>Along the Sheep           &amp;           Around the Sheep</a:t>
            </a:r>
          </a:p>
          <a:p>
            <a:pPr marL="82296" indent="0">
              <a:buNone/>
            </a:pPr>
            <a:endParaRPr lang="en-IN"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3124200"/>
            <a:ext cx="3733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749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0132" y="3886200"/>
            <a:ext cx="6400800" cy="676275"/>
          </a:xfrm>
        </p:spPr>
        <p:txBody>
          <a:bodyPr/>
          <a:lstStyle/>
          <a:p>
            <a:pPr algn="r"/>
            <a:r>
              <a:rPr lang="en-IN" dirty="0" smtClean="0">
                <a:latin typeface="Bell MT" pitchFamily="18" charset="0"/>
              </a:rPr>
              <a:t>Time of Shearing</a:t>
            </a:r>
            <a:endParaRPr lang="en-IN" dirty="0">
              <a:latin typeface="Bell MT" pitchFamily="18" charset="0"/>
            </a:endParaRPr>
          </a:p>
        </p:txBody>
      </p:sp>
      <p:sp>
        <p:nvSpPr>
          <p:cNvPr id="3" name="Text Placeholder 2"/>
          <p:cNvSpPr>
            <a:spLocks noGrp="1"/>
          </p:cNvSpPr>
          <p:nvPr>
            <p:ph type="body" idx="1"/>
          </p:nvPr>
        </p:nvSpPr>
        <p:spPr/>
        <p:txBody>
          <a:bodyPr/>
          <a:lstStyle/>
          <a:p>
            <a:pPr marL="475488" indent="-457200">
              <a:buFont typeface="+mj-lt"/>
              <a:buAutoNum type="arabicPeriod"/>
            </a:pPr>
            <a:r>
              <a:rPr lang="en-IN" dirty="0" smtClean="0">
                <a:latin typeface="Times New Roman" pitchFamily="18" charset="0"/>
                <a:cs typeface="Times New Roman" pitchFamily="18" charset="0"/>
              </a:rPr>
              <a:t>Spring/ Before Summer- March to April</a:t>
            </a:r>
          </a:p>
          <a:p>
            <a:pPr marL="475488" indent="-457200">
              <a:buFont typeface="+mj-lt"/>
              <a:buAutoNum type="arabicPeriod"/>
            </a:pPr>
            <a:r>
              <a:rPr lang="en-IN" dirty="0" smtClean="0">
                <a:latin typeface="Times New Roman" pitchFamily="18" charset="0"/>
                <a:cs typeface="Times New Roman" pitchFamily="18" charset="0"/>
              </a:rPr>
              <a:t>Autumn/ Before Winter- September to October</a:t>
            </a:r>
          </a:p>
          <a:p>
            <a:endParaRPr lang="en-IN" dirty="0">
              <a:latin typeface="Times New Roman" pitchFamily="18" charset="0"/>
              <a:cs typeface="Times New Roman" pitchFamily="18" charset="0"/>
            </a:endParaRPr>
          </a:p>
          <a:p>
            <a:pPr algn="ctr"/>
            <a:r>
              <a:rPr lang="en-IN" dirty="0" smtClean="0">
                <a:latin typeface="Times New Roman" pitchFamily="18" charset="0"/>
                <a:cs typeface="Times New Roman" pitchFamily="18" charset="0"/>
              </a:rPr>
              <a:t>(Animal is generally sheared on an annual basis)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177405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4798</TotalTime>
  <Words>1144</Words>
  <Application>Microsoft Office PowerPoint</Application>
  <PresentationFormat>On-screen Show (4:3)</PresentationFormat>
  <Paragraphs>131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Wool Part 2  (A part of Unit II- 3rd Prof. Year)</vt:lpstr>
      <vt:lpstr>Development  of Wool</vt:lpstr>
      <vt:lpstr>Development of Wool</vt:lpstr>
      <vt:lpstr>Development of Wool</vt:lpstr>
      <vt:lpstr>*Follicles in the unborn are arranged in a group of 3.  *Follicles forming the trio are primary follicles.  *Each trio is associated with accessory structure sebaceous gland, sweat gland and arrector muscle.  *New follicles called secondary follicles appear in association with primary follicles.  * Primary follicles produce coarse fibres whereas Secondary follicles produce fine (merino type) fibres</vt:lpstr>
      <vt:lpstr>*Secondary follicles are present on the upper side of the primary follicle and lack arrector muscles.  * Sebaceous glands associated with secondary follicles are smaller than those associated with primary follicles.   * The S:P ratio i.e. Secondary: Primary dictates types of fleece produced.</vt:lpstr>
      <vt:lpstr>Wool Shearing</vt:lpstr>
      <vt:lpstr>Wool Shearing</vt:lpstr>
      <vt:lpstr>Time of Shearing</vt:lpstr>
      <vt:lpstr>Points of Consideration</vt:lpstr>
      <vt:lpstr>Wool   Processing</vt:lpstr>
      <vt:lpstr>Wool processing</vt:lpstr>
      <vt:lpstr>Wool processing contd…</vt:lpstr>
      <vt:lpstr>Wool processing contd…</vt:lpstr>
      <vt:lpstr>Steps involved in   finishing</vt:lpstr>
      <vt:lpstr>Organizations Having Standard Testing Procedures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Wool Part 1  (A part of Unit II- 3rd Prof. Year)</dc:title>
  <dc:creator>Gargi Mahapatra</dc:creator>
  <cp:lastModifiedBy>Gargi Mahapatra</cp:lastModifiedBy>
  <cp:revision>88</cp:revision>
  <dcterms:created xsi:type="dcterms:W3CDTF">2006-08-16T00:00:00Z</dcterms:created>
  <dcterms:modified xsi:type="dcterms:W3CDTF">2020-06-29T10:31:49Z</dcterms:modified>
</cp:coreProperties>
</file>