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92" r:id="rId1"/>
  </p:sldMasterIdLst>
  <p:sldIdLst>
    <p:sldId id="256" r:id="rId2"/>
    <p:sldId id="267" r:id="rId3"/>
    <p:sldId id="268" r:id="rId4"/>
    <p:sldId id="269" r:id="rId5"/>
    <p:sldId id="270" r:id="rId6"/>
    <p:sldId id="271" r:id="rId7"/>
    <p:sldId id="272" r:id="rId8"/>
    <p:sldId id="273" r:id="rId9"/>
    <p:sldId id="274" r:id="rId10"/>
    <p:sldId id="275" r:id="rId11"/>
    <p:sldId id="276" r:id="rId12"/>
    <p:sldId id="277" r:id="rId13"/>
    <p:sldId id="278" r:id="rId14"/>
    <p:sldId id="279" r:id="rId15"/>
    <p:sldId id="280" r:id="rId16"/>
    <p:sldId id="281" r:id="rId17"/>
    <p:sldId id="282" r:id="rId18"/>
    <p:sldId id="283" r:id="rId19"/>
    <p:sldId id="284" r:id="rId20"/>
    <p:sldId id="285" r:id="rId21"/>
    <p:sldId id="286" r:id="rId22"/>
    <p:sldId id="287" r:id="rId23"/>
    <p:sldId id="292" r:id="rId24"/>
    <p:sldId id="257" r:id="rId25"/>
    <p:sldId id="265" r:id="rId26"/>
    <p:sldId id="266" r:id="rId27"/>
    <p:sldId id="288" r:id="rId28"/>
    <p:sldId id="289" r:id="rId29"/>
    <p:sldId id="290" r:id="rId30"/>
    <p:sldId id="291" r:id="rId31"/>
    <p:sldId id="293" r:id="rId32"/>
    <p:sldId id="294" r:id="rId33"/>
    <p:sldId id="295" r:id="rId34"/>
    <p:sldId id="296" r:id="rId35"/>
    <p:sldId id="297" r:id="rId36"/>
    <p:sldId id="298" r:id="rId37"/>
    <p:sldId id="258" r:id="rId38"/>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85" d="100"/>
          <a:sy n="85" d="100"/>
        </p:scale>
        <p:origin x="744" y="9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presProps" Target="presProps.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8" name="Picture 7" descr="C1-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ctrTitle"/>
          </p:nvPr>
        </p:nvSpPr>
        <p:spPr>
          <a:xfrm>
            <a:off x="1371600" y="1803405"/>
            <a:ext cx="9448800" cy="1825096"/>
          </a:xfrm>
        </p:spPr>
        <p:txBody>
          <a:bodyPr anchor="b">
            <a:normAutofit/>
          </a:bodyPr>
          <a:lstStyle>
            <a:lvl1pPr algn="l">
              <a:defRPr sz="6000"/>
            </a:lvl1pPr>
          </a:lstStyle>
          <a:p>
            <a:r>
              <a:rPr lang="en-US"/>
              <a:t>Click to edit Master title style</a:t>
            </a:r>
            <a:endParaRPr lang="en-US" dirty="0"/>
          </a:p>
        </p:txBody>
      </p:sp>
      <p:sp>
        <p:nvSpPr>
          <p:cNvPr id="3" name="Subtitle 2"/>
          <p:cNvSpPr>
            <a:spLocks noGrp="1"/>
          </p:cNvSpPr>
          <p:nvPr>
            <p:ph type="subTitle" idx="1"/>
          </p:nvPr>
        </p:nvSpPr>
        <p:spPr>
          <a:xfrm>
            <a:off x="1371600" y="3632201"/>
            <a:ext cx="9448800" cy="685800"/>
          </a:xfrm>
        </p:spPr>
        <p:txBody>
          <a:bodyPr>
            <a:normAutofit/>
          </a:bodyPr>
          <a:lstStyle>
            <a:lvl1pPr marL="0" indent="0" algn="l">
              <a:buNone/>
              <a:defRPr sz="20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a:xfrm>
            <a:off x="7909561" y="4314328"/>
            <a:ext cx="2910840" cy="374642"/>
          </a:xfrm>
        </p:spPr>
        <p:txBody>
          <a:bodyPr/>
          <a:lstStyle/>
          <a:p>
            <a:fld id="{2DF7AA78-BE81-43F1-B5A6-E51BBC8F3C34}" type="datetimeFigureOut">
              <a:rPr lang="en-IN" smtClean="0"/>
              <a:t>28-07-2020</a:t>
            </a:fld>
            <a:endParaRPr lang="en-IN"/>
          </a:p>
        </p:txBody>
      </p:sp>
      <p:sp>
        <p:nvSpPr>
          <p:cNvPr id="5" name="Footer Placeholder 4"/>
          <p:cNvSpPr>
            <a:spLocks noGrp="1"/>
          </p:cNvSpPr>
          <p:nvPr>
            <p:ph type="ftr" sz="quarter" idx="11"/>
          </p:nvPr>
        </p:nvSpPr>
        <p:spPr>
          <a:xfrm>
            <a:off x="1371600" y="4323845"/>
            <a:ext cx="6400800" cy="365125"/>
          </a:xfrm>
        </p:spPr>
        <p:txBody>
          <a:bodyPr/>
          <a:lstStyle/>
          <a:p>
            <a:endParaRPr lang="en-IN"/>
          </a:p>
        </p:txBody>
      </p:sp>
      <p:sp>
        <p:nvSpPr>
          <p:cNvPr id="6" name="Slide Number Placeholder 5"/>
          <p:cNvSpPr>
            <a:spLocks noGrp="1"/>
          </p:cNvSpPr>
          <p:nvPr>
            <p:ph type="sldNum" sz="quarter" idx="12"/>
          </p:nvPr>
        </p:nvSpPr>
        <p:spPr>
          <a:xfrm>
            <a:off x="8077200" y="1430866"/>
            <a:ext cx="2743200" cy="365125"/>
          </a:xfrm>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3188986685"/>
      </p:ext>
    </p:extLst>
  </p:cSld>
  <p:clrMapOvr>
    <a:masterClrMapping/>
  </p:clrMapOvr>
  <p:extLst>
    <p:ext uri="{DCECCB84-F9BA-43D5-87BE-67443E8EF086}">
      <p15:sldGuideLst xmlns:p15="http://schemas.microsoft.com/office/powerpoint/2012/main"/>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2DF7AA78-BE81-43F1-B5A6-E51BBC8F3C34}" type="datetimeFigureOut">
              <a:rPr lang="en-IN" smtClean="0"/>
              <a:t>28-07-2020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25622271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pic>
        <p:nvPicPr>
          <p:cNvPr id="8" name="Picture 7" descr="C1-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685800" y="753533"/>
            <a:ext cx="10820399" cy="2801935"/>
          </a:xfrm>
        </p:spPr>
        <p:txBody>
          <a:bodyPr anchor="b">
            <a:normAutofit/>
          </a:bodyPr>
          <a:lstStyle>
            <a:lvl1pPr algn="r">
              <a:defRPr sz="4000"/>
            </a:lvl1pPr>
          </a:lstStyle>
          <a:p>
            <a:r>
              <a:rPr lang="en-US"/>
              <a:t>Click to edit Master title style</a:t>
            </a:r>
            <a:endParaRPr lang="en-US" dirty="0"/>
          </a:p>
        </p:txBody>
      </p:sp>
      <p:sp>
        <p:nvSpPr>
          <p:cNvPr id="3" name="Text Placeholder 2"/>
          <p:cNvSpPr>
            <a:spLocks noGrp="1"/>
          </p:cNvSpPr>
          <p:nvPr>
            <p:ph type="body" idx="1"/>
          </p:nvPr>
        </p:nvSpPr>
        <p:spPr>
          <a:xfrm>
            <a:off x="1024467" y="3641725"/>
            <a:ext cx="10490200" cy="955675"/>
          </a:xfrm>
        </p:spPr>
        <p:txBody>
          <a:bodyPr>
            <a:normAutofit/>
          </a:bodyPr>
          <a:lstStyle>
            <a:lvl1pPr marL="0" indent="0" algn="r">
              <a:buNone/>
              <a:defRPr sz="22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7814452" y="381000"/>
            <a:ext cx="2910840" cy="365125"/>
          </a:xfrm>
        </p:spPr>
        <p:txBody>
          <a:bodyPr/>
          <a:lstStyle>
            <a:lvl1pPr algn="r">
              <a:defRPr/>
            </a:lvl1pPr>
          </a:lstStyle>
          <a:p>
            <a:fld id="{2DF7AA78-BE81-43F1-B5A6-E51BBC8F3C34}" type="datetimeFigureOut">
              <a:rPr lang="en-IN" smtClean="0"/>
              <a:t>28-07-2020</a:t>
            </a:fld>
            <a:endParaRPr lang="en-IN"/>
          </a:p>
        </p:txBody>
      </p:sp>
      <p:sp>
        <p:nvSpPr>
          <p:cNvPr id="5" name="Footer Placeholder 4"/>
          <p:cNvSpPr>
            <a:spLocks noGrp="1"/>
          </p:cNvSpPr>
          <p:nvPr>
            <p:ph type="ftr" sz="quarter" idx="11"/>
          </p:nvPr>
        </p:nvSpPr>
        <p:spPr>
          <a:xfrm>
            <a:off x="685800" y="381001"/>
            <a:ext cx="6991492" cy="364065"/>
          </a:xfrm>
        </p:spPr>
        <p:txBody>
          <a:bodyPr/>
          <a:lstStyle/>
          <a:p>
            <a:endParaRPr lang="en-IN"/>
          </a:p>
        </p:txBody>
      </p:sp>
      <p:sp>
        <p:nvSpPr>
          <p:cNvPr id="6" name="Slide Number Placeholder 5"/>
          <p:cNvSpPr>
            <a:spLocks noGrp="1"/>
          </p:cNvSpPr>
          <p:nvPr>
            <p:ph type="sldNum" sz="quarter" idx="12"/>
          </p:nvPr>
        </p:nvSpPr>
        <p:spPr>
          <a:xfrm>
            <a:off x="10862452" y="381000"/>
            <a:ext cx="643748" cy="365125"/>
          </a:xfrm>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64542290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85800" y="2194559"/>
            <a:ext cx="5334000" cy="4024125"/>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2194559"/>
            <a:ext cx="5334000" cy="4024125"/>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2DF7AA78-BE81-43F1-B5A6-E51BBC8F3C34}" type="datetimeFigureOut">
              <a:rPr lang="en-IN" smtClean="0"/>
              <a:t>28-07-2020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119796176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2895600" y="762000"/>
            <a:ext cx="8610600" cy="1295400"/>
          </a:xfrm>
        </p:spPr>
        <p:txBody>
          <a:bodyPr/>
          <a:lstStyle/>
          <a:p>
            <a:r>
              <a:rPr lang="en-US"/>
              <a:t>Click to edit Master title style</a:t>
            </a:r>
            <a:endParaRPr lang="en-US" dirty="0"/>
          </a:p>
        </p:txBody>
      </p:sp>
      <p:sp>
        <p:nvSpPr>
          <p:cNvPr id="3" name="Text Placeholder 2"/>
          <p:cNvSpPr>
            <a:spLocks noGrp="1"/>
          </p:cNvSpPr>
          <p:nvPr>
            <p:ph type="body" idx="1"/>
          </p:nvPr>
        </p:nvSpPr>
        <p:spPr>
          <a:xfrm>
            <a:off x="914409" y="2183802"/>
            <a:ext cx="5079991" cy="823912"/>
          </a:xfrm>
        </p:spPr>
        <p:txBody>
          <a:bodyPr anchor="b">
            <a:normAutofit/>
          </a:bodyPr>
          <a:lstStyle>
            <a:lvl1pPr marL="0" indent="0">
              <a:buNone/>
              <a:defRPr sz="28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685800" y="3132666"/>
            <a:ext cx="5311775" cy="3086019"/>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400800" y="2183802"/>
            <a:ext cx="5105400" cy="823912"/>
          </a:xfrm>
        </p:spPr>
        <p:txBody>
          <a:bodyPr anchor="b">
            <a:normAutofit/>
          </a:bodyPr>
          <a:lstStyle>
            <a:lvl1pPr marL="0" indent="0">
              <a:buNone/>
              <a:defRPr sz="28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3132666"/>
            <a:ext cx="5334000" cy="3086019"/>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2DF7AA78-BE81-43F1-B5A6-E51BBC8F3C34}" type="datetimeFigureOut">
              <a:rPr lang="en-IN" smtClean="0"/>
              <a:t>28-07-2020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264181536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2DF7AA78-BE81-43F1-B5A6-E51BBC8F3C34}" type="datetimeFigureOut">
              <a:rPr lang="en-IN" smtClean="0"/>
              <a:t>28-07-2020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189558543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DF7AA78-BE81-43F1-B5A6-E51BBC8F3C34}" type="datetimeFigureOut">
              <a:rPr lang="en-IN" smtClean="0"/>
              <a:t>28-07-2020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700580751"/>
      </p:ext>
    </p:extLst>
  </p:cSld>
  <p:clrMapOvr>
    <a:masterClrMapping/>
  </p:clrMapOvr>
  <p:extLst>
    <p:ext uri="{DCECCB84-F9BA-43D5-87BE-67443E8EF086}">
      <p15:sldGuideLst xmlns:p15="http://schemas.microsoft.com/office/powerpoint/2012/main"/>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1524000"/>
            <a:ext cx="4114800" cy="1600200"/>
          </a:xfrm>
        </p:spPr>
        <p:txBody>
          <a:bodyPr anchor="b"/>
          <a:lstStyle>
            <a:lvl1pPr algn="l">
              <a:defRPr sz="3200"/>
            </a:lvl1pPr>
          </a:lstStyle>
          <a:p>
            <a:r>
              <a:rPr lang="en-US"/>
              <a:t>Click to edit Master title style</a:t>
            </a:r>
            <a:endParaRPr lang="en-US" dirty="0"/>
          </a:p>
        </p:txBody>
      </p:sp>
      <p:sp>
        <p:nvSpPr>
          <p:cNvPr id="3" name="Content Placeholder 2"/>
          <p:cNvSpPr>
            <a:spLocks noGrp="1"/>
          </p:cNvSpPr>
          <p:nvPr>
            <p:ph idx="1"/>
          </p:nvPr>
        </p:nvSpPr>
        <p:spPr>
          <a:xfrm>
            <a:off x="4995582" y="746759"/>
            <a:ext cx="6510618" cy="5471925"/>
          </a:xfrm>
        </p:spPr>
        <p:txBody>
          <a:bodyPr anchor="ct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85800" y="3124199"/>
            <a:ext cx="4114800" cy="3094485"/>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2DF7AA78-BE81-43F1-B5A6-E51BBC8F3C34}" type="datetimeFigureOut">
              <a:rPr lang="en-IN" smtClean="0"/>
              <a:t>28-07-2020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1753971050"/>
      </p:ext>
    </p:extLst>
  </p:cSld>
  <p:clrMapOvr>
    <a:masterClrMapping/>
  </p:clrMapOvr>
  <p:extLst>
    <p:ext uri="{DCECCB84-F9BA-43D5-87BE-67443E8EF086}">
      <p15:sldGuideLst xmlns:p15="http://schemas.microsoft.com/office/powerpoint/2012/main"/>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1524000"/>
            <a:ext cx="6873240" cy="1600200"/>
          </a:xfrm>
        </p:spPr>
        <p:txBody>
          <a:bodyPr anchor="b"/>
          <a:lstStyle>
            <a:lvl1pPr algn="l">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7861238" y="751241"/>
            <a:ext cx="3644962" cy="5467443"/>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685800" y="3124199"/>
            <a:ext cx="6873240" cy="3094485"/>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2DF7AA78-BE81-43F1-B5A6-E51BBC8F3C34}" type="datetimeFigureOut">
              <a:rPr lang="en-IN" smtClean="0"/>
              <a:t>28-07-2020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382241753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777" y="4697360"/>
            <a:ext cx="10822034" cy="819355"/>
          </a:xfrm>
        </p:spPr>
        <p:txBody>
          <a:bodyPr anchor="b"/>
          <a:lstStyle>
            <a:lvl1pPr algn="l">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681727" y="941439"/>
            <a:ext cx="10821840" cy="3478161"/>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685800" y="5516715"/>
            <a:ext cx="10820400" cy="701969"/>
          </a:xfrm>
        </p:spPr>
        <p:txBody>
          <a:bodyPr/>
          <a:lstStyle>
            <a:lvl1pPr marL="0" indent="0" algn="l">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2DF7AA78-BE81-43F1-B5A6-E51BBC8F3C34}" type="datetimeFigureOut">
              <a:rPr lang="en-IN" smtClean="0"/>
              <a:t>28-07-2020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255161485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preserve="1">
  <p:cSld name="Title and Caption">
    <p:spTree>
      <p:nvGrpSpPr>
        <p:cNvPr id="1" name=""/>
        <p:cNvGrpSpPr/>
        <p:nvPr/>
      </p:nvGrpSpPr>
      <p:grpSpPr>
        <a:xfrm>
          <a:off x="0" y="0"/>
          <a:ext cx="0" cy="0"/>
          <a:chOff x="0" y="0"/>
          <a:chExt cx="0" cy="0"/>
        </a:xfrm>
      </p:grpSpPr>
      <p:pic>
        <p:nvPicPr>
          <p:cNvPr id="9" name="Picture 8" descr="C1-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685800" y="753532"/>
            <a:ext cx="10820400" cy="2802467"/>
          </a:xfrm>
        </p:spPr>
        <p:txBody>
          <a:bodyPr anchor="ctr"/>
          <a:lstStyle>
            <a:lvl1pPr algn="l">
              <a:defRPr sz="3200"/>
            </a:lvl1pPr>
          </a:lstStyle>
          <a:p>
            <a:r>
              <a:rPr lang="en-US"/>
              <a:t>Click to edit Master title style</a:t>
            </a:r>
            <a:endParaRPr lang="en-US" dirty="0"/>
          </a:p>
        </p:txBody>
      </p:sp>
      <p:sp>
        <p:nvSpPr>
          <p:cNvPr id="4" name="Text Placeholder 3"/>
          <p:cNvSpPr>
            <a:spLocks noGrp="1"/>
          </p:cNvSpPr>
          <p:nvPr>
            <p:ph type="body" sz="half" idx="2"/>
          </p:nvPr>
        </p:nvSpPr>
        <p:spPr>
          <a:xfrm>
            <a:off x="1024467" y="3649133"/>
            <a:ext cx="10130516" cy="999067"/>
          </a:xfrm>
        </p:spPr>
        <p:txBody>
          <a:bodyPr anchor="ct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7814452" y="381000"/>
            <a:ext cx="2910840" cy="365125"/>
          </a:xfrm>
        </p:spPr>
        <p:txBody>
          <a:bodyPr/>
          <a:lstStyle>
            <a:lvl1pPr algn="r">
              <a:defRPr/>
            </a:lvl1pPr>
          </a:lstStyle>
          <a:p>
            <a:fld id="{2DF7AA78-BE81-43F1-B5A6-E51BBC8F3C34}" type="datetimeFigureOut">
              <a:rPr lang="en-IN" smtClean="0"/>
              <a:t>28-07-2020</a:t>
            </a:fld>
            <a:endParaRPr lang="en-IN"/>
          </a:p>
        </p:txBody>
      </p:sp>
      <p:sp>
        <p:nvSpPr>
          <p:cNvPr id="6" name="Footer Placeholder 5"/>
          <p:cNvSpPr>
            <a:spLocks noGrp="1"/>
          </p:cNvSpPr>
          <p:nvPr>
            <p:ph type="ftr" sz="quarter" idx="11"/>
          </p:nvPr>
        </p:nvSpPr>
        <p:spPr>
          <a:xfrm>
            <a:off x="685800" y="379941"/>
            <a:ext cx="6991492" cy="365125"/>
          </a:xfrm>
        </p:spPr>
        <p:txBody>
          <a:bodyPr/>
          <a:lstStyle/>
          <a:p>
            <a:endParaRPr lang="en-IN"/>
          </a:p>
        </p:txBody>
      </p:sp>
      <p:sp>
        <p:nvSpPr>
          <p:cNvPr id="7" name="Slide Number Placeholder 6"/>
          <p:cNvSpPr>
            <a:spLocks noGrp="1"/>
          </p:cNvSpPr>
          <p:nvPr>
            <p:ph type="sldNum" sz="quarter" idx="12"/>
          </p:nvPr>
        </p:nvSpPr>
        <p:spPr>
          <a:xfrm>
            <a:off x="10862452" y="381000"/>
            <a:ext cx="643748" cy="365125"/>
          </a:xfrm>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347292056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p:cSld name="Quote with Caption">
    <p:spTree>
      <p:nvGrpSpPr>
        <p:cNvPr id="1" name=""/>
        <p:cNvGrpSpPr/>
        <p:nvPr/>
      </p:nvGrpSpPr>
      <p:grpSpPr>
        <a:xfrm>
          <a:off x="0" y="0"/>
          <a:ext cx="0" cy="0"/>
          <a:chOff x="0" y="0"/>
          <a:chExt cx="0" cy="0"/>
        </a:xfrm>
      </p:grpSpPr>
      <p:pic>
        <p:nvPicPr>
          <p:cNvPr id="11" name="Picture 10" descr="C1-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1024467" y="753533"/>
            <a:ext cx="10151533" cy="2604495"/>
          </a:xfrm>
        </p:spPr>
        <p:txBody>
          <a:bodyPr anchor="ctr"/>
          <a:lstStyle>
            <a:lvl1pPr algn="l">
              <a:defRPr sz="3200"/>
            </a:lvl1pPr>
          </a:lstStyle>
          <a:p>
            <a:r>
              <a:rPr lang="en-US"/>
              <a:t>Click to edit Master title style</a:t>
            </a:r>
            <a:endParaRPr lang="en-US" dirty="0"/>
          </a:p>
        </p:txBody>
      </p:sp>
      <p:sp>
        <p:nvSpPr>
          <p:cNvPr id="12" name="Text Placeholder 3"/>
          <p:cNvSpPr>
            <a:spLocks noGrp="1"/>
          </p:cNvSpPr>
          <p:nvPr>
            <p:ph type="body" sz="half" idx="13"/>
          </p:nvPr>
        </p:nvSpPr>
        <p:spPr>
          <a:xfrm>
            <a:off x="1303865" y="3365556"/>
            <a:ext cx="9592736" cy="444443"/>
          </a:xfrm>
        </p:spPr>
        <p:txBody>
          <a:bodyPr anchor="t">
            <a:normAutofit/>
          </a:bodyPr>
          <a:lstStyle>
            <a:lvl1pPr marL="0" indent="0">
              <a:buNone/>
              <a:defRPr sz="14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4" name="Text Placeholder 3"/>
          <p:cNvSpPr>
            <a:spLocks noGrp="1"/>
          </p:cNvSpPr>
          <p:nvPr>
            <p:ph type="body" sz="half" idx="2"/>
          </p:nvPr>
        </p:nvSpPr>
        <p:spPr>
          <a:xfrm>
            <a:off x="1024467" y="3959862"/>
            <a:ext cx="10151533" cy="679871"/>
          </a:xfrm>
        </p:spPr>
        <p:txBody>
          <a:bodyPr anchor="ctr">
            <a:normAutofit/>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7814452" y="381000"/>
            <a:ext cx="2910840" cy="365125"/>
          </a:xfrm>
        </p:spPr>
        <p:txBody>
          <a:bodyPr/>
          <a:lstStyle>
            <a:lvl1pPr algn="r">
              <a:defRPr/>
            </a:lvl1pPr>
          </a:lstStyle>
          <a:p>
            <a:fld id="{2DF7AA78-BE81-43F1-B5A6-E51BBC8F3C34}" type="datetimeFigureOut">
              <a:rPr lang="en-IN" smtClean="0"/>
              <a:t>28-07-2020</a:t>
            </a:fld>
            <a:endParaRPr lang="en-IN"/>
          </a:p>
        </p:txBody>
      </p:sp>
      <p:sp>
        <p:nvSpPr>
          <p:cNvPr id="6" name="Footer Placeholder 5"/>
          <p:cNvSpPr>
            <a:spLocks noGrp="1"/>
          </p:cNvSpPr>
          <p:nvPr>
            <p:ph type="ftr" sz="quarter" idx="11"/>
          </p:nvPr>
        </p:nvSpPr>
        <p:spPr>
          <a:xfrm>
            <a:off x="685800" y="379941"/>
            <a:ext cx="6991492" cy="365125"/>
          </a:xfrm>
        </p:spPr>
        <p:txBody>
          <a:bodyPr/>
          <a:lstStyle/>
          <a:p>
            <a:endParaRPr lang="en-IN"/>
          </a:p>
        </p:txBody>
      </p:sp>
      <p:sp>
        <p:nvSpPr>
          <p:cNvPr id="7" name="Slide Number Placeholder 6"/>
          <p:cNvSpPr>
            <a:spLocks noGrp="1"/>
          </p:cNvSpPr>
          <p:nvPr>
            <p:ph type="sldNum" sz="quarter" idx="12"/>
          </p:nvPr>
        </p:nvSpPr>
        <p:spPr>
          <a:xfrm>
            <a:off x="10862452" y="381000"/>
            <a:ext cx="643748" cy="365125"/>
          </a:xfrm>
        </p:spPr>
        <p:txBody>
          <a:bodyPr/>
          <a:lstStyle/>
          <a:p>
            <a:fld id="{08416D8B-8133-4429-9B3E-1BB57DA1D310}" type="slidenum">
              <a:rPr lang="en-IN" smtClean="0"/>
              <a:t>‹#›</a:t>
            </a:fld>
            <a:endParaRPr lang="en-IN"/>
          </a:p>
        </p:txBody>
      </p:sp>
      <p:sp>
        <p:nvSpPr>
          <p:cNvPr id="9" name="TextBox 8"/>
          <p:cNvSpPr txBox="1"/>
          <p:nvPr/>
        </p:nvSpPr>
        <p:spPr>
          <a:xfrm>
            <a:off x="476250" y="93345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0" name="TextBox 9"/>
          <p:cNvSpPr txBox="1"/>
          <p:nvPr/>
        </p:nvSpPr>
        <p:spPr>
          <a:xfrm>
            <a:off x="10984230" y="270129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Tree>
    <p:extLst>
      <p:ext uri="{BB962C8B-B14F-4D97-AF65-F5344CB8AC3E}">
        <p14:creationId xmlns:p14="http://schemas.microsoft.com/office/powerpoint/2010/main" val="175378317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preserve="1">
  <p:cSld name="Name Card">
    <p:spTree>
      <p:nvGrpSpPr>
        <p:cNvPr id="1" name=""/>
        <p:cNvGrpSpPr/>
        <p:nvPr/>
      </p:nvGrpSpPr>
      <p:grpSpPr>
        <a:xfrm>
          <a:off x="0" y="0"/>
          <a:ext cx="0" cy="0"/>
          <a:chOff x="0" y="0"/>
          <a:chExt cx="0" cy="0"/>
        </a:xfrm>
      </p:grpSpPr>
      <p:pic>
        <p:nvPicPr>
          <p:cNvPr id="8" name="Picture 7" descr="C1-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1024495" y="1124701"/>
            <a:ext cx="10146186" cy="2511835"/>
          </a:xfrm>
        </p:spPr>
        <p:txBody>
          <a:bodyPr anchor="b"/>
          <a:lstStyle>
            <a:lvl1pPr algn="l">
              <a:defRPr sz="3200"/>
            </a:lvl1pPr>
          </a:lstStyle>
          <a:p>
            <a:r>
              <a:rPr lang="en-US"/>
              <a:t>Click to edit Master title style</a:t>
            </a:r>
            <a:endParaRPr lang="en-US" dirty="0"/>
          </a:p>
        </p:txBody>
      </p:sp>
      <p:sp>
        <p:nvSpPr>
          <p:cNvPr id="4" name="Text Placeholder 3"/>
          <p:cNvSpPr>
            <a:spLocks noGrp="1"/>
          </p:cNvSpPr>
          <p:nvPr>
            <p:ph type="body" sz="half" idx="2"/>
          </p:nvPr>
        </p:nvSpPr>
        <p:spPr>
          <a:xfrm>
            <a:off x="1024467" y="3648315"/>
            <a:ext cx="10144654" cy="999885"/>
          </a:xfrm>
        </p:spPr>
        <p:txBody>
          <a:bodyPr anchor="t"/>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7814452" y="378883"/>
            <a:ext cx="2910840" cy="365125"/>
          </a:xfrm>
        </p:spPr>
        <p:txBody>
          <a:bodyPr/>
          <a:lstStyle>
            <a:lvl1pPr algn="r">
              <a:defRPr/>
            </a:lvl1pPr>
          </a:lstStyle>
          <a:p>
            <a:fld id="{2DF7AA78-BE81-43F1-B5A6-E51BBC8F3C34}" type="datetimeFigureOut">
              <a:rPr lang="en-IN" smtClean="0"/>
              <a:t>28-07-2020</a:t>
            </a:fld>
            <a:endParaRPr lang="en-IN"/>
          </a:p>
        </p:txBody>
      </p:sp>
      <p:sp>
        <p:nvSpPr>
          <p:cNvPr id="6" name="Footer Placeholder 5"/>
          <p:cNvSpPr>
            <a:spLocks noGrp="1"/>
          </p:cNvSpPr>
          <p:nvPr>
            <p:ph type="ftr" sz="quarter" idx="11"/>
          </p:nvPr>
        </p:nvSpPr>
        <p:spPr>
          <a:xfrm>
            <a:off x="685800" y="378883"/>
            <a:ext cx="6991492" cy="365125"/>
          </a:xfrm>
        </p:spPr>
        <p:txBody>
          <a:bodyPr/>
          <a:lstStyle/>
          <a:p>
            <a:endParaRPr lang="en-IN"/>
          </a:p>
        </p:txBody>
      </p:sp>
      <p:sp>
        <p:nvSpPr>
          <p:cNvPr id="7" name="Slide Number Placeholder 6"/>
          <p:cNvSpPr>
            <a:spLocks noGrp="1"/>
          </p:cNvSpPr>
          <p:nvPr>
            <p:ph type="sldNum" sz="quarter" idx="12"/>
          </p:nvPr>
        </p:nvSpPr>
        <p:spPr>
          <a:xfrm>
            <a:off x="10862452" y="381000"/>
            <a:ext cx="643748" cy="365125"/>
          </a:xfrm>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160910198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15" name="Title 1"/>
          <p:cNvSpPr>
            <a:spLocks noGrp="1"/>
          </p:cNvSpPr>
          <p:nvPr>
            <p:ph type="title"/>
          </p:nvPr>
        </p:nvSpPr>
        <p:spPr>
          <a:xfrm>
            <a:off x="2895600" y="761999"/>
            <a:ext cx="8610599" cy="1303867"/>
          </a:xfrm>
        </p:spPr>
        <p:txBody>
          <a:bodyPr/>
          <a:lstStyle/>
          <a:p>
            <a:r>
              <a:rPr lang="en-US"/>
              <a:t>Click to edit Master title style</a:t>
            </a:r>
            <a:endParaRPr lang="en-US" dirty="0"/>
          </a:p>
        </p:txBody>
      </p:sp>
      <p:sp>
        <p:nvSpPr>
          <p:cNvPr id="7" name="Text Placeholder 2"/>
          <p:cNvSpPr>
            <a:spLocks noGrp="1"/>
          </p:cNvSpPr>
          <p:nvPr>
            <p:ph type="body" idx="1"/>
          </p:nvPr>
        </p:nvSpPr>
        <p:spPr>
          <a:xfrm>
            <a:off x="685800" y="2202080"/>
            <a:ext cx="3456432" cy="617320"/>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8" name="Text Placeholder 3"/>
          <p:cNvSpPr>
            <a:spLocks noGrp="1"/>
          </p:cNvSpPr>
          <p:nvPr>
            <p:ph type="body" sz="half" idx="15"/>
          </p:nvPr>
        </p:nvSpPr>
        <p:spPr>
          <a:xfrm>
            <a:off x="685799" y="2904565"/>
            <a:ext cx="3456432" cy="331413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9" name="Text Placeholder 4"/>
          <p:cNvSpPr>
            <a:spLocks noGrp="1"/>
          </p:cNvSpPr>
          <p:nvPr>
            <p:ph type="body" sz="quarter" idx="3"/>
          </p:nvPr>
        </p:nvSpPr>
        <p:spPr>
          <a:xfrm>
            <a:off x="4368800" y="2201333"/>
            <a:ext cx="3456432" cy="626534"/>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10" name="Text Placeholder 3"/>
          <p:cNvSpPr>
            <a:spLocks noGrp="1"/>
          </p:cNvSpPr>
          <p:nvPr>
            <p:ph type="body" sz="half" idx="16"/>
          </p:nvPr>
        </p:nvSpPr>
        <p:spPr>
          <a:xfrm>
            <a:off x="4366858" y="2904067"/>
            <a:ext cx="3456432" cy="331461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11" name="Text Placeholder 4"/>
          <p:cNvSpPr>
            <a:spLocks noGrp="1"/>
          </p:cNvSpPr>
          <p:nvPr>
            <p:ph type="body" sz="quarter" idx="13"/>
          </p:nvPr>
        </p:nvSpPr>
        <p:spPr>
          <a:xfrm>
            <a:off x="8051800" y="2192866"/>
            <a:ext cx="3456432" cy="626534"/>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12" name="Text Placeholder 3"/>
          <p:cNvSpPr>
            <a:spLocks noGrp="1"/>
          </p:cNvSpPr>
          <p:nvPr>
            <p:ph type="body" sz="half" idx="17"/>
          </p:nvPr>
        </p:nvSpPr>
        <p:spPr>
          <a:xfrm>
            <a:off x="8051801" y="2904565"/>
            <a:ext cx="3456432" cy="331413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3" name="Date Placeholder 2"/>
          <p:cNvSpPr>
            <a:spLocks noGrp="1"/>
          </p:cNvSpPr>
          <p:nvPr>
            <p:ph type="dt" sz="half" idx="10"/>
          </p:nvPr>
        </p:nvSpPr>
        <p:spPr/>
        <p:txBody>
          <a:bodyPr/>
          <a:lstStyle/>
          <a:p>
            <a:fld id="{2DF7AA78-BE81-43F1-B5A6-E51BBC8F3C34}" type="datetimeFigureOut">
              <a:rPr lang="en-IN" smtClean="0"/>
              <a:t>28-07-2020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117998231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30" name="Title 1"/>
          <p:cNvSpPr>
            <a:spLocks noGrp="1"/>
          </p:cNvSpPr>
          <p:nvPr>
            <p:ph type="title"/>
          </p:nvPr>
        </p:nvSpPr>
        <p:spPr>
          <a:xfrm>
            <a:off x="2895600" y="762000"/>
            <a:ext cx="8610599" cy="1295400"/>
          </a:xfrm>
        </p:spPr>
        <p:txBody>
          <a:bodyPr/>
          <a:lstStyle/>
          <a:p>
            <a:r>
              <a:rPr lang="en-US"/>
              <a:t>Click to edit Master title style</a:t>
            </a:r>
            <a:endParaRPr lang="en-US" dirty="0"/>
          </a:p>
        </p:txBody>
      </p:sp>
      <p:sp>
        <p:nvSpPr>
          <p:cNvPr id="19" name="Text Placeholder 2"/>
          <p:cNvSpPr>
            <a:spLocks noGrp="1"/>
          </p:cNvSpPr>
          <p:nvPr>
            <p:ph type="body" idx="1"/>
          </p:nvPr>
        </p:nvSpPr>
        <p:spPr>
          <a:xfrm>
            <a:off x="688618" y="4191000"/>
            <a:ext cx="3451582" cy="682765"/>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20" name="Picture Placeholder 2"/>
          <p:cNvSpPr>
            <a:spLocks noGrp="1" noChangeAspect="1"/>
          </p:cNvSpPr>
          <p:nvPr>
            <p:ph type="pic" idx="15"/>
          </p:nvPr>
        </p:nvSpPr>
        <p:spPr>
          <a:xfrm>
            <a:off x="688618" y="2362200"/>
            <a:ext cx="3451582"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1" name="Text Placeholder 3"/>
          <p:cNvSpPr>
            <a:spLocks noGrp="1"/>
          </p:cNvSpPr>
          <p:nvPr>
            <p:ph type="body" sz="half" idx="18"/>
          </p:nvPr>
        </p:nvSpPr>
        <p:spPr>
          <a:xfrm>
            <a:off x="688618" y="4873764"/>
            <a:ext cx="3451582" cy="1344921"/>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22" name="Text Placeholder 4"/>
          <p:cNvSpPr>
            <a:spLocks noGrp="1"/>
          </p:cNvSpPr>
          <p:nvPr>
            <p:ph type="body" sz="quarter" idx="3"/>
          </p:nvPr>
        </p:nvSpPr>
        <p:spPr>
          <a:xfrm>
            <a:off x="4374263" y="4191000"/>
            <a:ext cx="3448935" cy="682765"/>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23" name="Picture Placeholder 2"/>
          <p:cNvSpPr>
            <a:spLocks noGrp="1" noChangeAspect="1"/>
          </p:cNvSpPr>
          <p:nvPr>
            <p:ph type="pic" idx="21"/>
          </p:nvPr>
        </p:nvSpPr>
        <p:spPr>
          <a:xfrm>
            <a:off x="4374263" y="2362200"/>
            <a:ext cx="3448936"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4" name="Text Placeholder 3"/>
          <p:cNvSpPr>
            <a:spLocks noGrp="1"/>
          </p:cNvSpPr>
          <p:nvPr>
            <p:ph type="body" sz="half" idx="19"/>
          </p:nvPr>
        </p:nvSpPr>
        <p:spPr>
          <a:xfrm>
            <a:off x="4374264" y="4873763"/>
            <a:ext cx="3448935" cy="1344921"/>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25" name="Text Placeholder 4"/>
          <p:cNvSpPr>
            <a:spLocks noGrp="1"/>
          </p:cNvSpPr>
          <p:nvPr>
            <p:ph type="body" sz="quarter" idx="13"/>
          </p:nvPr>
        </p:nvSpPr>
        <p:spPr>
          <a:xfrm>
            <a:off x="8049731" y="4191000"/>
            <a:ext cx="3456469" cy="682765"/>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26" name="Picture Placeholder 2"/>
          <p:cNvSpPr>
            <a:spLocks noGrp="1" noChangeAspect="1"/>
          </p:cNvSpPr>
          <p:nvPr>
            <p:ph type="pic" idx="22"/>
          </p:nvPr>
        </p:nvSpPr>
        <p:spPr>
          <a:xfrm>
            <a:off x="8049855" y="2362200"/>
            <a:ext cx="3447878"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7" name="Text Placeholder 3"/>
          <p:cNvSpPr>
            <a:spLocks noGrp="1"/>
          </p:cNvSpPr>
          <p:nvPr>
            <p:ph type="body" sz="half" idx="20"/>
          </p:nvPr>
        </p:nvSpPr>
        <p:spPr>
          <a:xfrm>
            <a:off x="8049731" y="4873761"/>
            <a:ext cx="3452445" cy="1344921"/>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3" name="Date Placeholder 2"/>
          <p:cNvSpPr>
            <a:spLocks noGrp="1"/>
          </p:cNvSpPr>
          <p:nvPr>
            <p:ph type="dt" sz="half" idx="10"/>
          </p:nvPr>
        </p:nvSpPr>
        <p:spPr/>
        <p:txBody>
          <a:bodyPr/>
          <a:lstStyle/>
          <a:p>
            <a:fld id="{2DF7AA78-BE81-43F1-B5A6-E51BBC8F3C34}" type="datetimeFigureOut">
              <a:rPr lang="en-IN" smtClean="0"/>
              <a:t>28-07-2020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322622526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a:xfrm>
            <a:off x="685800" y="2194559"/>
            <a:ext cx="10820400" cy="4024125"/>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2DF7AA78-BE81-43F1-B5A6-E51BBC8F3C34}" type="datetimeFigureOut">
              <a:rPr lang="en-IN" smtClean="0"/>
              <a:t>28-07-2020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102945222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pic>
        <p:nvPicPr>
          <p:cNvPr id="9" name="Picture 8" descr="C1-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Vertical Title 1"/>
          <p:cNvSpPr>
            <a:spLocks noGrp="1"/>
          </p:cNvSpPr>
          <p:nvPr>
            <p:ph type="title" orient="vert"/>
          </p:nvPr>
        </p:nvSpPr>
        <p:spPr>
          <a:xfrm>
            <a:off x="9448800" y="745066"/>
            <a:ext cx="2057400" cy="3903133"/>
          </a:xfrm>
        </p:spPr>
        <p:txBody>
          <a:bodyPr vert="eaVert"/>
          <a:lstStyle>
            <a:lvl1pPr algn="l">
              <a:defRPr/>
            </a:lvl1pPr>
          </a:lstStyle>
          <a:p>
            <a:r>
              <a:rPr lang="en-US"/>
              <a:t>Click to edit Master title style</a:t>
            </a:r>
            <a:endParaRPr lang="en-US" dirty="0"/>
          </a:p>
        </p:txBody>
      </p:sp>
      <p:sp>
        <p:nvSpPr>
          <p:cNvPr id="3" name="Vertical Text Placeholder 2"/>
          <p:cNvSpPr>
            <a:spLocks noGrp="1"/>
          </p:cNvSpPr>
          <p:nvPr>
            <p:ph type="body" orient="vert" idx="1"/>
          </p:nvPr>
        </p:nvSpPr>
        <p:spPr>
          <a:xfrm>
            <a:off x="1024466" y="745067"/>
            <a:ext cx="8204201" cy="3903133"/>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7814452" y="379941"/>
            <a:ext cx="2910840" cy="365125"/>
          </a:xfrm>
        </p:spPr>
        <p:txBody>
          <a:bodyPr/>
          <a:lstStyle>
            <a:lvl1pPr algn="r">
              <a:defRPr/>
            </a:lvl1pPr>
          </a:lstStyle>
          <a:p>
            <a:fld id="{2DF7AA78-BE81-43F1-B5A6-E51BBC8F3C34}" type="datetimeFigureOut">
              <a:rPr lang="en-IN" smtClean="0"/>
              <a:t>28-07-2020</a:t>
            </a:fld>
            <a:endParaRPr lang="en-IN"/>
          </a:p>
        </p:txBody>
      </p:sp>
      <p:sp>
        <p:nvSpPr>
          <p:cNvPr id="5" name="Footer Placeholder 4"/>
          <p:cNvSpPr>
            <a:spLocks noGrp="1"/>
          </p:cNvSpPr>
          <p:nvPr>
            <p:ph type="ftr" sz="quarter" idx="11"/>
          </p:nvPr>
        </p:nvSpPr>
        <p:spPr>
          <a:xfrm>
            <a:off x="685800" y="381000"/>
            <a:ext cx="6991492" cy="365125"/>
          </a:xfrm>
        </p:spPr>
        <p:txBody>
          <a:bodyPr/>
          <a:lstStyle/>
          <a:p>
            <a:endParaRPr lang="en-IN"/>
          </a:p>
        </p:txBody>
      </p:sp>
      <p:sp>
        <p:nvSpPr>
          <p:cNvPr id="6" name="Slide Number Placeholder 5"/>
          <p:cNvSpPr>
            <a:spLocks noGrp="1"/>
          </p:cNvSpPr>
          <p:nvPr>
            <p:ph type="sldNum" sz="quarter" idx="12"/>
          </p:nvPr>
        </p:nvSpPr>
        <p:spPr>
          <a:xfrm>
            <a:off x="10862452" y="381000"/>
            <a:ext cx="643748" cy="365125"/>
          </a:xfrm>
        </p:spPr>
        <p:txBody>
          <a:bodyPr/>
          <a:lstStyle/>
          <a:p>
            <a:fld id="{08416D8B-8133-4429-9B3E-1BB57DA1D310}" type="slidenum">
              <a:rPr lang="en-IN" smtClean="0"/>
              <a:t>‹#›</a:t>
            </a:fld>
            <a:endParaRPr lang="en-IN"/>
          </a:p>
        </p:txBody>
      </p:sp>
    </p:spTree>
    <p:extLst>
      <p:ext uri="{BB962C8B-B14F-4D97-AF65-F5344CB8AC3E}">
        <p14:creationId xmlns:p14="http://schemas.microsoft.com/office/powerpoint/2010/main" val="156241198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8" name="Picture 7" descr="C1-HD-TOP.png"/>
          <p:cNvPicPr>
            <a:picLocks noChangeAspect="1"/>
          </p:cNvPicPr>
          <p:nvPr/>
        </p:nvPicPr>
        <p:blipFill>
          <a:blip r:embed="rId19">
            <a:extLst>
              <a:ext uri="{28A0092B-C50C-407E-A947-70E740481C1C}">
                <a14:useLocalDpi xmlns:a14="http://schemas.microsoft.com/office/drawing/2010/main" val="0"/>
              </a:ext>
            </a:extLst>
          </a:blip>
          <a:stretch>
            <a:fillRect/>
          </a:stretch>
        </p:blipFill>
        <p:spPr>
          <a:xfrm>
            <a:off x="0" y="0"/>
            <a:ext cx="12192000" cy="1441450"/>
          </a:xfrm>
          <a:prstGeom prst="rect">
            <a:avLst/>
          </a:prstGeom>
        </p:spPr>
      </p:pic>
      <p:sp>
        <p:nvSpPr>
          <p:cNvPr id="2" name="Title Placeholder 1"/>
          <p:cNvSpPr>
            <a:spLocks noGrp="1"/>
          </p:cNvSpPr>
          <p:nvPr>
            <p:ph type="title"/>
          </p:nvPr>
        </p:nvSpPr>
        <p:spPr>
          <a:xfrm>
            <a:off x="2895600" y="764373"/>
            <a:ext cx="8610600" cy="1293028"/>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685800" y="2194560"/>
            <a:ext cx="10820400" cy="4024125"/>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595360" y="6356350"/>
            <a:ext cx="2910840" cy="365125"/>
          </a:xfrm>
          <a:prstGeom prst="rect">
            <a:avLst/>
          </a:prstGeom>
        </p:spPr>
        <p:txBody>
          <a:bodyPr vert="horz" lIns="91440" tIns="45720" rIns="91440" bIns="45720" rtlCol="0" anchor="ctr"/>
          <a:lstStyle>
            <a:lvl1pPr algn="r">
              <a:defRPr sz="1050">
                <a:solidFill>
                  <a:schemeClr val="tx1">
                    <a:tint val="75000"/>
                  </a:schemeClr>
                </a:solidFill>
              </a:defRPr>
            </a:lvl1pPr>
          </a:lstStyle>
          <a:p>
            <a:fld id="{2DF7AA78-BE81-43F1-B5A6-E51BBC8F3C34}" type="datetimeFigureOut">
              <a:rPr lang="en-IN" smtClean="0"/>
              <a:t>28-07-2020</a:t>
            </a:fld>
            <a:endParaRPr lang="en-IN"/>
          </a:p>
        </p:txBody>
      </p:sp>
      <p:sp>
        <p:nvSpPr>
          <p:cNvPr id="5" name="Footer Placeholder 4"/>
          <p:cNvSpPr>
            <a:spLocks noGrp="1"/>
          </p:cNvSpPr>
          <p:nvPr>
            <p:ph type="ftr" sz="quarter" idx="3"/>
          </p:nvPr>
        </p:nvSpPr>
        <p:spPr>
          <a:xfrm>
            <a:off x="685800" y="6355845"/>
            <a:ext cx="7772400" cy="365125"/>
          </a:xfrm>
          <a:prstGeom prst="rect">
            <a:avLst/>
          </a:prstGeom>
        </p:spPr>
        <p:txBody>
          <a:bodyPr vert="horz" lIns="91440" tIns="45720" rIns="91440" bIns="45720" rtlCol="0" anchor="ctr"/>
          <a:lstStyle>
            <a:lvl1pPr algn="l">
              <a:defRPr sz="105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763000" y="381000"/>
            <a:ext cx="2743200" cy="365125"/>
          </a:xfrm>
          <a:prstGeom prst="rect">
            <a:avLst/>
          </a:prstGeom>
        </p:spPr>
        <p:txBody>
          <a:bodyPr vert="horz" lIns="91440" tIns="45720" rIns="91440" bIns="45720" rtlCol="0" anchor="ctr"/>
          <a:lstStyle>
            <a:lvl1pPr algn="r">
              <a:defRPr sz="1050">
                <a:solidFill>
                  <a:schemeClr val="tx1">
                    <a:tint val="75000"/>
                  </a:schemeClr>
                </a:solidFill>
              </a:defRPr>
            </a:lvl1pPr>
          </a:lstStyle>
          <a:p>
            <a:fld id="{08416D8B-8133-4429-9B3E-1BB57DA1D310}" type="slidenum">
              <a:rPr lang="en-IN" smtClean="0"/>
              <a:t>‹#›</a:t>
            </a:fld>
            <a:endParaRPr lang="en-IN"/>
          </a:p>
        </p:txBody>
      </p:sp>
    </p:spTree>
    <p:extLst>
      <p:ext uri="{BB962C8B-B14F-4D97-AF65-F5344CB8AC3E}">
        <p14:creationId xmlns:p14="http://schemas.microsoft.com/office/powerpoint/2010/main" val="1336024784"/>
      </p:ext>
    </p:extLst>
  </p:cSld>
  <p:clrMap bg1="dk1" tx1="lt1" bg2="dk2" tx2="lt2" accent1="accent1" accent2="accent2" accent3="accent3" accent4="accent4" accent5="accent5" accent6="accent6" hlink="hlink" folHlink="folHlink"/>
  <p:sldLayoutIdLst>
    <p:sldLayoutId id="2147483793" r:id="rId1"/>
    <p:sldLayoutId id="2147483794" r:id="rId2"/>
    <p:sldLayoutId id="2147483795" r:id="rId3"/>
    <p:sldLayoutId id="2147483796" r:id="rId4"/>
    <p:sldLayoutId id="2147483797" r:id="rId5"/>
    <p:sldLayoutId id="2147483798" r:id="rId6"/>
    <p:sldLayoutId id="2147483799" r:id="rId7"/>
    <p:sldLayoutId id="2147483800" r:id="rId8"/>
    <p:sldLayoutId id="2147483801" r:id="rId9"/>
    <p:sldLayoutId id="2147483802" r:id="rId10"/>
    <p:sldLayoutId id="2147483803" r:id="rId11"/>
    <p:sldLayoutId id="2147483804" r:id="rId12"/>
    <p:sldLayoutId id="2147483805" r:id="rId13"/>
    <p:sldLayoutId id="2147483806" r:id="rId14"/>
    <p:sldLayoutId id="2147483807" r:id="rId15"/>
    <p:sldLayoutId id="2147483808" r:id="rId16"/>
    <p:sldLayoutId id="2147483809" r:id="rId17"/>
  </p:sldLayoutIdLst>
  <p:txStyles>
    <p:titleStyle>
      <a:lvl1pPr algn="r" defTabSz="914400" rtl="0" eaLnBrk="1" latinLnBrk="0" hangingPunct="1">
        <a:lnSpc>
          <a:spcPct val="90000"/>
        </a:lnSpc>
        <a:spcBef>
          <a:spcPct val="0"/>
        </a:spcBef>
        <a:buNone/>
        <a:defRPr sz="4000" kern="1200" cap="all" baseline="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2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image" Target="../media/image4.emf"/><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image" Target="../media/image6.emf"/><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0.emf"/><Relationship Id="rId2" Type="http://schemas.openxmlformats.org/officeDocument/2006/relationships/image" Target="../media/image9.emf"/><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1.emf"/><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4.emf"/><Relationship Id="rId2" Type="http://schemas.openxmlformats.org/officeDocument/2006/relationships/image" Target="../media/image13.emf"/><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image" Target="../media/image15.emf"/><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image" Target="../media/image18.emf"/><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20.emf"/><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23.emf"/><Relationship Id="rId2" Type="http://schemas.openxmlformats.org/officeDocument/2006/relationships/image" Target="../media/image22.emf"/><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image" Target="../media/image24.emf"/><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28.emf"/><Relationship Id="rId2" Type="http://schemas.openxmlformats.org/officeDocument/2006/relationships/image" Target="../media/image27.emf"/><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image" Target="../media/image29.emf"/><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31.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32.emf"/><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34.emf"/><Relationship Id="rId2" Type="http://schemas.openxmlformats.org/officeDocument/2006/relationships/image" Target="../media/image33.emf"/><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2" Type="http://schemas.openxmlformats.org/officeDocument/2006/relationships/image" Target="../media/image35.emf"/><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35.emf"/><Relationship Id="rId2" Type="http://schemas.openxmlformats.org/officeDocument/2006/relationships/image" Target="../media/image36.emf"/><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37.emf"/><Relationship Id="rId2" Type="http://schemas.openxmlformats.org/officeDocument/2006/relationships/image" Target="../media/image35.emf"/><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2" Type="http://schemas.openxmlformats.org/officeDocument/2006/relationships/image" Target="../media/image38.emf"/><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40.emf"/><Relationship Id="rId2" Type="http://schemas.openxmlformats.org/officeDocument/2006/relationships/image" Target="../media/image39.emf"/><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image" Target="../media/image41.emf"/><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45.emf"/><Relationship Id="rId2" Type="http://schemas.openxmlformats.org/officeDocument/2006/relationships/image" Target="../media/image44.emf"/><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image" Target="../media/image46.emf"/><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image" Target="../media/image48.emf"/><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51.emf"/><Relationship Id="rId2" Type="http://schemas.openxmlformats.org/officeDocument/2006/relationships/image" Target="../media/image50.emf"/><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52.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Rounded Corners 3">
            <a:extLst>
              <a:ext uri="{FF2B5EF4-FFF2-40B4-BE49-F238E27FC236}">
                <a16:creationId xmlns:a16="http://schemas.microsoft.com/office/drawing/2014/main" id="{F6709C35-8954-4471-AE7B-784AA270C19A}"/>
              </a:ext>
            </a:extLst>
          </p:cNvPr>
          <p:cNvSpPr/>
          <p:nvPr/>
        </p:nvSpPr>
        <p:spPr>
          <a:xfrm>
            <a:off x="2212622" y="1264356"/>
            <a:ext cx="7766756" cy="1603022"/>
          </a:xfrm>
          <a:prstGeom prst="roundRect">
            <a:avLst/>
          </a:prstGeom>
          <a:effectLst>
            <a:glow rad="228600">
              <a:schemeClr val="accent1">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r>
              <a:rPr lang="en-IN" sz="2800" b="1" dirty="0">
                <a:solidFill>
                  <a:srgbClr val="C00000"/>
                </a:solidFill>
                <a:latin typeface="Copperplate Gothic Bold" panose="020E0705020206020404" pitchFamily="34" charset="0"/>
              </a:rPr>
              <a:t>Breeding and Seed Production</a:t>
            </a:r>
            <a:br>
              <a:rPr lang="en-IN" sz="2800" b="1" dirty="0">
                <a:solidFill>
                  <a:srgbClr val="C00000"/>
                </a:solidFill>
                <a:latin typeface="Copperplate Gothic Bold" panose="020E0705020206020404" pitchFamily="34" charset="0"/>
              </a:rPr>
            </a:br>
            <a:r>
              <a:rPr lang="en-IN" sz="2800" b="1" dirty="0">
                <a:solidFill>
                  <a:srgbClr val="C00000"/>
                </a:solidFill>
                <a:latin typeface="Copperplate Gothic Bold" panose="020E0705020206020404" pitchFamily="34" charset="0"/>
              </a:rPr>
              <a:t>of Catfishes</a:t>
            </a:r>
            <a:endParaRPr lang="en-IN" sz="2800" dirty="0">
              <a:solidFill>
                <a:srgbClr val="C00000"/>
              </a:solidFill>
              <a:latin typeface="Copperplate Gothic Bold" panose="020E0705020206020404" pitchFamily="34" charset="0"/>
            </a:endParaRPr>
          </a:p>
        </p:txBody>
      </p:sp>
      <p:sp>
        <p:nvSpPr>
          <p:cNvPr id="5" name="Rectangle: Rounded Corners 4">
            <a:extLst>
              <a:ext uri="{FF2B5EF4-FFF2-40B4-BE49-F238E27FC236}">
                <a16:creationId xmlns:a16="http://schemas.microsoft.com/office/drawing/2014/main" id="{68E4905B-C5A8-4415-801D-6C8232E9D09B}"/>
              </a:ext>
            </a:extLst>
          </p:cNvPr>
          <p:cNvSpPr/>
          <p:nvPr/>
        </p:nvSpPr>
        <p:spPr>
          <a:xfrm>
            <a:off x="3262489" y="3169357"/>
            <a:ext cx="5463823" cy="1797754"/>
          </a:xfrm>
          <a:prstGeom prst="roundRect">
            <a:avLst/>
          </a:prstGeom>
          <a:effectLst>
            <a:glow rad="228600">
              <a:schemeClr val="accent5">
                <a:satMod val="175000"/>
                <a:alpha val="40000"/>
              </a:schemeClr>
            </a:glow>
          </a:effectLst>
        </p:spPr>
        <p:style>
          <a:lnRef idx="1">
            <a:schemeClr val="accent6"/>
          </a:lnRef>
          <a:fillRef idx="2">
            <a:schemeClr val="accent6"/>
          </a:fillRef>
          <a:effectRef idx="1">
            <a:schemeClr val="accent6"/>
          </a:effectRef>
          <a:fontRef idx="minor">
            <a:schemeClr val="dk1"/>
          </a:fontRef>
        </p:style>
        <p:txBody>
          <a:bodyPr rtlCol="0" anchor="ctr"/>
          <a:lstStyle/>
          <a:p>
            <a:pPr algn="ctr"/>
            <a:r>
              <a:rPr lang="en-IN" sz="2000" b="1" dirty="0">
                <a:solidFill>
                  <a:srgbClr val="002060"/>
                </a:solidFill>
                <a:latin typeface="Harlow Solid Italic" panose="04030604020F02020D02" pitchFamily="82" charset="0"/>
              </a:rPr>
              <a:t>Course Instructor: </a:t>
            </a:r>
            <a:r>
              <a:rPr lang="en-IN" sz="2000" b="1" dirty="0" err="1">
                <a:solidFill>
                  <a:srgbClr val="002060"/>
                </a:solidFill>
                <a:latin typeface="Harlow Solid Italic" panose="04030604020F02020D02" pitchFamily="82" charset="0"/>
              </a:rPr>
              <a:t>Dr.</a:t>
            </a:r>
            <a:r>
              <a:rPr lang="en-IN" sz="2000" b="1" dirty="0">
                <a:solidFill>
                  <a:srgbClr val="002060"/>
                </a:solidFill>
                <a:latin typeface="Harlow Solid Italic" panose="04030604020F02020D02" pitchFamily="82" charset="0"/>
              </a:rPr>
              <a:t> V. P. Saini</a:t>
            </a:r>
          </a:p>
          <a:p>
            <a:pPr algn="ctr"/>
            <a:r>
              <a:rPr lang="en-IN" sz="2000" b="1" dirty="0">
                <a:solidFill>
                  <a:srgbClr val="002060"/>
                </a:solidFill>
                <a:latin typeface="Harlow Solid Italic" panose="04030604020F02020D02" pitchFamily="82" charset="0"/>
              </a:rPr>
              <a:t>Presented by: Mr. </a:t>
            </a:r>
            <a:r>
              <a:rPr lang="en-IN" sz="2000" b="1" dirty="0" err="1">
                <a:solidFill>
                  <a:srgbClr val="002060"/>
                </a:solidFill>
                <a:latin typeface="Harlow Solid Italic" panose="04030604020F02020D02" pitchFamily="82" charset="0"/>
              </a:rPr>
              <a:t>Bhartendu</a:t>
            </a:r>
            <a:r>
              <a:rPr lang="en-IN" sz="2000" b="1" dirty="0">
                <a:solidFill>
                  <a:srgbClr val="002060"/>
                </a:solidFill>
                <a:latin typeface="Harlow Solid Italic" panose="04030604020F02020D02" pitchFamily="82" charset="0"/>
              </a:rPr>
              <a:t> Vimal</a:t>
            </a:r>
          </a:p>
          <a:p>
            <a:pPr algn="ctr"/>
            <a:r>
              <a:rPr lang="en-IN" sz="2000" b="1" dirty="0">
                <a:solidFill>
                  <a:srgbClr val="002060"/>
                </a:solidFill>
                <a:latin typeface="Harlow Solid Italic" panose="04030604020F02020D02" pitchFamily="82" charset="0"/>
              </a:rPr>
              <a:t>Guest Faculty - Asst. professor</a:t>
            </a:r>
          </a:p>
          <a:p>
            <a:pPr algn="ctr"/>
            <a:r>
              <a:rPr lang="en-IN" sz="2000" b="1" dirty="0">
                <a:solidFill>
                  <a:srgbClr val="002060"/>
                </a:solidFill>
                <a:latin typeface="Harlow Solid Italic" panose="04030604020F02020D02" pitchFamily="82" charset="0"/>
              </a:rPr>
              <a:t>College of Fisheries, </a:t>
            </a:r>
            <a:r>
              <a:rPr lang="en-IN" sz="2000" b="1" dirty="0" err="1">
                <a:solidFill>
                  <a:srgbClr val="002060"/>
                </a:solidFill>
                <a:latin typeface="Harlow Solid Italic" panose="04030604020F02020D02" pitchFamily="82" charset="0"/>
              </a:rPr>
              <a:t>Kishanganj</a:t>
            </a:r>
            <a:r>
              <a:rPr lang="en-IN" sz="2000" b="1" dirty="0">
                <a:solidFill>
                  <a:srgbClr val="002060"/>
                </a:solidFill>
                <a:latin typeface="Harlow Solid Italic" panose="04030604020F02020D02" pitchFamily="82" charset="0"/>
              </a:rPr>
              <a:t>, BASU, Patna</a:t>
            </a:r>
          </a:p>
        </p:txBody>
      </p:sp>
    </p:spTree>
    <p:extLst>
      <p:ext uri="{BB962C8B-B14F-4D97-AF65-F5344CB8AC3E}">
        <p14:creationId xmlns:p14="http://schemas.microsoft.com/office/powerpoint/2010/main" val="37446879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65045" y="309115"/>
            <a:ext cx="6141155" cy="120226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r>
              <a:rPr lang="pt-BR" b="1" dirty="0">
                <a:solidFill>
                  <a:srgbClr val="7030A0"/>
                </a:solidFill>
                <a:latin typeface="Copperplate Gothic Bold" panose="020E0705020206020404" pitchFamily="34" charset="0"/>
              </a:rPr>
              <a:t>Magur</a:t>
            </a:r>
          </a:p>
          <a:p>
            <a:pPr algn="ctr"/>
            <a:r>
              <a:rPr lang="pt-BR" sz="2400" b="1" i="1" u="sng" dirty="0">
                <a:solidFill>
                  <a:srgbClr val="7030A0"/>
                </a:solidFill>
                <a:latin typeface="Candara Light" panose="020E0502030303020204" pitchFamily="34" charset="0"/>
              </a:rPr>
              <a:t>Clarias</a:t>
            </a:r>
            <a:r>
              <a:rPr lang="pt-BR" sz="2400" b="1" i="1" dirty="0">
                <a:solidFill>
                  <a:srgbClr val="7030A0"/>
                </a:solidFill>
                <a:latin typeface="Candara Light" panose="020E0502030303020204" pitchFamily="34" charset="0"/>
              </a:rPr>
              <a:t> </a:t>
            </a:r>
            <a:r>
              <a:rPr lang="pt-BR" sz="2400" b="1" i="1" u="sng" dirty="0">
                <a:solidFill>
                  <a:srgbClr val="7030A0"/>
                </a:solidFill>
                <a:latin typeface="Candara Light" panose="020E0502030303020204" pitchFamily="34" charset="0"/>
              </a:rPr>
              <a:t>magur</a:t>
            </a:r>
            <a:r>
              <a:rPr lang="pt-BR" sz="2400" b="1" i="1" dirty="0">
                <a:solidFill>
                  <a:srgbClr val="7030A0"/>
                </a:solidFill>
                <a:latin typeface="Candara Light" panose="020E0502030303020204" pitchFamily="34" charset="0"/>
              </a:rPr>
              <a:t> (Linnaeus, 1758)</a:t>
            </a: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32178" y="3193926"/>
            <a:ext cx="10874022" cy="3149599"/>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err="1">
                <a:solidFill>
                  <a:srgbClr val="002060"/>
                </a:solidFill>
                <a:latin typeface="Times New Roman" panose="02020603050405020304" pitchFamily="18" charset="0"/>
                <a:cs typeface="Times New Roman" panose="02020603050405020304" pitchFamily="18" charset="0"/>
              </a:rPr>
              <a:t>Magur</a:t>
            </a:r>
            <a:r>
              <a:rPr lang="en-IN" dirty="0">
                <a:solidFill>
                  <a:srgbClr val="002060"/>
                </a:solidFill>
                <a:latin typeface="Times New Roman" panose="02020603050405020304" pitchFamily="18" charset="0"/>
                <a:cs typeface="Times New Roman" panose="02020603050405020304" pitchFamily="18" charset="0"/>
              </a:rPr>
              <a:t> is widely distributed in Indian sub-continent. It is a popular air-breathing catfish having high food value owing to its medicinal importance and a suitable species for aquaculture diversification.</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Breeds in captive conditions but procurement of seed from wild is very difficult.</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Captive </a:t>
            </a:r>
            <a:r>
              <a:rPr lang="en-IN" dirty="0" err="1">
                <a:solidFill>
                  <a:srgbClr val="002060"/>
                </a:solidFill>
                <a:latin typeface="Times New Roman" panose="02020603050405020304" pitchFamily="18" charset="0"/>
                <a:cs typeface="Times New Roman" panose="02020603050405020304" pitchFamily="18" charset="0"/>
              </a:rPr>
              <a:t>broodstock</a:t>
            </a:r>
            <a:r>
              <a:rPr lang="en-IN" dirty="0">
                <a:solidFill>
                  <a:srgbClr val="002060"/>
                </a:solidFill>
                <a:latin typeface="Times New Roman" panose="02020603050405020304" pitchFamily="18" charset="0"/>
                <a:cs typeface="Times New Roman" panose="02020603050405020304" pitchFamily="18" charset="0"/>
              </a:rPr>
              <a:t> is raised in concrete tanks/earthen ponds @ 2-3 </a:t>
            </a:r>
            <a:r>
              <a:rPr lang="en-IN" dirty="0" err="1">
                <a:solidFill>
                  <a:srgbClr val="002060"/>
                </a:solidFill>
                <a:latin typeface="Times New Roman" panose="02020603050405020304" pitchFamily="18" charset="0"/>
                <a:cs typeface="Times New Roman" panose="02020603050405020304" pitchFamily="18" charset="0"/>
              </a:rPr>
              <a:t>nos</a:t>
            </a:r>
            <a:r>
              <a:rPr lang="en-IN" dirty="0">
                <a:solidFill>
                  <a:srgbClr val="002060"/>
                </a:solidFill>
                <a:latin typeface="Times New Roman" panose="02020603050405020304" pitchFamily="18" charset="0"/>
                <a:cs typeface="Times New Roman" panose="02020603050405020304" pitchFamily="18" charset="0"/>
              </a:rPr>
              <a:t>/m</a:t>
            </a:r>
            <a:r>
              <a:rPr lang="en-IN" baseline="30000" dirty="0">
                <a:solidFill>
                  <a:srgbClr val="002060"/>
                </a:solidFill>
                <a:latin typeface="Times New Roman" panose="02020603050405020304" pitchFamily="18" charset="0"/>
                <a:cs typeface="Times New Roman" panose="02020603050405020304" pitchFamily="18" charset="0"/>
              </a:rPr>
              <a:t>2</a:t>
            </a:r>
            <a:r>
              <a:rPr lang="en-IN" dirty="0">
                <a:solidFill>
                  <a:srgbClr val="002060"/>
                </a:solidFill>
                <a:latin typeface="Times New Roman" panose="02020603050405020304" pitchFamily="18" charset="0"/>
                <a:cs typeface="Times New Roman" panose="02020603050405020304" pitchFamily="18" charset="0"/>
              </a:rPr>
              <a:t> with intermittent water exchange and fed with compound feed containing 30-35% protein.</a:t>
            </a:r>
          </a:p>
          <a:p>
            <a:endParaRPr lang="en-IN" dirty="0">
              <a:solidFill>
                <a:srgbClr val="002060"/>
              </a:solidFill>
              <a:latin typeface="Times New Roman" panose="02020603050405020304" pitchFamily="18" charset="0"/>
              <a:cs typeface="Times New Roman" panose="02020603050405020304" pitchFamily="18" charset="0"/>
            </a:endParaRPr>
          </a:p>
          <a:p>
            <a:pPr algn="ctr"/>
            <a:endParaRPr lang="en-IN" dirty="0"/>
          </a:p>
        </p:txBody>
      </p:sp>
      <p:pic>
        <p:nvPicPr>
          <p:cNvPr id="1026" name="Picture 2" descr="Clarias magur">
            <a:extLst>
              <a:ext uri="{FF2B5EF4-FFF2-40B4-BE49-F238E27FC236}">
                <a16:creationId xmlns:a16="http://schemas.microsoft.com/office/drawing/2014/main" id="{93F78F67-8AC5-4FBC-BE4D-D5C80F463AB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65045" y="1693323"/>
            <a:ext cx="6141155" cy="1318662"/>
          </a:xfrm>
          <a:prstGeom prst="rect">
            <a:avLst/>
          </a:prstGeom>
          <a:ln>
            <a:noFill/>
          </a:ln>
          <a:effectLst>
            <a:glow rad="139700">
              <a:schemeClr val="accent5">
                <a:satMod val="175000"/>
                <a:alpha val="40000"/>
              </a:schemeClr>
            </a:glow>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6926142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32178" y="2277313"/>
            <a:ext cx="10874022" cy="4392707"/>
          </a:xfrm>
          <a:prstGeom prst="round2DiagRect">
            <a:avLst/>
          </a:prstGeom>
          <a:effectLst>
            <a:glow rad="63500">
              <a:schemeClr val="accent5">
                <a:satMod val="175000"/>
                <a:alpha val="40000"/>
              </a:schemeClr>
            </a:glow>
          </a:effectLst>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Matured brooders of 100-150 g are easily identified by pointed and round genital papilla for male and female, respectively.</a:t>
            </a:r>
          </a:p>
          <a:p>
            <a:pPr algn="just"/>
            <a:r>
              <a:rPr lang="en-IN" dirty="0">
                <a:solidFill>
                  <a:srgbClr val="002060"/>
                </a:solidFill>
                <a:latin typeface="Times New Roman" panose="02020603050405020304" pitchFamily="18" charset="0"/>
                <a:cs typeface="Times New Roman" panose="02020603050405020304" pitchFamily="18" charset="0"/>
              </a:rPr>
              <a:t> </a:t>
            </a: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females are injected with </a:t>
            </a:r>
            <a:r>
              <a:rPr lang="en-IN" dirty="0" err="1">
                <a:solidFill>
                  <a:srgbClr val="002060"/>
                </a:solidFill>
                <a:latin typeface="Times New Roman" panose="02020603050405020304" pitchFamily="18" charset="0"/>
                <a:cs typeface="Times New Roman" panose="02020603050405020304" pitchFamily="18" charset="0"/>
              </a:rPr>
              <a:t>Ovaprim</a:t>
            </a:r>
            <a:r>
              <a:rPr lang="en-IN" dirty="0">
                <a:solidFill>
                  <a:srgbClr val="002060"/>
                </a:solidFill>
                <a:latin typeface="Times New Roman" panose="02020603050405020304" pitchFamily="18" charset="0"/>
                <a:cs typeface="Times New Roman" panose="02020603050405020304" pitchFamily="18" charset="0"/>
              </a:rPr>
              <a:t>/</a:t>
            </a:r>
            <a:r>
              <a:rPr lang="en-IN" dirty="0" err="1">
                <a:solidFill>
                  <a:srgbClr val="002060"/>
                </a:solidFill>
                <a:latin typeface="Times New Roman" panose="02020603050405020304" pitchFamily="18" charset="0"/>
                <a:cs typeface="Times New Roman" panose="02020603050405020304" pitchFamily="18" charset="0"/>
              </a:rPr>
              <a:t>Ovatide</a:t>
            </a:r>
            <a:r>
              <a:rPr lang="en-IN" dirty="0">
                <a:solidFill>
                  <a:srgbClr val="002060"/>
                </a:solidFill>
                <a:latin typeface="Times New Roman" panose="02020603050405020304" pitchFamily="18" charset="0"/>
                <a:cs typeface="Times New Roman" panose="02020603050405020304" pitchFamily="18" charset="0"/>
              </a:rPr>
              <a:t>/</a:t>
            </a:r>
            <a:r>
              <a:rPr lang="en-IN" dirty="0" err="1">
                <a:solidFill>
                  <a:srgbClr val="002060"/>
                </a:solidFill>
                <a:latin typeface="Times New Roman" panose="02020603050405020304" pitchFamily="18" charset="0"/>
                <a:cs typeface="Times New Roman" panose="02020603050405020304" pitchFamily="18" charset="0"/>
              </a:rPr>
              <a:t>Wova</a:t>
            </a:r>
            <a:r>
              <a:rPr lang="en-IN" dirty="0">
                <a:solidFill>
                  <a:srgbClr val="002060"/>
                </a:solidFill>
                <a:latin typeface="Times New Roman" panose="02020603050405020304" pitchFamily="18" charset="0"/>
                <a:cs typeface="Times New Roman" panose="02020603050405020304" pitchFamily="18" charset="0"/>
              </a:rPr>
              <a:t>-FH/</a:t>
            </a:r>
            <a:r>
              <a:rPr lang="en-IN" dirty="0" err="1">
                <a:solidFill>
                  <a:srgbClr val="002060"/>
                </a:solidFill>
                <a:latin typeface="Times New Roman" panose="02020603050405020304" pitchFamily="18" charset="0"/>
                <a:cs typeface="Times New Roman" panose="02020603050405020304" pitchFamily="18" charset="0"/>
              </a:rPr>
              <a:t>GonoproFH</a:t>
            </a:r>
            <a:r>
              <a:rPr lang="en-IN" dirty="0">
                <a:solidFill>
                  <a:srgbClr val="002060"/>
                </a:solidFill>
                <a:latin typeface="Times New Roman" panose="02020603050405020304" pitchFamily="18" charset="0"/>
                <a:cs typeface="Times New Roman" panose="02020603050405020304" pitchFamily="18" charset="0"/>
              </a:rPr>
              <a:t> @1.0-1.5 ml/kg body weight.</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Females are stripped after 16-17 h post injection and fertilized with the sperm suspension prepared from the dissected testis of male prior to female stripping.</a:t>
            </a:r>
          </a:p>
          <a:p>
            <a:pPr algn="just"/>
            <a:r>
              <a:rPr lang="en-IN" dirty="0">
                <a:solidFill>
                  <a:srgbClr val="002060"/>
                </a:solidFill>
                <a:latin typeface="Times New Roman" panose="02020603050405020304" pitchFamily="18" charset="0"/>
                <a:cs typeface="Times New Roman" panose="02020603050405020304" pitchFamily="18" charset="0"/>
              </a:rPr>
              <a:t> </a:t>
            </a: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Female of 100 g gives 4,000-5,000 eggs.</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round, dark brown and adhesive. Fertilized eggs after 3-4 washing after stripping are transferred to the hatchery tubs/tanks.</a:t>
            </a:r>
          </a:p>
          <a:p>
            <a:pPr algn="ctr"/>
            <a:endParaRPr lang="en-IN" dirty="0"/>
          </a:p>
        </p:txBody>
      </p:sp>
      <p:pic>
        <p:nvPicPr>
          <p:cNvPr id="2" name="Picture 1">
            <a:extLst>
              <a:ext uri="{FF2B5EF4-FFF2-40B4-BE49-F238E27FC236}">
                <a16:creationId xmlns:a16="http://schemas.microsoft.com/office/drawing/2014/main" id="{F0BECF31-6B58-4820-B98D-C92FB546EADA}"/>
              </a:ext>
            </a:extLst>
          </p:cNvPr>
          <p:cNvPicPr>
            <a:picLocks noChangeAspect="1"/>
          </p:cNvPicPr>
          <p:nvPr/>
        </p:nvPicPr>
        <p:blipFill>
          <a:blip r:embed="rId2"/>
          <a:stretch>
            <a:fillRect/>
          </a:stretch>
        </p:blipFill>
        <p:spPr>
          <a:xfrm>
            <a:off x="4583290" y="528638"/>
            <a:ext cx="3524956" cy="1638829"/>
          </a:xfrm>
          <a:prstGeom prst="roundRect">
            <a:avLst>
              <a:gd name="adj" fmla="val 8594"/>
            </a:avLst>
          </a:prstGeom>
          <a:solidFill>
            <a:srgbClr val="FFFFFF">
              <a:shade val="85000"/>
            </a:srgbClr>
          </a:solidFill>
          <a:ln>
            <a:solidFill>
              <a:srgbClr val="00B0F0"/>
            </a:solidFill>
          </a:ln>
          <a:effectLst>
            <a:glow rad="139700">
              <a:schemeClr val="accent5">
                <a:satMod val="175000"/>
                <a:alpha val="40000"/>
              </a:schemeClr>
            </a:glow>
            <a:reflection blurRad="12700" stA="38000" endPos="28000" dist="5000" dir="5400000" sy="-100000" algn="bl" rotWithShape="0"/>
          </a:effectLst>
        </p:spPr>
      </p:pic>
      <p:pic>
        <p:nvPicPr>
          <p:cNvPr id="3" name="Picture 2">
            <a:extLst>
              <a:ext uri="{FF2B5EF4-FFF2-40B4-BE49-F238E27FC236}">
                <a16:creationId xmlns:a16="http://schemas.microsoft.com/office/drawing/2014/main" id="{091AF051-27AE-4176-AE64-5848D6B5F245}"/>
              </a:ext>
            </a:extLst>
          </p:cNvPr>
          <p:cNvPicPr>
            <a:picLocks noChangeAspect="1"/>
          </p:cNvPicPr>
          <p:nvPr/>
        </p:nvPicPr>
        <p:blipFill>
          <a:blip r:embed="rId3"/>
          <a:stretch>
            <a:fillRect/>
          </a:stretch>
        </p:blipFill>
        <p:spPr>
          <a:xfrm>
            <a:off x="8232423" y="528638"/>
            <a:ext cx="3273777" cy="1638828"/>
          </a:xfrm>
          <a:prstGeom prst="roundRect">
            <a:avLst>
              <a:gd name="adj" fmla="val 8594"/>
            </a:avLst>
          </a:prstGeom>
          <a:solidFill>
            <a:srgbClr val="FFFFFF">
              <a:shade val="85000"/>
            </a:srgbClr>
          </a:solidFill>
          <a:ln>
            <a:solidFill>
              <a:srgbClr val="C00000"/>
            </a:solidFill>
          </a:ln>
          <a:effectLst>
            <a:glow rad="139700">
              <a:schemeClr val="accent5">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28701146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32178" y="3036711"/>
            <a:ext cx="10874022" cy="3431821"/>
          </a:xfrm>
          <a:prstGeom prst="round2DiagRect">
            <a:avLst/>
          </a:prstGeom>
          <a:effectLst>
            <a:glow rad="101600">
              <a:schemeClr val="accent4">
                <a:satMod val="175000"/>
                <a:alpha val="40000"/>
              </a:schemeClr>
            </a:glow>
          </a:effectLst>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eggs are hatched in 24-26 h and yolk-sac is absorbed in 70-80 h.</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Spawn is reared in indoor tanks @ 1,000-1,500/m</a:t>
            </a:r>
            <a:r>
              <a:rPr lang="en-IN" baseline="30000" dirty="0">
                <a:solidFill>
                  <a:srgbClr val="002060"/>
                </a:solidFill>
                <a:latin typeface="Times New Roman" panose="02020603050405020304" pitchFamily="18" charset="0"/>
                <a:cs typeface="Times New Roman" panose="02020603050405020304" pitchFamily="18" charset="0"/>
              </a:rPr>
              <a:t>2</a:t>
            </a:r>
            <a:r>
              <a:rPr lang="en-IN" dirty="0">
                <a:solidFill>
                  <a:srgbClr val="002060"/>
                </a:solidFill>
                <a:latin typeface="Times New Roman" panose="02020603050405020304" pitchFamily="18" charset="0"/>
                <a:cs typeface="Times New Roman" panose="02020603050405020304" pitchFamily="18" charset="0"/>
              </a:rPr>
              <a:t> for about two weeks.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Larvae are fed with live feed followed by compound larval feed to obtain a survival level of 80% at fry stage.</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breeding and seed production technology has been adopted in several states of the country, especially in West Bengal, Odisha, Assam and other north eastern states.</a:t>
            </a:r>
          </a:p>
          <a:p>
            <a:pPr algn="ctr"/>
            <a:endParaRPr lang="en-IN" dirty="0"/>
          </a:p>
        </p:txBody>
      </p:sp>
      <p:pic>
        <p:nvPicPr>
          <p:cNvPr id="2" name="Picture 1">
            <a:extLst>
              <a:ext uri="{FF2B5EF4-FFF2-40B4-BE49-F238E27FC236}">
                <a16:creationId xmlns:a16="http://schemas.microsoft.com/office/drawing/2014/main" id="{14745950-00A5-41AD-AB01-5785A92C6AEE}"/>
              </a:ext>
            </a:extLst>
          </p:cNvPr>
          <p:cNvPicPr>
            <a:picLocks noChangeAspect="1"/>
          </p:cNvPicPr>
          <p:nvPr/>
        </p:nvPicPr>
        <p:blipFill>
          <a:blip r:embed="rId2"/>
          <a:stretch>
            <a:fillRect/>
          </a:stretch>
        </p:blipFill>
        <p:spPr>
          <a:xfrm>
            <a:off x="7586133" y="904461"/>
            <a:ext cx="3920067" cy="1850028"/>
          </a:xfrm>
          <a:prstGeom prst="ellipse">
            <a:avLst/>
          </a:prstGeom>
          <a:ln>
            <a:noFill/>
          </a:ln>
          <a:effectLst>
            <a:glow rad="139700">
              <a:schemeClr val="accent5">
                <a:satMod val="175000"/>
                <a:alpha val="40000"/>
              </a:schemeClr>
            </a:glow>
            <a:softEdge rad="112500"/>
          </a:effectLst>
        </p:spPr>
      </p:pic>
      <p:pic>
        <p:nvPicPr>
          <p:cNvPr id="3" name="Picture 2">
            <a:extLst>
              <a:ext uri="{FF2B5EF4-FFF2-40B4-BE49-F238E27FC236}">
                <a16:creationId xmlns:a16="http://schemas.microsoft.com/office/drawing/2014/main" id="{25E1109D-0120-40D7-9BAD-3F5268F6A851}"/>
              </a:ext>
            </a:extLst>
          </p:cNvPr>
          <p:cNvPicPr>
            <a:picLocks noChangeAspect="1"/>
          </p:cNvPicPr>
          <p:nvPr/>
        </p:nvPicPr>
        <p:blipFill>
          <a:blip r:embed="rId3"/>
          <a:stretch>
            <a:fillRect/>
          </a:stretch>
        </p:blipFill>
        <p:spPr>
          <a:xfrm>
            <a:off x="3668889" y="1006061"/>
            <a:ext cx="3499555" cy="1748428"/>
          </a:xfrm>
          <a:prstGeom prst="roundRect">
            <a:avLst>
              <a:gd name="adj" fmla="val 16667"/>
            </a:avLst>
          </a:prstGeom>
          <a:ln>
            <a:solidFill>
              <a:schemeClr val="accent4"/>
            </a:solidFill>
          </a:ln>
          <a:effectLst>
            <a:glow rad="101600">
              <a:schemeClr val="accent4">
                <a:satMod val="175000"/>
                <a:alpha val="40000"/>
              </a:schemeClr>
            </a:glow>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spTree>
    <p:extLst>
      <p:ext uri="{BB962C8B-B14F-4D97-AF65-F5344CB8AC3E}">
        <p14:creationId xmlns:p14="http://schemas.microsoft.com/office/powerpoint/2010/main" val="257783232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91856" y="314258"/>
            <a:ext cx="6141155"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Valencienne’s Clarid</a:t>
            </a:r>
          </a:p>
          <a:p>
            <a:pPr algn="ctr"/>
            <a:r>
              <a:rPr lang="fr-FR" sz="2400" b="1" i="1" u="sng" dirty="0">
                <a:solidFill>
                  <a:srgbClr val="7030A0"/>
                </a:solidFill>
                <a:latin typeface="Candara Light" panose="020E0502030303020204" pitchFamily="34" charset="0"/>
              </a:rPr>
              <a:t>Clarias</a:t>
            </a:r>
            <a:r>
              <a:rPr lang="fr-FR" sz="2400" b="1" i="1" dirty="0">
                <a:solidFill>
                  <a:srgbClr val="7030A0"/>
                </a:solidFill>
                <a:latin typeface="Candara Light" panose="020E0502030303020204" pitchFamily="34" charset="0"/>
              </a:rPr>
              <a:t> </a:t>
            </a:r>
            <a:r>
              <a:rPr lang="fr-FR" sz="2400" b="1" i="1" u="sng" dirty="0" err="1">
                <a:solidFill>
                  <a:srgbClr val="7030A0"/>
                </a:solidFill>
                <a:latin typeface="Candara Light" panose="020E0502030303020204" pitchFamily="34" charset="0"/>
              </a:rPr>
              <a:t>dussumieri</a:t>
            </a:r>
            <a:r>
              <a:rPr lang="fr-FR" sz="2400" b="1" i="1" dirty="0">
                <a:solidFill>
                  <a:srgbClr val="7030A0"/>
                </a:solidFill>
                <a:latin typeface="Candara Light" panose="020E0502030303020204" pitchFamily="34" charset="0"/>
              </a:rPr>
              <a:t> (Valenciennes, 1840)</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982599"/>
            <a:ext cx="10874022" cy="3561143"/>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err="1">
                <a:solidFill>
                  <a:srgbClr val="002060"/>
                </a:solidFill>
                <a:latin typeface="Times New Roman" panose="02020603050405020304" pitchFamily="18" charset="0"/>
                <a:cs typeface="Times New Roman" panose="02020603050405020304" pitchFamily="18" charset="0"/>
              </a:rPr>
              <a:t>Valencienne’s</a:t>
            </a:r>
            <a:r>
              <a:rPr lang="en-IN" dirty="0">
                <a:solidFill>
                  <a:srgbClr val="002060"/>
                </a:solidFill>
                <a:latin typeface="Times New Roman" panose="02020603050405020304" pitchFamily="18" charset="0"/>
                <a:cs typeface="Times New Roman" panose="02020603050405020304" pitchFamily="18" charset="0"/>
              </a:rPr>
              <a:t> </a:t>
            </a:r>
            <a:r>
              <a:rPr lang="en-IN" dirty="0" err="1">
                <a:solidFill>
                  <a:srgbClr val="002060"/>
                </a:solidFill>
                <a:latin typeface="Times New Roman" panose="02020603050405020304" pitchFamily="18" charset="0"/>
                <a:cs typeface="Times New Roman" panose="02020603050405020304" pitchFamily="18" charset="0"/>
              </a:rPr>
              <a:t>Clarid</a:t>
            </a:r>
            <a:r>
              <a:rPr lang="en-IN" dirty="0">
                <a:solidFill>
                  <a:srgbClr val="002060"/>
                </a:solidFill>
                <a:latin typeface="Times New Roman" panose="02020603050405020304" pitchFamily="18" charset="0"/>
                <a:cs typeface="Times New Roman" panose="02020603050405020304" pitchFamily="18" charset="0"/>
              </a:rPr>
              <a:t> is endemic to Western Ghats and distributed in limited locations in the rivers of Peninsular India.</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Sexes are separate and prominent during spawning season with males having pointed genital papilla, whereas the females have round papilla and bulged abdomens.</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For captive breeding, brooders are raised in small earthen ponds or concrete tanks and fed with compound diets containing 30-35% protein.</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Mature fishes of above 150-200 g of 1</a:t>
            </a:r>
            <a:r>
              <a:rPr lang="en-IN" baseline="30000" dirty="0">
                <a:solidFill>
                  <a:srgbClr val="002060"/>
                </a:solidFill>
                <a:latin typeface="Times New Roman" panose="02020603050405020304" pitchFamily="18" charset="0"/>
                <a:cs typeface="Times New Roman" panose="02020603050405020304" pitchFamily="18" charset="0"/>
              </a:rPr>
              <a:t>+  </a:t>
            </a:r>
            <a:r>
              <a:rPr lang="en-IN" dirty="0">
                <a:solidFill>
                  <a:srgbClr val="002060"/>
                </a:solidFill>
                <a:latin typeface="Times New Roman" panose="02020603050405020304" pitchFamily="18" charset="0"/>
                <a:cs typeface="Times New Roman" panose="02020603050405020304" pitchFamily="18" charset="0"/>
              </a:rPr>
              <a:t>year age in equal sex ratio are used for breeding. They are injected with carp pituitary extract @20-40 mg/kg.</a:t>
            </a:r>
          </a:p>
          <a:p>
            <a:pPr algn="ctr"/>
            <a:endParaRPr lang="en-IN" dirty="0"/>
          </a:p>
        </p:txBody>
      </p:sp>
      <p:pic>
        <p:nvPicPr>
          <p:cNvPr id="2050" name="Picture 2" descr="View of Captive breeding for conservation of Dussumierâ€™s Catfish ...">
            <a:extLst>
              <a:ext uri="{FF2B5EF4-FFF2-40B4-BE49-F238E27FC236}">
                <a16:creationId xmlns:a16="http://schemas.microsoft.com/office/drawing/2014/main" id="{82142547-6EEB-4407-8751-9F43B562F96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57042" y="1345711"/>
            <a:ext cx="3849158" cy="1636888"/>
          </a:xfrm>
          <a:prstGeom prst="rect">
            <a:avLst/>
          </a:prstGeom>
          <a:ln>
            <a:solidFill>
              <a:srgbClr val="00B0F0"/>
            </a:solidFill>
          </a:ln>
          <a:effectLst>
            <a:glow rad="139700">
              <a:schemeClr val="accent5">
                <a:satMod val="175000"/>
                <a:alpha val="40000"/>
              </a:schemeClr>
            </a:glow>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6495825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867378"/>
            <a:ext cx="10874022" cy="2908668"/>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After a latency period of 13-14 h, injected female fishes are either stripped out and eggs are fertilized with pre-driven milt as in </a:t>
            </a:r>
            <a:r>
              <a:rPr lang="en-IN" i="1" dirty="0">
                <a:solidFill>
                  <a:srgbClr val="002060"/>
                </a:solidFill>
                <a:latin typeface="Times New Roman" panose="02020603050405020304" pitchFamily="18" charset="0"/>
                <a:cs typeface="Times New Roman" panose="02020603050405020304" pitchFamily="18" charset="0"/>
              </a:rPr>
              <a:t>C. </a:t>
            </a:r>
            <a:r>
              <a:rPr lang="en-IN" i="1" dirty="0" err="1">
                <a:solidFill>
                  <a:srgbClr val="002060"/>
                </a:solidFill>
                <a:latin typeface="Times New Roman" panose="02020603050405020304" pitchFamily="18" charset="0"/>
                <a:cs typeface="Times New Roman" panose="02020603050405020304" pitchFamily="18" charset="0"/>
              </a:rPr>
              <a:t>magur</a:t>
            </a:r>
            <a:r>
              <a:rPr lang="en-IN" i="1" dirty="0">
                <a:solidFill>
                  <a:srgbClr val="002060"/>
                </a:solidFill>
                <a:latin typeface="Times New Roman" panose="02020603050405020304" pitchFamily="18" charset="0"/>
                <a:cs typeface="Times New Roman" panose="02020603050405020304" pitchFamily="18" charset="0"/>
              </a:rPr>
              <a:t> </a:t>
            </a:r>
            <a:r>
              <a:rPr lang="en-IN" dirty="0">
                <a:solidFill>
                  <a:srgbClr val="002060"/>
                </a:solidFill>
                <a:latin typeface="Times New Roman" panose="02020603050405020304" pitchFamily="18" charset="0"/>
                <a:cs typeface="Times New Roman" panose="02020603050405020304" pitchFamily="18" charset="0"/>
              </a:rPr>
              <a:t>or a hide-out is provided in the tank for their natural spawning.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In both the cases, the fertilization rate of 60-95% is achieved. Fertilized eggs are incubated in flow-through hatchery system in shallow trays.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A female of 200 g size lays approximates 5,000 eggs, which hatch in 16-18 h at 26-28°C.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p:txBody>
      </p:sp>
      <p:pic>
        <p:nvPicPr>
          <p:cNvPr id="2" name="Picture 1">
            <a:extLst>
              <a:ext uri="{FF2B5EF4-FFF2-40B4-BE49-F238E27FC236}">
                <a16:creationId xmlns:a16="http://schemas.microsoft.com/office/drawing/2014/main" id="{E8B0A305-2DB2-4DBF-B45F-388EE1EA32F2}"/>
              </a:ext>
            </a:extLst>
          </p:cNvPr>
          <p:cNvPicPr>
            <a:picLocks noChangeAspect="1"/>
          </p:cNvPicPr>
          <p:nvPr/>
        </p:nvPicPr>
        <p:blipFill>
          <a:blip r:embed="rId2"/>
          <a:stretch>
            <a:fillRect/>
          </a:stretch>
        </p:blipFill>
        <p:spPr>
          <a:xfrm>
            <a:off x="4370916" y="619110"/>
            <a:ext cx="3450167" cy="1864446"/>
          </a:xfrm>
          <a:prstGeom prst="roundRect">
            <a:avLst>
              <a:gd name="adj" fmla="val 8594"/>
            </a:avLst>
          </a:prstGeom>
          <a:solidFill>
            <a:srgbClr val="FFFFFF">
              <a:shade val="85000"/>
            </a:srgbClr>
          </a:solidFill>
          <a:ln>
            <a:noFill/>
          </a:ln>
          <a:effectLst>
            <a:glow rad="63500">
              <a:schemeClr val="accent3">
                <a:satMod val="175000"/>
                <a:alpha val="40000"/>
              </a:schemeClr>
            </a:glow>
            <a:reflection blurRad="12700" stA="38000" endPos="28000" dist="5000" dir="5400000" sy="-100000" algn="bl" rotWithShape="0"/>
          </a:effectLst>
        </p:spPr>
      </p:pic>
      <p:pic>
        <p:nvPicPr>
          <p:cNvPr id="3" name="Picture 2">
            <a:extLst>
              <a:ext uri="{FF2B5EF4-FFF2-40B4-BE49-F238E27FC236}">
                <a16:creationId xmlns:a16="http://schemas.microsoft.com/office/drawing/2014/main" id="{D7E92144-1A09-4CD1-9829-3739E470C1E6}"/>
              </a:ext>
            </a:extLst>
          </p:cNvPr>
          <p:cNvPicPr>
            <a:picLocks noChangeAspect="1"/>
          </p:cNvPicPr>
          <p:nvPr/>
        </p:nvPicPr>
        <p:blipFill>
          <a:blip r:embed="rId3"/>
          <a:stretch>
            <a:fillRect/>
          </a:stretch>
        </p:blipFill>
        <p:spPr>
          <a:xfrm>
            <a:off x="8082844" y="619109"/>
            <a:ext cx="3450167" cy="1864445"/>
          </a:xfrm>
          <a:prstGeom prst="roundRect">
            <a:avLst>
              <a:gd name="adj" fmla="val 8594"/>
            </a:avLst>
          </a:prstGeom>
          <a:solidFill>
            <a:srgbClr val="FFFFFF">
              <a:shade val="85000"/>
            </a:srgbClr>
          </a:solidFill>
          <a:ln>
            <a:noFill/>
          </a:ln>
          <a:effectLst>
            <a:glow rad="63500">
              <a:schemeClr val="accent5">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131372380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562578"/>
            <a:ext cx="10874022" cy="3708399"/>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endParaRPr lang="en-IN" sz="2000"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Newly hatched larvae are fed with chicken egg yolk suspension for the first two days and thereafter fed ad lib with freshly hatched Artemia nauplii for at least 10 days in shallow trays/tanks with water depth of 10-12 cm.</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Inert feed in the form of thick paste is started from 10 days onwards along with the Artemia nauplii, which is gradually withdrawn, and larvae are totally weaned on formulated diet.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With good management practices, survival of 30-50% is achieved at fry stage. The breeding technology has been mainly extended to the state of Kerala.</a:t>
            </a:r>
          </a:p>
          <a:p>
            <a:pPr marL="342900" indent="-342900" algn="just">
              <a:buFont typeface="Wingdings" panose="05000000000000000000" pitchFamily="2" charset="2"/>
              <a:buChar char="v"/>
            </a:pPr>
            <a:endParaRPr lang="en-IN" sz="2000" dirty="0"/>
          </a:p>
        </p:txBody>
      </p:sp>
      <p:pic>
        <p:nvPicPr>
          <p:cNvPr id="4" name="Picture 3">
            <a:extLst>
              <a:ext uri="{FF2B5EF4-FFF2-40B4-BE49-F238E27FC236}">
                <a16:creationId xmlns:a16="http://schemas.microsoft.com/office/drawing/2014/main" id="{FF938743-7B06-4196-A4C5-900C7C187F95}"/>
              </a:ext>
            </a:extLst>
          </p:cNvPr>
          <p:cNvPicPr>
            <a:picLocks noChangeAspect="1"/>
          </p:cNvPicPr>
          <p:nvPr/>
        </p:nvPicPr>
        <p:blipFill>
          <a:blip r:embed="rId2"/>
          <a:stretch>
            <a:fillRect/>
          </a:stretch>
        </p:blipFill>
        <p:spPr>
          <a:xfrm>
            <a:off x="6942668" y="451556"/>
            <a:ext cx="4445122" cy="1727199"/>
          </a:xfrm>
          <a:prstGeom prst="rect">
            <a:avLst/>
          </a:prstGeom>
          <a:ln>
            <a:noFill/>
          </a:ln>
          <a:effectLst>
            <a:glow rad="139700">
              <a:schemeClr val="accent5">
                <a:satMod val="175000"/>
                <a:alpha val="40000"/>
              </a:schemeClr>
            </a:glow>
            <a:softEdge rad="112500"/>
          </a:effectLst>
        </p:spPr>
      </p:pic>
    </p:spTree>
    <p:extLst>
      <p:ext uri="{BB962C8B-B14F-4D97-AF65-F5344CB8AC3E}">
        <p14:creationId xmlns:p14="http://schemas.microsoft.com/office/powerpoint/2010/main" val="203452231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91856" y="346294"/>
            <a:ext cx="6141155"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Singi</a:t>
            </a:r>
          </a:p>
          <a:p>
            <a:pPr algn="ctr"/>
            <a:r>
              <a:rPr lang="sv-SE" sz="2400" b="1" i="1" u="sng" dirty="0">
                <a:solidFill>
                  <a:srgbClr val="7030A0"/>
                </a:solidFill>
                <a:latin typeface="Candara Light" panose="020E0502030303020204" pitchFamily="34" charset="0"/>
              </a:rPr>
              <a:t>Heteropneustes</a:t>
            </a:r>
            <a:r>
              <a:rPr lang="sv-SE" sz="2400" b="1" i="1" dirty="0">
                <a:solidFill>
                  <a:srgbClr val="7030A0"/>
                </a:solidFill>
                <a:latin typeface="Candara Light" panose="020E0502030303020204" pitchFamily="34" charset="0"/>
              </a:rPr>
              <a:t> </a:t>
            </a:r>
            <a:r>
              <a:rPr lang="sv-SE" sz="2400" b="1" i="1" u="sng" dirty="0">
                <a:solidFill>
                  <a:srgbClr val="7030A0"/>
                </a:solidFill>
                <a:latin typeface="Candara Light" panose="020E0502030303020204" pitchFamily="34" charset="0"/>
              </a:rPr>
              <a:t>fossilis</a:t>
            </a:r>
            <a:r>
              <a:rPr lang="sv-SE" sz="2400" b="1" i="1" dirty="0">
                <a:solidFill>
                  <a:srgbClr val="7030A0"/>
                </a:solidFill>
                <a:latin typeface="Candara Light" panose="020E0502030303020204" pitchFamily="34" charset="0"/>
              </a:rPr>
              <a:t> (Bloch, 1794)</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894622"/>
            <a:ext cx="10874022" cy="3796377"/>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err="1">
                <a:solidFill>
                  <a:srgbClr val="002060"/>
                </a:solidFill>
                <a:latin typeface="Times New Roman" panose="02020603050405020304" pitchFamily="18" charset="0"/>
                <a:cs typeface="Times New Roman" panose="02020603050405020304" pitchFamily="18" charset="0"/>
              </a:rPr>
              <a:t>Singi</a:t>
            </a:r>
            <a:r>
              <a:rPr lang="en-IN" dirty="0">
                <a:solidFill>
                  <a:srgbClr val="002060"/>
                </a:solidFill>
                <a:latin typeface="Times New Roman" panose="02020603050405020304" pitchFamily="18" charset="0"/>
                <a:cs typeface="Times New Roman" panose="02020603050405020304" pitchFamily="18" charset="0"/>
              </a:rPr>
              <a:t> or stinging catfish is available all along the Indian subcontinent and is regarded as a potential high-value species for aquaculture diversification.</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It grows to a size of 200g. Breeds in captivity during monsoon season, but seed procurement from natural resources is very difficult.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For hatchery seed production, brooders are raised in earthen ponds or concrete tanks, partly covered with macro-vegetation and given feed with 32-35% protein.</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Mature females are identified by bulged abdomen and round vent, and males have slender body and pointed anal papilla.</a:t>
            </a:r>
            <a:endParaRPr lang="en-IN" dirty="0"/>
          </a:p>
        </p:txBody>
      </p:sp>
      <p:pic>
        <p:nvPicPr>
          <p:cNvPr id="2" name="Picture 1">
            <a:extLst>
              <a:ext uri="{FF2B5EF4-FFF2-40B4-BE49-F238E27FC236}">
                <a16:creationId xmlns:a16="http://schemas.microsoft.com/office/drawing/2014/main" id="{EED3DC70-2991-493B-97A7-D8D90688FAC6}"/>
              </a:ext>
            </a:extLst>
          </p:cNvPr>
          <p:cNvPicPr>
            <a:picLocks noChangeAspect="1"/>
          </p:cNvPicPr>
          <p:nvPr/>
        </p:nvPicPr>
        <p:blipFill>
          <a:blip r:embed="rId2"/>
          <a:stretch>
            <a:fillRect/>
          </a:stretch>
        </p:blipFill>
        <p:spPr>
          <a:xfrm>
            <a:off x="7706078" y="1257056"/>
            <a:ext cx="3826933" cy="1512711"/>
          </a:xfrm>
          <a:prstGeom prst="rect">
            <a:avLst/>
          </a:prstGeom>
          <a:ln>
            <a:noFill/>
          </a:ln>
          <a:effectLst>
            <a:glow rad="101600">
              <a:schemeClr val="accent5">
                <a:satMod val="175000"/>
                <a:alpha val="40000"/>
              </a:schemeClr>
            </a:glow>
            <a:outerShdw blurRad="190500" algn="tl" rotWithShape="0">
              <a:srgbClr val="000000">
                <a:alpha val="70000"/>
              </a:srgbClr>
            </a:outerShdw>
          </a:effectLst>
        </p:spPr>
      </p:pic>
    </p:spTree>
    <p:extLst>
      <p:ext uri="{BB962C8B-B14F-4D97-AF65-F5344CB8AC3E}">
        <p14:creationId xmlns:p14="http://schemas.microsoft.com/office/powerpoint/2010/main" val="309539358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442634"/>
            <a:ext cx="10874022" cy="4309533"/>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Fully mature females and males are segregated in the ratio of 1:1 for breeding.</a:t>
            </a:r>
          </a:p>
          <a:p>
            <a:pPr algn="just"/>
            <a:r>
              <a:rPr lang="en-IN" dirty="0">
                <a:solidFill>
                  <a:srgbClr val="002060"/>
                </a:solidFill>
                <a:latin typeface="Times New Roman" panose="02020603050405020304" pitchFamily="18" charset="0"/>
                <a:cs typeface="Times New Roman" panose="02020603050405020304" pitchFamily="18" charset="0"/>
              </a:rPr>
              <a:t> </a:t>
            </a: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Females are injected with hormones like </a:t>
            </a:r>
            <a:r>
              <a:rPr lang="en-IN" dirty="0" err="1">
                <a:solidFill>
                  <a:srgbClr val="002060"/>
                </a:solidFill>
                <a:latin typeface="Times New Roman" panose="02020603050405020304" pitchFamily="18" charset="0"/>
                <a:cs typeface="Times New Roman" panose="02020603050405020304" pitchFamily="18" charset="0"/>
              </a:rPr>
              <a:t>Ovaprim</a:t>
            </a:r>
            <a:r>
              <a:rPr lang="en-IN" dirty="0">
                <a:solidFill>
                  <a:srgbClr val="002060"/>
                </a:solidFill>
                <a:latin typeface="Times New Roman" panose="02020603050405020304" pitchFamily="18" charset="0"/>
                <a:cs typeface="Times New Roman" panose="02020603050405020304" pitchFamily="18" charset="0"/>
              </a:rPr>
              <a:t>/</a:t>
            </a:r>
            <a:r>
              <a:rPr lang="en-IN" dirty="0" err="1">
                <a:solidFill>
                  <a:srgbClr val="002060"/>
                </a:solidFill>
                <a:latin typeface="Times New Roman" panose="02020603050405020304" pitchFamily="18" charset="0"/>
                <a:cs typeface="Times New Roman" panose="02020603050405020304" pitchFamily="18" charset="0"/>
              </a:rPr>
              <a:t>Ovatide</a:t>
            </a:r>
            <a:r>
              <a:rPr lang="en-IN" dirty="0">
                <a:solidFill>
                  <a:srgbClr val="002060"/>
                </a:solidFill>
                <a:latin typeface="Times New Roman" panose="02020603050405020304" pitchFamily="18" charset="0"/>
                <a:cs typeface="Times New Roman" panose="02020603050405020304" pitchFamily="18" charset="0"/>
              </a:rPr>
              <a:t>/</a:t>
            </a:r>
            <a:r>
              <a:rPr lang="en-IN" dirty="0" err="1">
                <a:solidFill>
                  <a:srgbClr val="002060"/>
                </a:solidFill>
                <a:latin typeface="Times New Roman" panose="02020603050405020304" pitchFamily="18" charset="0"/>
                <a:cs typeface="Times New Roman" panose="02020603050405020304" pitchFamily="18" charset="0"/>
              </a:rPr>
              <a:t>GonoproFH</a:t>
            </a:r>
            <a:r>
              <a:rPr lang="en-IN" dirty="0">
                <a:solidFill>
                  <a:srgbClr val="002060"/>
                </a:solidFill>
                <a:latin typeface="Times New Roman" panose="02020603050405020304" pitchFamily="18" charset="0"/>
                <a:cs typeface="Times New Roman" panose="02020603050405020304" pitchFamily="18" charset="0"/>
              </a:rPr>
              <a:t> @1ml/kg body weight or pituitary extract @15-20 mg/kg.</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Stripping is generally done 12 h post injection. The male milt-suspension in normal saline is prepared prior to stripping.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Stripped eggs are mixed with milt-suspension and washed 3-4 times with water.</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spherical, dark-brown, adhesive having diameter of 1.4-1.6 mm and incubated in flow-through hatchery where hatching occurs in 22-24 h. </a:t>
            </a:r>
          </a:p>
        </p:txBody>
      </p:sp>
      <p:pic>
        <p:nvPicPr>
          <p:cNvPr id="4" name="Picture 3">
            <a:extLst>
              <a:ext uri="{FF2B5EF4-FFF2-40B4-BE49-F238E27FC236}">
                <a16:creationId xmlns:a16="http://schemas.microsoft.com/office/drawing/2014/main" id="{2D6B22B4-46D5-4AD2-849C-B581CE3775C4}"/>
              </a:ext>
            </a:extLst>
          </p:cNvPr>
          <p:cNvPicPr>
            <a:picLocks noChangeAspect="1"/>
          </p:cNvPicPr>
          <p:nvPr/>
        </p:nvPicPr>
        <p:blipFill>
          <a:blip r:embed="rId2"/>
          <a:stretch>
            <a:fillRect/>
          </a:stretch>
        </p:blipFill>
        <p:spPr>
          <a:xfrm>
            <a:off x="4459111" y="619110"/>
            <a:ext cx="3510846" cy="1641490"/>
          </a:xfrm>
          <a:prstGeom prst="roundRect">
            <a:avLst>
              <a:gd name="adj" fmla="val 8594"/>
            </a:avLst>
          </a:prstGeom>
          <a:solidFill>
            <a:srgbClr val="FFFFFF">
              <a:shade val="85000"/>
            </a:srgbClr>
          </a:solidFill>
          <a:ln>
            <a:noFill/>
          </a:ln>
          <a:effectLst>
            <a:glow rad="139700">
              <a:schemeClr val="accent4">
                <a:satMod val="175000"/>
                <a:alpha val="40000"/>
              </a:schemeClr>
            </a:glow>
            <a:reflection blurRad="12700" stA="38000" endPos="28000" dist="5000" dir="5400000" sy="-100000" algn="bl" rotWithShape="0"/>
          </a:effectLst>
        </p:spPr>
      </p:pic>
      <p:pic>
        <p:nvPicPr>
          <p:cNvPr id="5" name="Picture 4">
            <a:extLst>
              <a:ext uri="{FF2B5EF4-FFF2-40B4-BE49-F238E27FC236}">
                <a16:creationId xmlns:a16="http://schemas.microsoft.com/office/drawing/2014/main" id="{41652353-9091-4562-A6E8-F7BDD98B58FD}"/>
              </a:ext>
            </a:extLst>
          </p:cNvPr>
          <p:cNvPicPr>
            <a:picLocks noChangeAspect="1"/>
          </p:cNvPicPr>
          <p:nvPr/>
        </p:nvPicPr>
        <p:blipFill>
          <a:blip r:embed="rId3"/>
          <a:stretch>
            <a:fillRect/>
          </a:stretch>
        </p:blipFill>
        <p:spPr>
          <a:xfrm>
            <a:off x="8022165" y="619110"/>
            <a:ext cx="3510846" cy="1641490"/>
          </a:xfrm>
          <a:prstGeom prst="roundRect">
            <a:avLst>
              <a:gd name="adj" fmla="val 8594"/>
            </a:avLst>
          </a:prstGeom>
          <a:solidFill>
            <a:srgbClr val="FFFFFF">
              <a:shade val="85000"/>
            </a:srgbClr>
          </a:solidFill>
          <a:ln>
            <a:noFill/>
          </a:ln>
          <a:effectLst>
            <a:glow rad="101600">
              <a:schemeClr val="accent6">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6843856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577395"/>
            <a:ext cx="10874022" cy="3484738"/>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Generally, the fish lay 1,500-2,000 eggs/g ovary weight.</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Newly-hatched larvae are 2.6-2.8 mm in length. Yolk-sac is absorbed on the fourth day.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Larvae are, reared at a density of 3,000-5,000/m2 for 12-13 days in the hatchery.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They are fed with mixed zooplankton or Artemia nauplii or tubifex worms to get 12-15 mm size fry.</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breeding and seed production technology has been extended to almost all the states of the country.</a:t>
            </a:r>
          </a:p>
        </p:txBody>
      </p:sp>
      <p:pic>
        <p:nvPicPr>
          <p:cNvPr id="2" name="Picture 1">
            <a:extLst>
              <a:ext uri="{FF2B5EF4-FFF2-40B4-BE49-F238E27FC236}">
                <a16:creationId xmlns:a16="http://schemas.microsoft.com/office/drawing/2014/main" id="{47A81CE7-BD7F-4821-A00C-5B01E87BB97E}"/>
              </a:ext>
            </a:extLst>
          </p:cNvPr>
          <p:cNvPicPr>
            <a:picLocks noChangeAspect="1"/>
          </p:cNvPicPr>
          <p:nvPr/>
        </p:nvPicPr>
        <p:blipFill>
          <a:blip r:embed="rId2"/>
          <a:stretch>
            <a:fillRect/>
          </a:stretch>
        </p:blipFill>
        <p:spPr>
          <a:xfrm>
            <a:off x="8128000" y="498122"/>
            <a:ext cx="3405011" cy="1793522"/>
          </a:xfrm>
          <a:prstGeom prst="rect">
            <a:avLst/>
          </a:prstGeom>
          <a:ln>
            <a:noFill/>
          </a:ln>
          <a:effectLst>
            <a:glow rad="228600">
              <a:schemeClr val="accent5">
                <a:satMod val="175000"/>
                <a:alpha val="40000"/>
              </a:schemeClr>
            </a:glow>
            <a:outerShdw blurRad="292100" dist="139700" dir="2700000" algn="tl" rotWithShape="0">
              <a:srgbClr val="333333">
                <a:alpha val="65000"/>
              </a:srgbClr>
            </a:outerShdw>
          </a:effectLst>
        </p:spPr>
      </p:pic>
      <p:pic>
        <p:nvPicPr>
          <p:cNvPr id="5122" name="Picture 2" descr="Singi Fish Seed, Packaging Size: 2 kg, Rs 0.60 /piece Maverick ...">
            <a:extLst>
              <a:ext uri="{FF2B5EF4-FFF2-40B4-BE49-F238E27FC236}">
                <a16:creationId xmlns:a16="http://schemas.microsoft.com/office/drawing/2014/main" id="{2850DA45-4F93-41A6-A9D6-44BD190747D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86643" y="498123"/>
            <a:ext cx="3405010" cy="1793521"/>
          </a:xfrm>
          <a:prstGeom prst="rect">
            <a:avLst/>
          </a:prstGeom>
          <a:ln>
            <a:noFill/>
          </a:ln>
          <a:effectLst>
            <a:glow rad="139700">
              <a:schemeClr val="accent5">
                <a:satMod val="175000"/>
                <a:alpha val="40000"/>
              </a:schemeClr>
            </a:glow>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159346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91856" y="346294"/>
            <a:ext cx="6141155"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Indian Butter Catfish</a:t>
            </a:r>
          </a:p>
          <a:p>
            <a:pPr algn="ctr"/>
            <a:r>
              <a:rPr lang="en-IN" sz="2400" b="1" i="1" u="sng" dirty="0" err="1">
                <a:solidFill>
                  <a:srgbClr val="7030A0"/>
                </a:solidFill>
                <a:latin typeface="Candara Light" panose="020E0502030303020204" pitchFamily="34" charset="0"/>
              </a:rPr>
              <a:t>Ompok</a:t>
            </a:r>
            <a:r>
              <a:rPr lang="en-IN" sz="2400" b="1" i="1" dirty="0">
                <a:solidFill>
                  <a:srgbClr val="7030A0"/>
                </a:solidFill>
                <a:latin typeface="Candara Light" panose="020E0502030303020204" pitchFamily="34" charset="0"/>
              </a:rPr>
              <a:t> </a:t>
            </a:r>
            <a:r>
              <a:rPr lang="en-IN" sz="2400" b="1" i="1" u="sng" dirty="0" err="1">
                <a:solidFill>
                  <a:srgbClr val="7030A0"/>
                </a:solidFill>
                <a:latin typeface="Candara Light" panose="020E0502030303020204" pitchFamily="34" charset="0"/>
              </a:rPr>
              <a:t>bimaculatus</a:t>
            </a:r>
            <a:r>
              <a:rPr lang="en-IN" sz="2400" b="1" i="1" dirty="0">
                <a:solidFill>
                  <a:srgbClr val="7030A0"/>
                </a:solidFill>
                <a:latin typeface="Candara Light" panose="020E0502030303020204" pitchFamily="34" charset="0"/>
              </a:rPr>
              <a:t> (Bloch, 1794)</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002844"/>
            <a:ext cx="10874022" cy="3372066"/>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Indian butter catfish, a small-size fish species, is a popular and high value food fish of eastern and north-eastern states of the country.</a:t>
            </a:r>
          </a:p>
          <a:p>
            <a:pPr algn="just"/>
            <a:r>
              <a:rPr lang="en-IN" dirty="0">
                <a:solidFill>
                  <a:srgbClr val="002060"/>
                </a:solidFill>
                <a:latin typeface="Times New Roman" panose="02020603050405020304" pitchFamily="18" charset="0"/>
                <a:cs typeface="Times New Roman" panose="02020603050405020304" pitchFamily="18" charset="0"/>
              </a:rPr>
              <a:t> </a:t>
            </a: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Distributed widely in Indian sub-continent and south-east Asian countries and listed under endangered category. It is the State Fish of Tripura.</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Attains maturity during the first year and spawns from May-August in flowing waters. For captive breeding, brooders are raised in earthen ponds @ 40,000 </a:t>
            </a:r>
            <a:r>
              <a:rPr lang="en-IN" dirty="0" err="1">
                <a:solidFill>
                  <a:srgbClr val="002060"/>
                </a:solidFill>
                <a:latin typeface="Times New Roman" panose="02020603050405020304" pitchFamily="18" charset="0"/>
                <a:cs typeface="Times New Roman" panose="02020603050405020304" pitchFamily="18" charset="0"/>
              </a:rPr>
              <a:t>nos</a:t>
            </a:r>
            <a:r>
              <a:rPr lang="en-IN" dirty="0">
                <a:solidFill>
                  <a:srgbClr val="002060"/>
                </a:solidFill>
                <a:latin typeface="Times New Roman" panose="02020603050405020304" pitchFamily="18" charset="0"/>
                <a:cs typeface="Times New Roman" panose="02020603050405020304" pitchFamily="18" charset="0"/>
              </a:rPr>
              <a:t>/ha.</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Sexes are separate and well distinguished. Males have prominent genital papilla and rough pectoral fins, whereas females have smooth pectoral fins and bulged belly.</a:t>
            </a:r>
            <a:endParaRPr lang="en-IN" dirty="0"/>
          </a:p>
        </p:txBody>
      </p:sp>
      <p:pic>
        <p:nvPicPr>
          <p:cNvPr id="10242" name="Picture 2" descr="A fresh specimen of Ompok bimaculatus. | Download Scientific Diagram">
            <a:extLst>
              <a:ext uri="{FF2B5EF4-FFF2-40B4-BE49-F238E27FC236}">
                <a16:creationId xmlns:a16="http://schemas.microsoft.com/office/drawing/2014/main" id="{406D3047-6B3D-42C1-B363-C0046E4D579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91856" y="1355170"/>
            <a:ext cx="6141155" cy="1495425"/>
          </a:xfrm>
          <a:prstGeom prst="rect">
            <a:avLst/>
          </a:prstGeom>
          <a:ln>
            <a:noFill/>
          </a:ln>
          <a:effectLst>
            <a:glow rad="139700">
              <a:schemeClr val="accent4">
                <a:satMod val="175000"/>
                <a:alpha val="40000"/>
              </a:schemeClr>
            </a:glow>
            <a:outerShdw blurRad="190500" algn="tl" rotWithShape="0">
              <a:srgbClr val="000000">
                <a:alpha val="70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5829570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912533"/>
            <a:ext cx="10874022" cy="3444523"/>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Ripe brooders weighing above 80 g males and 120 g females are most suitable for induced breeding.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Ratio of 1:2 female to male is taken for induced breeding.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Brooders are given injection of </a:t>
            </a:r>
            <a:r>
              <a:rPr lang="en-IN" dirty="0" err="1">
                <a:solidFill>
                  <a:srgbClr val="002060"/>
                </a:solidFill>
                <a:latin typeface="Times New Roman" panose="02020603050405020304" pitchFamily="18" charset="0"/>
                <a:cs typeface="Times New Roman" panose="02020603050405020304" pitchFamily="18" charset="0"/>
              </a:rPr>
              <a:t>Ovatide</a:t>
            </a:r>
            <a:r>
              <a:rPr lang="en-IN" dirty="0">
                <a:solidFill>
                  <a:srgbClr val="002060"/>
                </a:solidFill>
                <a:latin typeface="Times New Roman" panose="02020603050405020304" pitchFamily="18" charset="0"/>
                <a:cs typeface="Times New Roman" panose="02020603050405020304" pitchFamily="18" charset="0"/>
              </a:rPr>
              <a:t>/</a:t>
            </a:r>
            <a:r>
              <a:rPr lang="en-IN" dirty="0" err="1">
                <a:solidFill>
                  <a:srgbClr val="002060"/>
                </a:solidFill>
                <a:latin typeface="Times New Roman" panose="02020603050405020304" pitchFamily="18" charset="0"/>
                <a:cs typeface="Times New Roman" panose="02020603050405020304" pitchFamily="18" charset="0"/>
              </a:rPr>
              <a:t>Wova</a:t>
            </a:r>
            <a:r>
              <a:rPr lang="en-IN" dirty="0">
                <a:solidFill>
                  <a:srgbClr val="002060"/>
                </a:solidFill>
                <a:latin typeface="Times New Roman" panose="02020603050405020304" pitchFamily="18" charset="0"/>
                <a:cs typeface="Times New Roman" panose="02020603050405020304" pitchFamily="18" charset="0"/>
              </a:rPr>
              <a:t>-FH @ 1.5–2.0 ml/kg body weight to female and 0.5-1.0 ml/kg to male.</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Stripping is done after 8-12 h. Around 20,000-25,000 eggs are obtained from a female of 100g, which are mixed with milt suspension prepared prior to stripping.</a:t>
            </a:r>
          </a:p>
        </p:txBody>
      </p:sp>
      <p:pic>
        <p:nvPicPr>
          <p:cNvPr id="2" name="Picture 1">
            <a:extLst>
              <a:ext uri="{FF2B5EF4-FFF2-40B4-BE49-F238E27FC236}">
                <a16:creationId xmlns:a16="http://schemas.microsoft.com/office/drawing/2014/main" id="{63F09929-9C0C-405F-99E5-7ABF6D962FD2}"/>
              </a:ext>
            </a:extLst>
          </p:cNvPr>
          <p:cNvPicPr>
            <a:picLocks noChangeAspect="1"/>
          </p:cNvPicPr>
          <p:nvPr/>
        </p:nvPicPr>
        <p:blipFill>
          <a:blip r:embed="rId2"/>
          <a:stretch>
            <a:fillRect/>
          </a:stretch>
        </p:blipFill>
        <p:spPr>
          <a:xfrm>
            <a:off x="5007912" y="812676"/>
            <a:ext cx="3153956" cy="1828923"/>
          </a:xfrm>
          <a:prstGeom prst="rect">
            <a:avLst/>
          </a:prstGeom>
          <a:ln>
            <a:noFill/>
          </a:ln>
          <a:effectLst>
            <a:glow rad="101600">
              <a:schemeClr val="accent4">
                <a:satMod val="175000"/>
                <a:alpha val="40000"/>
              </a:schemeClr>
            </a:glow>
            <a:outerShdw blurRad="292100" dist="139700" dir="2700000" algn="tl" rotWithShape="0">
              <a:srgbClr val="333333">
                <a:alpha val="65000"/>
              </a:srgbClr>
            </a:outerShdw>
          </a:effectLst>
        </p:spPr>
      </p:pic>
      <p:pic>
        <p:nvPicPr>
          <p:cNvPr id="3" name="Picture 2">
            <a:extLst>
              <a:ext uri="{FF2B5EF4-FFF2-40B4-BE49-F238E27FC236}">
                <a16:creationId xmlns:a16="http://schemas.microsoft.com/office/drawing/2014/main" id="{86BA1F57-127A-428F-B6C9-E8B7316C65A6}"/>
              </a:ext>
            </a:extLst>
          </p:cNvPr>
          <p:cNvPicPr>
            <a:picLocks noChangeAspect="1"/>
          </p:cNvPicPr>
          <p:nvPr/>
        </p:nvPicPr>
        <p:blipFill>
          <a:blip r:embed="rId3"/>
          <a:stretch>
            <a:fillRect/>
          </a:stretch>
        </p:blipFill>
        <p:spPr>
          <a:xfrm>
            <a:off x="8379054" y="812676"/>
            <a:ext cx="3153957" cy="1828923"/>
          </a:xfrm>
          <a:prstGeom prst="rect">
            <a:avLst/>
          </a:prstGeom>
          <a:ln>
            <a:noFill/>
          </a:ln>
          <a:effectLst>
            <a:glow rad="101600">
              <a:schemeClr val="accent4">
                <a:satMod val="175000"/>
                <a:alpha val="40000"/>
              </a:schemeClr>
            </a:glow>
            <a:outerShdw blurRad="292100" dist="139700" dir="2700000" algn="tl" rotWithShape="0">
              <a:srgbClr val="333333">
                <a:alpha val="65000"/>
              </a:srgbClr>
            </a:outerShdw>
          </a:effectLst>
        </p:spPr>
      </p:pic>
    </p:spTree>
    <p:extLst>
      <p:ext uri="{BB962C8B-B14F-4D97-AF65-F5344CB8AC3E}">
        <p14:creationId xmlns:p14="http://schemas.microsoft.com/office/powerpoint/2010/main" val="270699474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912533"/>
            <a:ext cx="10874022" cy="3444523"/>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shifted to the hatching tanks maintained with mild-flow of water, where hatching occurs within 18-23 h of fertilization at water temperature of 27-29°C.</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Larvae are given small-size live feed from second day onwards. With the increase in size, they are fed ad lib. with heterogeneous mixture of live zooplankton, tubifex worms and egg custard.</a:t>
            </a:r>
          </a:p>
          <a:p>
            <a:pPr algn="just"/>
            <a:r>
              <a:rPr lang="en-IN" dirty="0">
                <a:solidFill>
                  <a:srgbClr val="002060"/>
                </a:solidFill>
                <a:latin typeface="Times New Roman" panose="02020603050405020304" pitchFamily="18" charset="0"/>
                <a:cs typeface="Times New Roman" panose="02020603050405020304" pitchFamily="18" charset="0"/>
              </a:rPr>
              <a:t> </a:t>
            </a: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Fry size is attained after 3-4 weeks.</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breeding technology has been largely adopted in West Bengal, Odisha, Assam, Tripura and Uttar Pradesh</a:t>
            </a:r>
          </a:p>
        </p:txBody>
      </p:sp>
      <p:pic>
        <p:nvPicPr>
          <p:cNvPr id="2" name="Picture 1">
            <a:extLst>
              <a:ext uri="{FF2B5EF4-FFF2-40B4-BE49-F238E27FC236}">
                <a16:creationId xmlns:a16="http://schemas.microsoft.com/office/drawing/2014/main" id="{F9C40D49-E9FF-4BE9-8C0A-659E45BCA04A}"/>
              </a:ext>
            </a:extLst>
          </p:cNvPr>
          <p:cNvPicPr>
            <a:picLocks noChangeAspect="1"/>
          </p:cNvPicPr>
          <p:nvPr/>
        </p:nvPicPr>
        <p:blipFill>
          <a:blip r:embed="rId2"/>
          <a:stretch>
            <a:fillRect/>
          </a:stretch>
        </p:blipFill>
        <p:spPr>
          <a:xfrm>
            <a:off x="7191022" y="500945"/>
            <a:ext cx="4341989" cy="2185812"/>
          </a:xfrm>
          <a:prstGeom prst="rect">
            <a:avLst/>
          </a:prstGeom>
          <a:ln>
            <a:noFill/>
          </a:ln>
          <a:effectLst>
            <a:glow rad="139700">
              <a:schemeClr val="accent6">
                <a:satMod val="175000"/>
                <a:alpha val="40000"/>
              </a:schemeClr>
            </a:glow>
            <a:outerShdw blurRad="190500" algn="tl" rotWithShape="0">
              <a:srgbClr val="000000">
                <a:alpha val="70000"/>
              </a:srgbClr>
            </a:outerShdw>
          </a:effectLst>
        </p:spPr>
      </p:pic>
    </p:spTree>
    <p:extLst>
      <p:ext uri="{BB962C8B-B14F-4D97-AF65-F5344CB8AC3E}">
        <p14:creationId xmlns:p14="http://schemas.microsoft.com/office/powerpoint/2010/main" val="26329414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91856" y="417014"/>
            <a:ext cx="6141155"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Pabdah Catﬁsh</a:t>
            </a:r>
          </a:p>
          <a:p>
            <a:pPr algn="ctr"/>
            <a:r>
              <a:rPr lang="en-IN" sz="2400" b="1" i="1" u="sng" dirty="0" err="1">
                <a:solidFill>
                  <a:srgbClr val="7030A0"/>
                </a:solidFill>
                <a:latin typeface="Candara Light" panose="020E0502030303020204" pitchFamily="34" charset="0"/>
              </a:rPr>
              <a:t>Ompok</a:t>
            </a:r>
            <a:r>
              <a:rPr lang="en-IN" sz="2400" b="1" i="1" dirty="0">
                <a:solidFill>
                  <a:srgbClr val="7030A0"/>
                </a:solidFill>
                <a:latin typeface="Candara Light" panose="020E0502030303020204" pitchFamily="34" charset="0"/>
              </a:rPr>
              <a:t> </a:t>
            </a:r>
            <a:r>
              <a:rPr lang="en-IN" sz="2400" b="1" i="1" u="sng" dirty="0" err="1">
                <a:solidFill>
                  <a:srgbClr val="7030A0"/>
                </a:solidFill>
                <a:latin typeface="Candara Light" panose="020E0502030303020204" pitchFamily="34" charset="0"/>
              </a:rPr>
              <a:t>pabda</a:t>
            </a:r>
            <a:r>
              <a:rPr lang="en-IN" sz="2400" b="1" i="1" u="sng" dirty="0">
                <a:solidFill>
                  <a:srgbClr val="7030A0"/>
                </a:solidFill>
                <a:latin typeface="Candara Light" panose="020E0502030303020204" pitchFamily="34" charset="0"/>
              </a:rPr>
              <a:t> </a:t>
            </a:r>
            <a:r>
              <a:rPr lang="en-IN" sz="2400" b="1" i="1" dirty="0">
                <a:solidFill>
                  <a:srgbClr val="7030A0"/>
                </a:solidFill>
                <a:latin typeface="Candara Light" panose="020E0502030303020204" pitchFamily="34" charset="0"/>
              </a:rPr>
              <a:t>(Hamilton, 1822)</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048352"/>
            <a:ext cx="10874022" cy="3081867"/>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err="1">
                <a:solidFill>
                  <a:srgbClr val="002060"/>
                </a:solidFill>
                <a:latin typeface="Times New Roman" panose="02020603050405020304" pitchFamily="18" charset="0"/>
                <a:cs typeface="Times New Roman" panose="02020603050405020304" pitchFamily="18" charset="0"/>
              </a:rPr>
              <a:t>Pabdah</a:t>
            </a:r>
            <a:r>
              <a:rPr lang="en-IN" dirty="0">
                <a:solidFill>
                  <a:srgbClr val="002060"/>
                </a:solidFill>
                <a:latin typeface="Times New Roman" panose="02020603050405020304" pitchFamily="18" charset="0"/>
                <a:cs typeface="Times New Roman" panose="02020603050405020304" pitchFamily="18" charset="0"/>
              </a:rPr>
              <a:t>, an important small-size high-value catfish, inhabits rivers, tanks and ponds of Indian sub-continent.</a:t>
            </a:r>
          </a:p>
          <a:p>
            <a:pPr marL="285750" indent="-28575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Attains maturity in the first year and breeds during June-August. </a:t>
            </a:r>
          </a:p>
          <a:p>
            <a:pPr marL="285750" indent="-28575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Sexes are distinguishable at maturity with females having smooth pectoral fins and bulged belly, whereas males have rough pectoral fins and pinkish-white anal papilla.</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Captive breeding is undertaken by rearing </a:t>
            </a:r>
            <a:r>
              <a:rPr lang="en-IN" dirty="0" err="1">
                <a:solidFill>
                  <a:srgbClr val="002060"/>
                </a:solidFill>
                <a:latin typeface="Times New Roman" panose="02020603050405020304" pitchFamily="18" charset="0"/>
                <a:cs typeface="Times New Roman" panose="02020603050405020304" pitchFamily="18" charset="0"/>
              </a:rPr>
              <a:t>broodstock</a:t>
            </a:r>
            <a:r>
              <a:rPr lang="en-IN" dirty="0">
                <a:solidFill>
                  <a:srgbClr val="002060"/>
                </a:solidFill>
                <a:latin typeface="Times New Roman" panose="02020603050405020304" pitchFamily="18" charset="0"/>
                <a:cs typeface="Times New Roman" panose="02020603050405020304" pitchFamily="18" charset="0"/>
              </a:rPr>
              <a:t> in earthen ponds. Adult fishes of 30-40 g are suitable for induced breeding.</a:t>
            </a:r>
            <a:endParaRPr lang="en-IN" dirty="0"/>
          </a:p>
        </p:txBody>
      </p:sp>
      <p:pic>
        <p:nvPicPr>
          <p:cNvPr id="11266" name="Picture 2" descr="OMPOK PABDA ~ FISH FARMING - RECIRCULATING AQUACULTURE SYSTEM-RAS ...">
            <a:extLst>
              <a:ext uri="{FF2B5EF4-FFF2-40B4-BE49-F238E27FC236}">
                <a16:creationId xmlns:a16="http://schemas.microsoft.com/office/drawing/2014/main" id="{7402E021-DF32-4B75-B62E-732A6CDE3B63}"/>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1" r="-140" b="5057"/>
          <a:stretch/>
        </p:blipFill>
        <p:spPr bwMode="auto">
          <a:xfrm>
            <a:off x="5391856" y="1449186"/>
            <a:ext cx="6141155" cy="1485926"/>
          </a:xfrm>
          <a:prstGeom prst="rect">
            <a:avLst/>
          </a:prstGeom>
          <a:ln>
            <a:noFill/>
          </a:ln>
          <a:effectLst>
            <a:glow rad="139700">
              <a:schemeClr val="accent4">
                <a:satMod val="175000"/>
                <a:alpha val="40000"/>
              </a:schemeClr>
            </a:glow>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3144991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720623"/>
            <a:ext cx="10874022" cy="36364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Commercial hormone such as </a:t>
            </a:r>
            <a:r>
              <a:rPr lang="en-IN" dirty="0" err="1">
                <a:solidFill>
                  <a:srgbClr val="002060"/>
                </a:solidFill>
                <a:latin typeface="Times New Roman" panose="02020603050405020304" pitchFamily="18" charset="0"/>
                <a:cs typeface="Times New Roman" panose="02020603050405020304" pitchFamily="18" charset="0"/>
              </a:rPr>
              <a:t>Ovatide</a:t>
            </a:r>
            <a:r>
              <a:rPr lang="en-IN" dirty="0">
                <a:solidFill>
                  <a:srgbClr val="002060"/>
                </a:solidFill>
                <a:latin typeface="Times New Roman" panose="02020603050405020304" pitchFamily="18" charset="0"/>
                <a:cs typeface="Times New Roman" panose="02020603050405020304" pitchFamily="18" charset="0"/>
              </a:rPr>
              <a:t>/</a:t>
            </a:r>
            <a:r>
              <a:rPr lang="en-IN" dirty="0" err="1">
                <a:solidFill>
                  <a:srgbClr val="002060"/>
                </a:solidFill>
                <a:latin typeface="Times New Roman" panose="02020603050405020304" pitchFamily="18" charset="0"/>
                <a:cs typeface="Times New Roman" panose="02020603050405020304" pitchFamily="18" charset="0"/>
              </a:rPr>
              <a:t>Ovaprim</a:t>
            </a:r>
            <a:r>
              <a:rPr lang="en-IN" dirty="0">
                <a:solidFill>
                  <a:srgbClr val="002060"/>
                </a:solidFill>
                <a:latin typeface="Times New Roman" panose="02020603050405020304" pitchFamily="18" charset="0"/>
                <a:cs typeface="Times New Roman" panose="02020603050405020304" pitchFamily="18" charset="0"/>
              </a:rPr>
              <a:t> @1.0-2.0 ml/kg body weight to the female and @ 0.5-1.0 ml/kg body weight to the male is injected for induced breeding.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Females usually become ready for stripping after 8-10 h of injection. Prior to stripping of ova, milt suspension is prepared by removing testes and macerating in normal saline. Stripped eggs are fertilized with milt-suspension.</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Fertilized eggs are incubated in flow-through hatchery, where hatching occurs after 22-24 h, and yolk-sac is absorbed after 3 days.</a:t>
            </a:r>
          </a:p>
        </p:txBody>
      </p:sp>
      <p:pic>
        <p:nvPicPr>
          <p:cNvPr id="4" name="Picture 3">
            <a:extLst>
              <a:ext uri="{FF2B5EF4-FFF2-40B4-BE49-F238E27FC236}">
                <a16:creationId xmlns:a16="http://schemas.microsoft.com/office/drawing/2014/main" id="{D1303B63-76A9-4918-9F3B-548A7C150816}"/>
              </a:ext>
            </a:extLst>
          </p:cNvPr>
          <p:cNvPicPr>
            <a:picLocks noChangeAspect="1"/>
          </p:cNvPicPr>
          <p:nvPr/>
        </p:nvPicPr>
        <p:blipFill>
          <a:blip r:embed="rId2"/>
          <a:stretch>
            <a:fillRect/>
          </a:stretch>
        </p:blipFill>
        <p:spPr>
          <a:xfrm>
            <a:off x="4744032" y="870594"/>
            <a:ext cx="3259791" cy="1714562"/>
          </a:xfrm>
          <a:prstGeom prst="rect">
            <a:avLst/>
          </a:prstGeom>
          <a:ln>
            <a:noFill/>
          </a:ln>
          <a:effectLst>
            <a:glow rad="101600">
              <a:schemeClr val="accent5">
                <a:satMod val="175000"/>
                <a:alpha val="40000"/>
              </a:schemeClr>
            </a:glow>
            <a:outerShdw blurRad="292100" dist="139700" dir="2700000" algn="tl" rotWithShape="0">
              <a:srgbClr val="333333">
                <a:alpha val="65000"/>
              </a:srgbClr>
            </a:outerShdw>
          </a:effectLst>
        </p:spPr>
      </p:pic>
      <p:pic>
        <p:nvPicPr>
          <p:cNvPr id="5" name="Picture 4">
            <a:extLst>
              <a:ext uri="{FF2B5EF4-FFF2-40B4-BE49-F238E27FC236}">
                <a16:creationId xmlns:a16="http://schemas.microsoft.com/office/drawing/2014/main" id="{18856697-AFDF-4790-8479-F93E4BC766D2}"/>
              </a:ext>
            </a:extLst>
          </p:cNvPr>
          <p:cNvPicPr>
            <a:picLocks noChangeAspect="1"/>
          </p:cNvPicPr>
          <p:nvPr/>
        </p:nvPicPr>
        <p:blipFill>
          <a:blip r:embed="rId3"/>
          <a:stretch>
            <a:fillRect/>
          </a:stretch>
        </p:blipFill>
        <p:spPr>
          <a:xfrm>
            <a:off x="8147876" y="870594"/>
            <a:ext cx="3259791" cy="1714562"/>
          </a:xfrm>
          <a:prstGeom prst="rect">
            <a:avLst/>
          </a:prstGeom>
          <a:ln>
            <a:noFill/>
          </a:ln>
          <a:effectLst>
            <a:glow rad="101600">
              <a:schemeClr val="accent5">
                <a:satMod val="175000"/>
                <a:alpha val="40000"/>
              </a:schemeClr>
            </a:glow>
            <a:outerShdw blurRad="292100" dist="139700" dir="2700000" algn="tl" rotWithShape="0">
              <a:srgbClr val="333333">
                <a:alpha val="65000"/>
              </a:srgbClr>
            </a:outerShdw>
          </a:effectLst>
        </p:spPr>
      </p:pic>
    </p:spTree>
    <p:extLst>
      <p:ext uri="{BB962C8B-B14F-4D97-AF65-F5344CB8AC3E}">
        <p14:creationId xmlns:p14="http://schemas.microsoft.com/office/powerpoint/2010/main" val="358507814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980268"/>
            <a:ext cx="10874022" cy="3149600"/>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Free swimming larvae are reared in separate tanks and fed with plankton ad lib. Gradually, chopped tubifex larvae are added in the diet with increase of the larvae size.</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Larvae are reared in shallow water depth of 3-4 cm initially and gradually increased to 15-20cm with increase of larvae size (fry stage). A survival of 15-20% is generally achieved at fry stage.</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breeding technology has been largely adopted in West Bengal, Odisha, Assam and Tripura.</a:t>
            </a:r>
          </a:p>
        </p:txBody>
      </p:sp>
      <p:pic>
        <p:nvPicPr>
          <p:cNvPr id="4" name="Picture 3">
            <a:extLst>
              <a:ext uri="{FF2B5EF4-FFF2-40B4-BE49-F238E27FC236}">
                <a16:creationId xmlns:a16="http://schemas.microsoft.com/office/drawing/2014/main" id="{05848E94-88EE-45D0-80AC-7E59426FF204}"/>
              </a:ext>
            </a:extLst>
          </p:cNvPr>
          <p:cNvPicPr>
            <a:picLocks noChangeAspect="1"/>
          </p:cNvPicPr>
          <p:nvPr/>
        </p:nvPicPr>
        <p:blipFill>
          <a:blip r:embed="rId2"/>
          <a:stretch>
            <a:fillRect/>
          </a:stretch>
        </p:blipFill>
        <p:spPr>
          <a:xfrm>
            <a:off x="7879644" y="728131"/>
            <a:ext cx="3653367" cy="2048936"/>
          </a:xfrm>
          <a:prstGeom prst="rect">
            <a:avLst/>
          </a:prstGeom>
          <a:ln>
            <a:noFill/>
          </a:ln>
          <a:effectLst>
            <a:glow rad="139700">
              <a:schemeClr val="accent5">
                <a:satMod val="175000"/>
                <a:alpha val="40000"/>
              </a:schemeClr>
            </a:glow>
            <a:outerShdw blurRad="292100" dist="139700" dir="2700000" algn="tl" rotWithShape="0">
              <a:srgbClr val="333333">
                <a:alpha val="65000"/>
              </a:srgbClr>
            </a:outerShdw>
          </a:effectLst>
        </p:spPr>
      </p:pic>
      <p:pic>
        <p:nvPicPr>
          <p:cNvPr id="5" name="Picture 4">
            <a:extLst>
              <a:ext uri="{FF2B5EF4-FFF2-40B4-BE49-F238E27FC236}">
                <a16:creationId xmlns:a16="http://schemas.microsoft.com/office/drawing/2014/main" id="{56144ACB-A6EC-4FD5-A4A4-61F863D721C8}"/>
              </a:ext>
            </a:extLst>
          </p:cNvPr>
          <p:cNvPicPr>
            <a:picLocks noChangeAspect="1"/>
          </p:cNvPicPr>
          <p:nvPr/>
        </p:nvPicPr>
        <p:blipFill>
          <a:blip r:embed="rId3"/>
          <a:stretch>
            <a:fillRect/>
          </a:stretch>
        </p:blipFill>
        <p:spPr>
          <a:xfrm>
            <a:off x="3962400" y="728132"/>
            <a:ext cx="3476978" cy="2048935"/>
          </a:xfrm>
          <a:prstGeom prst="roundRect">
            <a:avLst>
              <a:gd name="adj" fmla="val 16667"/>
            </a:avLst>
          </a:prstGeom>
          <a:ln>
            <a:noFill/>
          </a:ln>
          <a:effectLst>
            <a:glow rad="228600">
              <a:schemeClr val="accent4">
                <a:satMod val="175000"/>
                <a:alpha val="40000"/>
              </a:schemeClr>
            </a:glow>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spTree>
    <p:extLst>
      <p:ext uri="{BB962C8B-B14F-4D97-AF65-F5344CB8AC3E}">
        <p14:creationId xmlns:p14="http://schemas.microsoft.com/office/powerpoint/2010/main" val="374732496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91856" y="417014"/>
            <a:ext cx="6141155"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Freshwater Shark</a:t>
            </a:r>
          </a:p>
          <a:p>
            <a:pPr algn="ctr"/>
            <a:r>
              <a:rPr lang="en-IN" sz="2400" b="1" i="1" u="sng" dirty="0">
                <a:solidFill>
                  <a:srgbClr val="7030A0"/>
                </a:solidFill>
                <a:latin typeface="Candara Light" panose="020E0502030303020204" pitchFamily="34" charset="0"/>
              </a:rPr>
              <a:t>Wallago</a:t>
            </a:r>
            <a:r>
              <a:rPr lang="en-IN" sz="2400" b="1" i="1" dirty="0">
                <a:solidFill>
                  <a:srgbClr val="7030A0"/>
                </a:solidFill>
                <a:latin typeface="Candara Light" panose="020E0502030303020204" pitchFamily="34" charset="0"/>
              </a:rPr>
              <a:t> </a:t>
            </a:r>
            <a:r>
              <a:rPr lang="en-IN" sz="2400" b="1" i="1" u="sng" dirty="0" err="1">
                <a:solidFill>
                  <a:srgbClr val="7030A0"/>
                </a:solidFill>
                <a:latin typeface="Candara Light" panose="020E0502030303020204" pitchFamily="34" charset="0"/>
              </a:rPr>
              <a:t>attu</a:t>
            </a:r>
            <a:r>
              <a:rPr lang="en-IN" sz="2400" b="1" i="1" dirty="0">
                <a:solidFill>
                  <a:srgbClr val="7030A0"/>
                </a:solidFill>
                <a:latin typeface="Candara Light" panose="020E0502030303020204" pitchFamily="34" charset="0"/>
              </a:rPr>
              <a:t> (Bloch &amp; Schneider, 1801)</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048352"/>
            <a:ext cx="10874022" cy="33926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Largest freshwater catfish of India and distributed from Pakistan to Vietnam and Indonesia. Matures within 2 years and spawn during May-September in rivers and large reservoirs.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For captive breeding, </a:t>
            </a:r>
            <a:r>
              <a:rPr lang="en-IN" dirty="0" err="1">
                <a:solidFill>
                  <a:srgbClr val="002060"/>
                </a:solidFill>
                <a:latin typeface="Times New Roman" panose="02020603050405020304" pitchFamily="18" charset="0"/>
                <a:cs typeface="Times New Roman" panose="02020603050405020304" pitchFamily="18" charset="0"/>
              </a:rPr>
              <a:t>broodstock</a:t>
            </a:r>
            <a:r>
              <a:rPr lang="en-IN" dirty="0">
                <a:solidFill>
                  <a:srgbClr val="002060"/>
                </a:solidFill>
                <a:latin typeface="Times New Roman" panose="02020603050405020304" pitchFamily="18" charset="0"/>
                <a:cs typeface="Times New Roman" panose="02020603050405020304" pitchFamily="18" charset="0"/>
              </a:rPr>
              <a:t> are raised in ponds and fed with small-size fishes. Sexes are separate and distinct.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Males have slender body, large pectoral fins with serrations on pectoral spine and swollen pointed genital papilla, whereas females have bulging abdomen, soft pectoral spine and blunt genital papilla.</a:t>
            </a:r>
          </a:p>
          <a:p>
            <a:pPr marL="285750" indent="-28575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Pairing of both female and male is made in 1:1 to 1:2 depending on size of the fish.</a:t>
            </a:r>
            <a:endParaRPr lang="en-IN" dirty="0"/>
          </a:p>
        </p:txBody>
      </p:sp>
      <p:pic>
        <p:nvPicPr>
          <p:cNvPr id="16386" name="Picture 2" descr="Wallago - Wikipedia">
            <a:extLst>
              <a:ext uri="{FF2B5EF4-FFF2-40B4-BE49-F238E27FC236}">
                <a16:creationId xmlns:a16="http://schemas.microsoft.com/office/drawing/2014/main" id="{01F5CBA0-8AE1-4EED-8E08-663759CF0AA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91856" y="1387449"/>
            <a:ext cx="6141154" cy="1536373"/>
          </a:xfrm>
          <a:prstGeom prst="rect">
            <a:avLst/>
          </a:prstGeom>
          <a:ln>
            <a:noFill/>
          </a:ln>
          <a:effectLst>
            <a:glow rad="63500">
              <a:schemeClr val="accent5">
                <a:satMod val="175000"/>
                <a:alpha val="40000"/>
              </a:schemeClr>
            </a:glow>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4941306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777067"/>
            <a:ext cx="10874022" cy="36364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Fishes are induced by pituitary gland extract or commercial fish hormone </a:t>
            </a:r>
            <a:r>
              <a:rPr lang="en-IN" dirty="0" err="1">
                <a:solidFill>
                  <a:srgbClr val="002060"/>
                </a:solidFill>
                <a:latin typeface="Times New Roman" panose="02020603050405020304" pitchFamily="18" charset="0"/>
                <a:cs typeface="Times New Roman" panose="02020603050405020304" pitchFamily="18" charset="0"/>
              </a:rPr>
              <a:t>Ovaprim</a:t>
            </a:r>
            <a:r>
              <a:rPr lang="en-IN" dirty="0">
                <a:solidFill>
                  <a:srgbClr val="002060"/>
                </a:solidFill>
                <a:latin typeface="Times New Roman" panose="02020603050405020304" pitchFamily="18" charset="0"/>
                <a:cs typeface="Times New Roman" panose="02020603050405020304" pitchFamily="18" charset="0"/>
              </a:rPr>
              <a:t>/</a:t>
            </a:r>
            <a:r>
              <a:rPr lang="en-IN" dirty="0" err="1">
                <a:solidFill>
                  <a:srgbClr val="002060"/>
                </a:solidFill>
                <a:latin typeface="Times New Roman" panose="02020603050405020304" pitchFamily="18" charset="0"/>
                <a:cs typeface="Times New Roman" panose="02020603050405020304" pitchFamily="18" charset="0"/>
              </a:rPr>
              <a:t>GonoproFH</a:t>
            </a:r>
            <a:r>
              <a:rPr lang="en-IN" dirty="0">
                <a:solidFill>
                  <a:srgbClr val="002060"/>
                </a:solidFill>
                <a:latin typeface="Times New Roman" panose="02020603050405020304" pitchFamily="18" charset="0"/>
                <a:cs typeface="Times New Roman" panose="02020603050405020304" pitchFamily="18" charset="0"/>
              </a:rPr>
              <a:t>. Injected with pituitary extract, the females are given in two doses (@ 4 mg/kg and 12 mg/kg) and males are given one dose of 2-3 mg/kg, while with use of commercial hormone single of 0.5-0.6 ml/kg and 0.3 ml/kg is given to female and male respectively.</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Injected brooders are transferred to spawning tank provided with wooden logs and macrophytes such as Hydrilla </a:t>
            </a:r>
            <a:r>
              <a:rPr lang="en-IN" dirty="0" err="1">
                <a:solidFill>
                  <a:srgbClr val="002060"/>
                </a:solidFill>
                <a:latin typeface="Times New Roman" panose="02020603050405020304" pitchFamily="18" charset="0"/>
                <a:cs typeface="Times New Roman" panose="02020603050405020304" pitchFamily="18" charset="0"/>
              </a:rPr>
              <a:t>verticellata</a:t>
            </a:r>
            <a:r>
              <a:rPr lang="en-IN" dirty="0">
                <a:solidFill>
                  <a:srgbClr val="002060"/>
                </a:solidFill>
                <a:latin typeface="Times New Roman" panose="02020603050405020304" pitchFamily="18" charset="0"/>
                <a:cs typeface="Times New Roman" panose="02020603050405020304" pitchFamily="18" charset="0"/>
              </a:rPr>
              <a:t>. Spawning occurs after 6-8 h of hormone injection.</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sticky and hence attached to the weeds, wooden logs and even to tank walls. Fertilization rate ranged from 70-90%.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spherical, pale yellow having diameter of 2.2-2.8 mm. Fecundity is around 30,000-40,000 eggs/kg.</a:t>
            </a:r>
          </a:p>
        </p:txBody>
      </p:sp>
      <p:pic>
        <p:nvPicPr>
          <p:cNvPr id="2" name="Picture 1">
            <a:extLst>
              <a:ext uri="{FF2B5EF4-FFF2-40B4-BE49-F238E27FC236}">
                <a16:creationId xmlns:a16="http://schemas.microsoft.com/office/drawing/2014/main" id="{FB1E2F5F-4E60-4F17-8F6A-6F35A67250FC}"/>
              </a:ext>
            </a:extLst>
          </p:cNvPr>
          <p:cNvPicPr>
            <a:picLocks noChangeAspect="1"/>
          </p:cNvPicPr>
          <p:nvPr/>
        </p:nvPicPr>
        <p:blipFill>
          <a:blip r:embed="rId2"/>
          <a:stretch>
            <a:fillRect/>
          </a:stretch>
        </p:blipFill>
        <p:spPr>
          <a:xfrm>
            <a:off x="3752147" y="870593"/>
            <a:ext cx="3811410" cy="1714561"/>
          </a:xfrm>
          <a:prstGeom prst="roundRect">
            <a:avLst>
              <a:gd name="adj" fmla="val 8594"/>
            </a:avLst>
          </a:prstGeom>
          <a:solidFill>
            <a:srgbClr val="FFFFFF">
              <a:shade val="85000"/>
            </a:srgbClr>
          </a:solidFill>
          <a:ln>
            <a:noFill/>
          </a:ln>
          <a:effectLst>
            <a:glow rad="101600">
              <a:schemeClr val="accent4">
                <a:satMod val="175000"/>
                <a:alpha val="40000"/>
              </a:schemeClr>
            </a:glow>
            <a:reflection blurRad="12700" stA="38000" endPos="28000" dist="5000" dir="5400000" sy="-100000" algn="bl" rotWithShape="0"/>
          </a:effectLst>
        </p:spPr>
      </p:pic>
      <p:pic>
        <p:nvPicPr>
          <p:cNvPr id="3" name="Picture 2">
            <a:extLst>
              <a:ext uri="{FF2B5EF4-FFF2-40B4-BE49-F238E27FC236}">
                <a16:creationId xmlns:a16="http://schemas.microsoft.com/office/drawing/2014/main" id="{C8C8F0C2-C95D-4C7C-B857-9E3B9C737641}"/>
              </a:ext>
            </a:extLst>
          </p:cNvPr>
          <p:cNvPicPr>
            <a:picLocks noChangeAspect="1"/>
          </p:cNvPicPr>
          <p:nvPr/>
        </p:nvPicPr>
        <p:blipFill>
          <a:blip r:embed="rId3"/>
          <a:stretch>
            <a:fillRect/>
          </a:stretch>
        </p:blipFill>
        <p:spPr>
          <a:xfrm>
            <a:off x="7721600" y="870593"/>
            <a:ext cx="3811411" cy="1714560"/>
          </a:xfrm>
          <a:prstGeom prst="roundRect">
            <a:avLst>
              <a:gd name="adj" fmla="val 8594"/>
            </a:avLst>
          </a:prstGeom>
          <a:solidFill>
            <a:srgbClr val="FFFFFF">
              <a:shade val="85000"/>
            </a:srgbClr>
          </a:solidFill>
          <a:ln>
            <a:noFill/>
          </a:ln>
          <a:effectLst>
            <a:glow rad="101600">
              <a:schemeClr val="accent4">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95624360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777067"/>
            <a:ext cx="10874022" cy="36364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Hatching occurs within 14-18 h at 28±1°C. </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Hatchlings start crawling over the tank bottom from 2</a:t>
            </a:r>
            <a:r>
              <a:rPr lang="en-IN" baseline="30000" dirty="0">
                <a:solidFill>
                  <a:srgbClr val="002060"/>
                </a:solidFill>
                <a:latin typeface="Times New Roman" panose="02020603050405020304" pitchFamily="18" charset="0"/>
                <a:cs typeface="Times New Roman" panose="02020603050405020304" pitchFamily="18" charset="0"/>
              </a:rPr>
              <a:t>nd</a:t>
            </a:r>
            <a:r>
              <a:rPr lang="en-IN" dirty="0">
                <a:solidFill>
                  <a:srgbClr val="002060"/>
                </a:solidFill>
                <a:latin typeface="Times New Roman" panose="02020603050405020304" pitchFamily="18" charset="0"/>
                <a:cs typeface="Times New Roman" panose="02020603050405020304" pitchFamily="18" charset="0"/>
              </a:rPr>
              <a:t> day and feed on their siblings. Hence, feeding them with zooplankton and cut pieces of insect larvae is essential from 2</a:t>
            </a:r>
            <a:r>
              <a:rPr lang="en-IN" baseline="30000" dirty="0">
                <a:solidFill>
                  <a:srgbClr val="002060"/>
                </a:solidFill>
                <a:latin typeface="Times New Roman" panose="02020603050405020304" pitchFamily="18" charset="0"/>
                <a:cs typeface="Times New Roman" panose="02020603050405020304" pitchFamily="18" charset="0"/>
              </a:rPr>
              <a:t>nd</a:t>
            </a:r>
            <a:r>
              <a:rPr lang="en-IN" dirty="0">
                <a:solidFill>
                  <a:srgbClr val="002060"/>
                </a:solidFill>
                <a:latin typeface="Times New Roman" panose="02020603050405020304" pitchFamily="18" charset="0"/>
                <a:cs typeface="Times New Roman" panose="02020603050405020304" pitchFamily="18" charset="0"/>
              </a:rPr>
              <a:t> day onwards.</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Yolk-sac is absorbed on 4th day. Spawn is collected and transferred to another tank for growing to fry stage. They are fed on zooplankton and meshed insects and their </a:t>
            </a:r>
            <a:r>
              <a:rPr lang="en-IN" dirty="0" err="1">
                <a:solidFill>
                  <a:srgbClr val="002060"/>
                </a:solidFill>
                <a:latin typeface="Times New Roman" panose="02020603050405020304" pitchFamily="18" charset="0"/>
                <a:cs typeface="Times New Roman" panose="02020603050405020304" pitchFamily="18" charset="0"/>
              </a:rPr>
              <a:t>lavae</a:t>
            </a:r>
            <a:r>
              <a:rPr lang="en-IN" dirty="0">
                <a:solidFill>
                  <a:srgbClr val="002060"/>
                </a:solidFill>
                <a:latin typeface="Times New Roman" panose="02020603050405020304" pitchFamily="18" charset="0"/>
                <a:cs typeface="Times New Roman" panose="02020603050405020304" pitchFamily="18" charset="0"/>
              </a:rPr>
              <a:t>.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Survival is generally poor, 10-20% at fry stage.</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species has been successfully bred in Odisha and Uttar Pradesh.</a:t>
            </a:r>
          </a:p>
        </p:txBody>
      </p:sp>
      <p:pic>
        <p:nvPicPr>
          <p:cNvPr id="2" name="Picture 1">
            <a:extLst>
              <a:ext uri="{FF2B5EF4-FFF2-40B4-BE49-F238E27FC236}">
                <a16:creationId xmlns:a16="http://schemas.microsoft.com/office/drawing/2014/main" id="{47E861EB-EC55-4092-B89D-FA3C01E1B8DC}"/>
              </a:ext>
            </a:extLst>
          </p:cNvPr>
          <p:cNvPicPr>
            <a:picLocks noChangeAspect="1"/>
          </p:cNvPicPr>
          <p:nvPr/>
        </p:nvPicPr>
        <p:blipFill>
          <a:blip r:embed="rId2"/>
          <a:stretch>
            <a:fillRect/>
          </a:stretch>
        </p:blipFill>
        <p:spPr>
          <a:xfrm>
            <a:off x="3411943" y="909928"/>
            <a:ext cx="3989334" cy="1590383"/>
          </a:xfrm>
          <a:prstGeom prst="roundRect">
            <a:avLst>
              <a:gd name="adj" fmla="val 8594"/>
            </a:avLst>
          </a:prstGeom>
          <a:solidFill>
            <a:srgbClr val="FFFFFF">
              <a:shade val="85000"/>
            </a:srgbClr>
          </a:solidFill>
          <a:ln>
            <a:noFill/>
          </a:ln>
          <a:effectLst>
            <a:glow rad="139700">
              <a:schemeClr val="accent4">
                <a:satMod val="175000"/>
                <a:alpha val="40000"/>
              </a:schemeClr>
            </a:glow>
            <a:reflection blurRad="12700" stA="38000" endPos="28000" dist="5000" dir="5400000" sy="-100000" algn="bl" rotWithShape="0"/>
          </a:effectLst>
        </p:spPr>
      </p:pic>
      <p:pic>
        <p:nvPicPr>
          <p:cNvPr id="17410" name="Picture 2" descr="PDF] Observations on captive breeding of the threatened freshwater ...">
            <a:extLst>
              <a:ext uri="{FF2B5EF4-FFF2-40B4-BE49-F238E27FC236}">
                <a16:creationId xmlns:a16="http://schemas.microsoft.com/office/drawing/2014/main" id="{6B2110D8-59CF-42E8-920C-FA990B0D06B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543678" y="909929"/>
            <a:ext cx="3989333" cy="1590383"/>
          </a:xfrm>
          <a:prstGeom prst="rect">
            <a:avLst/>
          </a:prstGeom>
          <a:ln>
            <a:noFill/>
          </a:ln>
          <a:effectLst>
            <a:glow rad="63500">
              <a:schemeClr val="accent5">
                <a:satMod val="175000"/>
                <a:alpha val="40000"/>
              </a:schemeClr>
            </a:glow>
            <a:softEdge rad="1125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0831559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91856" y="417014"/>
            <a:ext cx="6141155"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Long Whiskers Catfish</a:t>
            </a:r>
          </a:p>
          <a:p>
            <a:pPr algn="ctr"/>
            <a:r>
              <a:rPr lang="en-IN" sz="2400" b="1" i="1" u="sng" dirty="0" err="1">
                <a:solidFill>
                  <a:srgbClr val="7030A0"/>
                </a:solidFill>
                <a:latin typeface="Candara Light" panose="020E0502030303020204" pitchFamily="34" charset="0"/>
              </a:rPr>
              <a:t>Mystus</a:t>
            </a:r>
            <a:r>
              <a:rPr lang="en-IN" sz="2400" b="1" i="1" dirty="0">
                <a:solidFill>
                  <a:srgbClr val="7030A0"/>
                </a:solidFill>
                <a:latin typeface="Candara Light" panose="020E0502030303020204" pitchFamily="34" charset="0"/>
              </a:rPr>
              <a:t> </a:t>
            </a:r>
            <a:r>
              <a:rPr lang="en-IN" sz="2400" b="1" i="1" u="sng" dirty="0" err="1">
                <a:solidFill>
                  <a:srgbClr val="7030A0"/>
                </a:solidFill>
                <a:latin typeface="Candara Light" panose="020E0502030303020204" pitchFamily="34" charset="0"/>
              </a:rPr>
              <a:t>gulio</a:t>
            </a:r>
            <a:r>
              <a:rPr lang="en-IN" sz="2400" b="1" i="1" dirty="0">
                <a:solidFill>
                  <a:srgbClr val="7030A0"/>
                </a:solidFill>
                <a:latin typeface="Candara Light" panose="020E0502030303020204" pitchFamily="34" charset="0"/>
              </a:rPr>
              <a:t> (Hamilton, 1822)</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048352"/>
            <a:ext cx="10874022" cy="33926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Long whiskers catfish is euryhaline in nature and thrive well both in fresh and brackish water.</a:t>
            </a:r>
          </a:p>
          <a:p>
            <a:pPr marL="285750" indent="-28575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Distributed in Pakistan, eastern parts of India, Indonesia and Vietnam.</a:t>
            </a:r>
          </a:p>
          <a:p>
            <a:pPr algn="just"/>
            <a:r>
              <a:rPr lang="en-IN" dirty="0">
                <a:solidFill>
                  <a:srgbClr val="002060"/>
                </a:solidFill>
                <a:latin typeface="Times New Roman" panose="02020603050405020304" pitchFamily="18" charset="0"/>
                <a:cs typeface="Times New Roman" panose="02020603050405020304" pitchFamily="18" charset="0"/>
              </a:rPr>
              <a:t> </a:t>
            </a: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Captive breeding is undertaken by raising </a:t>
            </a:r>
            <a:r>
              <a:rPr lang="en-IN" dirty="0" err="1">
                <a:solidFill>
                  <a:srgbClr val="002060"/>
                </a:solidFill>
                <a:latin typeface="Times New Roman" panose="02020603050405020304" pitchFamily="18" charset="0"/>
                <a:cs typeface="Times New Roman" panose="02020603050405020304" pitchFamily="18" charset="0"/>
              </a:rPr>
              <a:t>broodstock</a:t>
            </a:r>
            <a:r>
              <a:rPr lang="en-IN" dirty="0">
                <a:solidFill>
                  <a:srgbClr val="002060"/>
                </a:solidFill>
                <a:latin typeface="Times New Roman" panose="02020603050405020304" pitchFamily="18" charset="0"/>
                <a:cs typeface="Times New Roman" panose="02020603050405020304" pitchFamily="18" charset="0"/>
              </a:rPr>
              <a:t> in earthen ponds at stocking density of 3-4 </a:t>
            </a:r>
            <a:r>
              <a:rPr lang="en-IN" dirty="0" err="1">
                <a:solidFill>
                  <a:srgbClr val="002060"/>
                </a:solidFill>
                <a:latin typeface="Times New Roman" panose="02020603050405020304" pitchFamily="18" charset="0"/>
                <a:cs typeface="Times New Roman" panose="02020603050405020304" pitchFamily="18" charset="0"/>
              </a:rPr>
              <a:t>nos</a:t>
            </a:r>
            <a:r>
              <a:rPr lang="en-IN" dirty="0">
                <a:solidFill>
                  <a:srgbClr val="002060"/>
                </a:solidFill>
                <a:latin typeface="Times New Roman" panose="02020603050405020304" pitchFamily="18" charset="0"/>
                <a:cs typeface="Times New Roman" panose="02020603050405020304" pitchFamily="18" charset="0"/>
              </a:rPr>
              <a:t>/m</a:t>
            </a:r>
            <a:r>
              <a:rPr lang="en-IN" baseline="30000" dirty="0">
                <a:solidFill>
                  <a:srgbClr val="002060"/>
                </a:solidFill>
                <a:latin typeface="Times New Roman" panose="02020603050405020304" pitchFamily="18" charset="0"/>
                <a:cs typeface="Times New Roman" panose="02020603050405020304" pitchFamily="18" charset="0"/>
              </a:rPr>
              <a:t>2</a:t>
            </a:r>
            <a:r>
              <a:rPr lang="en-IN" dirty="0">
                <a:solidFill>
                  <a:srgbClr val="002060"/>
                </a:solidFill>
                <a:latin typeface="Times New Roman" panose="02020603050405020304" pitchFamily="18" charset="0"/>
                <a:cs typeface="Times New Roman" panose="02020603050405020304" pitchFamily="18" charset="0"/>
              </a:rPr>
              <a:t>, fed with boiled chicken </a:t>
            </a:r>
            <a:r>
              <a:rPr lang="en-IN" dirty="0" err="1">
                <a:solidFill>
                  <a:srgbClr val="002060"/>
                </a:solidFill>
                <a:latin typeface="Times New Roman" panose="02020603050405020304" pitchFamily="18" charset="0"/>
                <a:cs typeface="Times New Roman" panose="02020603050405020304" pitchFamily="18" charset="0"/>
              </a:rPr>
              <a:t>offals</a:t>
            </a:r>
            <a:r>
              <a:rPr lang="en-IN" dirty="0">
                <a:solidFill>
                  <a:srgbClr val="002060"/>
                </a:solidFill>
                <a:latin typeface="Times New Roman" panose="02020603050405020304" pitchFamily="18" charset="0"/>
                <a:cs typeface="Times New Roman" panose="02020603050405020304" pitchFamily="18" charset="0"/>
              </a:rPr>
              <a:t>/ fish waste/formulated feed.</a:t>
            </a:r>
          </a:p>
          <a:p>
            <a:pPr marL="285750" indent="-28575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Spawn during June-August. Fully ripe females weighing above 80g with bulging abdomen and round genital papilla are selected for induced breeding. </a:t>
            </a:r>
          </a:p>
          <a:p>
            <a:pPr marL="285750" indent="-28575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Mature males weighing above 50g are selected on the basis of pointed red genital papilla.</a:t>
            </a:r>
            <a:endParaRPr lang="en-IN" dirty="0"/>
          </a:p>
        </p:txBody>
      </p:sp>
      <p:pic>
        <p:nvPicPr>
          <p:cNvPr id="19458" name="Picture 2" descr="Mystus gulio | Picture | Fishwise Professional">
            <a:extLst>
              <a:ext uri="{FF2B5EF4-FFF2-40B4-BE49-F238E27FC236}">
                <a16:creationId xmlns:a16="http://schemas.microsoft.com/office/drawing/2014/main" id="{D5A83E47-EAD9-45DC-8917-1227E2C8477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371644" y="1301900"/>
            <a:ext cx="4161367" cy="1619250"/>
          </a:xfrm>
          <a:prstGeom prst="rect">
            <a:avLst/>
          </a:prstGeom>
          <a:ln>
            <a:noFill/>
          </a:ln>
          <a:effectLst>
            <a:glow rad="139700">
              <a:schemeClr val="accent3">
                <a:satMod val="175000"/>
                <a:alpha val="40000"/>
              </a:schemeClr>
            </a:glow>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305470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777067"/>
            <a:ext cx="10874022" cy="36364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Brooders are given single injection of </a:t>
            </a:r>
            <a:r>
              <a:rPr lang="en-IN" dirty="0" err="1">
                <a:solidFill>
                  <a:srgbClr val="002060"/>
                </a:solidFill>
                <a:latin typeface="Times New Roman" panose="02020603050405020304" pitchFamily="18" charset="0"/>
                <a:cs typeface="Times New Roman" panose="02020603050405020304" pitchFamily="18" charset="0"/>
              </a:rPr>
              <a:t>Ovatide</a:t>
            </a:r>
            <a:r>
              <a:rPr lang="en-IN" dirty="0">
                <a:solidFill>
                  <a:srgbClr val="002060"/>
                </a:solidFill>
                <a:latin typeface="Times New Roman" panose="02020603050405020304" pitchFamily="18" charset="0"/>
                <a:cs typeface="Times New Roman" panose="02020603050405020304" pitchFamily="18" charset="0"/>
              </a:rPr>
              <a:t>/Wova-FH@1.5-2.0 ml/kg body weight to females and @1.0-1.5 ml/kg to males for spawning.</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Sex-ratio of 1:1 are kept for breeding in rectangular FRP tanks with about 300 l water for one pair, provided with macrophytes and maintained with continuous mild aeration. Larger tanks may be used for mass-scale breeding.</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Spawning occurs after about 5-10 h post-injection, either in single batch or sometimes in multiple batches.</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adhesive and attached to the aquatic macrophyte or walls or bottom of the tank.</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allowed to hatch in the same tank, which takes 18-22 hrs at 27-29°C.</a:t>
            </a:r>
          </a:p>
        </p:txBody>
      </p:sp>
      <p:pic>
        <p:nvPicPr>
          <p:cNvPr id="4" name="Picture 3">
            <a:extLst>
              <a:ext uri="{FF2B5EF4-FFF2-40B4-BE49-F238E27FC236}">
                <a16:creationId xmlns:a16="http://schemas.microsoft.com/office/drawing/2014/main" id="{A7606508-AC54-4F27-AD4F-D6D6E5B49885}"/>
              </a:ext>
            </a:extLst>
          </p:cNvPr>
          <p:cNvPicPr>
            <a:picLocks noChangeAspect="1"/>
          </p:cNvPicPr>
          <p:nvPr/>
        </p:nvPicPr>
        <p:blipFill>
          <a:blip r:embed="rId2"/>
          <a:stretch>
            <a:fillRect/>
          </a:stretch>
        </p:blipFill>
        <p:spPr>
          <a:xfrm>
            <a:off x="7495822" y="733778"/>
            <a:ext cx="3951111" cy="1828800"/>
          </a:xfrm>
          <a:prstGeom prst="roundRect">
            <a:avLst>
              <a:gd name="adj" fmla="val 8594"/>
            </a:avLst>
          </a:prstGeom>
          <a:solidFill>
            <a:srgbClr val="FFFFFF">
              <a:shade val="85000"/>
            </a:srgbClr>
          </a:solidFill>
          <a:ln>
            <a:noFill/>
          </a:ln>
          <a:effectLst>
            <a:glow rad="139700">
              <a:schemeClr val="accent5">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408255257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777067"/>
            <a:ext cx="10874022" cy="36364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Newly-hatched larvae are 3.1-3.6 mm in length with a small yolk-sac attached, which is consumed within 48 h of hatching.</a:t>
            </a:r>
          </a:p>
          <a:p>
            <a:pPr marL="342900" indent="-34290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Larvae are reared in indoor tanks at stocking density of 2000-2500 </a:t>
            </a:r>
            <a:r>
              <a:rPr lang="en-IN" dirty="0" err="1">
                <a:solidFill>
                  <a:srgbClr val="002060"/>
                </a:solidFill>
                <a:latin typeface="Times New Roman" panose="02020603050405020304" pitchFamily="18" charset="0"/>
                <a:cs typeface="Times New Roman" panose="02020603050405020304" pitchFamily="18" charset="0"/>
              </a:rPr>
              <a:t>nos</a:t>
            </a:r>
            <a:r>
              <a:rPr lang="en-IN" dirty="0">
                <a:solidFill>
                  <a:srgbClr val="002060"/>
                </a:solidFill>
                <a:latin typeface="Times New Roman" panose="02020603050405020304" pitchFamily="18" charset="0"/>
                <a:cs typeface="Times New Roman" panose="02020603050405020304" pitchFamily="18" charset="0"/>
              </a:rPr>
              <a:t>/m2and fed with </a:t>
            </a:r>
            <a:r>
              <a:rPr lang="en-IN" dirty="0" err="1">
                <a:solidFill>
                  <a:srgbClr val="002060"/>
                </a:solidFill>
                <a:latin typeface="Times New Roman" panose="02020603050405020304" pitchFamily="18" charset="0"/>
                <a:cs typeface="Times New Roman" panose="02020603050405020304" pitchFamily="18" charset="0"/>
              </a:rPr>
              <a:t>cladocerans</a:t>
            </a:r>
            <a:r>
              <a:rPr lang="en-IN" dirty="0">
                <a:solidFill>
                  <a:srgbClr val="002060"/>
                </a:solidFill>
                <a:latin typeface="Times New Roman" panose="02020603050405020304" pitchFamily="18" charset="0"/>
                <a:cs typeface="Times New Roman" panose="02020603050405020304" pitchFamily="18" charset="0"/>
              </a:rPr>
              <a:t>, copepods and live tubifex till 10-12 days and then gradually weaned to nursery feed till they attain fry stage.</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Depth of water in the larval tanks is kept 8-10 cm initially and increased to 20 cm with increase in larval size.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With good water quality management, a survival of 40-50% is achieved.</a:t>
            </a:r>
          </a:p>
          <a:p>
            <a:pPr algn="just"/>
            <a:r>
              <a:rPr lang="en-IN" dirty="0">
                <a:solidFill>
                  <a:srgbClr val="002060"/>
                </a:solidFill>
                <a:latin typeface="Times New Roman" panose="02020603050405020304" pitchFamily="18" charset="0"/>
                <a:cs typeface="Times New Roman" panose="02020603050405020304" pitchFamily="18" charset="0"/>
              </a:rPr>
              <a:t> </a:t>
            </a:r>
          </a:p>
          <a:p>
            <a:pPr marL="342900" indent="-34290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breeding technology is being propagated in the states of West Bengal and Odisha.</a:t>
            </a:r>
          </a:p>
        </p:txBody>
      </p:sp>
      <p:pic>
        <p:nvPicPr>
          <p:cNvPr id="2" name="Picture 1">
            <a:extLst>
              <a:ext uri="{FF2B5EF4-FFF2-40B4-BE49-F238E27FC236}">
                <a16:creationId xmlns:a16="http://schemas.microsoft.com/office/drawing/2014/main" id="{C4E9083E-04F8-416F-9B4F-6A8957532ED9}"/>
              </a:ext>
            </a:extLst>
          </p:cNvPr>
          <p:cNvPicPr>
            <a:picLocks noChangeAspect="1"/>
          </p:cNvPicPr>
          <p:nvPr/>
        </p:nvPicPr>
        <p:blipFill>
          <a:blip r:embed="rId2"/>
          <a:stretch>
            <a:fillRect/>
          </a:stretch>
        </p:blipFill>
        <p:spPr>
          <a:xfrm>
            <a:off x="4529543" y="870594"/>
            <a:ext cx="3325990" cy="1545228"/>
          </a:xfrm>
          <a:prstGeom prst="roundRect">
            <a:avLst>
              <a:gd name="adj" fmla="val 8594"/>
            </a:avLst>
          </a:prstGeom>
          <a:solidFill>
            <a:srgbClr val="FFFFFF">
              <a:shade val="85000"/>
            </a:srgbClr>
          </a:solidFill>
          <a:ln>
            <a:noFill/>
          </a:ln>
          <a:effectLst>
            <a:glow rad="139700">
              <a:schemeClr val="accent3">
                <a:satMod val="175000"/>
                <a:alpha val="40000"/>
              </a:schemeClr>
            </a:glow>
            <a:reflection blurRad="12700" stA="38000" endPos="28000" dist="5000" dir="5400000" sy="-100000" algn="bl" rotWithShape="0"/>
          </a:effectLst>
        </p:spPr>
      </p:pic>
      <p:pic>
        <p:nvPicPr>
          <p:cNvPr id="3" name="Picture 2">
            <a:extLst>
              <a:ext uri="{FF2B5EF4-FFF2-40B4-BE49-F238E27FC236}">
                <a16:creationId xmlns:a16="http://schemas.microsoft.com/office/drawing/2014/main" id="{1DC8244B-C2EB-4A1F-BB40-5CD39B85B38B}"/>
              </a:ext>
            </a:extLst>
          </p:cNvPr>
          <p:cNvPicPr>
            <a:picLocks noChangeAspect="1"/>
          </p:cNvPicPr>
          <p:nvPr/>
        </p:nvPicPr>
        <p:blipFill>
          <a:blip r:embed="rId3"/>
          <a:stretch>
            <a:fillRect/>
          </a:stretch>
        </p:blipFill>
        <p:spPr>
          <a:xfrm>
            <a:off x="8207022" y="870593"/>
            <a:ext cx="3325990" cy="1545227"/>
          </a:xfrm>
          <a:prstGeom prst="roundRect">
            <a:avLst>
              <a:gd name="adj" fmla="val 8594"/>
            </a:avLst>
          </a:prstGeom>
          <a:solidFill>
            <a:srgbClr val="FFFFFF">
              <a:shade val="85000"/>
            </a:srgbClr>
          </a:solidFill>
          <a:ln>
            <a:noFill/>
          </a:ln>
          <a:effectLst>
            <a:glow rad="139700">
              <a:schemeClr val="accent3">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26095477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Rounded Corners 3">
            <a:extLst>
              <a:ext uri="{FF2B5EF4-FFF2-40B4-BE49-F238E27FC236}">
                <a16:creationId xmlns:a16="http://schemas.microsoft.com/office/drawing/2014/main" id="{F6709C35-8954-4471-AE7B-784AA270C19A}"/>
              </a:ext>
            </a:extLst>
          </p:cNvPr>
          <p:cNvSpPr/>
          <p:nvPr/>
        </p:nvSpPr>
        <p:spPr>
          <a:xfrm>
            <a:off x="2212622" y="1264356"/>
            <a:ext cx="7766756" cy="1603022"/>
          </a:xfrm>
          <a:prstGeom prst="roundRect">
            <a:avLst/>
          </a:prstGeom>
          <a:effectLst>
            <a:glow rad="228600">
              <a:schemeClr val="accent1">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r>
              <a:rPr lang="en-IN" sz="2800" b="1" dirty="0">
                <a:solidFill>
                  <a:srgbClr val="C00000"/>
                </a:solidFill>
                <a:latin typeface="Copperplate Gothic Bold" panose="020E0705020206020404" pitchFamily="34" charset="0"/>
              </a:rPr>
              <a:t>Breeding and Seed Production</a:t>
            </a:r>
            <a:br>
              <a:rPr lang="en-IN" sz="2800" b="1" dirty="0">
                <a:solidFill>
                  <a:srgbClr val="C00000"/>
                </a:solidFill>
                <a:latin typeface="Copperplate Gothic Bold" panose="020E0705020206020404" pitchFamily="34" charset="0"/>
              </a:rPr>
            </a:br>
            <a:r>
              <a:rPr lang="en-IN" sz="2800" b="1" dirty="0">
                <a:solidFill>
                  <a:srgbClr val="C00000"/>
                </a:solidFill>
                <a:latin typeface="Copperplate Gothic Bold" panose="020E0705020206020404" pitchFamily="34" charset="0"/>
              </a:rPr>
              <a:t>of Pangasius </a:t>
            </a:r>
            <a:endParaRPr lang="en-IN" sz="2800" dirty="0">
              <a:solidFill>
                <a:srgbClr val="C00000"/>
              </a:solidFill>
              <a:latin typeface="Copperplate Gothic Bold" panose="020E0705020206020404" pitchFamily="34" charset="0"/>
            </a:endParaRPr>
          </a:p>
        </p:txBody>
      </p:sp>
      <p:sp>
        <p:nvSpPr>
          <p:cNvPr id="5" name="Rectangle: Rounded Corners 4">
            <a:extLst>
              <a:ext uri="{FF2B5EF4-FFF2-40B4-BE49-F238E27FC236}">
                <a16:creationId xmlns:a16="http://schemas.microsoft.com/office/drawing/2014/main" id="{68E4905B-C5A8-4415-801D-6C8232E9D09B}"/>
              </a:ext>
            </a:extLst>
          </p:cNvPr>
          <p:cNvSpPr/>
          <p:nvPr/>
        </p:nvSpPr>
        <p:spPr>
          <a:xfrm>
            <a:off x="3262489" y="3169357"/>
            <a:ext cx="5463823" cy="1797754"/>
          </a:xfrm>
          <a:prstGeom prst="roundRect">
            <a:avLst/>
          </a:prstGeom>
          <a:effectLst>
            <a:glow rad="228600">
              <a:schemeClr val="accent5">
                <a:satMod val="175000"/>
                <a:alpha val="40000"/>
              </a:schemeClr>
            </a:glow>
          </a:effectLst>
        </p:spPr>
        <p:style>
          <a:lnRef idx="1">
            <a:schemeClr val="accent6"/>
          </a:lnRef>
          <a:fillRef idx="2">
            <a:schemeClr val="accent6"/>
          </a:fillRef>
          <a:effectRef idx="1">
            <a:schemeClr val="accent6"/>
          </a:effectRef>
          <a:fontRef idx="minor">
            <a:schemeClr val="dk1"/>
          </a:fontRef>
        </p:style>
        <p:txBody>
          <a:bodyPr rtlCol="0" anchor="ctr"/>
          <a:lstStyle/>
          <a:p>
            <a:pPr algn="ctr"/>
            <a:r>
              <a:rPr lang="en-IN" sz="2000" b="1" dirty="0">
                <a:solidFill>
                  <a:srgbClr val="002060"/>
                </a:solidFill>
                <a:latin typeface="Harlow Solid Italic" panose="04030604020F02020D02" pitchFamily="82" charset="0"/>
              </a:rPr>
              <a:t>Course Instructor: </a:t>
            </a:r>
            <a:r>
              <a:rPr lang="en-IN" sz="2000" b="1" dirty="0" err="1">
                <a:solidFill>
                  <a:srgbClr val="002060"/>
                </a:solidFill>
                <a:latin typeface="Harlow Solid Italic" panose="04030604020F02020D02" pitchFamily="82" charset="0"/>
              </a:rPr>
              <a:t>Dr.</a:t>
            </a:r>
            <a:r>
              <a:rPr lang="en-IN" sz="2000" b="1" dirty="0">
                <a:solidFill>
                  <a:srgbClr val="002060"/>
                </a:solidFill>
                <a:latin typeface="Harlow Solid Italic" panose="04030604020F02020D02" pitchFamily="82" charset="0"/>
              </a:rPr>
              <a:t> V. P. Saini</a:t>
            </a:r>
          </a:p>
          <a:p>
            <a:pPr algn="ctr"/>
            <a:r>
              <a:rPr lang="en-IN" sz="2000" b="1" dirty="0">
                <a:solidFill>
                  <a:srgbClr val="002060"/>
                </a:solidFill>
                <a:latin typeface="Harlow Solid Italic" panose="04030604020F02020D02" pitchFamily="82" charset="0"/>
              </a:rPr>
              <a:t>Presented by: Mr. </a:t>
            </a:r>
            <a:r>
              <a:rPr lang="en-IN" sz="2000" b="1" dirty="0" err="1">
                <a:solidFill>
                  <a:srgbClr val="002060"/>
                </a:solidFill>
                <a:latin typeface="Harlow Solid Italic" panose="04030604020F02020D02" pitchFamily="82" charset="0"/>
              </a:rPr>
              <a:t>Bhartendu</a:t>
            </a:r>
            <a:r>
              <a:rPr lang="en-IN" sz="2000" b="1" dirty="0">
                <a:solidFill>
                  <a:srgbClr val="002060"/>
                </a:solidFill>
                <a:latin typeface="Harlow Solid Italic" panose="04030604020F02020D02" pitchFamily="82" charset="0"/>
              </a:rPr>
              <a:t> Vimal</a:t>
            </a:r>
          </a:p>
          <a:p>
            <a:pPr algn="ctr"/>
            <a:r>
              <a:rPr lang="en-IN" sz="2000" b="1" dirty="0">
                <a:solidFill>
                  <a:srgbClr val="002060"/>
                </a:solidFill>
                <a:latin typeface="Harlow Solid Italic" panose="04030604020F02020D02" pitchFamily="82" charset="0"/>
              </a:rPr>
              <a:t>Guest Faculty - Asst. professor</a:t>
            </a:r>
          </a:p>
          <a:p>
            <a:pPr algn="ctr"/>
            <a:r>
              <a:rPr lang="en-IN" sz="2000" b="1" dirty="0" err="1">
                <a:solidFill>
                  <a:srgbClr val="002060"/>
                </a:solidFill>
                <a:latin typeface="Harlow Solid Italic" panose="04030604020F02020D02" pitchFamily="82" charset="0"/>
              </a:rPr>
              <a:t>Collge</a:t>
            </a:r>
            <a:r>
              <a:rPr lang="en-IN" sz="2000" b="1" dirty="0">
                <a:solidFill>
                  <a:srgbClr val="002060"/>
                </a:solidFill>
                <a:latin typeface="Harlow Solid Italic" panose="04030604020F02020D02" pitchFamily="82" charset="0"/>
              </a:rPr>
              <a:t> of Fisheries, </a:t>
            </a:r>
            <a:r>
              <a:rPr lang="en-IN" sz="2000" b="1" dirty="0" err="1">
                <a:solidFill>
                  <a:srgbClr val="002060"/>
                </a:solidFill>
                <a:latin typeface="Harlow Solid Italic" panose="04030604020F02020D02" pitchFamily="82" charset="0"/>
              </a:rPr>
              <a:t>kishanganj</a:t>
            </a:r>
            <a:r>
              <a:rPr lang="en-IN" sz="2000" b="1" dirty="0">
                <a:solidFill>
                  <a:srgbClr val="002060"/>
                </a:solidFill>
                <a:latin typeface="Harlow Solid Italic" panose="04030604020F02020D02" pitchFamily="82" charset="0"/>
              </a:rPr>
              <a:t>, BASU, Patna</a:t>
            </a:r>
          </a:p>
        </p:txBody>
      </p:sp>
    </p:spTree>
    <p:extLst>
      <p:ext uri="{BB962C8B-B14F-4D97-AF65-F5344CB8AC3E}">
        <p14:creationId xmlns:p14="http://schemas.microsoft.com/office/powerpoint/2010/main" val="309984093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EB6631CD-EA43-4A6D-9A3A-2FAF7E94C71E}"/>
              </a:ext>
            </a:extLst>
          </p:cNvPr>
          <p:cNvPicPr>
            <a:picLocks noChangeAspect="1"/>
          </p:cNvPicPr>
          <p:nvPr/>
        </p:nvPicPr>
        <p:blipFill>
          <a:blip r:embed="rId2"/>
          <a:stretch>
            <a:fillRect/>
          </a:stretch>
        </p:blipFill>
        <p:spPr>
          <a:xfrm>
            <a:off x="6265332" y="1538939"/>
            <a:ext cx="4679245" cy="1467556"/>
          </a:xfrm>
          <a:prstGeom prst="ellipse">
            <a:avLst/>
          </a:prstGeom>
          <a:ln>
            <a:noFill/>
          </a:ln>
          <a:effectLst>
            <a:softEdge rad="112500"/>
          </a:effectLst>
        </p:spPr>
      </p:pic>
      <p:sp>
        <p:nvSpPr>
          <p:cNvPr id="5" name="Rectangle: Rounded Corners 4">
            <a:extLst>
              <a:ext uri="{FF2B5EF4-FFF2-40B4-BE49-F238E27FC236}">
                <a16:creationId xmlns:a16="http://schemas.microsoft.com/office/drawing/2014/main" id="{E8C8B7C3-53F7-42B4-933E-816EC2FEEA41}"/>
              </a:ext>
            </a:extLst>
          </p:cNvPr>
          <p:cNvSpPr/>
          <p:nvPr/>
        </p:nvSpPr>
        <p:spPr>
          <a:xfrm>
            <a:off x="5365045" y="309115"/>
            <a:ext cx="6141155" cy="1202267"/>
          </a:xfrm>
          <a:prstGeom prst="roundRect">
            <a:avLst/>
          </a:prstGeom>
        </p:spPr>
        <p:style>
          <a:lnRef idx="1">
            <a:schemeClr val="accent5"/>
          </a:lnRef>
          <a:fillRef idx="2">
            <a:schemeClr val="accent5"/>
          </a:fillRef>
          <a:effectRef idx="1">
            <a:schemeClr val="accent5"/>
          </a:effectRef>
          <a:fontRef idx="minor">
            <a:schemeClr val="dk1"/>
          </a:fontRef>
        </p:style>
        <p:txBody>
          <a:bodyPr rtlCol="0" anchor="ctr"/>
          <a:lstStyle/>
          <a:p>
            <a:pPr algn="ctr"/>
            <a:r>
              <a:rPr lang="en-IN" b="1" dirty="0" err="1">
                <a:solidFill>
                  <a:srgbClr val="7030A0"/>
                </a:solidFill>
                <a:latin typeface="Copperplate Gothic Bold" panose="020E0705020206020404" pitchFamily="34" charset="0"/>
              </a:rPr>
              <a:t>Pangas</a:t>
            </a:r>
            <a:r>
              <a:rPr lang="en-IN" b="1" dirty="0">
                <a:solidFill>
                  <a:srgbClr val="7030A0"/>
                </a:solidFill>
                <a:latin typeface="Copperplate Gothic Bold" panose="020E0705020206020404" pitchFamily="34" charset="0"/>
              </a:rPr>
              <a:t> Catfish</a:t>
            </a:r>
            <a:br>
              <a:rPr lang="en-IN" b="1" dirty="0">
                <a:solidFill>
                  <a:srgbClr val="7030A0"/>
                </a:solidFill>
                <a:latin typeface="Copperplate Gothic Bold" panose="020E0705020206020404" pitchFamily="34" charset="0"/>
              </a:rPr>
            </a:br>
            <a:r>
              <a:rPr lang="pt-BR" sz="2400" b="1" i="1" u="sng" dirty="0">
                <a:solidFill>
                  <a:srgbClr val="7030A0"/>
                </a:solidFill>
                <a:latin typeface="Candara Light" panose="020E0502030303020204" pitchFamily="34" charset="0"/>
              </a:rPr>
              <a:t>Pangasius</a:t>
            </a:r>
            <a:r>
              <a:rPr lang="pt-BR" sz="2400" b="1" i="1" dirty="0">
                <a:solidFill>
                  <a:srgbClr val="7030A0"/>
                </a:solidFill>
                <a:latin typeface="Candara Light" panose="020E0502030303020204" pitchFamily="34" charset="0"/>
              </a:rPr>
              <a:t> </a:t>
            </a:r>
            <a:r>
              <a:rPr lang="pt-BR" sz="2400" b="1" i="1" u="sng" dirty="0">
                <a:solidFill>
                  <a:srgbClr val="7030A0"/>
                </a:solidFill>
                <a:latin typeface="Candara Light" panose="020E0502030303020204" pitchFamily="34" charset="0"/>
              </a:rPr>
              <a:t>pangasius</a:t>
            </a:r>
            <a:r>
              <a:rPr lang="pt-BR" sz="2400" b="1" i="1" dirty="0">
                <a:solidFill>
                  <a:srgbClr val="7030A0"/>
                </a:solidFill>
                <a:latin typeface="Candara Light" panose="020E0502030303020204" pitchFamily="34" charset="0"/>
              </a:rPr>
              <a:t> (Hamilton, 1822)</a:t>
            </a: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32178" y="3117727"/>
            <a:ext cx="10874022" cy="3350805"/>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buFont typeface="Wingdings" panose="05000000000000000000" pitchFamily="2" charset="2"/>
              <a:buChar char="v"/>
            </a:pPr>
            <a:endParaRPr lang="en-IN" sz="2000"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err="1">
                <a:solidFill>
                  <a:srgbClr val="002060"/>
                </a:solidFill>
                <a:latin typeface="Times New Roman" panose="02020603050405020304" pitchFamily="18" charset="0"/>
                <a:cs typeface="Times New Roman" panose="02020603050405020304" pitchFamily="18" charset="0"/>
              </a:rPr>
              <a:t>Pangas</a:t>
            </a:r>
            <a:r>
              <a:rPr lang="en-IN" dirty="0">
                <a:solidFill>
                  <a:srgbClr val="002060"/>
                </a:solidFill>
                <a:latin typeface="Times New Roman" panose="02020603050405020304" pitchFamily="18" charset="0"/>
                <a:cs typeface="Times New Roman" panose="02020603050405020304" pitchFamily="18" charset="0"/>
              </a:rPr>
              <a:t> is a large-size popular catfish of Indian sub-continent. In India, it is found in large rivers of north, central and southern parts. </a:t>
            </a:r>
          </a:p>
          <a:p>
            <a:endParaRPr lang="en-IN"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Potential species for diversification in freshwater aquaculture. Breeds in flowing waters during monsoon season.</a:t>
            </a:r>
          </a:p>
          <a:p>
            <a:pPr marL="285750" indent="-285750">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Brooders are raised in earthen ponds along with other fishes.</a:t>
            </a:r>
          </a:p>
          <a:p>
            <a:endParaRPr lang="en-IN"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Sexes are well differentiated at maturity with females having bulged  abdomen and males ooze white-milt on pressing the belly.</a:t>
            </a:r>
          </a:p>
          <a:p>
            <a:pPr algn="ctr"/>
            <a:endParaRPr lang="en-IN" dirty="0"/>
          </a:p>
        </p:txBody>
      </p:sp>
    </p:spTree>
    <p:extLst>
      <p:ext uri="{BB962C8B-B14F-4D97-AF65-F5344CB8AC3E}">
        <p14:creationId xmlns:p14="http://schemas.microsoft.com/office/powerpoint/2010/main" val="304284619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573868"/>
            <a:ext cx="10874022" cy="3952938"/>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buFont typeface="Wingdings" panose="05000000000000000000" pitchFamily="2" charset="2"/>
              <a:buChar char="v"/>
            </a:pPr>
            <a:endParaRPr lang="en-IN" sz="2000"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Females are injected with synthetic hormone viz., </a:t>
            </a:r>
            <a:r>
              <a:rPr lang="en-IN" dirty="0" err="1">
                <a:solidFill>
                  <a:srgbClr val="002060"/>
                </a:solidFill>
                <a:latin typeface="Times New Roman" panose="02020603050405020304" pitchFamily="18" charset="0"/>
                <a:cs typeface="Times New Roman" panose="02020603050405020304" pitchFamily="18" charset="0"/>
              </a:rPr>
              <a:t>Ovatide</a:t>
            </a:r>
            <a:r>
              <a:rPr lang="en-IN" dirty="0">
                <a:solidFill>
                  <a:srgbClr val="002060"/>
                </a:solidFill>
                <a:latin typeface="Times New Roman" panose="02020603050405020304" pitchFamily="18" charset="0"/>
                <a:cs typeface="Times New Roman" panose="02020603050405020304" pitchFamily="18" charset="0"/>
              </a:rPr>
              <a:t>/</a:t>
            </a:r>
            <a:r>
              <a:rPr lang="en-IN" dirty="0" err="1">
                <a:solidFill>
                  <a:srgbClr val="002060"/>
                </a:solidFill>
                <a:latin typeface="Times New Roman" panose="02020603050405020304" pitchFamily="18" charset="0"/>
                <a:cs typeface="Times New Roman" panose="02020603050405020304" pitchFamily="18" charset="0"/>
              </a:rPr>
              <a:t>Ovaprim</a:t>
            </a:r>
            <a:r>
              <a:rPr lang="en-IN" dirty="0">
                <a:solidFill>
                  <a:srgbClr val="002060"/>
                </a:solidFill>
                <a:latin typeface="Times New Roman" panose="02020603050405020304" pitchFamily="18" charset="0"/>
                <a:cs typeface="Times New Roman" panose="02020603050405020304" pitchFamily="18" charset="0"/>
              </a:rPr>
              <a:t> @ 1.0-1.5 ml/kg body weight for successful stripping after 13-14 h of injection.</a:t>
            </a:r>
          </a:p>
          <a:p>
            <a:r>
              <a:rPr lang="en-IN" dirty="0">
                <a:solidFill>
                  <a:srgbClr val="002060"/>
                </a:solidFill>
                <a:latin typeface="Times New Roman" panose="02020603050405020304" pitchFamily="18" charset="0"/>
                <a:cs typeface="Times New Roman" panose="02020603050405020304" pitchFamily="18" charset="0"/>
              </a:rPr>
              <a:t> </a:t>
            </a: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Dry method of stripping is resorted and ova are fertilized with collected milt.</a:t>
            </a:r>
          </a:p>
          <a:p>
            <a:r>
              <a:rPr lang="en-IN" dirty="0">
                <a:solidFill>
                  <a:srgbClr val="002060"/>
                </a:solidFill>
                <a:latin typeface="Times New Roman" panose="02020603050405020304" pitchFamily="18" charset="0"/>
                <a:cs typeface="Times New Roman" panose="02020603050405020304" pitchFamily="18" charset="0"/>
              </a:rPr>
              <a:t> </a:t>
            </a: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Female lays 1.2-1.4 lakh eggs/kg body weight. </a:t>
            </a:r>
          </a:p>
          <a:p>
            <a:endParaRPr lang="en-IN"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adhesive and hence sticky layer of egg is removed before shifting eggs to hatching tanks.</a:t>
            </a:r>
          </a:p>
          <a:p>
            <a:endParaRPr lang="en-IN"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Hatching occurs in a day and the hatchlings of 3-4 mm size, are reared further in a separate tank in hatchery at low stocking density of 500-1,000/m</a:t>
            </a:r>
            <a:r>
              <a:rPr lang="en-IN" baseline="30000" dirty="0">
                <a:solidFill>
                  <a:srgbClr val="002060"/>
                </a:solidFill>
                <a:latin typeface="Times New Roman" panose="02020603050405020304" pitchFamily="18" charset="0"/>
                <a:cs typeface="Times New Roman" panose="02020603050405020304" pitchFamily="18" charset="0"/>
              </a:rPr>
              <a:t>2 </a:t>
            </a:r>
            <a:r>
              <a:rPr lang="en-IN" dirty="0">
                <a:solidFill>
                  <a:srgbClr val="002060"/>
                </a:solidFill>
                <a:latin typeface="Times New Roman" panose="02020603050405020304" pitchFamily="18" charset="0"/>
                <a:cs typeface="Times New Roman" panose="02020603050405020304" pitchFamily="18" charset="0"/>
              </a:rPr>
              <a:t>to reduce mortality due to cannibalism.</a:t>
            </a:r>
          </a:p>
          <a:p>
            <a:pPr marL="285750" indent="-285750">
              <a:buFont typeface="Wingdings" panose="05000000000000000000" pitchFamily="2" charset="2"/>
              <a:buChar char="v"/>
            </a:pPr>
            <a:endParaRPr lang="en-IN" sz="2000" dirty="0">
              <a:solidFill>
                <a:srgbClr val="002060"/>
              </a:solidFill>
              <a:latin typeface="Times New Roman" panose="02020603050405020304" pitchFamily="18" charset="0"/>
              <a:cs typeface="Times New Roman" panose="02020603050405020304" pitchFamily="18" charset="0"/>
            </a:endParaRPr>
          </a:p>
        </p:txBody>
      </p:sp>
      <p:pic>
        <p:nvPicPr>
          <p:cNvPr id="7" name="Picture 6">
            <a:extLst>
              <a:ext uri="{FF2B5EF4-FFF2-40B4-BE49-F238E27FC236}">
                <a16:creationId xmlns:a16="http://schemas.microsoft.com/office/drawing/2014/main" id="{D0FD69CC-1ABC-4CF9-AA62-CBD182208BB0}"/>
              </a:ext>
            </a:extLst>
          </p:cNvPr>
          <p:cNvPicPr>
            <a:picLocks noChangeAspect="1"/>
          </p:cNvPicPr>
          <p:nvPr/>
        </p:nvPicPr>
        <p:blipFill>
          <a:blip r:embed="rId2"/>
          <a:stretch>
            <a:fillRect/>
          </a:stretch>
        </p:blipFill>
        <p:spPr>
          <a:xfrm>
            <a:off x="7226055" y="517462"/>
            <a:ext cx="4306956" cy="1870138"/>
          </a:xfrm>
          <a:prstGeom prst="roundRect">
            <a:avLst>
              <a:gd name="adj" fmla="val 16667"/>
            </a:avLst>
          </a:prstGeom>
          <a:ln>
            <a:noFill/>
          </a:ln>
          <a:effectLst>
            <a:glow rad="228600">
              <a:schemeClr val="accent4">
                <a:satMod val="175000"/>
                <a:alpha val="40000"/>
              </a:schemeClr>
            </a:glow>
            <a:outerShdw blurRad="152400" dist="12000" dir="900000" sy="98000" kx="110000" ky="200000" algn="tl" rotWithShape="0">
              <a:srgbClr val="000000">
                <a:alpha val="30000"/>
              </a:srgbClr>
            </a:outerShdw>
          </a:effectLst>
          <a:scene3d>
            <a:camera prst="perspectiveRelaxed">
              <a:rot lat="19800000" lon="1200000" rev="20820000"/>
            </a:camera>
            <a:lightRig rig="threePt" dir="t"/>
          </a:scene3d>
          <a:sp3d contourW="6350" prstMaterial="matte">
            <a:bevelT w="101600" h="101600"/>
            <a:contourClr>
              <a:srgbClr val="969696"/>
            </a:contourClr>
          </a:sp3d>
        </p:spPr>
      </p:pic>
      <p:pic>
        <p:nvPicPr>
          <p:cNvPr id="8" name="Picture 7">
            <a:extLst>
              <a:ext uri="{FF2B5EF4-FFF2-40B4-BE49-F238E27FC236}">
                <a16:creationId xmlns:a16="http://schemas.microsoft.com/office/drawing/2014/main" id="{DE1296CF-0D80-4F59-AC90-E954F5C47D08}"/>
              </a:ext>
            </a:extLst>
          </p:cNvPr>
          <p:cNvPicPr>
            <a:picLocks noChangeAspect="1"/>
          </p:cNvPicPr>
          <p:nvPr/>
        </p:nvPicPr>
        <p:blipFill>
          <a:blip r:embed="rId3"/>
          <a:stretch>
            <a:fillRect/>
          </a:stretch>
        </p:blipFill>
        <p:spPr>
          <a:xfrm>
            <a:off x="4189344" y="517462"/>
            <a:ext cx="3036711" cy="1870138"/>
          </a:xfrm>
          <a:prstGeom prst="ellipse">
            <a:avLst/>
          </a:prstGeom>
          <a:ln>
            <a:noFill/>
          </a:ln>
          <a:effectLst>
            <a:softEdge rad="112500"/>
          </a:effectLst>
        </p:spPr>
      </p:pic>
    </p:spTree>
    <p:extLst>
      <p:ext uri="{BB962C8B-B14F-4D97-AF65-F5344CB8AC3E}">
        <p14:creationId xmlns:p14="http://schemas.microsoft.com/office/powerpoint/2010/main" val="4047753698"/>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8" y="2912533"/>
            <a:ext cx="10874022" cy="3443112"/>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342900" indent="-34290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Larvae are fed with small zooplankton, obtained from repeated sieving of zooplankton or</a:t>
            </a:r>
          </a:p>
          <a:p>
            <a:pPr marL="285750" indent="-285750">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Artemia nauplii or tubifex worms from fourth day onwards. Within 15-20 days, larvae attain average weight of 30-40 mg and called early-fry.</a:t>
            </a:r>
          </a:p>
          <a:p>
            <a:pPr marL="285750" indent="-285750">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Early-fry are stocked further in nursery ponds or concrete tanks @ 10-15 </a:t>
            </a:r>
            <a:r>
              <a:rPr lang="en-IN" dirty="0" err="1">
                <a:solidFill>
                  <a:srgbClr val="002060"/>
                </a:solidFill>
                <a:latin typeface="Times New Roman" panose="02020603050405020304" pitchFamily="18" charset="0"/>
                <a:cs typeface="Times New Roman" panose="02020603050405020304" pitchFamily="18" charset="0"/>
              </a:rPr>
              <a:t>nos</a:t>
            </a:r>
            <a:r>
              <a:rPr lang="en-IN" dirty="0">
                <a:solidFill>
                  <a:srgbClr val="002060"/>
                </a:solidFill>
                <a:latin typeface="Times New Roman" panose="02020603050405020304" pitchFamily="18" charset="0"/>
                <a:cs typeface="Times New Roman" panose="02020603050405020304" pitchFamily="18" charset="0"/>
              </a:rPr>
              <a:t>/m</a:t>
            </a:r>
            <a:r>
              <a:rPr lang="en-IN" baseline="30000" dirty="0">
                <a:solidFill>
                  <a:srgbClr val="002060"/>
                </a:solidFill>
                <a:latin typeface="Times New Roman" panose="02020603050405020304" pitchFamily="18" charset="0"/>
                <a:cs typeface="Times New Roman" panose="02020603050405020304" pitchFamily="18" charset="0"/>
              </a:rPr>
              <a:t>2</a:t>
            </a:r>
            <a:r>
              <a:rPr lang="en-IN" dirty="0">
                <a:solidFill>
                  <a:srgbClr val="002060"/>
                </a:solidFill>
                <a:latin typeface="Times New Roman" panose="02020603050405020304" pitchFamily="18" charset="0"/>
                <a:cs typeface="Times New Roman" panose="02020603050405020304" pitchFamily="18" charset="0"/>
              </a:rPr>
              <a:t> and fed with crumbled feed daily to get 2-3 g fry size in 1-2 months.</a:t>
            </a:r>
          </a:p>
          <a:p>
            <a:pPr marL="285750" indent="-285750">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breeding technology is being adopted in the state of Odisha.</a:t>
            </a:r>
          </a:p>
        </p:txBody>
      </p:sp>
      <p:pic>
        <p:nvPicPr>
          <p:cNvPr id="8" name="Picture 7">
            <a:extLst>
              <a:ext uri="{FF2B5EF4-FFF2-40B4-BE49-F238E27FC236}">
                <a16:creationId xmlns:a16="http://schemas.microsoft.com/office/drawing/2014/main" id="{DE1296CF-0D80-4F59-AC90-E954F5C47D08}"/>
              </a:ext>
            </a:extLst>
          </p:cNvPr>
          <p:cNvPicPr>
            <a:picLocks noChangeAspect="1"/>
          </p:cNvPicPr>
          <p:nvPr/>
        </p:nvPicPr>
        <p:blipFill>
          <a:blip r:embed="rId2"/>
          <a:stretch>
            <a:fillRect/>
          </a:stretch>
        </p:blipFill>
        <p:spPr>
          <a:xfrm>
            <a:off x="4577644" y="610596"/>
            <a:ext cx="3036711" cy="1870138"/>
          </a:xfrm>
          <a:prstGeom prst="ellipse">
            <a:avLst/>
          </a:prstGeom>
          <a:ln>
            <a:noFill/>
          </a:ln>
          <a:effectLst>
            <a:softEdge rad="112500"/>
          </a:effectLst>
        </p:spPr>
      </p:pic>
      <p:pic>
        <p:nvPicPr>
          <p:cNvPr id="5" name="Picture 4">
            <a:extLst>
              <a:ext uri="{FF2B5EF4-FFF2-40B4-BE49-F238E27FC236}">
                <a16:creationId xmlns:a16="http://schemas.microsoft.com/office/drawing/2014/main" id="{7CACA310-5D50-4DC8-BAB3-156C3E51559A}"/>
              </a:ext>
            </a:extLst>
          </p:cNvPr>
          <p:cNvPicPr>
            <a:picLocks noChangeAspect="1"/>
          </p:cNvPicPr>
          <p:nvPr/>
        </p:nvPicPr>
        <p:blipFill>
          <a:blip r:embed="rId3"/>
          <a:stretch>
            <a:fillRect/>
          </a:stretch>
        </p:blipFill>
        <p:spPr>
          <a:xfrm>
            <a:off x="8003822" y="756792"/>
            <a:ext cx="3529188" cy="1630808"/>
          </a:xfrm>
          <a:prstGeom prst="rect">
            <a:avLst/>
          </a:prstGeom>
          <a:ln>
            <a:noFill/>
          </a:ln>
          <a:effectLst>
            <a:glow rad="228600">
              <a:schemeClr val="accent2">
                <a:satMod val="175000"/>
                <a:alpha val="40000"/>
              </a:schemeClr>
            </a:glow>
            <a:softEdge rad="112500"/>
          </a:effectLst>
        </p:spPr>
      </p:pic>
    </p:spTree>
    <p:extLst>
      <p:ext uri="{BB962C8B-B14F-4D97-AF65-F5344CB8AC3E}">
        <p14:creationId xmlns:p14="http://schemas.microsoft.com/office/powerpoint/2010/main" val="390516936"/>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Rounded Corners 3">
            <a:extLst>
              <a:ext uri="{FF2B5EF4-FFF2-40B4-BE49-F238E27FC236}">
                <a16:creationId xmlns:a16="http://schemas.microsoft.com/office/drawing/2014/main" id="{F6709C35-8954-4471-AE7B-784AA270C19A}"/>
              </a:ext>
            </a:extLst>
          </p:cNvPr>
          <p:cNvSpPr/>
          <p:nvPr/>
        </p:nvSpPr>
        <p:spPr>
          <a:xfrm>
            <a:off x="2212622" y="1264356"/>
            <a:ext cx="7766756" cy="1603022"/>
          </a:xfrm>
          <a:prstGeom prst="roundRect">
            <a:avLst/>
          </a:prstGeom>
          <a:effectLst>
            <a:glow rad="228600">
              <a:schemeClr val="accent1">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r>
              <a:rPr lang="en-IN" sz="2800" b="1" dirty="0">
                <a:solidFill>
                  <a:srgbClr val="C00000"/>
                </a:solidFill>
                <a:latin typeface="Copperplate Gothic Bold" panose="020E0705020206020404" pitchFamily="34" charset="0"/>
              </a:rPr>
              <a:t>Breeding and Seed Production</a:t>
            </a:r>
            <a:br>
              <a:rPr lang="en-IN" sz="2800" b="1" dirty="0">
                <a:solidFill>
                  <a:srgbClr val="C00000"/>
                </a:solidFill>
                <a:latin typeface="Copperplate Gothic Bold" panose="020E0705020206020404" pitchFamily="34" charset="0"/>
              </a:rPr>
            </a:br>
            <a:r>
              <a:rPr lang="en-IN" sz="2800" b="1" dirty="0">
                <a:solidFill>
                  <a:srgbClr val="C00000"/>
                </a:solidFill>
                <a:latin typeface="Copperplate Gothic Bold" panose="020E0705020206020404" pitchFamily="34" charset="0"/>
              </a:rPr>
              <a:t>of trout </a:t>
            </a:r>
            <a:endParaRPr lang="en-IN" sz="2800" dirty="0">
              <a:solidFill>
                <a:srgbClr val="C00000"/>
              </a:solidFill>
              <a:latin typeface="Copperplate Gothic Bold" panose="020E0705020206020404" pitchFamily="34" charset="0"/>
            </a:endParaRPr>
          </a:p>
        </p:txBody>
      </p:sp>
      <p:sp>
        <p:nvSpPr>
          <p:cNvPr id="5" name="Rectangle: Rounded Corners 4">
            <a:extLst>
              <a:ext uri="{FF2B5EF4-FFF2-40B4-BE49-F238E27FC236}">
                <a16:creationId xmlns:a16="http://schemas.microsoft.com/office/drawing/2014/main" id="{68E4905B-C5A8-4415-801D-6C8232E9D09B}"/>
              </a:ext>
            </a:extLst>
          </p:cNvPr>
          <p:cNvSpPr/>
          <p:nvPr/>
        </p:nvSpPr>
        <p:spPr>
          <a:xfrm>
            <a:off x="3262489" y="3169357"/>
            <a:ext cx="5463823" cy="1797754"/>
          </a:xfrm>
          <a:prstGeom prst="roundRect">
            <a:avLst/>
          </a:prstGeom>
          <a:effectLst>
            <a:glow rad="228600">
              <a:schemeClr val="accent5">
                <a:satMod val="175000"/>
                <a:alpha val="40000"/>
              </a:schemeClr>
            </a:glow>
          </a:effectLst>
        </p:spPr>
        <p:style>
          <a:lnRef idx="1">
            <a:schemeClr val="accent6"/>
          </a:lnRef>
          <a:fillRef idx="2">
            <a:schemeClr val="accent6"/>
          </a:fillRef>
          <a:effectRef idx="1">
            <a:schemeClr val="accent6"/>
          </a:effectRef>
          <a:fontRef idx="minor">
            <a:schemeClr val="dk1"/>
          </a:fontRef>
        </p:style>
        <p:txBody>
          <a:bodyPr rtlCol="0" anchor="ctr"/>
          <a:lstStyle/>
          <a:p>
            <a:pPr algn="ctr"/>
            <a:r>
              <a:rPr lang="en-IN" sz="2000" b="1" dirty="0">
                <a:solidFill>
                  <a:srgbClr val="002060"/>
                </a:solidFill>
                <a:latin typeface="Harlow Solid Italic" panose="04030604020F02020D02" pitchFamily="82" charset="0"/>
              </a:rPr>
              <a:t>Course Instructor: </a:t>
            </a:r>
            <a:r>
              <a:rPr lang="en-IN" sz="2000" b="1" dirty="0" err="1">
                <a:solidFill>
                  <a:srgbClr val="002060"/>
                </a:solidFill>
                <a:latin typeface="Harlow Solid Italic" panose="04030604020F02020D02" pitchFamily="82" charset="0"/>
              </a:rPr>
              <a:t>Dr.</a:t>
            </a:r>
            <a:r>
              <a:rPr lang="en-IN" sz="2000" b="1" dirty="0">
                <a:solidFill>
                  <a:srgbClr val="002060"/>
                </a:solidFill>
                <a:latin typeface="Harlow Solid Italic" panose="04030604020F02020D02" pitchFamily="82" charset="0"/>
              </a:rPr>
              <a:t> V. P. Saini</a:t>
            </a:r>
          </a:p>
          <a:p>
            <a:pPr algn="ctr"/>
            <a:r>
              <a:rPr lang="en-IN" sz="2000" b="1" dirty="0">
                <a:solidFill>
                  <a:srgbClr val="002060"/>
                </a:solidFill>
                <a:latin typeface="Harlow Solid Italic" panose="04030604020F02020D02" pitchFamily="82" charset="0"/>
              </a:rPr>
              <a:t>Presented by: Mr. </a:t>
            </a:r>
            <a:r>
              <a:rPr lang="en-IN" sz="2000" b="1" dirty="0" err="1">
                <a:solidFill>
                  <a:srgbClr val="002060"/>
                </a:solidFill>
                <a:latin typeface="Harlow Solid Italic" panose="04030604020F02020D02" pitchFamily="82" charset="0"/>
              </a:rPr>
              <a:t>Bhartendu</a:t>
            </a:r>
            <a:r>
              <a:rPr lang="en-IN" sz="2000" b="1" dirty="0">
                <a:solidFill>
                  <a:srgbClr val="002060"/>
                </a:solidFill>
                <a:latin typeface="Harlow Solid Italic" panose="04030604020F02020D02" pitchFamily="82" charset="0"/>
              </a:rPr>
              <a:t> Vimal</a:t>
            </a:r>
          </a:p>
          <a:p>
            <a:pPr algn="ctr"/>
            <a:r>
              <a:rPr lang="en-IN" sz="2000" b="1" dirty="0">
                <a:solidFill>
                  <a:srgbClr val="002060"/>
                </a:solidFill>
                <a:latin typeface="Harlow Solid Italic" panose="04030604020F02020D02" pitchFamily="82" charset="0"/>
              </a:rPr>
              <a:t>Guest Faculty - Asst. professor</a:t>
            </a:r>
          </a:p>
          <a:p>
            <a:pPr algn="ctr"/>
            <a:r>
              <a:rPr lang="en-IN" sz="2000" b="1" dirty="0" err="1">
                <a:solidFill>
                  <a:srgbClr val="002060"/>
                </a:solidFill>
                <a:latin typeface="Harlow Solid Italic" panose="04030604020F02020D02" pitchFamily="82" charset="0"/>
              </a:rPr>
              <a:t>Collge</a:t>
            </a:r>
            <a:r>
              <a:rPr lang="en-IN" sz="2000" b="1" dirty="0">
                <a:solidFill>
                  <a:srgbClr val="002060"/>
                </a:solidFill>
                <a:latin typeface="Harlow Solid Italic" panose="04030604020F02020D02" pitchFamily="82" charset="0"/>
              </a:rPr>
              <a:t> of Fisheries, </a:t>
            </a:r>
            <a:r>
              <a:rPr lang="en-IN" sz="2000" b="1" dirty="0" err="1">
                <a:solidFill>
                  <a:srgbClr val="002060"/>
                </a:solidFill>
                <a:latin typeface="Harlow Solid Italic" panose="04030604020F02020D02" pitchFamily="82" charset="0"/>
              </a:rPr>
              <a:t>kishanganj</a:t>
            </a:r>
            <a:r>
              <a:rPr lang="en-IN" sz="2000" b="1" dirty="0">
                <a:solidFill>
                  <a:srgbClr val="002060"/>
                </a:solidFill>
                <a:latin typeface="Harlow Solid Italic" panose="04030604020F02020D02" pitchFamily="82" charset="0"/>
              </a:rPr>
              <a:t>, BASU, Patna</a:t>
            </a:r>
          </a:p>
        </p:txBody>
      </p:sp>
    </p:spTree>
    <p:extLst>
      <p:ext uri="{BB962C8B-B14F-4D97-AF65-F5344CB8AC3E}">
        <p14:creationId xmlns:p14="http://schemas.microsoft.com/office/powerpoint/2010/main" val="231275729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91856" y="417014"/>
            <a:ext cx="6141155"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Rainbow Trout</a:t>
            </a:r>
          </a:p>
          <a:p>
            <a:pPr algn="ctr"/>
            <a:r>
              <a:rPr lang="en-IN" sz="2400" b="1" i="1" dirty="0">
                <a:solidFill>
                  <a:srgbClr val="7030A0"/>
                </a:solidFill>
                <a:latin typeface="Candara Light" panose="020E0502030303020204" pitchFamily="34" charset="0"/>
              </a:rPr>
              <a:t>Oncorhynchus mykiss (</a:t>
            </a:r>
            <a:r>
              <a:rPr lang="en-IN" sz="2400" b="1" i="1" dirty="0" err="1">
                <a:solidFill>
                  <a:srgbClr val="7030A0"/>
                </a:solidFill>
                <a:latin typeface="Candara Light" panose="020E0502030303020204" pitchFamily="34" charset="0"/>
              </a:rPr>
              <a:t>Walbaum</a:t>
            </a:r>
            <a:r>
              <a:rPr lang="en-IN" sz="2400" b="1" i="1" dirty="0">
                <a:solidFill>
                  <a:srgbClr val="7030A0"/>
                </a:solidFill>
                <a:latin typeface="Candara Light" panose="020E0502030303020204" pitchFamily="34" charset="0"/>
              </a:rPr>
              <a:t>, 1792)</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048352"/>
            <a:ext cx="10874022" cy="33926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Rainbow trout is a promising high value freshwater cultivable food fish of </a:t>
            </a:r>
            <a:r>
              <a:rPr lang="en-IN" dirty="0" err="1">
                <a:solidFill>
                  <a:srgbClr val="002060"/>
                </a:solidFill>
                <a:latin typeface="Times New Roman" panose="02020603050405020304" pitchFamily="18" charset="0"/>
                <a:cs typeface="Times New Roman" panose="02020603050405020304" pitchFamily="18" charset="0"/>
              </a:rPr>
              <a:t>coldwater</a:t>
            </a:r>
            <a:r>
              <a:rPr lang="en-IN" dirty="0">
                <a:solidFill>
                  <a:srgbClr val="002060"/>
                </a:solidFill>
                <a:latin typeface="Times New Roman" panose="02020603050405020304" pitchFamily="18" charset="0"/>
                <a:cs typeface="Times New Roman" panose="02020603050405020304" pitchFamily="18" charset="0"/>
              </a:rPr>
              <a:t> and has considerable scope for its expansion in uplands region.</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Breed during November to February and attains maturity after three years. It breeds in wild in running conditions.</a:t>
            </a:r>
          </a:p>
          <a:p>
            <a:pPr algn="just"/>
            <a:r>
              <a:rPr lang="en-IN" dirty="0">
                <a:solidFill>
                  <a:srgbClr val="002060"/>
                </a:solidFill>
                <a:latin typeface="Times New Roman" panose="02020603050405020304" pitchFamily="18" charset="0"/>
                <a:cs typeface="Times New Roman" panose="02020603050405020304" pitchFamily="18" charset="0"/>
              </a:rPr>
              <a:t> </a:t>
            </a: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Captive </a:t>
            </a:r>
            <a:r>
              <a:rPr lang="en-IN" dirty="0" err="1">
                <a:solidFill>
                  <a:srgbClr val="002060"/>
                </a:solidFill>
                <a:latin typeface="Times New Roman" panose="02020603050405020304" pitchFamily="18" charset="0"/>
                <a:cs typeface="Times New Roman" panose="02020603050405020304" pitchFamily="18" charset="0"/>
              </a:rPr>
              <a:t>broodstock</a:t>
            </a:r>
            <a:r>
              <a:rPr lang="en-IN" dirty="0">
                <a:solidFill>
                  <a:srgbClr val="002060"/>
                </a:solidFill>
                <a:latin typeface="Times New Roman" panose="02020603050405020304" pitchFamily="18" charset="0"/>
                <a:cs typeface="Times New Roman" panose="02020603050405020304" pitchFamily="18" charset="0"/>
              </a:rPr>
              <a:t> development requires cold (9-14°C), clean and highly oxygenated water (&gt;7 mg/l) and good feed with 45-50% protein.</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Sexes are separate and distinguishable on maturity with females having bulgy abdomen and reddish vent, whereas males are slender with pointed snout, hooked lower jaws and oozes white milt on pressing belly.</a:t>
            </a:r>
            <a:endParaRPr lang="en-IN" dirty="0"/>
          </a:p>
        </p:txBody>
      </p:sp>
      <p:pic>
        <p:nvPicPr>
          <p:cNvPr id="2" name="Picture 1">
            <a:extLst>
              <a:ext uri="{FF2B5EF4-FFF2-40B4-BE49-F238E27FC236}">
                <a16:creationId xmlns:a16="http://schemas.microsoft.com/office/drawing/2014/main" id="{AF3BA14C-3CF1-4753-A098-5F2CA311E3DE}"/>
              </a:ext>
            </a:extLst>
          </p:cNvPr>
          <p:cNvPicPr>
            <a:picLocks noChangeAspect="1"/>
          </p:cNvPicPr>
          <p:nvPr/>
        </p:nvPicPr>
        <p:blipFill>
          <a:blip r:embed="rId2"/>
          <a:stretch>
            <a:fillRect/>
          </a:stretch>
        </p:blipFill>
        <p:spPr>
          <a:xfrm>
            <a:off x="7529689" y="1410058"/>
            <a:ext cx="4003322" cy="1455716"/>
          </a:xfrm>
          <a:prstGeom prst="rect">
            <a:avLst/>
          </a:prstGeom>
          <a:ln>
            <a:noFill/>
          </a:ln>
          <a:effectLst>
            <a:glow rad="101600">
              <a:schemeClr val="accent3">
                <a:satMod val="175000"/>
                <a:alpha val="40000"/>
              </a:schemeClr>
            </a:glow>
            <a:softEdge rad="112500"/>
          </a:effectLst>
        </p:spPr>
      </p:pic>
    </p:spTree>
    <p:extLst>
      <p:ext uri="{BB962C8B-B14F-4D97-AF65-F5344CB8AC3E}">
        <p14:creationId xmlns:p14="http://schemas.microsoft.com/office/powerpoint/2010/main" val="393488144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912533"/>
            <a:ext cx="10874022" cy="3528453"/>
          </a:xfrm>
          <a:prstGeom prst="round2DiagRect">
            <a:avLst/>
          </a:prstGeom>
          <a:effectLst>
            <a:glow rad="101600">
              <a:schemeClr val="accent5">
                <a:satMod val="175000"/>
                <a:alpha val="40000"/>
              </a:schemeClr>
            </a:glow>
          </a:effectLst>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Males and females are segregated 2 months prior to spawning and reared at density of 5-10 kg/m3 and sex ratio of 1:2 female to male. Brooders mature fully without hormonal application but do not naturally spawn.</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Fertilization of eggs is done by dry method of stripping. Fertilized eggs are lemon-yellow or light green in colour having diameter of 4-5 mm. A mature female lays around 1500-1800 eggs/kg body weight.</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Eggs are incubated in meshed trays (mesh size- 1.5-2.5 mm diameter) @ 2000 eggs/tray with provision for flowing water, where they hatch in 40-60 days and called sac-fry or </a:t>
            </a:r>
            <a:r>
              <a:rPr lang="en-IN" dirty="0" err="1">
                <a:solidFill>
                  <a:srgbClr val="002060"/>
                </a:solidFill>
                <a:latin typeface="Times New Roman" panose="02020603050405020304" pitchFamily="18" charset="0"/>
                <a:cs typeface="Times New Roman" panose="02020603050405020304" pitchFamily="18" charset="0"/>
              </a:rPr>
              <a:t>alevin</a:t>
            </a:r>
            <a:r>
              <a:rPr lang="en-IN" dirty="0">
                <a:solidFill>
                  <a:srgbClr val="002060"/>
                </a:solidFill>
                <a:latin typeface="Times New Roman" panose="02020603050405020304" pitchFamily="18" charset="0"/>
                <a:cs typeface="Times New Roman" panose="02020603050405020304" pitchFamily="18" charset="0"/>
              </a:rPr>
              <a:t> due to large yolk-sac attached with them.</a:t>
            </a:r>
            <a:endParaRPr lang="en-IN" dirty="0"/>
          </a:p>
        </p:txBody>
      </p:sp>
      <p:pic>
        <p:nvPicPr>
          <p:cNvPr id="3" name="Picture 2">
            <a:extLst>
              <a:ext uri="{FF2B5EF4-FFF2-40B4-BE49-F238E27FC236}">
                <a16:creationId xmlns:a16="http://schemas.microsoft.com/office/drawing/2014/main" id="{D6907C61-8967-46D5-8F0E-65BEC287C0E0}"/>
              </a:ext>
            </a:extLst>
          </p:cNvPr>
          <p:cNvPicPr>
            <a:picLocks noChangeAspect="1"/>
          </p:cNvPicPr>
          <p:nvPr/>
        </p:nvPicPr>
        <p:blipFill>
          <a:blip r:embed="rId2"/>
          <a:stretch>
            <a:fillRect/>
          </a:stretch>
        </p:blipFill>
        <p:spPr>
          <a:xfrm>
            <a:off x="4463345" y="1039927"/>
            <a:ext cx="3393722" cy="1533940"/>
          </a:xfrm>
          <a:prstGeom prst="roundRect">
            <a:avLst>
              <a:gd name="adj" fmla="val 8594"/>
            </a:avLst>
          </a:prstGeom>
          <a:solidFill>
            <a:srgbClr val="FFFFFF">
              <a:shade val="85000"/>
            </a:srgbClr>
          </a:solidFill>
          <a:ln>
            <a:noFill/>
          </a:ln>
          <a:effectLst>
            <a:glow rad="228600">
              <a:schemeClr val="accent4">
                <a:satMod val="175000"/>
                <a:alpha val="40000"/>
              </a:schemeClr>
            </a:glow>
            <a:reflection blurRad="12700" stA="38000" endPos="28000" dist="5000" dir="5400000" sy="-100000" algn="bl" rotWithShape="0"/>
          </a:effectLst>
        </p:spPr>
      </p:pic>
      <p:pic>
        <p:nvPicPr>
          <p:cNvPr id="4" name="Picture 3">
            <a:extLst>
              <a:ext uri="{FF2B5EF4-FFF2-40B4-BE49-F238E27FC236}">
                <a16:creationId xmlns:a16="http://schemas.microsoft.com/office/drawing/2014/main" id="{EC03AE93-38D8-4300-870D-CB6705A5336C}"/>
              </a:ext>
            </a:extLst>
          </p:cNvPr>
          <p:cNvPicPr>
            <a:picLocks noChangeAspect="1"/>
          </p:cNvPicPr>
          <p:nvPr/>
        </p:nvPicPr>
        <p:blipFill>
          <a:blip r:embed="rId3"/>
          <a:stretch>
            <a:fillRect/>
          </a:stretch>
        </p:blipFill>
        <p:spPr>
          <a:xfrm>
            <a:off x="8139290" y="1039926"/>
            <a:ext cx="3393722" cy="1533939"/>
          </a:xfrm>
          <a:prstGeom prst="roundRect">
            <a:avLst>
              <a:gd name="adj" fmla="val 8594"/>
            </a:avLst>
          </a:prstGeom>
          <a:solidFill>
            <a:srgbClr val="FFFFFF">
              <a:shade val="85000"/>
            </a:srgbClr>
          </a:solidFill>
          <a:ln>
            <a:noFill/>
          </a:ln>
          <a:effectLst>
            <a:glow rad="228600">
              <a:schemeClr val="accent4">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3931710833"/>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048352"/>
            <a:ext cx="10874022" cy="3392634"/>
          </a:xfrm>
          <a:prstGeom prst="round2DiagRect">
            <a:avLst/>
          </a:prstGeom>
          <a:effectLst>
            <a:glow rad="101600">
              <a:schemeClr val="accent5">
                <a:satMod val="175000"/>
                <a:alpha val="40000"/>
              </a:schemeClr>
            </a:glow>
          </a:effectLst>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Sac fry (1.5-1.8 cm, 45-50 mg) are reared for 10-14 days in trays until metamorphosed to swim-up fry stage, when yolk-sac is fully consumed and larvae start feeding.</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Free swimming fry are fed 10 times a day @5-10% of biomass with starter feed. After one week, feeding frequency is reduced to 3-4 times a day and thereafter they are transferred to outdoor concrete tanks.</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technology is in practice in the states of Jammu and Kashmir, Himachal Pradesh, Uttarakhand, Sikkim and Arunachal Pradesh.</a:t>
            </a:r>
          </a:p>
        </p:txBody>
      </p:sp>
      <p:pic>
        <p:nvPicPr>
          <p:cNvPr id="3" name="Picture 2">
            <a:extLst>
              <a:ext uri="{FF2B5EF4-FFF2-40B4-BE49-F238E27FC236}">
                <a16:creationId xmlns:a16="http://schemas.microsoft.com/office/drawing/2014/main" id="{CEE15ADD-C05A-4E13-BF6E-155F33ADF25A}"/>
              </a:ext>
            </a:extLst>
          </p:cNvPr>
          <p:cNvPicPr>
            <a:picLocks noChangeAspect="1"/>
          </p:cNvPicPr>
          <p:nvPr/>
        </p:nvPicPr>
        <p:blipFill>
          <a:blip r:embed="rId2"/>
          <a:stretch>
            <a:fillRect/>
          </a:stretch>
        </p:blipFill>
        <p:spPr>
          <a:xfrm>
            <a:off x="8094134" y="824090"/>
            <a:ext cx="3438878" cy="1885244"/>
          </a:xfrm>
          <a:prstGeom prst="roundRect">
            <a:avLst>
              <a:gd name="adj" fmla="val 8594"/>
            </a:avLst>
          </a:prstGeom>
          <a:solidFill>
            <a:srgbClr val="FFFFFF">
              <a:shade val="85000"/>
            </a:srgbClr>
          </a:solidFill>
          <a:ln>
            <a:noFill/>
          </a:ln>
          <a:effectLst>
            <a:glow rad="139700">
              <a:schemeClr val="accent4">
                <a:satMod val="175000"/>
                <a:alpha val="40000"/>
              </a:schemeClr>
            </a:glow>
            <a:reflection blurRad="12700" stA="38000" endPos="28000" dist="5000" dir="5400000" sy="-100000" algn="bl" rotWithShape="0"/>
          </a:effectLst>
        </p:spPr>
      </p:pic>
      <p:pic>
        <p:nvPicPr>
          <p:cNvPr id="1026" name="Picture 2" descr="Trout fry vaccine to be trialled in Scotland - FishFarmingExpert.com">
            <a:extLst>
              <a:ext uri="{FF2B5EF4-FFF2-40B4-BE49-F238E27FC236}">
                <a16:creationId xmlns:a16="http://schemas.microsoft.com/office/drawing/2014/main" id="{46C60885-C624-4A51-B264-C6A2989F524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301067" y="824089"/>
            <a:ext cx="3438878" cy="1885243"/>
          </a:xfrm>
          <a:prstGeom prst="roundRect">
            <a:avLst>
              <a:gd name="adj" fmla="val 8594"/>
            </a:avLst>
          </a:prstGeom>
          <a:solidFill>
            <a:srgbClr val="FFFFFF">
              <a:shade val="85000"/>
            </a:srgbClr>
          </a:solidFill>
          <a:ln>
            <a:noFill/>
          </a:ln>
          <a:effectLst>
            <a:glow rad="139700">
              <a:schemeClr val="accent4">
                <a:satMod val="175000"/>
                <a:alpha val="40000"/>
              </a:schemeClr>
            </a:glow>
            <a:reflection blurRad="12700" stA="38000" endPos="28000" dist="5000" dir="5400000" sy="-100000" algn="bl" rotWithShape="0"/>
          </a:effectLst>
          <a:extLst/>
        </p:spPr>
      </p:pic>
    </p:spTree>
    <p:extLst>
      <p:ext uri="{BB962C8B-B14F-4D97-AF65-F5344CB8AC3E}">
        <p14:creationId xmlns:p14="http://schemas.microsoft.com/office/powerpoint/2010/main" val="356291441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Rounded Corners 3">
            <a:extLst>
              <a:ext uri="{FF2B5EF4-FFF2-40B4-BE49-F238E27FC236}">
                <a16:creationId xmlns:a16="http://schemas.microsoft.com/office/drawing/2014/main" id="{F6709C35-8954-4471-AE7B-784AA270C19A}"/>
              </a:ext>
            </a:extLst>
          </p:cNvPr>
          <p:cNvSpPr/>
          <p:nvPr/>
        </p:nvSpPr>
        <p:spPr>
          <a:xfrm>
            <a:off x="2212622" y="1264356"/>
            <a:ext cx="7766756" cy="1603022"/>
          </a:xfrm>
          <a:prstGeom prst="roundRect">
            <a:avLst/>
          </a:prstGeom>
          <a:effectLst>
            <a:glow rad="228600">
              <a:schemeClr val="accent1">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r>
              <a:rPr lang="en-IN" sz="2800" b="1" dirty="0">
                <a:solidFill>
                  <a:srgbClr val="C00000"/>
                </a:solidFill>
                <a:latin typeface="Copperplate Gothic Bold" panose="020E0705020206020404" pitchFamily="34" charset="0"/>
              </a:rPr>
              <a:t>Breeding and Seed Production</a:t>
            </a:r>
            <a:br>
              <a:rPr lang="en-IN" sz="2800" b="1" dirty="0">
                <a:solidFill>
                  <a:srgbClr val="C00000"/>
                </a:solidFill>
                <a:latin typeface="Copperplate Gothic Bold" panose="020E0705020206020404" pitchFamily="34" charset="0"/>
              </a:rPr>
            </a:br>
            <a:r>
              <a:rPr lang="en-IN" sz="2800" b="1" dirty="0">
                <a:solidFill>
                  <a:srgbClr val="C00000"/>
                </a:solidFill>
                <a:latin typeface="Copperplate Gothic Bold" panose="020E0705020206020404" pitchFamily="34" charset="0"/>
              </a:rPr>
              <a:t>of Pompanos</a:t>
            </a:r>
            <a:endParaRPr lang="en-IN" sz="2800" dirty="0">
              <a:solidFill>
                <a:srgbClr val="C00000"/>
              </a:solidFill>
              <a:latin typeface="Copperplate Gothic Bold" panose="020E0705020206020404" pitchFamily="34" charset="0"/>
            </a:endParaRPr>
          </a:p>
        </p:txBody>
      </p:sp>
      <p:sp>
        <p:nvSpPr>
          <p:cNvPr id="5" name="Rectangle: Rounded Corners 4">
            <a:extLst>
              <a:ext uri="{FF2B5EF4-FFF2-40B4-BE49-F238E27FC236}">
                <a16:creationId xmlns:a16="http://schemas.microsoft.com/office/drawing/2014/main" id="{68E4905B-C5A8-4415-801D-6C8232E9D09B}"/>
              </a:ext>
            </a:extLst>
          </p:cNvPr>
          <p:cNvSpPr/>
          <p:nvPr/>
        </p:nvSpPr>
        <p:spPr>
          <a:xfrm>
            <a:off x="3262489" y="3169357"/>
            <a:ext cx="5463823" cy="1797754"/>
          </a:xfrm>
          <a:prstGeom prst="roundRect">
            <a:avLst/>
          </a:prstGeom>
          <a:effectLst>
            <a:glow rad="228600">
              <a:schemeClr val="accent5">
                <a:satMod val="175000"/>
                <a:alpha val="40000"/>
              </a:schemeClr>
            </a:glow>
          </a:effectLst>
        </p:spPr>
        <p:style>
          <a:lnRef idx="1">
            <a:schemeClr val="accent6"/>
          </a:lnRef>
          <a:fillRef idx="2">
            <a:schemeClr val="accent6"/>
          </a:fillRef>
          <a:effectRef idx="1">
            <a:schemeClr val="accent6"/>
          </a:effectRef>
          <a:fontRef idx="minor">
            <a:schemeClr val="dk1"/>
          </a:fontRef>
        </p:style>
        <p:txBody>
          <a:bodyPr rtlCol="0" anchor="ctr"/>
          <a:lstStyle/>
          <a:p>
            <a:pPr algn="ctr"/>
            <a:r>
              <a:rPr lang="en-IN" sz="2000" b="1" dirty="0">
                <a:solidFill>
                  <a:srgbClr val="002060"/>
                </a:solidFill>
                <a:latin typeface="Harlow Solid Italic" panose="04030604020F02020D02" pitchFamily="82" charset="0"/>
              </a:rPr>
              <a:t>Course Instructor: </a:t>
            </a:r>
            <a:r>
              <a:rPr lang="en-IN" sz="2000" b="1" dirty="0" err="1">
                <a:solidFill>
                  <a:srgbClr val="002060"/>
                </a:solidFill>
                <a:latin typeface="Harlow Solid Italic" panose="04030604020F02020D02" pitchFamily="82" charset="0"/>
              </a:rPr>
              <a:t>Dr.</a:t>
            </a:r>
            <a:r>
              <a:rPr lang="en-IN" sz="2000" b="1" dirty="0">
                <a:solidFill>
                  <a:srgbClr val="002060"/>
                </a:solidFill>
                <a:latin typeface="Harlow Solid Italic" panose="04030604020F02020D02" pitchFamily="82" charset="0"/>
              </a:rPr>
              <a:t> V. P. Saini</a:t>
            </a:r>
          </a:p>
          <a:p>
            <a:pPr algn="ctr"/>
            <a:r>
              <a:rPr lang="en-IN" sz="2000" b="1" dirty="0">
                <a:solidFill>
                  <a:srgbClr val="002060"/>
                </a:solidFill>
                <a:latin typeface="Harlow Solid Italic" panose="04030604020F02020D02" pitchFamily="82" charset="0"/>
              </a:rPr>
              <a:t>Presented by: Mr. </a:t>
            </a:r>
            <a:r>
              <a:rPr lang="en-IN" sz="2000" b="1" dirty="0" err="1">
                <a:solidFill>
                  <a:srgbClr val="002060"/>
                </a:solidFill>
                <a:latin typeface="Harlow Solid Italic" panose="04030604020F02020D02" pitchFamily="82" charset="0"/>
              </a:rPr>
              <a:t>Bhartendu</a:t>
            </a:r>
            <a:r>
              <a:rPr lang="en-IN" sz="2000" b="1" dirty="0">
                <a:solidFill>
                  <a:srgbClr val="002060"/>
                </a:solidFill>
                <a:latin typeface="Harlow Solid Italic" panose="04030604020F02020D02" pitchFamily="82" charset="0"/>
              </a:rPr>
              <a:t> Vimal</a:t>
            </a:r>
          </a:p>
          <a:p>
            <a:pPr algn="ctr"/>
            <a:r>
              <a:rPr lang="en-IN" sz="2000" b="1" dirty="0">
                <a:solidFill>
                  <a:srgbClr val="002060"/>
                </a:solidFill>
                <a:latin typeface="Harlow Solid Italic" panose="04030604020F02020D02" pitchFamily="82" charset="0"/>
              </a:rPr>
              <a:t>Guest Faculty - Asst. professor</a:t>
            </a:r>
          </a:p>
          <a:p>
            <a:pPr algn="ctr"/>
            <a:r>
              <a:rPr lang="en-IN" sz="2000" b="1" dirty="0" err="1">
                <a:solidFill>
                  <a:srgbClr val="002060"/>
                </a:solidFill>
                <a:latin typeface="Harlow Solid Italic" panose="04030604020F02020D02" pitchFamily="82" charset="0"/>
              </a:rPr>
              <a:t>Collge</a:t>
            </a:r>
            <a:r>
              <a:rPr lang="en-IN" sz="2000" b="1" dirty="0">
                <a:solidFill>
                  <a:srgbClr val="002060"/>
                </a:solidFill>
                <a:latin typeface="Harlow Solid Italic" panose="04030604020F02020D02" pitchFamily="82" charset="0"/>
              </a:rPr>
              <a:t> of Fisheries, </a:t>
            </a:r>
            <a:r>
              <a:rPr lang="en-IN" sz="2000" b="1" dirty="0" err="1">
                <a:solidFill>
                  <a:srgbClr val="002060"/>
                </a:solidFill>
                <a:latin typeface="Harlow Solid Italic" panose="04030604020F02020D02" pitchFamily="82" charset="0"/>
              </a:rPr>
              <a:t>kishanganj</a:t>
            </a:r>
            <a:r>
              <a:rPr lang="en-IN" sz="2000" b="1" dirty="0">
                <a:solidFill>
                  <a:srgbClr val="002060"/>
                </a:solidFill>
                <a:latin typeface="Harlow Solid Italic" panose="04030604020F02020D02" pitchFamily="82" charset="0"/>
              </a:rPr>
              <a:t>, BASU, Patna</a:t>
            </a:r>
          </a:p>
        </p:txBody>
      </p:sp>
    </p:spTree>
    <p:extLst>
      <p:ext uri="{BB962C8B-B14F-4D97-AF65-F5344CB8AC3E}">
        <p14:creationId xmlns:p14="http://schemas.microsoft.com/office/powerpoint/2010/main" val="114028684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5391856" y="417014"/>
            <a:ext cx="6141155"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Silver Pompano</a:t>
            </a:r>
          </a:p>
          <a:p>
            <a:pPr algn="ctr"/>
            <a:r>
              <a:rPr lang="it-IT" sz="2400" b="1" i="1" dirty="0">
                <a:solidFill>
                  <a:srgbClr val="7030A0"/>
                </a:solidFill>
                <a:latin typeface="Candara Light" panose="020E0502030303020204" pitchFamily="34" charset="0"/>
              </a:rPr>
              <a:t>Trachinotus blochii (Lacépède, 1801)</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048352"/>
            <a:ext cx="10874022" cy="33926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Silver pompano is a commercially important high priced marine finfish, widely distributed in the East and West Coasts of India, Atlantic and Pacific Oceans. </a:t>
            </a:r>
          </a:p>
          <a:p>
            <a:pPr marL="285750" indent="-285750" algn="just">
              <a:buFont typeface="Wingdings" panose="05000000000000000000" pitchFamily="2" charset="2"/>
              <a:buChar char="v"/>
            </a:pPr>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It forms an important candidate for cage aquaculture.</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Fishes weighing about 1.0-1.5 kg are either wild caught or selected from grow-out cages and stocked in indoor flow through or re-circulation systems for raising gravid brooders.</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Four sets of brooders (each set of 1 female and 2 males) are transferred to an FRP tank of 10 tonne capacity with photoperiod of 15L h at 2000 Lux and temperature of 27-32°C for final oocyte maturation.</a:t>
            </a:r>
            <a:endParaRPr lang="en-IN" dirty="0"/>
          </a:p>
        </p:txBody>
      </p:sp>
      <p:pic>
        <p:nvPicPr>
          <p:cNvPr id="1026" name="Picture 2" descr="Intercropping silver pompano and shrimp in India « Global ...">
            <a:extLst>
              <a:ext uri="{FF2B5EF4-FFF2-40B4-BE49-F238E27FC236}">
                <a16:creationId xmlns:a16="http://schemas.microsoft.com/office/drawing/2014/main" id="{29647029-20C1-430E-BC9A-BF5B16CD3E6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65155" y="1374754"/>
            <a:ext cx="3867856" cy="1458587"/>
          </a:xfrm>
          <a:prstGeom prst="roundRect">
            <a:avLst>
              <a:gd name="adj" fmla="val 8594"/>
            </a:avLst>
          </a:prstGeom>
          <a:solidFill>
            <a:srgbClr val="FFFFFF">
              <a:shade val="85000"/>
            </a:srgbClr>
          </a:solidFill>
          <a:ln>
            <a:noFill/>
          </a:ln>
          <a:effectLst>
            <a:glow rad="228600">
              <a:schemeClr val="accent6">
                <a:satMod val="175000"/>
                <a:alpha val="40000"/>
              </a:schemeClr>
            </a:glow>
            <a:reflection blurRad="12700" stA="38000" endPos="28000" dist="5000" dir="5400000" sy="-100000" algn="bl" rotWithShape="0"/>
          </a:effectLst>
          <a:extLst/>
        </p:spPr>
      </p:pic>
    </p:spTree>
    <p:extLst>
      <p:ext uri="{BB962C8B-B14F-4D97-AF65-F5344CB8AC3E}">
        <p14:creationId xmlns:p14="http://schemas.microsoft.com/office/powerpoint/2010/main" val="243831038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235200"/>
            <a:ext cx="10874022" cy="4307386"/>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Females with intra-ovarian egg diameter above 450 </a:t>
            </a:r>
            <a:r>
              <a:rPr lang="en-IN" dirty="0" err="1">
                <a:solidFill>
                  <a:srgbClr val="002060"/>
                </a:solidFill>
                <a:latin typeface="Times New Roman" panose="02020603050405020304" pitchFamily="18" charset="0"/>
                <a:cs typeface="Times New Roman" panose="02020603050405020304" pitchFamily="18" charset="0"/>
              </a:rPr>
              <a:t>μm</a:t>
            </a:r>
            <a:r>
              <a:rPr lang="en-IN" dirty="0">
                <a:solidFill>
                  <a:srgbClr val="002060"/>
                </a:solidFill>
                <a:latin typeface="Times New Roman" panose="02020603050405020304" pitchFamily="18" charset="0"/>
                <a:cs typeface="Times New Roman" panose="02020603050405020304" pitchFamily="18" charset="0"/>
              </a:rPr>
              <a:t> and milt oozing males are induced to spawn using HCG @350 IU/kg body weight for both the sexes.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Alternatively, GnRH can be used at a dosage of 150 </a:t>
            </a:r>
            <a:r>
              <a:rPr lang="en-IN" dirty="0" err="1">
                <a:solidFill>
                  <a:srgbClr val="002060"/>
                </a:solidFill>
                <a:latin typeface="Times New Roman" panose="02020603050405020304" pitchFamily="18" charset="0"/>
                <a:cs typeface="Times New Roman" panose="02020603050405020304" pitchFamily="18" charset="0"/>
              </a:rPr>
              <a:t>μg</a:t>
            </a:r>
            <a:r>
              <a:rPr lang="en-IN" dirty="0">
                <a:solidFill>
                  <a:srgbClr val="002060"/>
                </a:solidFill>
                <a:latin typeface="Times New Roman" panose="02020603050405020304" pitchFamily="18" charset="0"/>
                <a:cs typeface="Times New Roman" panose="02020603050405020304" pitchFamily="18" charset="0"/>
              </a:rPr>
              <a:t>/kg body weight.</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Spawning occurs within 36-40 h of induction. Hatching takes place between 18 to 22 h.</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Single female fish lay 50,000 to 250,000 eggs with fertilization rates of 75-90%.</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floating fertilized eggs are collected using a 500 </a:t>
            </a:r>
            <a:r>
              <a:rPr lang="en-IN" dirty="0" err="1">
                <a:solidFill>
                  <a:srgbClr val="002060"/>
                </a:solidFill>
                <a:latin typeface="Times New Roman" panose="02020603050405020304" pitchFamily="18" charset="0"/>
                <a:cs typeface="Times New Roman" panose="02020603050405020304" pitchFamily="18" charset="0"/>
              </a:rPr>
              <a:t>μm</a:t>
            </a:r>
            <a:r>
              <a:rPr lang="en-IN" dirty="0">
                <a:solidFill>
                  <a:srgbClr val="002060"/>
                </a:solidFill>
                <a:latin typeface="Times New Roman" panose="02020603050405020304" pitchFamily="18" charset="0"/>
                <a:cs typeface="Times New Roman" panose="02020603050405020304" pitchFamily="18" charset="0"/>
              </a:rPr>
              <a:t> mesh-size net and stocked in a 2 tonne FRP tank for hatching. </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freshly spawned eggs measure 900-1000 </a:t>
            </a:r>
            <a:r>
              <a:rPr lang="en-IN" dirty="0" err="1">
                <a:solidFill>
                  <a:srgbClr val="002060"/>
                </a:solidFill>
                <a:latin typeface="Times New Roman" panose="02020603050405020304" pitchFamily="18" charset="0"/>
                <a:cs typeface="Times New Roman" panose="02020603050405020304" pitchFamily="18" charset="0"/>
              </a:rPr>
              <a:t>μm</a:t>
            </a:r>
            <a:r>
              <a:rPr lang="en-IN" dirty="0">
                <a:solidFill>
                  <a:srgbClr val="002060"/>
                </a:solidFill>
                <a:latin typeface="Times New Roman" panose="02020603050405020304" pitchFamily="18" charset="0"/>
                <a:cs typeface="Times New Roman" panose="02020603050405020304" pitchFamily="18" charset="0"/>
              </a:rPr>
              <a:t>.</a:t>
            </a:r>
          </a:p>
          <a:p>
            <a:pPr algn="just"/>
            <a:endParaRPr lang="en-IN" dirty="0">
              <a:solidFill>
                <a:srgbClr val="002060"/>
              </a:solidFill>
              <a:latin typeface="Times New Roman" panose="02020603050405020304" pitchFamily="18" charset="0"/>
              <a:cs typeface="Times New Roman" panose="02020603050405020304" pitchFamily="18" charset="0"/>
            </a:endParaRPr>
          </a:p>
        </p:txBody>
      </p:sp>
      <p:pic>
        <p:nvPicPr>
          <p:cNvPr id="2" name="Picture 1">
            <a:extLst>
              <a:ext uri="{FF2B5EF4-FFF2-40B4-BE49-F238E27FC236}">
                <a16:creationId xmlns:a16="http://schemas.microsoft.com/office/drawing/2014/main" id="{6D3238B8-8870-4225-A850-60D2FC907AEC}"/>
              </a:ext>
            </a:extLst>
          </p:cNvPr>
          <p:cNvPicPr>
            <a:picLocks noChangeAspect="1"/>
          </p:cNvPicPr>
          <p:nvPr/>
        </p:nvPicPr>
        <p:blipFill>
          <a:blip r:embed="rId2"/>
          <a:stretch>
            <a:fillRect/>
          </a:stretch>
        </p:blipFill>
        <p:spPr>
          <a:xfrm>
            <a:off x="5554134" y="395111"/>
            <a:ext cx="2751788" cy="1686338"/>
          </a:xfrm>
          <a:prstGeom prst="roundRect">
            <a:avLst>
              <a:gd name="adj" fmla="val 8594"/>
            </a:avLst>
          </a:prstGeom>
          <a:solidFill>
            <a:srgbClr val="FFFFFF">
              <a:shade val="85000"/>
            </a:srgbClr>
          </a:solidFill>
          <a:ln>
            <a:noFill/>
          </a:ln>
          <a:effectLst>
            <a:glow rad="139700">
              <a:schemeClr val="accent1">
                <a:satMod val="175000"/>
                <a:alpha val="40000"/>
              </a:schemeClr>
            </a:glow>
            <a:reflection blurRad="12700" stA="38000" endPos="28000" dist="5000" dir="5400000" sy="-100000" algn="bl" rotWithShape="0"/>
          </a:effectLst>
        </p:spPr>
      </p:pic>
      <p:pic>
        <p:nvPicPr>
          <p:cNvPr id="3" name="Picture 2">
            <a:extLst>
              <a:ext uri="{FF2B5EF4-FFF2-40B4-BE49-F238E27FC236}">
                <a16:creationId xmlns:a16="http://schemas.microsoft.com/office/drawing/2014/main" id="{964DFB32-4586-42A5-8695-303E836C1B29}"/>
              </a:ext>
            </a:extLst>
          </p:cNvPr>
          <p:cNvPicPr>
            <a:picLocks noChangeAspect="1"/>
          </p:cNvPicPr>
          <p:nvPr/>
        </p:nvPicPr>
        <p:blipFill>
          <a:blip r:embed="rId3"/>
          <a:stretch>
            <a:fillRect/>
          </a:stretch>
        </p:blipFill>
        <p:spPr>
          <a:xfrm>
            <a:off x="8534400" y="395111"/>
            <a:ext cx="2998611" cy="1686339"/>
          </a:xfrm>
          <a:prstGeom prst="roundRect">
            <a:avLst>
              <a:gd name="adj" fmla="val 8594"/>
            </a:avLst>
          </a:prstGeom>
          <a:solidFill>
            <a:srgbClr val="FFFFFF">
              <a:shade val="85000"/>
            </a:srgbClr>
          </a:solidFill>
          <a:ln>
            <a:noFill/>
          </a:ln>
          <a:effectLst>
            <a:glow rad="139700">
              <a:schemeClr val="accent1">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9133721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048352"/>
            <a:ext cx="10874022" cy="3392634"/>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Tanks of 5 tonne capacity are ideal for </a:t>
            </a:r>
            <a:r>
              <a:rPr lang="en-IN" dirty="0" err="1">
                <a:solidFill>
                  <a:srgbClr val="002060"/>
                </a:solidFill>
                <a:latin typeface="Times New Roman" panose="02020603050405020304" pitchFamily="18" charset="0"/>
                <a:cs typeface="Times New Roman" panose="02020603050405020304" pitchFamily="18" charset="0"/>
              </a:rPr>
              <a:t>larviculture</a:t>
            </a:r>
            <a:r>
              <a:rPr lang="en-IN" dirty="0">
                <a:solidFill>
                  <a:srgbClr val="002060"/>
                </a:solidFill>
                <a:latin typeface="Times New Roman" panose="02020603050405020304" pitchFamily="18" charset="0"/>
                <a:cs typeface="Times New Roman" panose="02020603050405020304" pitchFamily="18" charset="0"/>
              </a:rPr>
              <a:t> with maximum stocking density of 10-15 nos./litre.</a:t>
            </a:r>
          </a:p>
          <a:p>
            <a:pPr algn="just"/>
            <a:r>
              <a:rPr lang="en-IN" dirty="0">
                <a:solidFill>
                  <a:srgbClr val="002060"/>
                </a:solidFill>
                <a:latin typeface="Times New Roman" panose="02020603050405020304" pitchFamily="18" charset="0"/>
                <a:cs typeface="Times New Roman" panose="02020603050405020304" pitchFamily="18" charset="0"/>
              </a:rPr>
              <a:t> </a:t>
            </a: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Green water technique is followed during the </a:t>
            </a:r>
            <a:r>
              <a:rPr lang="en-IN" dirty="0" err="1">
                <a:solidFill>
                  <a:srgbClr val="002060"/>
                </a:solidFill>
                <a:latin typeface="Times New Roman" panose="02020603050405020304" pitchFamily="18" charset="0"/>
                <a:cs typeface="Times New Roman" panose="02020603050405020304" pitchFamily="18" charset="0"/>
              </a:rPr>
              <a:t>larviculture</a:t>
            </a:r>
            <a:r>
              <a:rPr lang="en-IN" dirty="0">
                <a:solidFill>
                  <a:srgbClr val="002060"/>
                </a:solidFill>
                <a:latin typeface="Times New Roman" panose="02020603050405020304" pitchFamily="18" charset="0"/>
                <a:cs typeface="Times New Roman" panose="02020603050405020304" pitchFamily="18" charset="0"/>
              </a:rPr>
              <a:t>.</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err="1">
                <a:solidFill>
                  <a:srgbClr val="002060"/>
                </a:solidFill>
                <a:latin typeface="Times New Roman" panose="02020603050405020304" pitchFamily="18" charset="0"/>
                <a:cs typeface="Times New Roman" panose="02020603050405020304" pitchFamily="18" charset="0"/>
              </a:rPr>
              <a:t>Brachionus</a:t>
            </a:r>
            <a:r>
              <a:rPr lang="en-IN" dirty="0">
                <a:solidFill>
                  <a:srgbClr val="002060"/>
                </a:solidFill>
                <a:latin typeface="Times New Roman" panose="02020603050405020304" pitchFamily="18" charset="0"/>
                <a:cs typeface="Times New Roman" panose="02020603050405020304" pitchFamily="18" charset="0"/>
              </a:rPr>
              <a:t> and Artemia nauplii are used as live feeds.</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 The black colour larvae metamorphose to silvery-white ones in 18-21 days.</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breeding technology is mainly confined to the states of Tamil Nadu, Andhra Pradesh and Kerala.</a:t>
            </a:r>
          </a:p>
        </p:txBody>
      </p:sp>
      <p:pic>
        <p:nvPicPr>
          <p:cNvPr id="2" name="Picture 1">
            <a:extLst>
              <a:ext uri="{FF2B5EF4-FFF2-40B4-BE49-F238E27FC236}">
                <a16:creationId xmlns:a16="http://schemas.microsoft.com/office/drawing/2014/main" id="{7B8DAF60-1001-4910-9353-B549171B8D45}"/>
              </a:ext>
            </a:extLst>
          </p:cNvPr>
          <p:cNvPicPr>
            <a:picLocks noChangeAspect="1"/>
          </p:cNvPicPr>
          <p:nvPr/>
        </p:nvPicPr>
        <p:blipFill>
          <a:blip r:embed="rId2"/>
          <a:stretch>
            <a:fillRect/>
          </a:stretch>
        </p:blipFill>
        <p:spPr>
          <a:xfrm>
            <a:off x="3522133" y="846667"/>
            <a:ext cx="3793067" cy="1930400"/>
          </a:xfrm>
          <a:prstGeom prst="roundRect">
            <a:avLst>
              <a:gd name="adj" fmla="val 8594"/>
            </a:avLst>
          </a:prstGeom>
          <a:solidFill>
            <a:srgbClr val="FFFFFF">
              <a:shade val="85000"/>
            </a:srgbClr>
          </a:solidFill>
          <a:ln>
            <a:noFill/>
          </a:ln>
          <a:effectLst>
            <a:glow rad="139700">
              <a:schemeClr val="accent1">
                <a:satMod val="175000"/>
                <a:alpha val="40000"/>
              </a:schemeClr>
            </a:glow>
            <a:reflection blurRad="12700" stA="38000" endPos="28000" dist="5000" dir="5400000" sy="-100000" algn="bl" rotWithShape="0"/>
          </a:effectLst>
        </p:spPr>
      </p:pic>
      <p:pic>
        <p:nvPicPr>
          <p:cNvPr id="2050" name="Picture 2" descr="Pompano or Pomfret fingerlings. | Jurgen Freund">
            <a:extLst>
              <a:ext uri="{FF2B5EF4-FFF2-40B4-BE49-F238E27FC236}">
                <a16:creationId xmlns:a16="http://schemas.microsoft.com/office/drawing/2014/main" id="{774E0618-BFFF-4450-AC31-787054A774A2}"/>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b="21022"/>
          <a:stretch/>
        </p:blipFill>
        <p:spPr bwMode="auto">
          <a:xfrm>
            <a:off x="7739944" y="846667"/>
            <a:ext cx="3793067" cy="1930400"/>
          </a:xfrm>
          <a:prstGeom prst="roundRect">
            <a:avLst>
              <a:gd name="adj" fmla="val 8594"/>
            </a:avLst>
          </a:prstGeom>
          <a:solidFill>
            <a:srgbClr val="FFFFFF">
              <a:shade val="85000"/>
            </a:srgbClr>
          </a:solidFill>
          <a:ln>
            <a:noFill/>
          </a:ln>
          <a:effectLst>
            <a:glow rad="228600">
              <a:schemeClr val="accent2">
                <a:satMod val="175000"/>
                <a:alpha val="40000"/>
              </a:schemeClr>
            </a:glow>
            <a:reflection blurRad="12700" stA="38000" endPos="28000" dist="5000" dir="5400000" sy="-100000" algn="bl" rotWithShape="0"/>
          </a:effectLst>
          <a:extLst/>
        </p:spPr>
      </p:pic>
    </p:spTree>
    <p:extLst>
      <p:ext uri="{BB962C8B-B14F-4D97-AF65-F5344CB8AC3E}">
        <p14:creationId xmlns:p14="http://schemas.microsoft.com/office/powerpoint/2010/main" val="163921637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Rounded Corners 4">
            <a:extLst>
              <a:ext uri="{FF2B5EF4-FFF2-40B4-BE49-F238E27FC236}">
                <a16:creationId xmlns:a16="http://schemas.microsoft.com/office/drawing/2014/main" id="{E8C8B7C3-53F7-42B4-933E-816EC2FEEA41}"/>
              </a:ext>
            </a:extLst>
          </p:cNvPr>
          <p:cNvSpPr/>
          <p:nvPr/>
        </p:nvSpPr>
        <p:spPr>
          <a:xfrm>
            <a:off x="4696178" y="417014"/>
            <a:ext cx="6836833" cy="785907"/>
          </a:xfrm>
          <a:prstGeom prst="roundRect">
            <a:avLst/>
          </a:prstGeom>
          <a:effectLst>
            <a:glow rad="101600">
              <a:schemeClr val="accent4">
                <a:satMod val="175000"/>
                <a:alpha val="40000"/>
              </a:schemeClr>
            </a:glow>
          </a:effectLst>
        </p:spPr>
        <p:style>
          <a:lnRef idx="1">
            <a:schemeClr val="accent5"/>
          </a:lnRef>
          <a:fillRef idx="2">
            <a:schemeClr val="accent5"/>
          </a:fillRef>
          <a:effectRef idx="1">
            <a:schemeClr val="accent5"/>
          </a:effectRef>
          <a:fontRef idx="minor">
            <a:schemeClr val="dk1"/>
          </a:fontRef>
        </p:style>
        <p:txBody>
          <a:bodyPr rtlCol="0" anchor="ctr"/>
          <a:lstStyle/>
          <a:p>
            <a:pPr algn="ctr"/>
            <a:endParaRPr lang="pt-BR" b="1" dirty="0">
              <a:solidFill>
                <a:srgbClr val="7030A0"/>
              </a:solidFill>
              <a:latin typeface="Copperplate Gothic Bold" panose="020E0705020206020404" pitchFamily="34" charset="0"/>
            </a:endParaRPr>
          </a:p>
          <a:p>
            <a:pPr algn="ctr"/>
            <a:r>
              <a:rPr lang="pt-BR" b="1" dirty="0">
                <a:solidFill>
                  <a:srgbClr val="7030A0"/>
                </a:solidFill>
                <a:latin typeface="Copperplate Gothic Bold" panose="020E0705020206020404" pitchFamily="34" charset="0"/>
              </a:rPr>
              <a:t>Indian Pompano</a:t>
            </a:r>
          </a:p>
          <a:p>
            <a:pPr algn="ctr"/>
            <a:r>
              <a:rPr lang="it-IT" sz="2400" b="1" i="1" dirty="0">
                <a:solidFill>
                  <a:srgbClr val="7030A0"/>
                </a:solidFill>
                <a:latin typeface="Candara Light" panose="020E0502030303020204" pitchFamily="34" charset="0"/>
              </a:rPr>
              <a:t>Trachinotus mookalee (Cuvier, 1832)</a:t>
            </a:r>
            <a:endParaRPr lang="pt-BR" sz="2400" b="1" i="1" dirty="0">
              <a:solidFill>
                <a:srgbClr val="7030A0"/>
              </a:solidFill>
              <a:latin typeface="Candara Light" panose="020E0502030303020204" pitchFamily="34" charset="0"/>
            </a:endParaRPr>
          </a:p>
          <a:p>
            <a:pPr algn="ctr"/>
            <a:endParaRPr lang="en-IN" dirty="0"/>
          </a:p>
        </p:txBody>
      </p:sp>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3270956"/>
            <a:ext cx="10874022" cy="3011986"/>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Indian pompano is an important marine food fish, widely distributed in shallow coastal waters of Indo West Pacific region and is considered to be suitable for </a:t>
            </a:r>
            <a:r>
              <a:rPr lang="en-IN" dirty="0" err="1">
                <a:solidFill>
                  <a:srgbClr val="002060"/>
                </a:solidFill>
                <a:latin typeface="Times New Roman" panose="02020603050405020304" pitchFamily="18" charset="0"/>
                <a:cs typeface="Times New Roman" panose="02020603050405020304" pitchFamily="18" charset="0"/>
              </a:rPr>
              <a:t>mariculture</a:t>
            </a:r>
            <a:r>
              <a:rPr lang="en-IN" dirty="0">
                <a:solidFill>
                  <a:srgbClr val="002060"/>
                </a:solidFill>
                <a:latin typeface="Times New Roman" panose="02020603050405020304" pitchFamily="18" charset="0"/>
                <a:cs typeface="Times New Roman" panose="02020603050405020304" pitchFamily="18" charset="0"/>
              </a:rPr>
              <a:t>.</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It breeds during February-April. Adult males and females weighing 2.5-3.0 kg are raised in Re-circulating Aquaculture System (RAS) @1 kg/m3 and fed with vitamin-mineral mixed squid and clam meat twice a day.</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Three months after stocking, females undergo final oocyte maturation with </a:t>
            </a:r>
            <a:r>
              <a:rPr lang="en-IN" dirty="0" err="1">
                <a:solidFill>
                  <a:srgbClr val="002060"/>
                </a:solidFill>
                <a:latin typeface="Times New Roman" panose="02020603050405020304" pitchFamily="18" charset="0"/>
                <a:cs typeface="Times New Roman" panose="02020603050405020304" pitchFamily="18" charset="0"/>
              </a:rPr>
              <a:t>vitellogenic</a:t>
            </a:r>
            <a:r>
              <a:rPr lang="en-IN" dirty="0">
                <a:solidFill>
                  <a:srgbClr val="002060"/>
                </a:solidFill>
                <a:latin typeface="Times New Roman" panose="02020603050405020304" pitchFamily="18" charset="0"/>
                <a:cs typeface="Times New Roman" panose="02020603050405020304" pitchFamily="18" charset="0"/>
              </a:rPr>
              <a:t> oocytes measuring more than 500-μm in size and males are found in milt oozing stage.</a:t>
            </a:r>
          </a:p>
        </p:txBody>
      </p:sp>
      <p:pic>
        <p:nvPicPr>
          <p:cNvPr id="2" name="Picture 1">
            <a:extLst>
              <a:ext uri="{FF2B5EF4-FFF2-40B4-BE49-F238E27FC236}">
                <a16:creationId xmlns:a16="http://schemas.microsoft.com/office/drawing/2014/main" id="{F53ECBF7-2B49-4F0B-BD1C-CC3FC47B60D6}"/>
              </a:ext>
            </a:extLst>
          </p:cNvPr>
          <p:cNvPicPr>
            <a:picLocks noChangeAspect="1"/>
          </p:cNvPicPr>
          <p:nvPr/>
        </p:nvPicPr>
        <p:blipFill>
          <a:blip r:embed="rId2"/>
          <a:stretch>
            <a:fillRect/>
          </a:stretch>
        </p:blipFill>
        <p:spPr>
          <a:xfrm>
            <a:off x="8082844" y="1388533"/>
            <a:ext cx="3450167" cy="1708917"/>
          </a:xfrm>
          <a:prstGeom prst="roundRect">
            <a:avLst>
              <a:gd name="adj" fmla="val 8594"/>
            </a:avLst>
          </a:prstGeom>
          <a:solidFill>
            <a:srgbClr val="FFFFFF">
              <a:shade val="85000"/>
            </a:srgbClr>
          </a:solidFill>
          <a:ln>
            <a:noFill/>
          </a:ln>
          <a:effectLst>
            <a:glow rad="228600">
              <a:schemeClr val="accent1">
                <a:satMod val="175000"/>
                <a:alpha val="40000"/>
              </a:schemeClr>
            </a:glow>
            <a:reflection blurRad="12700" stA="38000" endPos="28000" dist="5000" dir="5400000" sy="-100000" algn="bl" rotWithShape="0"/>
          </a:effectLst>
        </p:spPr>
      </p:pic>
      <p:pic>
        <p:nvPicPr>
          <p:cNvPr id="5122" name="Picture 2" descr="Kerala: CMFRI develops breeding tech for Indian pompano">
            <a:extLst>
              <a:ext uri="{FF2B5EF4-FFF2-40B4-BE49-F238E27FC236}">
                <a16:creationId xmlns:a16="http://schemas.microsoft.com/office/drawing/2014/main" id="{0EE11D19-CC32-48D8-BD90-2F68B26033BA}"/>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14156" b="10359"/>
          <a:stretch/>
        </p:blipFill>
        <p:spPr bwMode="auto">
          <a:xfrm>
            <a:off x="4696178" y="1388533"/>
            <a:ext cx="3122083" cy="1708916"/>
          </a:xfrm>
          <a:prstGeom prst="roundRect">
            <a:avLst>
              <a:gd name="adj" fmla="val 8594"/>
            </a:avLst>
          </a:prstGeom>
          <a:solidFill>
            <a:srgbClr val="FFFFFF">
              <a:shade val="85000"/>
            </a:srgbClr>
          </a:solidFill>
          <a:ln>
            <a:noFill/>
          </a:ln>
          <a:effectLst>
            <a:glow rad="228600">
              <a:schemeClr val="accent5">
                <a:satMod val="175000"/>
                <a:alpha val="40000"/>
              </a:schemeClr>
            </a:glow>
            <a:reflection blurRad="12700" stA="38000" endPos="28000" dist="5000" dir="5400000" sy="-100000" algn="bl" rotWithShape="0"/>
          </a:effectLst>
          <a:extLst/>
        </p:spPr>
      </p:pic>
    </p:spTree>
    <p:extLst>
      <p:ext uri="{BB962C8B-B14F-4D97-AF65-F5344CB8AC3E}">
        <p14:creationId xmlns:p14="http://schemas.microsoft.com/office/powerpoint/2010/main" val="363788804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Diagonal Corners Rounded 5">
            <a:extLst>
              <a:ext uri="{FF2B5EF4-FFF2-40B4-BE49-F238E27FC236}">
                <a16:creationId xmlns:a16="http://schemas.microsoft.com/office/drawing/2014/main" id="{B5B3B558-380B-4A06-BE9E-5F4FBBAF3694}"/>
              </a:ext>
            </a:extLst>
          </p:cNvPr>
          <p:cNvSpPr/>
          <p:nvPr/>
        </p:nvSpPr>
        <p:spPr>
          <a:xfrm>
            <a:off x="658989" y="2201333"/>
            <a:ext cx="10874022" cy="4312355"/>
          </a:xfrm>
          <a:prstGeom prst="round2DiagRect">
            <a:avLst/>
          </a:prstGeom>
        </p:spPr>
        <p:style>
          <a:lnRef idx="1">
            <a:schemeClr val="accent1"/>
          </a:lnRef>
          <a:fillRef idx="2">
            <a:schemeClr val="accent1"/>
          </a:fillRef>
          <a:effectRef idx="1">
            <a:schemeClr val="accent1"/>
          </a:effectRef>
          <a:fontRef idx="minor">
            <a:schemeClr val="dk1"/>
          </a:fontRef>
        </p:style>
        <p:txBody>
          <a:bodyPr rtlCol="0" anchor="ctr"/>
          <a:lstStyle/>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Both the females and males are injected with human chorionic gonadotrophin @ 350 IU/kg body weight.</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Spawning occurs within 36-38 h after injection and the number of eggs spawned ranges 0.6-1.5 lakhs/</a:t>
            </a:r>
            <a:r>
              <a:rPr lang="en-IN" dirty="0" err="1">
                <a:solidFill>
                  <a:srgbClr val="002060"/>
                </a:solidFill>
                <a:latin typeface="Times New Roman" panose="02020603050405020304" pitchFamily="18" charset="0"/>
                <a:cs typeface="Times New Roman" panose="02020603050405020304" pitchFamily="18" charset="0"/>
              </a:rPr>
              <a:t>spawner</a:t>
            </a:r>
            <a:r>
              <a:rPr lang="en-IN" dirty="0">
                <a:solidFill>
                  <a:srgbClr val="002060"/>
                </a:solidFill>
                <a:latin typeface="Times New Roman" panose="02020603050405020304" pitchFamily="18" charset="0"/>
                <a:cs typeface="Times New Roman" panose="02020603050405020304" pitchFamily="18" charset="0"/>
              </a:rPr>
              <a:t>.</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eggs hatch out after 20-22 hrs at temperature of 28-30ºC and salinity of 30-32%. Newly hatched larvae measure 2.1-2.2 mm in total length.</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Larvae are stocked in green water at 10 </a:t>
            </a:r>
            <a:r>
              <a:rPr lang="en-IN" dirty="0" err="1">
                <a:solidFill>
                  <a:srgbClr val="002060"/>
                </a:solidFill>
                <a:latin typeface="Times New Roman" panose="02020603050405020304" pitchFamily="18" charset="0"/>
                <a:cs typeface="Times New Roman" panose="02020603050405020304" pitchFamily="18" charset="0"/>
              </a:rPr>
              <a:t>nos</a:t>
            </a:r>
            <a:r>
              <a:rPr lang="en-IN" dirty="0">
                <a:solidFill>
                  <a:srgbClr val="002060"/>
                </a:solidFill>
                <a:latin typeface="Times New Roman" panose="02020603050405020304" pitchFamily="18" charset="0"/>
                <a:cs typeface="Times New Roman" panose="02020603050405020304" pitchFamily="18" charset="0"/>
              </a:rPr>
              <a:t>/l and are fed a combination of rotifers and copepod nauplii (2 </a:t>
            </a:r>
            <a:r>
              <a:rPr lang="en-IN" dirty="0" err="1">
                <a:solidFill>
                  <a:srgbClr val="002060"/>
                </a:solidFill>
                <a:latin typeface="Times New Roman" panose="02020603050405020304" pitchFamily="18" charset="0"/>
                <a:cs typeface="Times New Roman" panose="02020603050405020304" pitchFamily="18" charset="0"/>
              </a:rPr>
              <a:t>nos</a:t>
            </a:r>
            <a:r>
              <a:rPr lang="en-IN" dirty="0">
                <a:solidFill>
                  <a:srgbClr val="002060"/>
                </a:solidFill>
                <a:latin typeface="Times New Roman" panose="02020603050405020304" pitchFamily="18" charset="0"/>
                <a:cs typeface="Times New Roman" panose="02020603050405020304" pitchFamily="18" charset="0"/>
              </a:rPr>
              <a:t>/ml) initially, followed by Artemia nauplii and artificial feed.</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metamorphosis of the larvae starts on the 17th day post-hatch and is completed by 22</a:t>
            </a:r>
            <a:r>
              <a:rPr lang="en-IN" baseline="30000" dirty="0">
                <a:solidFill>
                  <a:srgbClr val="002060"/>
                </a:solidFill>
                <a:latin typeface="Times New Roman" panose="02020603050405020304" pitchFamily="18" charset="0"/>
                <a:cs typeface="Times New Roman" panose="02020603050405020304" pitchFamily="18" charset="0"/>
              </a:rPr>
              <a:t>nd</a:t>
            </a:r>
            <a:r>
              <a:rPr lang="en-IN" dirty="0">
                <a:solidFill>
                  <a:srgbClr val="002060"/>
                </a:solidFill>
                <a:latin typeface="Times New Roman" panose="02020603050405020304" pitchFamily="18" charset="0"/>
                <a:cs typeface="Times New Roman" panose="02020603050405020304" pitchFamily="18" charset="0"/>
              </a:rPr>
              <a:t> day post-hatch by which time it reaches a size of 1.6-1.7 cm.</a:t>
            </a:r>
          </a:p>
          <a:p>
            <a:pPr algn="just"/>
            <a:endParaRPr lang="en-IN" dirty="0">
              <a:solidFill>
                <a:srgbClr val="002060"/>
              </a:solidFill>
              <a:latin typeface="Times New Roman" panose="02020603050405020304" pitchFamily="18" charset="0"/>
              <a:cs typeface="Times New Roman" panose="02020603050405020304" pitchFamily="18" charset="0"/>
            </a:endParaRPr>
          </a:p>
          <a:p>
            <a:pPr marL="285750" indent="-285750" algn="just">
              <a:buFont typeface="Wingdings" panose="05000000000000000000" pitchFamily="2" charset="2"/>
              <a:buChar char="v"/>
            </a:pPr>
            <a:r>
              <a:rPr lang="en-IN" dirty="0">
                <a:solidFill>
                  <a:srgbClr val="002060"/>
                </a:solidFill>
                <a:latin typeface="Times New Roman" panose="02020603050405020304" pitchFamily="18" charset="0"/>
                <a:cs typeface="Times New Roman" panose="02020603050405020304" pitchFamily="18" charset="0"/>
              </a:rPr>
              <a:t>The breeding technology is mainly confined to the states of Tamil Nadu and Andhra Pradesh.</a:t>
            </a:r>
          </a:p>
        </p:txBody>
      </p:sp>
      <p:pic>
        <p:nvPicPr>
          <p:cNvPr id="2" name="Picture 1">
            <a:extLst>
              <a:ext uri="{FF2B5EF4-FFF2-40B4-BE49-F238E27FC236}">
                <a16:creationId xmlns:a16="http://schemas.microsoft.com/office/drawing/2014/main" id="{81B8058F-52D6-4700-96A2-889BFFB1C646}"/>
              </a:ext>
            </a:extLst>
          </p:cNvPr>
          <p:cNvPicPr>
            <a:picLocks noChangeAspect="1"/>
          </p:cNvPicPr>
          <p:nvPr/>
        </p:nvPicPr>
        <p:blipFill>
          <a:blip r:embed="rId2"/>
          <a:stretch>
            <a:fillRect/>
          </a:stretch>
        </p:blipFill>
        <p:spPr>
          <a:xfrm>
            <a:off x="8487712" y="656105"/>
            <a:ext cx="3045300" cy="1391478"/>
          </a:xfrm>
          <a:prstGeom prst="roundRect">
            <a:avLst>
              <a:gd name="adj" fmla="val 8594"/>
            </a:avLst>
          </a:prstGeom>
          <a:solidFill>
            <a:srgbClr val="FFFFFF">
              <a:shade val="85000"/>
            </a:srgbClr>
          </a:solidFill>
          <a:ln>
            <a:noFill/>
          </a:ln>
          <a:effectLst>
            <a:glow rad="228600">
              <a:schemeClr val="accent5">
                <a:satMod val="175000"/>
                <a:alpha val="40000"/>
              </a:schemeClr>
            </a:glow>
            <a:reflection blurRad="12700" stA="38000" endPos="28000" dist="5000" dir="5400000" sy="-100000" algn="bl" rotWithShape="0"/>
          </a:effectLst>
        </p:spPr>
      </p:pic>
      <p:pic>
        <p:nvPicPr>
          <p:cNvPr id="3" name="Picture 2">
            <a:extLst>
              <a:ext uri="{FF2B5EF4-FFF2-40B4-BE49-F238E27FC236}">
                <a16:creationId xmlns:a16="http://schemas.microsoft.com/office/drawing/2014/main" id="{DAAAD7B9-EB7F-413F-A832-2672B0244475}"/>
              </a:ext>
            </a:extLst>
          </p:cNvPr>
          <p:cNvPicPr>
            <a:picLocks noChangeAspect="1"/>
          </p:cNvPicPr>
          <p:nvPr/>
        </p:nvPicPr>
        <p:blipFill>
          <a:blip r:embed="rId3"/>
          <a:stretch>
            <a:fillRect/>
          </a:stretch>
        </p:blipFill>
        <p:spPr>
          <a:xfrm>
            <a:off x="4800477" y="656105"/>
            <a:ext cx="3045301" cy="1391478"/>
          </a:xfrm>
          <a:prstGeom prst="roundRect">
            <a:avLst>
              <a:gd name="adj" fmla="val 8594"/>
            </a:avLst>
          </a:prstGeom>
          <a:solidFill>
            <a:srgbClr val="FFFFFF">
              <a:shade val="85000"/>
            </a:srgbClr>
          </a:solidFill>
          <a:ln>
            <a:noFill/>
          </a:ln>
          <a:effectLst>
            <a:glow rad="228600">
              <a:schemeClr val="accent6">
                <a:satMod val="175000"/>
                <a:alpha val="40000"/>
              </a:schemeClr>
            </a:glow>
            <a:reflection blurRad="12700" stA="38000" endPos="28000" dist="5000" dir="5400000" sy="-100000" algn="bl" rotWithShape="0"/>
          </a:effectLst>
        </p:spPr>
      </p:pic>
    </p:spTree>
    <p:extLst>
      <p:ext uri="{BB962C8B-B14F-4D97-AF65-F5344CB8AC3E}">
        <p14:creationId xmlns:p14="http://schemas.microsoft.com/office/powerpoint/2010/main" val="121358877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2" descr="11 Unique Ways to Say 'Thank You' in an Email | Grammarly">
            <a:extLst>
              <a:ext uri="{FF2B5EF4-FFF2-40B4-BE49-F238E27FC236}">
                <a16:creationId xmlns:a16="http://schemas.microsoft.com/office/drawing/2014/main" id="{3C19319C-DFCD-4751-A90F-3A017707E705}"/>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14827" r="5651"/>
          <a:stretch/>
        </p:blipFill>
        <p:spPr bwMode="auto">
          <a:xfrm>
            <a:off x="2094089" y="1261533"/>
            <a:ext cx="8003822" cy="4334933"/>
          </a:xfrm>
          <a:prstGeom prst="roundRect">
            <a:avLst>
              <a:gd name="adj" fmla="val 8594"/>
            </a:avLst>
          </a:prstGeom>
          <a:solidFill>
            <a:srgbClr val="FFFFFF">
              <a:shade val="85000"/>
            </a:srgbClr>
          </a:solidFill>
          <a:ln>
            <a:noFill/>
          </a:ln>
          <a:effectLst>
            <a:glow rad="228600">
              <a:schemeClr val="accent1">
                <a:satMod val="175000"/>
                <a:alpha val="40000"/>
              </a:schemeClr>
            </a:glow>
            <a:reflection blurRad="12700" stA="38000" endPos="28000" dist="5000" dir="5400000" sy="-100000" algn="bl" rotWithShape="0"/>
          </a:effectLst>
          <a:extLst/>
        </p:spPr>
      </p:pic>
    </p:spTree>
    <p:extLst>
      <p:ext uri="{BB962C8B-B14F-4D97-AF65-F5344CB8AC3E}">
        <p14:creationId xmlns:p14="http://schemas.microsoft.com/office/powerpoint/2010/main" val="3022000729"/>
      </p:ext>
    </p:extLst>
  </p:cSld>
  <p:clrMapOvr>
    <a:masterClrMapping/>
  </p:clrMapOvr>
</p:sld>
</file>

<file path=ppt/theme/theme1.xml><?xml version="1.0" encoding="utf-8"?>
<a:theme xmlns:a="http://schemas.openxmlformats.org/drawingml/2006/main" name="Vapor Trail">
  <a:themeElements>
    <a:clrScheme name="Vapor Trail">
      <a:dk1>
        <a:sysClr val="windowText" lastClr="000000"/>
      </a:dk1>
      <a:lt1>
        <a:sysClr val="window" lastClr="FFFFFF"/>
      </a:lt1>
      <a:dk2>
        <a:srgbClr val="454545"/>
      </a:dk2>
      <a:lt2>
        <a:srgbClr val="DADADA"/>
      </a:lt2>
      <a:accent1>
        <a:srgbClr val="01D17D"/>
      </a:accent1>
      <a:accent2>
        <a:srgbClr val="84C72A"/>
      </a:accent2>
      <a:accent3>
        <a:srgbClr val="E1D126"/>
      </a:accent3>
      <a:accent4>
        <a:srgbClr val="E29932"/>
      </a:accent4>
      <a:accent5>
        <a:srgbClr val="E56526"/>
      </a:accent5>
      <a:accent6>
        <a:srgbClr val="D63731"/>
      </a:accent6>
      <a:hlink>
        <a:srgbClr val="35FA7F"/>
      </a:hlink>
      <a:folHlink>
        <a:srgbClr val="BAFC85"/>
      </a:folHlink>
    </a:clrScheme>
    <a:fontScheme name="Vapor Trail">
      <a:majorFont>
        <a:latin typeface="Century Gothic" panose="020B050202020202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Vapor Trail">
      <a:fillStyleLst>
        <a:solidFill>
          <a:schemeClr val="phClr"/>
        </a:solidFill>
        <a:gradFill rotWithShape="1">
          <a:gsLst>
            <a:gs pos="0">
              <a:schemeClr val="phClr">
                <a:tint val="69000"/>
                <a:alpha val="100000"/>
                <a:satMod val="109000"/>
                <a:lumMod val="110000"/>
              </a:schemeClr>
            </a:gs>
            <a:gs pos="52000">
              <a:schemeClr val="phClr">
                <a:tint val="74000"/>
                <a:satMod val="100000"/>
                <a:lumMod val="104000"/>
              </a:schemeClr>
            </a:gs>
            <a:gs pos="100000">
              <a:schemeClr val="phClr">
                <a:tint val="78000"/>
                <a:satMod val="100000"/>
                <a:lumMod val="100000"/>
              </a:schemeClr>
            </a:gs>
          </a:gsLst>
          <a:lin ang="5400000" scaled="0"/>
        </a:gradFill>
        <a:gradFill rotWithShape="1">
          <a:gsLst>
            <a:gs pos="0">
              <a:schemeClr val="phClr">
                <a:tint val="96000"/>
                <a:satMod val="100000"/>
                <a:lumMod val="104000"/>
              </a:schemeClr>
            </a:gs>
            <a:gs pos="78000">
              <a:schemeClr val="phClr">
                <a:shade val="100000"/>
                <a:satMod val="110000"/>
                <a:lumMod val="100000"/>
              </a:schemeClr>
            </a:gs>
          </a:gsLst>
          <a:lin ang="5400000" scaled="0"/>
        </a:gradFill>
      </a:fillStyleLst>
      <a:lnStyleLst>
        <a:ln w="9525"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scene3d>
            <a:camera prst="orthographicFront">
              <a:rot lat="0" lon="0" rev="0"/>
            </a:camera>
            <a:lightRig rig="threePt" dir="t"/>
          </a:scene3d>
          <a:sp3d>
            <a:bevelT w="25400" h="12700"/>
          </a:sp3d>
        </a:effectStyle>
        <a:effectStyle>
          <a:effectLst>
            <a:outerShdw blurRad="57150" dist="19050" dir="5400000" algn="ctr" rotWithShape="0">
              <a:srgbClr val="000000">
                <a:alpha val="48000"/>
              </a:srgbClr>
            </a:outerShdw>
          </a:effectLst>
          <a:scene3d>
            <a:camera prst="orthographicFront">
              <a:rot lat="0" lon="0" rev="0"/>
            </a:camera>
            <a:lightRig rig="threePt" dir="t"/>
          </a:scene3d>
          <a:sp3d>
            <a:bevelT w="50800" h="25400"/>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50000"/>
                <a:lumMod val="102000"/>
              </a:schemeClr>
            </a:gs>
            <a:gs pos="50000">
              <a:schemeClr val="phClr">
                <a:tint val="98000"/>
                <a:shade val="90000"/>
                <a:satMod val="13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Vapor Trail" id="{4FDF2955-7D9C-493C-B9F9-C205151B46CD}" vid="{2B2A868B-6BC2-4B3E-98B9-1258F41035DE}"/>
    </a:ext>
  </a:extLst>
</a:theme>
</file>

<file path=docProps/app.xml><?xml version="1.0" encoding="utf-8"?>
<Properties xmlns="http://schemas.openxmlformats.org/officeDocument/2006/extended-properties" xmlns:vt="http://schemas.openxmlformats.org/officeDocument/2006/docPropsVTypes">
  <Template>Vapor Trail</Template>
  <TotalTime>262</TotalTime>
  <Words>3433</Words>
  <Application>Microsoft Office PowerPoint</Application>
  <PresentationFormat>Widescreen</PresentationFormat>
  <Paragraphs>290</Paragraphs>
  <Slides>37</Slides>
  <Notes>0</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37</vt:i4>
      </vt:variant>
    </vt:vector>
  </HeadingPairs>
  <TitlesOfParts>
    <vt:vector size="45" baseType="lpstr">
      <vt:lpstr>Arial</vt:lpstr>
      <vt:lpstr>Candara Light</vt:lpstr>
      <vt:lpstr>Century Gothic</vt:lpstr>
      <vt:lpstr>Copperplate Gothic Bold</vt:lpstr>
      <vt:lpstr>Harlow Solid Italic</vt:lpstr>
      <vt:lpstr>Times New Roman</vt:lpstr>
      <vt:lpstr>Wingdings</vt:lpstr>
      <vt:lpstr>Vapor Trail</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Breeding and Seed Production of Finfish</dc:title>
  <dc:creator>Windows User</dc:creator>
  <cp:lastModifiedBy>Windows User</cp:lastModifiedBy>
  <cp:revision>38</cp:revision>
  <dcterms:created xsi:type="dcterms:W3CDTF">2020-07-23T10:01:04Z</dcterms:created>
  <dcterms:modified xsi:type="dcterms:W3CDTF">2020-07-28T05:19:23Z</dcterms:modified>
</cp:coreProperties>
</file>