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6" r:id="rId1"/>
  </p:sldMasterIdLst>
  <p:notesMasterIdLst>
    <p:notesMasterId r:id="rId19"/>
  </p:notesMasterIdLst>
  <p:sldIdLst>
    <p:sldId id="261" r:id="rId2"/>
    <p:sldId id="257" r:id="rId3"/>
    <p:sldId id="258" r:id="rId4"/>
    <p:sldId id="259" r:id="rId5"/>
    <p:sldId id="260" r:id="rId6"/>
    <p:sldId id="262" r:id="rId7"/>
    <p:sldId id="265" r:id="rId8"/>
    <p:sldId id="266" r:id="rId9"/>
    <p:sldId id="271" r:id="rId10"/>
    <p:sldId id="268" r:id="rId11"/>
    <p:sldId id="269" r:id="rId12"/>
    <p:sldId id="267" r:id="rId13"/>
    <p:sldId id="263" r:id="rId14"/>
    <p:sldId id="264" r:id="rId15"/>
    <p:sldId id="272" r:id="rId16"/>
    <p:sldId id="273" r:id="rId17"/>
    <p:sldId id="275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33CC"/>
    <a:srgbClr val="0033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edium Styl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69" d="100"/>
          <a:sy n="69" d="100"/>
        </p:scale>
        <p:origin x="756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A38DC2D-9523-44F8-A5EF-6E7A83F74451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A9E7F4F-6024-4347-B96A-D80577F8D0F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8111741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A9E7F4F-6024-4347-B96A-D80577F8D0F6}" type="slidenum">
              <a:rPr lang="en-IN" smtClean="0"/>
              <a:t>14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7520480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645637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49049045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6694696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12647038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47111380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9862373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8478822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2720863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7095687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8967340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1495735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51DBFD9-F96C-418D-A179-AB6E2F4292DB}" type="datetimeFigureOut">
              <a:rPr lang="en-IN" smtClean="0"/>
              <a:t>02-06-2020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7D6D12E-7F96-4607-9007-E6EE61FDE0EE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4255464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2057400" y="533401"/>
            <a:ext cx="8153400" cy="60324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ANIMAL GENETICS &amp; BREEDING</a:t>
            </a:r>
            <a: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br>
              <a:rPr lang="en-US" sz="28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en-US" sz="28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2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Biometrical Techniques in Animal Breeding</a:t>
            </a:r>
          </a:p>
          <a:p>
            <a:pPr algn="ctr"/>
            <a:r>
              <a:rPr lang="en-US" sz="2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Course No. AGB - 605</a:t>
            </a:r>
            <a:r>
              <a:rPr lang="en-US" sz="24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24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2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Lecture no. – </a:t>
            </a:r>
            <a:r>
              <a:rPr lang="en-US" sz="2400" b="1" dirty="0" smtClean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</a:t>
            </a:r>
            <a:endParaRPr lang="en-US" sz="2400" b="1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24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UNIT - III</a:t>
            </a:r>
            <a:r>
              <a:rPr lang="en-US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en-US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endParaRPr lang="en-US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200" b="1" dirty="0" smtClean="0">
                <a:solidFill>
                  <a:schemeClr val="tx2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Regression</a:t>
            </a:r>
            <a:endParaRPr lang="en-US" sz="24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b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lang="en-US" sz="2400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ctr"/>
            <a:r>
              <a:rPr lang="en-US" sz="2400" b="1" dirty="0">
                <a:solidFill>
                  <a:srgbClr val="7030A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Dr K G Mandal</a:t>
            </a:r>
            <a: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US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Department of Animal Genetics &amp; Breeding </a:t>
            </a:r>
            <a:b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Bihar Veterinary College, Patna </a:t>
            </a:r>
            <a:b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Bihar Animal Sciences University, Patna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ctr"/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9550070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743239"/>
          </a:xfrm>
        </p:spPr>
        <p:txBody>
          <a:bodyPr/>
          <a:lstStyle/>
          <a:p>
            <a:pPr algn="ctr"/>
            <a:r>
              <a:rPr lang="en-IN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Regression</a:t>
            </a:r>
            <a:endParaRPr lang="en-IN" b="1" dirty="0">
              <a:solidFill>
                <a:srgbClr val="FF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288473"/>
            <a:ext cx="10515600" cy="5098472"/>
          </a:xfrm>
        </p:spPr>
        <p:txBody>
          <a:bodyPr>
            <a:normAutofit/>
          </a:bodyPr>
          <a:lstStyle/>
          <a:p>
            <a:pPr algn="just">
              <a:spcAft>
                <a:spcPts val="1200"/>
              </a:spcAft>
            </a:pPr>
            <a:r>
              <a:rPr lang="en-IN" sz="3200" dirty="0" smtClean="0">
                <a:solidFill>
                  <a:srgbClr val="00B050"/>
                </a:solidFill>
                <a:latin typeface="Comic Sans MS" panose="030F0702030302020204" pitchFamily="66" charset="0"/>
              </a:rPr>
              <a:t>Regression measures the average relationship between two variables.</a:t>
            </a:r>
          </a:p>
          <a:p>
            <a:pPr algn="just">
              <a:spcAft>
                <a:spcPts val="1200"/>
              </a:spcAft>
            </a:pPr>
            <a:r>
              <a:rPr lang="en-IN" sz="3200" dirty="0">
                <a:latin typeface="Comic Sans MS" panose="030F0702030302020204" pitchFamily="66" charset="0"/>
              </a:rPr>
              <a:t>Concept of regression was given by </a:t>
            </a:r>
            <a:r>
              <a:rPr lang="en-IN" sz="3200" dirty="0">
                <a:solidFill>
                  <a:srgbClr val="002060"/>
                </a:solidFill>
                <a:latin typeface="Comic Sans MS" panose="030F0702030302020204" pitchFamily="66" charset="0"/>
              </a:rPr>
              <a:t>Francis Galton.</a:t>
            </a:r>
            <a:endParaRPr lang="en-IN" sz="3200" dirty="0" smtClean="0">
              <a:solidFill>
                <a:srgbClr val="002060"/>
              </a:solidFill>
              <a:latin typeface="Comic Sans MS" panose="030F0702030302020204" pitchFamily="66" charset="0"/>
            </a:endParaRPr>
          </a:p>
          <a:p>
            <a:pPr algn="just">
              <a:spcAft>
                <a:spcPts val="1200"/>
              </a:spcAft>
            </a:pPr>
            <a:r>
              <a:rPr lang="en-IN" sz="3200" dirty="0" smtClean="0">
                <a:latin typeface="Comic Sans MS" panose="030F0702030302020204" pitchFamily="66" charset="0"/>
              </a:rPr>
              <a:t>It is </a:t>
            </a:r>
            <a:r>
              <a:rPr lang="en-IN" sz="3200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denoted as ‘b’.</a:t>
            </a:r>
          </a:p>
          <a:p>
            <a:pPr algn="just">
              <a:spcAft>
                <a:spcPts val="1200"/>
              </a:spcAft>
            </a:pPr>
            <a:r>
              <a:rPr lang="en-IN" sz="3200" dirty="0">
                <a:solidFill>
                  <a:srgbClr val="FF0000"/>
                </a:solidFill>
                <a:latin typeface="Comic Sans MS" panose="030F0702030302020204" pitchFamily="66" charset="0"/>
              </a:rPr>
              <a:t> </a:t>
            </a:r>
            <a:r>
              <a:rPr lang="en-IN" sz="3200" dirty="0" err="1" smtClean="0">
                <a:solidFill>
                  <a:srgbClr val="FF0000"/>
                </a:solidFill>
                <a:latin typeface="Comic Sans MS" panose="030F0702030302020204" pitchFamily="66" charset="0"/>
              </a:rPr>
              <a:t>b</a:t>
            </a:r>
            <a:r>
              <a:rPr lang="en-IN" sz="3200" baseline="-25000" dirty="0" err="1" smtClean="0">
                <a:solidFill>
                  <a:srgbClr val="FF0000"/>
                </a:solidFill>
                <a:latin typeface="Comic Sans MS" panose="030F0702030302020204" pitchFamily="66" charset="0"/>
              </a:rPr>
              <a:t>yx</a:t>
            </a:r>
            <a:r>
              <a:rPr lang="en-IN" sz="3200" dirty="0" smtClean="0">
                <a:latin typeface="Comic Sans MS" panose="030F0702030302020204" pitchFamily="66" charset="0"/>
              </a:rPr>
              <a:t> means regression of y on x, where, y is dependent variable and x independent variable.</a:t>
            </a:r>
          </a:p>
          <a:p>
            <a:pPr algn="just">
              <a:spcAft>
                <a:spcPts val="1200"/>
              </a:spcAft>
            </a:pPr>
            <a:r>
              <a:rPr lang="en-IN" sz="3200" dirty="0" err="1">
                <a:solidFill>
                  <a:srgbClr val="FF0000"/>
                </a:solidFill>
                <a:latin typeface="Comic Sans MS" panose="030F0702030302020204" pitchFamily="66" charset="0"/>
              </a:rPr>
              <a:t>b</a:t>
            </a:r>
            <a:r>
              <a:rPr lang="en-IN" sz="3200" baseline="-25000" dirty="0" err="1" smtClean="0">
                <a:solidFill>
                  <a:srgbClr val="FF0000"/>
                </a:solidFill>
                <a:latin typeface="Comic Sans MS" panose="030F0702030302020204" pitchFamily="66" charset="0"/>
              </a:rPr>
              <a:t>xy</a:t>
            </a:r>
            <a:r>
              <a:rPr lang="en-IN" sz="3200" dirty="0" smtClean="0">
                <a:latin typeface="Comic Sans MS" panose="030F0702030302020204" pitchFamily="66" charset="0"/>
              </a:rPr>
              <a:t> means regression of x on y, where, x is dependent variable and y is independent variable.</a:t>
            </a:r>
          </a:p>
          <a:p>
            <a:pPr algn="just"/>
            <a:endParaRPr lang="en-IN" sz="3200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592691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637309"/>
            <a:ext cx="10515600" cy="5539654"/>
          </a:xfrm>
        </p:spPr>
        <p:txBody>
          <a:bodyPr/>
          <a:lstStyle/>
          <a:p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In </a:t>
            </a: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case of correlation</a:t>
            </a: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,</a:t>
            </a:r>
            <a:r>
              <a:rPr lang="en-IN" sz="3200" dirty="0" smtClean="0">
                <a:latin typeface="Comic Sans MS" panose="030F0702030302020204" pitchFamily="66" charset="0"/>
              </a:rPr>
              <a:t> </a:t>
            </a:r>
            <a:r>
              <a:rPr lang="en-IN" sz="3200" dirty="0" err="1" smtClean="0">
                <a:latin typeface="Comic Sans MS" panose="030F0702030302020204" pitchFamily="66" charset="0"/>
              </a:rPr>
              <a:t>r</a:t>
            </a:r>
            <a:r>
              <a:rPr lang="en-IN" sz="3200" baseline="-25000" dirty="0" err="1" smtClean="0">
                <a:latin typeface="Comic Sans MS" panose="030F0702030302020204" pitchFamily="66" charset="0"/>
              </a:rPr>
              <a:t>xy</a:t>
            </a:r>
            <a:r>
              <a:rPr lang="en-IN" sz="3200" dirty="0" smtClean="0">
                <a:latin typeface="Comic Sans MS" panose="030F0702030302020204" pitchFamily="66" charset="0"/>
              </a:rPr>
              <a:t> = </a:t>
            </a:r>
            <a:r>
              <a:rPr lang="en-IN" sz="3200" dirty="0" err="1" smtClean="0">
                <a:latin typeface="Comic Sans MS" panose="030F0702030302020204" pitchFamily="66" charset="0"/>
              </a:rPr>
              <a:t>r</a:t>
            </a:r>
            <a:r>
              <a:rPr lang="en-IN" sz="3200" baseline="-25000" dirty="0" err="1" smtClean="0">
                <a:latin typeface="Comic Sans MS" panose="030F0702030302020204" pitchFamily="66" charset="0"/>
              </a:rPr>
              <a:t>yx</a:t>
            </a:r>
            <a:endParaRPr lang="en-IN" sz="3200" baseline="-25000" dirty="0" smtClean="0">
              <a:latin typeface="Comic Sans MS" panose="030F0702030302020204" pitchFamily="66" charset="0"/>
            </a:endParaRPr>
          </a:p>
          <a:p>
            <a:r>
              <a:rPr lang="en-IN" sz="3200" dirty="0" smtClean="0">
                <a:latin typeface="Comic Sans MS" panose="030F0702030302020204" pitchFamily="66" charset="0"/>
              </a:rPr>
              <a:t>In case of </a:t>
            </a:r>
            <a:r>
              <a:rPr lang="en-IN" sz="3200" dirty="0" smtClean="0">
                <a:solidFill>
                  <a:srgbClr val="00B0F0"/>
                </a:solidFill>
                <a:latin typeface="Comic Sans MS" panose="030F0702030302020204" pitchFamily="66" charset="0"/>
              </a:rPr>
              <a:t>regression, </a:t>
            </a:r>
            <a:r>
              <a:rPr lang="en-IN" sz="3200" dirty="0" err="1" smtClean="0">
                <a:solidFill>
                  <a:srgbClr val="00B0F0"/>
                </a:solidFill>
                <a:latin typeface="Comic Sans MS" panose="030F0702030302020204" pitchFamily="66" charset="0"/>
              </a:rPr>
              <a:t>b</a:t>
            </a:r>
            <a:r>
              <a:rPr lang="en-IN" sz="3200" baseline="-25000" dirty="0" err="1" smtClean="0">
                <a:solidFill>
                  <a:srgbClr val="00B0F0"/>
                </a:solidFill>
                <a:latin typeface="Comic Sans MS" panose="030F0702030302020204" pitchFamily="66" charset="0"/>
              </a:rPr>
              <a:t>yx</a:t>
            </a:r>
            <a:r>
              <a:rPr lang="en-IN" sz="3200" dirty="0" smtClean="0">
                <a:solidFill>
                  <a:srgbClr val="00B0F0"/>
                </a:solidFill>
                <a:latin typeface="Comic Sans MS" panose="030F0702030302020204" pitchFamily="66" charset="0"/>
              </a:rPr>
              <a:t> ≠ </a:t>
            </a:r>
            <a:r>
              <a:rPr lang="en-IN" sz="3200" dirty="0" err="1" smtClean="0">
                <a:solidFill>
                  <a:srgbClr val="00B0F0"/>
                </a:solidFill>
                <a:latin typeface="Comic Sans MS" panose="030F0702030302020204" pitchFamily="66" charset="0"/>
              </a:rPr>
              <a:t>b</a:t>
            </a:r>
            <a:r>
              <a:rPr lang="en-IN" sz="3200" baseline="-25000" dirty="0" err="1" smtClean="0">
                <a:solidFill>
                  <a:srgbClr val="00B0F0"/>
                </a:solidFill>
                <a:latin typeface="Comic Sans MS" panose="030F0702030302020204" pitchFamily="66" charset="0"/>
              </a:rPr>
              <a:t>xy</a:t>
            </a:r>
            <a:endParaRPr lang="en-IN" sz="3200" baseline="-25000" dirty="0" smtClean="0">
              <a:solidFill>
                <a:srgbClr val="00B0F0"/>
              </a:solidFill>
              <a:latin typeface="Comic Sans MS" panose="030F0702030302020204" pitchFamily="66" charset="0"/>
            </a:endParaRPr>
          </a:p>
          <a:p>
            <a:pPr marL="0" indent="0">
              <a:buNone/>
            </a:pPr>
            <a:endParaRPr lang="en-IN" sz="3200" dirty="0" smtClean="0">
              <a:latin typeface="Comic Sans MS" panose="030F0702030302020204" pitchFamily="66" charset="0"/>
            </a:endParaRPr>
          </a:p>
          <a:p>
            <a:pPr marL="0" indent="0">
              <a:buNone/>
            </a:pPr>
            <a:r>
              <a:rPr lang="en-IN" sz="3200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Regression coefficient:</a:t>
            </a:r>
            <a:r>
              <a:rPr lang="en-IN" sz="3200" dirty="0" smtClean="0">
                <a:latin typeface="Comic Sans MS" panose="030F0702030302020204" pitchFamily="66" charset="0"/>
              </a:rPr>
              <a:t> </a:t>
            </a: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It measures the amount of change in dependent variable for unit change in the independent variable.</a:t>
            </a:r>
          </a:p>
          <a:p>
            <a:pPr marL="0" indent="0">
              <a:buNone/>
            </a:pPr>
            <a:endParaRPr lang="en-IN" sz="3200" dirty="0">
              <a:latin typeface="Comic Sans MS" panose="030F0702030302020204" pitchFamily="66" charset="0"/>
            </a:endParaRPr>
          </a:p>
          <a:p>
            <a:pPr marL="0" indent="0">
              <a:buNone/>
            </a:pPr>
            <a:r>
              <a:rPr lang="en-IN" sz="3200" dirty="0" smtClean="0">
                <a:latin typeface="Comic Sans MS" panose="030F0702030302020204" pitchFamily="66" charset="0"/>
              </a:rPr>
              <a:t>	</a:t>
            </a:r>
            <a:endParaRPr lang="en-IN" sz="3200" baseline="30000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405679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939800" y="537029"/>
                <a:ext cx="10515600" cy="5849258"/>
              </a:xfrm>
            </p:spPr>
            <p:txBody>
              <a:bodyPr>
                <a:noAutofit/>
              </a:bodyPr>
              <a:lstStyle/>
              <a:p>
                <a:pPr marL="0" indent="0">
                  <a:buNone/>
                </a:pP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3200" baseline="-25000" dirty="0" err="1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yx</a:t>
                </a:r>
                <a:r>
                  <a:rPr lang="en-IN" sz="3200" dirty="0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 </a:t>
                </a:r>
                <a:r>
                  <a:rPr lang="en-IN" sz="3200" dirty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sty m:val="p"/>
                          </m:rPr>
                          <a:rPr lang="en-IN" sz="4000" b="0" i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Cov</m:t>
                        </m:r>
                        <m:r>
                          <a:rPr lang="en-IN" sz="4000" b="0" i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m:rPr>
                            <m:sty m:val="p"/>
                          </m:rPr>
                          <a:rPr lang="en-IN" sz="4000" b="0" i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xy</m:t>
                        </m:r>
                      </m:num>
                      <m:den>
                        <m:r>
                          <m:rPr>
                            <m:sty m:val="p"/>
                          </m:rPr>
                          <a:rPr lang="en-IN" sz="4000" b="0" i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Var</m:t>
                        </m:r>
                        <m:r>
                          <a:rPr lang="en-IN" sz="4000" b="0" i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m:rPr>
                            <m:sty m:val="p"/>
                          </m:rPr>
                          <a:rPr lang="en-IN" sz="4000" b="0" i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x</m:t>
                        </m:r>
                      </m:den>
                    </m:f>
                  </m:oMath>
                </a14:m>
                <a:r>
                  <a:rPr lang="en-IN" sz="4000" dirty="0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 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= </a:t>
                </a:r>
                <a:r>
                  <a:rPr lang="en-IN" sz="3200" u="sng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[∑</a:t>
                </a:r>
                <a:r>
                  <a:rPr lang="en-IN" sz="3200" u="sng" dirty="0" err="1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sz="3200" u="sng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 - ∑</a:t>
                </a:r>
                <a:r>
                  <a:rPr lang="en-IN" sz="3200" u="sng" dirty="0" err="1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x∑y</a:t>
                </a:r>
                <a:r>
                  <a:rPr lang="en-IN" sz="3200" u="sng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/N]</a:t>
                </a:r>
                <a:r>
                  <a:rPr lang="en-IN" sz="3200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 </a:t>
                </a:r>
              </a:p>
              <a:p>
                <a:pPr marL="0" indent="0">
                  <a:buNone/>
                </a:pPr>
                <a:r>
                  <a:rPr lang="en-IN" sz="3200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					</a:t>
                </a:r>
                <a:r>
                  <a:rPr lang="en-IN" sz="3200" dirty="0" smtClean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   [</a:t>
                </a:r>
                <a:r>
                  <a:rPr lang="en-IN" sz="3200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∑x</a:t>
                </a:r>
                <a:r>
                  <a:rPr lang="en-IN" sz="3200" baseline="30000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2</a:t>
                </a:r>
                <a:r>
                  <a:rPr lang="en-IN" sz="3200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 – (∑x)</a:t>
                </a:r>
                <a:r>
                  <a:rPr lang="en-IN" sz="3200" baseline="30000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2</a:t>
                </a:r>
                <a:r>
                  <a:rPr lang="en-IN" sz="3200" dirty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 / N</a:t>
                </a:r>
                <a:r>
                  <a:rPr lang="en-IN" sz="3200" dirty="0" smtClean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]</a:t>
                </a:r>
              </a:p>
              <a:p>
                <a:pPr marL="0" indent="0">
                  <a:buNone/>
                </a:pPr>
                <a:r>
                  <a:rPr lang="en-IN" sz="3200" dirty="0" smtClean="0">
                    <a:solidFill>
                      <a:srgbClr val="00B050"/>
                    </a:solidFill>
                    <a:latin typeface="Comic Sans MS" panose="030F0702030302020204" pitchFamily="66" charset="0"/>
                  </a:rPr>
                  <a:t>Likewise,</a:t>
                </a: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3200" baseline="-25000" dirty="0" err="1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sz="3200" dirty="0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 </a:t>
                </a:r>
                <a:r>
                  <a:rPr lang="en-IN" sz="3200" dirty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400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sty m:val="p"/>
                          </m:rPr>
                          <a:rPr lang="en-IN" sz="440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Cov</m:t>
                        </m:r>
                        <m:r>
                          <a:rPr lang="en-IN" sz="440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m:rPr>
                            <m:sty m:val="p"/>
                          </m:rPr>
                          <a:rPr lang="en-IN" sz="440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xy</m:t>
                        </m:r>
                      </m:num>
                      <m:den>
                        <m:r>
                          <m:rPr>
                            <m:sty m:val="p"/>
                          </m:rPr>
                          <a:rPr lang="en-IN" sz="440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Var</m:t>
                        </m:r>
                        <m:r>
                          <a:rPr lang="en-IN" sz="440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4400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sz="3200" dirty="0" smtClean="0">
                    <a:latin typeface="Comic Sans MS" panose="030F0702030302020204" pitchFamily="66" charset="0"/>
                  </a:rPr>
                  <a:t> = </a:t>
                </a:r>
                <a:r>
                  <a:rPr lang="en-IN" sz="3200" u="sng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[∑</a:t>
                </a:r>
                <a:r>
                  <a:rPr lang="en-IN" sz="3200" u="sng" dirty="0" err="1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sz="3200" u="sng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 - ∑</a:t>
                </a:r>
                <a:r>
                  <a:rPr lang="en-IN" sz="3200" u="sng" dirty="0" err="1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x∑y</a:t>
                </a:r>
                <a:r>
                  <a:rPr lang="en-IN" sz="3200" u="sng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/N]</a:t>
                </a:r>
                <a:r>
                  <a:rPr lang="en-IN" sz="32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 </a:t>
                </a:r>
              </a:p>
              <a:p>
                <a:pPr marL="0" indent="0">
                  <a:buNone/>
                </a:pPr>
                <a:r>
                  <a:rPr lang="en-IN" sz="32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				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    	[∑y</a:t>
                </a:r>
                <a:r>
                  <a:rPr lang="en-IN" sz="3200" baseline="300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2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 </a:t>
                </a:r>
                <a:r>
                  <a:rPr lang="en-IN" sz="32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– (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∑y)</a:t>
                </a:r>
                <a:r>
                  <a:rPr lang="en-IN" sz="3200" baseline="300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2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 </a:t>
                </a:r>
                <a:r>
                  <a:rPr lang="en-IN" sz="32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/ 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N]</a:t>
                </a:r>
              </a:p>
              <a:p>
                <a:pPr marL="0" indent="0">
                  <a:buNone/>
                </a:pPr>
                <a:endParaRPr lang="en-IN" sz="3200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	</a:t>
                </a: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baseline="-25000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 smtClean="0">
                    <a:latin typeface="Comic Sans MS" panose="030F0702030302020204" pitchFamily="66" charset="0"/>
                  </a:rPr>
                  <a:t/>
                </a:r>
                <a:br>
                  <a:rPr lang="en-IN" sz="3200" dirty="0" smtClean="0">
                    <a:latin typeface="Comic Sans MS" panose="030F0702030302020204" pitchFamily="66" charset="0"/>
                  </a:rPr>
                </a:b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baseline="30000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baseline="30000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/>
                  <a:t>	</a:t>
                </a:r>
                <a:r>
                  <a:rPr lang="en-IN" sz="3200" dirty="0" smtClean="0"/>
                  <a:t>	</a:t>
                </a:r>
                <a:endParaRPr lang="en-IN" sz="3200" baseline="-25000" dirty="0">
                  <a:latin typeface="Comic Sans MS" panose="030F0702030302020204" pitchFamily="66" charset="0"/>
                </a:endParaRPr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939800" y="537029"/>
                <a:ext cx="10515600" cy="5849258"/>
              </a:xfrm>
              <a:blipFill>
                <a:blip r:embed="rId2"/>
                <a:stretch>
                  <a:fillRect l="-1449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10489766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838200" y="333829"/>
                <a:ext cx="10515600" cy="5843134"/>
              </a:xfrm>
            </p:spPr>
            <p:txBody>
              <a:bodyPr>
                <a:normAutofit/>
              </a:bodyPr>
              <a:lstStyle/>
              <a:p>
                <a:pPr marL="0" indent="0">
                  <a:buNone/>
                </a:pPr>
                <a:r>
                  <a:rPr lang="en-IN" sz="3600" b="1" dirty="0" smtClean="0">
                    <a:solidFill>
                      <a:srgbClr val="C00000"/>
                    </a:solidFill>
                    <a:latin typeface="Comic Sans MS" panose="030F0702030302020204" pitchFamily="66" charset="0"/>
                  </a:rPr>
                  <a:t>Relationship between correlation &amp; regression:</a:t>
                </a:r>
                <a:endParaRPr lang="en-IN" sz="4000" dirty="0">
                  <a:solidFill>
                    <a:srgbClr val="C00000"/>
                  </a:solidFill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4000" dirty="0">
                    <a:latin typeface="Comic Sans MS" panose="030F0702030302020204" pitchFamily="66" charset="0"/>
                  </a:rPr>
                  <a:t>	</a:t>
                </a:r>
                <a:r>
                  <a:rPr lang="en-IN" sz="40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 </a:t>
                </a:r>
                <a:r>
                  <a:rPr lang="en-IN" sz="4000" dirty="0" err="1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r</a:t>
                </a:r>
                <a:r>
                  <a:rPr lang="en-IN" sz="4000" baseline="-25000" dirty="0" err="1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sz="4000" baseline="-25000" dirty="0">
                    <a:latin typeface="Comic Sans MS" panose="030F0702030302020204" pitchFamily="66" charset="0"/>
                  </a:rPr>
                  <a:t> </a:t>
                </a:r>
                <a:r>
                  <a:rPr lang="en-IN" sz="4000" dirty="0">
                    <a:latin typeface="Comic Sans MS" panose="030F0702030302020204" pitchFamily="66" charset="0"/>
                  </a:rPr>
                  <a:t> = </a:t>
                </a:r>
                <a:r>
                  <a:rPr lang="en-IN" sz="4000" dirty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√</a:t>
                </a:r>
                <a:r>
                  <a:rPr lang="en-IN" sz="4000" dirty="0" err="1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4000" baseline="-25000" dirty="0" err="1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sz="4000" dirty="0" err="1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.b</a:t>
                </a:r>
                <a:r>
                  <a:rPr lang="en-IN" sz="4000" baseline="-25000" dirty="0" err="1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yx</a:t>
                </a:r>
                <a:endParaRPr lang="en-IN" sz="4000" baseline="-25000" dirty="0" smtClean="0">
                  <a:solidFill>
                    <a:srgbClr val="FF0000"/>
                  </a:solidFill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4000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4000" dirty="0">
                    <a:latin typeface="Comic Sans MS" panose="030F0702030302020204" pitchFamily="66" charset="0"/>
                  </a:rPr>
                  <a:t>	</a:t>
                </a:r>
                <a:r>
                  <a:rPr lang="en-IN" sz="4000" dirty="0" err="1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4000" baseline="-25000" dirty="0" err="1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sz="4000" dirty="0" smtClean="0">
                    <a:latin typeface="Comic Sans MS" panose="030F0702030302020204" pitchFamily="66" charset="0"/>
                  </a:rPr>
                  <a:t> </a:t>
                </a:r>
                <a:r>
                  <a:rPr lang="en-IN" sz="4000" dirty="0">
                    <a:latin typeface="Comic Sans MS" panose="030F0702030302020204" pitchFamily="66" charset="0"/>
                  </a:rPr>
                  <a:t>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𝐶𝑜𝑣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𝑥𝑦</m:t>
                        </m:r>
                      </m:num>
                      <m:den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𝑉𝑎𝑟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4000" b="0" i="1" smtClean="0"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sz="4000" dirty="0">
                    <a:latin typeface="Comic Sans MS" panose="030F0702030302020204" pitchFamily="66" charset="0"/>
                  </a:rPr>
                  <a:t>x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i="1" dirty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i="1" dirty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4000" b="0" i="1" dirty="0" smtClean="0">
                            <a:latin typeface="Cambria Math" panose="02040503050406030204" pitchFamily="18" charset="0"/>
                          </a:rPr>
                          <m:t>𝑥</m:t>
                        </m:r>
                      </m:num>
                      <m:den>
                        <m:r>
                          <a:rPr lang="en-IN" sz="4000" i="1" dirty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4000" b="0" i="1" dirty="0" smtClean="0">
                            <a:latin typeface="Cambria Math" panose="02040503050406030204" pitchFamily="18" charset="0"/>
                          </a:rPr>
                          <m:t>𝑥</m:t>
                        </m:r>
                      </m:den>
                    </m:f>
                  </m:oMath>
                </a14:m>
                <a:r>
                  <a:rPr lang="en-IN" sz="4000" dirty="0">
                    <a:latin typeface="Comic Sans MS" panose="030F0702030302020204" pitchFamily="66" charset="0"/>
                  </a:rPr>
                  <a:t>	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𝐶𝑜𝑣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𝑥𝑦</m:t>
                        </m:r>
                      </m:num>
                      <m:den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4000" b="0" i="1" smtClean="0">
                            <a:latin typeface="Cambria Math" panose="02040503050406030204" pitchFamily="18" charset="0"/>
                          </a:rPr>
                          <m:t>𝑦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.6</m:t>
                        </m:r>
                        <m:r>
                          <a:rPr lang="en-IN" sz="4000" b="0" i="1" smtClean="0"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sz="4000" dirty="0" smtClean="0">
                    <a:latin typeface="Comic Sans MS" panose="030F0702030302020204" pitchFamily="66" charset="0"/>
                  </a:rPr>
                  <a:t>x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i="1" dirty="0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b="0" i="1" dirty="0" smtClean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4000" b="0" i="1" dirty="0" smtClean="0">
                            <a:latin typeface="Cambria Math" panose="02040503050406030204" pitchFamily="18" charset="0"/>
                          </a:rPr>
                          <m:t>𝑥</m:t>
                        </m:r>
                      </m:num>
                      <m:den>
                        <m:r>
                          <a:rPr lang="en-IN" sz="4000" b="0" i="1" dirty="0" smtClean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4000" b="0" i="1" dirty="0" smtClean="0">
                            <a:latin typeface="Cambria Math" panose="02040503050406030204" pitchFamily="18" charset="0"/>
                          </a:rPr>
                          <m:t>𝑥</m:t>
                        </m:r>
                      </m:den>
                    </m:f>
                  </m:oMath>
                </a14:m>
                <a:r>
                  <a:rPr lang="en-IN" sz="4000" dirty="0">
                    <a:latin typeface="Comic Sans MS" panose="030F0702030302020204" pitchFamily="66" charset="0"/>
                  </a:rPr>
                  <a:t>	</a:t>
                </a:r>
                <a:endParaRPr lang="en-IN" sz="40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4000" dirty="0">
                    <a:latin typeface="Comic Sans MS" panose="030F0702030302020204" pitchFamily="66" charset="0"/>
                  </a:rPr>
                  <a:t>	</a:t>
                </a:r>
                <a:r>
                  <a:rPr lang="en-IN" sz="4000" dirty="0" smtClean="0">
                    <a:latin typeface="Comic Sans MS" panose="030F0702030302020204" pitchFamily="66" charset="0"/>
                  </a:rPr>
                  <a:t>	</a:t>
                </a:r>
              </a:p>
              <a:p>
                <a:pPr marL="0" indent="0">
                  <a:buNone/>
                </a:pPr>
                <a:r>
                  <a:rPr lang="en-IN" sz="4000" dirty="0">
                    <a:latin typeface="Comic Sans MS" panose="030F0702030302020204" pitchFamily="66" charset="0"/>
                  </a:rPr>
                  <a:t>	</a:t>
                </a:r>
                <a:r>
                  <a:rPr lang="en-IN" sz="4000" dirty="0" smtClean="0">
                    <a:latin typeface="Comic Sans MS" panose="030F0702030302020204" pitchFamily="66" charset="0"/>
                  </a:rPr>
                  <a:t>	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𝐶𝑜𝑣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𝑥𝑦</m:t>
                        </m:r>
                      </m:num>
                      <m:den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𝑦</m:t>
                        </m:r>
                        <m:r>
                          <a:rPr lang="en-IN" sz="4000" i="1">
                            <a:latin typeface="Cambria Math" panose="02040503050406030204" pitchFamily="18" charset="0"/>
                          </a:rPr>
                          <m:t>.6</m:t>
                        </m:r>
                        <m:r>
                          <a:rPr lang="en-IN" sz="4000" b="0" i="1" smtClean="0">
                            <a:latin typeface="Cambria Math" panose="02040503050406030204" pitchFamily="18" charset="0"/>
                          </a:rPr>
                          <m:t>𝑥</m:t>
                        </m:r>
                      </m:den>
                    </m:f>
                  </m:oMath>
                </a14:m>
                <a:r>
                  <a:rPr lang="en-IN" sz="4000" dirty="0">
                    <a:latin typeface="Comic Sans MS" panose="030F0702030302020204" pitchFamily="66" charset="0"/>
                  </a:rPr>
                  <a:t>x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i="1" dirty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i="1" dirty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4000" i="1" dirty="0">
                            <a:latin typeface="Cambria Math" panose="02040503050406030204" pitchFamily="18" charset="0"/>
                          </a:rPr>
                          <m:t>𝑥</m:t>
                        </m:r>
                      </m:num>
                      <m:den>
                        <m:r>
                          <a:rPr lang="en-IN" sz="4000" i="1" dirty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4000" b="0" i="1" dirty="0" smtClean="0"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sz="4000" dirty="0">
                    <a:latin typeface="Comic Sans MS" panose="030F0702030302020204" pitchFamily="66" charset="0"/>
                  </a:rPr>
                  <a:t>	</a:t>
                </a:r>
                <a:r>
                  <a:rPr lang="en-IN" sz="4000" dirty="0" smtClean="0">
                    <a:latin typeface="Comic Sans MS" panose="030F0702030302020204" pitchFamily="66" charset="0"/>
                  </a:rPr>
                  <a:t>= </a:t>
                </a:r>
                <a:r>
                  <a:rPr lang="en-IN" sz="4000" b="1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r.</a:t>
                </a:r>
                <a:r>
                  <a:rPr lang="en-IN" sz="4000" b="1" dirty="0">
                    <a:solidFill>
                      <a:srgbClr val="FFFF00"/>
                    </a:solidFill>
                  </a:rPr>
                  <a:t>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b="1" i="1" dirty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b="1" i="1" dirty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𝟔</m:t>
                        </m:r>
                        <m:r>
                          <a:rPr lang="en-IN" sz="4000" b="1" i="1" dirty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𝒙</m:t>
                        </m:r>
                      </m:num>
                      <m:den>
                        <m:r>
                          <a:rPr lang="en-IN" sz="4000" b="1" i="1" dirty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𝟔</m:t>
                        </m:r>
                        <m:r>
                          <a:rPr lang="en-IN" sz="4000" b="1" i="1" dirty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𝒚</m:t>
                        </m:r>
                      </m:den>
                    </m:f>
                  </m:oMath>
                </a14:m>
                <a:endParaRPr lang="en-IN" b="1" dirty="0">
                  <a:solidFill>
                    <a:srgbClr val="002060"/>
                  </a:solidFill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>
                    <a:latin typeface="Comic Sans MS" panose="030F0702030302020204" pitchFamily="66" charset="0"/>
                  </a:rPr>
                  <a:t>		</a:t>
                </a:r>
              </a:p>
              <a:p>
                <a:pPr marL="0" indent="0">
                  <a:buNone/>
                </a:pPr>
                <a:r>
                  <a:rPr lang="en-IN" dirty="0">
                    <a:latin typeface="Comic Sans MS" panose="030F0702030302020204" pitchFamily="66" charset="0"/>
                  </a:rPr>
                  <a:t>		</a:t>
                </a:r>
                <a:endParaRPr lang="en-IN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333829"/>
                <a:ext cx="10515600" cy="5843134"/>
              </a:xfrm>
              <a:blipFill>
                <a:blip r:embed="rId2"/>
                <a:stretch>
                  <a:fillRect l="-1797" t="-2610" r="-1739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03817544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838200" y="420914"/>
                <a:ext cx="10515600" cy="6081486"/>
              </a:xfrm>
            </p:spPr>
            <p:txBody>
              <a:bodyPr>
                <a:normAutofit fontScale="92500" lnSpcReduction="10000"/>
              </a:bodyPr>
              <a:lstStyle/>
              <a:p>
                <a:endParaRPr lang="en-IN" dirty="0" smtClean="0"/>
              </a:p>
              <a:p>
                <a:pPr marL="0" indent="0">
                  <a:buNone/>
                </a:pPr>
                <a:r>
                  <a:rPr lang="en-IN" sz="5200" dirty="0">
                    <a:latin typeface="Comic Sans MS" panose="030F0702030302020204" pitchFamily="66" charset="0"/>
                  </a:rPr>
                  <a:t>Similarly,</a:t>
                </a:r>
              </a:p>
              <a:p>
                <a:pPr marL="0" indent="0">
                  <a:buNone/>
                </a:pPr>
                <a:r>
                  <a:rPr lang="en-IN" sz="5200" dirty="0">
                    <a:latin typeface="Comic Sans MS" panose="030F0702030302020204" pitchFamily="66" charset="0"/>
                  </a:rPr>
                  <a:t>	</a:t>
                </a:r>
                <a:r>
                  <a:rPr lang="en-IN" sz="5200" dirty="0" err="1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5200" baseline="-25000" dirty="0" err="1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yx</a:t>
                </a:r>
                <a:r>
                  <a:rPr lang="en-IN" sz="5200" dirty="0">
                    <a:latin typeface="Comic Sans MS" panose="030F0702030302020204" pitchFamily="66" charset="0"/>
                  </a:rPr>
                  <a:t> 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5200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𝐶𝑜𝑣</m:t>
                        </m:r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𝑥𝑦</m:t>
                        </m:r>
                      </m:num>
                      <m:den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𝑉𝑎𝑟</m:t>
                        </m:r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𝑥</m:t>
                        </m:r>
                      </m:den>
                    </m:f>
                  </m:oMath>
                </a14:m>
                <a:r>
                  <a:rPr lang="en-IN" sz="5200" dirty="0" smtClean="0">
                    <a:latin typeface="Comic Sans MS" panose="030F0702030302020204" pitchFamily="66" charset="0"/>
                  </a:rPr>
                  <a:t>x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5200" i="1" dirty="0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5200" b="0" i="1" dirty="0" smtClean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5200" b="0" i="1" dirty="0" smtClean="0">
                            <a:latin typeface="Cambria Math" panose="02040503050406030204" pitchFamily="18" charset="0"/>
                          </a:rPr>
                          <m:t>𝑦</m:t>
                        </m:r>
                      </m:num>
                      <m:den>
                        <m:r>
                          <a:rPr lang="en-IN" sz="5200" b="0" i="1" dirty="0" smtClean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5200" b="0" i="1" dirty="0" smtClean="0"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sz="5200" dirty="0" smtClean="0">
                    <a:latin typeface="Comic Sans MS" panose="030F0702030302020204" pitchFamily="66" charset="0"/>
                  </a:rPr>
                  <a:t>	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5200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𝐶𝑜𝑣</m:t>
                        </m:r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𝑥𝑦</m:t>
                        </m:r>
                      </m:num>
                      <m:den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𝑥</m:t>
                        </m:r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.6</m:t>
                        </m:r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𝑥</m:t>
                        </m:r>
                      </m:den>
                    </m:f>
                  </m:oMath>
                </a14:m>
                <a:r>
                  <a:rPr lang="en-IN" sz="5200" dirty="0">
                    <a:latin typeface="Comic Sans MS" panose="030F0702030302020204" pitchFamily="66" charset="0"/>
                  </a:rPr>
                  <a:t>x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5200" i="1" dirty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5200" i="1" dirty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5200" i="1" dirty="0">
                            <a:latin typeface="Cambria Math" panose="02040503050406030204" pitchFamily="18" charset="0"/>
                          </a:rPr>
                          <m:t>𝑦</m:t>
                        </m:r>
                      </m:num>
                      <m:den>
                        <m:r>
                          <a:rPr lang="en-IN" sz="5200" i="1" dirty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5200" i="1" dirty="0"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sz="5200" dirty="0" smtClean="0">
                    <a:latin typeface="Comic Sans MS" panose="030F0702030302020204" pitchFamily="66" charset="0"/>
                  </a:rPr>
                  <a:t>	</a:t>
                </a:r>
              </a:p>
              <a:p>
                <a:pPr marL="0" indent="0">
                  <a:buNone/>
                </a:pPr>
                <a:r>
                  <a:rPr lang="en-IN" sz="5200" dirty="0">
                    <a:latin typeface="Comic Sans MS" panose="030F0702030302020204" pitchFamily="66" charset="0"/>
                  </a:rPr>
                  <a:t>	</a:t>
                </a:r>
                <a:r>
                  <a:rPr lang="en-IN" sz="5200" dirty="0" smtClean="0">
                    <a:latin typeface="Comic Sans MS" panose="030F0702030302020204" pitchFamily="66" charset="0"/>
                  </a:rPr>
                  <a:t>	</a:t>
                </a:r>
              </a:p>
              <a:p>
                <a:pPr marL="0" indent="0">
                  <a:buNone/>
                </a:pPr>
                <a:r>
                  <a:rPr lang="en-IN" sz="5200" dirty="0">
                    <a:latin typeface="Comic Sans MS" panose="030F0702030302020204" pitchFamily="66" charset="0"/>
                  </a:rPr>
                  <a:t>	</a:t>
                </a:r>
                <a:r>
                  <a:rPr lang="en-IN" sz="5200" dirty="0" smtClean="0">
                    <a:latin typeface="Comic Sans MS" panose="030F0702030302020204" pitchFamily="66" charset="0"/>
                  </a:rPr>
                  <a:t>	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5200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𝐶𝑜𝑣</m:t>
                        </m:r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𝑥𝑦</m:t>
                        </m:r>
                      </m:num>
                      <m:den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𝑥</m:t>
                        </m:r>
                        <m:r>
                          <a:rPr lang="en-IN" sz="5200" i="1">
                            <a:latin typeface="Cambria Math" panose="02040503050406030204" pitchFamily="18" charset="0"/>
                          </a:rPr>
                          <m:t>.6</m:t>
                        </m:r>
                        <m:r>
                          <a:rPr lang="en-IN" sz="5200" b="0" i="1" smtClean="0"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sz="5200" dirty="0">
                    <a:latin typeface="Comic Sans MS" panose="030F0702030302020204" pitchFamily="66" charset="0"/>
                  </a:rPr>
                  <a:t>x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5200" i="1" dirty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5200" i="1" dirty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5200" i="1" dirty="0">
                            <a:latin typeface="Cambria Math" panose="02040503050406030204" pitchFamily="18" charset="0"/>
                          </a:rPr>
                          <m:t>𝑦</m:t>
                        </m:r>
                      </m:num>
                      <m:den>
                        <m:r>
                          <a:rPr lang="en-IN" sz="5200" i="1" dirty="0">
                            <a:latin typeface="Cambria Math" panose="02040503050406030204" pitchFamily="18" charset="0"/>
                          </a:rPr>
                          <m:t>6</m:t>
                        </m:r>
                        <m:r>
                          <a:rPr lang="en-IN" sz="5200" b="0" i="1" dirty="0" smtClean="0">
                            <a:latin typeface="Cambria Math" panose="02040503050406030204" pitchFamily="18" charset="0"/>
                          </a:rPr>
                          <m:t>𝑥</m:t>
                        </m:r>
                      </m:den>
                    </m:f>
                  </m:oMath>
                </a14:m>
                <a:r>
                  <a:rPr lang="en-IN" sz="5200" dirty="0" smtClean="0">
                    <a:latin typeface="Comic Sans MS" panose="030F0702030302020204" pitchFamily="66" charset="0"/>
                  </a:rPr>
                  <a:t>	= </a:t>
                </a:r>
                <a:r>
                  <a:rPr lang="en-IN" sz="5200" b="1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r.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5200" b="1" i="1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5200" b="1" i="1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  <m:t>𝟔</m:t>
                        </m:r>
                        <m:r>
                          <a:rPr lang="en-IN" sz="5200" b="1" i="1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  <m:t>𝒚</m:t>
                        </m:r>
                      </m:num>
                      <m:den>
                        <m:r>
                          <a:rPr lang="en-IN" sz="5200" b="1" i="1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  <m:t>𝟔</m:t>
                        </m:r>
                        <m:r>
                          <a:rPr lang="en-IN" sz="5200" b="1" i="1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  <m:t>𝒙</m:t>
                        </m:r>
                      </m:den>
                    </m:f>
                  </m:oMath>
                </a14:m>
                <a:endParaRPr lang="en-IN" b="1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>
                    <a:latin typeface="Comic Sans MS" panose="030F0702030302020204" pitchFamily="66" charset="0"/>
                  </a:rPr>
                  <a:t>	</a:t>
                </a:r>
                <a:r>
                  <a:rPr lang="en-IN" dirty="0" smtClean="0">
                    <a:latin typeface="Comic Sans MS" panose="030F0702030302020204" pitchFamily="66" charset="0"/>
                  </a:rPr>
                  <a:t>	</a:t>
                </a:r>
              </a:p>
              <a:p>
                <a:pPr marL="0" indent="0">
                  <a:buNone/>
                </a:pPr>
                <a:endParaRPr lang="en-IN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 smtClean="0">
                    <a:latin typeface="Comic Sans MS" panose="030F0702030302020204" pitchFamily="66" charset="0"/>
                  </a:rPr>
                  <a:t>	</a:t>
                </a:r>
                <a:endParaRPr lang="en-IN" dirty="0" smtClean="0">
                  <a:effectLst>
                    <a:outerShdw blurRad="38100" dist="38100" dir="2700000" algn="tl">
                      <a:srgbClr val="000000">
                        <a:alpha val="43137"/>
                      </a:srgbClr>
                    </a:outerShdw>
                  </a:effectLst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>
                    <a:latin typeface="Comic Sans MS" panose="030F0702030302020204" pitchFamily="66" charset="0"/>
                  </a:rPr>
                  <a:t>		</a:t>
                </a:r>
                <a:endParaRPr lang="en-IN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420914"/>
                <a:ext cx="10515600" cy="6081486"/>
              </a:xfrm>
              <a:blipFill>
                <a:blip r:embed="rId2"/>
                <a:stretch>
                  <a:fillRect l="-2667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117883139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838200" y="783771"/>
                <a:ext cx="10515600" cy="5393192"/>
              </a:xfrm>
            </p:spPr>
            <p:txBody>
              <a:bodyPr/>
              <a:lstStyle/>
              <a:p>
                <a:pPr marL="0" indent="0">
                  <a:buNone/>
                </a:pPr>
                <a:endParaRPr lang="en-IN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>
                    <a:latin typeface="Comic Sans MS" panose="030F0702030302020204" pitchFamily="66" charset="0"/>
                  </a:rPr>
                  <a:t>	</a:t>
                </a:r>
                <a:r>
                  <a:rPr lang="en-IN" sz="4000" dirty="0" err="1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4000" baseline="-25000" dirty="0" err="1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sz="4000" dirty="0" err="1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.b</a:t>
                </a:r>
                <a:r>
                  <a:rPr lang="en-IN" sz="4000" baseline="-25000" dirty="0" err="1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yx</a:t>
                </a:r>
                <a:r>
                  <a:rPr lang="en-IN" sz="4000" dirty="0" smtClean="0">
                    <a:latin typeface="Comic Sans MS" panose="030F0702030302020204" pitchFamily="66" charset="0"/>
                  </a:rPr>
                  <a:t> </a:t>
                </a:r>
                <a:r>
                  <a:rPr lang="en-IN" sz="4000" dirty="0">
                    <a:latin typeface="Comic Sans MS" panose="030F0702030302020204" pitchFamily="66" charset="0"/>
                  </a:rPr>
                  <a:t>= </a:t>
                </a:r>
                <a:r>
                  <a:rPr lang="en-IN" sz="4000" b="1" dirty="0">
                    <a:latin typeface="Comic Sans MS" panose="030F0702030302020204" pitchFamily="66" charset="0"/>
                  </a:rPr>
                  <a:t>r.</a:t>
                </a:r>
                <a:r>
                  <a:rPr lang="en-IN" sz="4000" b="1" dirty="0"/>
                  <a:t>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b="1" i="1" dirty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b="1" i="1" dirty="0">
                            <a:latin typeface="Cambria Math" panose="02040503050406030204" pitchFamily="18" charset="0"/>
                          </a:rPr>
                          <m:t>𝟔</m:t>
                        </m:r>
                        <m:r>
                          <a:rPr lang="en-IN" sz="4000" b="1" i="1" dirty="0">
                            <a:latin typeface="Cambria Math" panose="02040503050406030204" pitchFamily="18" charset="0"/>
                          </a:rPr>
                          <m:t>𝒙</m:t>
                        </m:r>
                      </m:num>
                      <m:den>
                        <m:r>
                          <a:rPr lang="en-IN" sz="4000" b="1" i="1" dirty="0">
                            <a:latin typeface="Cambria Math" panose="02040503050406030204" pitchFamily="18" charset="0"/>
                          </a:rPr>
                          <m:t>𝟔</m:t>
                        </m:r>
                        <m:r>
                          <a:rPr lang="en-IN" sz="4000" b="1" i="1" dirty="0">
                            <a:latin typeface="Cambria Math" panose="02040503050406030204" pitchFamily="18" charset="0"/>
                          </a:rPr>
                          <m:t>𝒚</m:t>
                        </m:r>
                      </m:den>
                    </m:f>
                  </m:oMath>
                </a14:m>
                <a:r>
                  <a:rPr lang="en-IN" sz="4000" dirty="0">
                    <a:latin typeface="Comic Sans MS" panose="030F0702030302020204" pitchFamily="66" charset="0"/>
                  </a:rPr>
                  <a:t> x </a:t>
                </a:r>
                <a:r>
                  <a:rPr lang="en-IN" sz="4000" b="1" dirty="0">
                    <a:latin typeface="Comic Sans MS" panose="030F0702030302020204" pitchFamily="66" charset="0"/>
                  </a:rPr>
                  <a:t>r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b="1" i="1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4000" b="1" i="1">
                            <a:latin typeface="Cambria Math" panose="02040503050406030204" pitchFamily="18" charset="0"/>
                          </a:rPr>
                          <m:t>𝟔</m:t>
                        </m:r>
                        <m:r>
                          <a:rPr lang="en-IN" sz="4000" b="1" i="1">
                            <a:latin typeface="Cambria Math" panose="02040503050406030204" pitchFamily="18" charset="0"/>
                          </a:rPr>
                          <m:t>𝒚</m:t>
                        </m:r>
                      </m:num>
                      <m:den>
                        <m:r>
                          <a:rPr lang="en-IN" sz="4000" b="1" i="1">
                            <a:latin typeface="Cambria Math" panose="02040503050406030204" pitchFamily="18" charset="0"/>
                          </a:rPr>
                          <m:t>𝟔</m:t>
                        </m:r>
                        <m:r>
                          <a:rPr lang="en-IN" sz="4000" b="1" i="1">
                            <a:latin typeface="Cambria Math" panose="02040503050406030204" pitchFamily="18" charset="0"/>
                          </a:rPr>
                          <m:t>𝒙</m:t>
                        </m:r>
                      </m:den>
                    </m:f>
                  </m:oMath>
                </a14:m>
                <a:r>
                  <a:rPr lang="en-IN" sz="4000" dirty="0">
                    <a:latin typeface="Comic Sans MS" panose="030F0702030302020204" pitchFamily="66" charset="0"/>
                  </a:rPr>
                  <a:t>	</a:t>
                </a:r>
                <a:r>
                  <a:rPr lang="en-IN" sz="4000" b="1" dirty="0">
                    <a:latin typeface="Comic Sans MS" panose="030F0702030302020204" pitchFamily="66" charset="0"/>
                  </a:rPr>
                  <a:t>= </a:t>
                </a:r>
                <a:r>
                  <a:rPr lang="en-IN" sz="4000" b="1" dirty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r</a:t>
                </a:r>
                <a:r>
                  <a:rPr lang="en-IN" sz="4000" b="1" baseline="30000" dirty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2</a:t>
                </a:r>
              </a:p>
              <a:p>
                <a:pPr marL="0" indent="0">
                  <a:buNone/>
                </a:pPr>
                <a:r>
                  <a:rPr lang="en-IN" sz="4000" dirty="0">
                    <a:latin typeface="Comic Sans MS" panose="030F0702030302020204" pitchFamily="66" charset="0"/>
                  </a:rPr>
                  <a:t>		     = r</a:t>
                </a:r>
                <a:r>
                  <a:rPr lang="en-IN" sz="4000" baseline="30000" dirty="0">
                    <a:latin typeface="Comic Sans MS" panose="030F0702030302020204" pitchFamily="66" charset="0"/>
                  </a:rPr>
                  <a:t>2</a:t>
                </a:r>
                <a:r>
                  <a:rPr lang="en-IN" sz="4000" dirty="0">
                    <a:latin typeface="Comic Sans MS" panose="030F0702030302020204" pitchFamily="66" charset="0"/>
                  </a:rPr>
                  <a:t> </a:t>
                </a:r>
              </a:p>
              <a:p>
                <a:pPr marL="0" indent="0">
                  <a:buNone/>
                </a:pPr>
                <a:r>
                  <a:rPr lang="en-IN" sz="4000" dirty="0">
                    <a:latin typeface="Comic Sans MS" panose="030F0702030302020204" pitchFamily="66" charset="0"/>
                  </a:rPr>
                  <a:t>	</a:t>
                </a:r>
                <a:r>
                  <a:rPr lang="en-IN" sz="4000" b="1" dirty="0">
                    <a:latin typeface="Comic Sans MS" panose="030F0702030302020204" pitchFamily="66" charset="0"/>
                  </a:rPr>
                  <a:t> </a:t>
                </a:r>
                <a:r>
                  <a:rPr lang="en-IN" sz="4000" b="1" dirty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r = √ </a:t>
                </a:r>
                <a:r>
                  <a:rPr lang="en-IN" sz="4000" b="1" dirty="0" err="1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4000" b="1" baseline="-25000" dirty="0" err="1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sz="4000" b="1" dirty="0" err="1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.b</a:t>
                </a:r>
                <a:r>
                  <a:rPr lang="en-IN" sz="4000" b="1" baseline="-25000" dirty="0" err="1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yx</a:t>
                </a:r>
                <a:r>
                  <a:rPr lang="en-IN" sz="4000" b="1" dirty="0" smtClean="0">
                    <a:latin typeface="Comic Sans MS" panose="030F0702030302020204" pitchFamily="66" charset="0"/>
                  </a:rPr>
                  <a:t> </a:t>
                </a:r>
                <a:endParaRPr lang="en-IN" sz="4000" b="1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 smtClean="0">
                    <a:latin typeface="Comic Sans MS" panose="030F0702030302020204" pitchFamily="66" charset="0"/>
                  </a:rPr>
                  <a:t>Thus, </a:t>
                </a:r>
                <a:r>
                  <a:rPr lang="en-IN" sz="3200" dirty="0" err="1" smtClean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Coffecient</a:t>
                </a:r>
                <a:r>
                  <a:rPr lang="en-IN" sz="3200" dirty="0" smtClean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 of correlation = </a:t>
                </a:r>
                <a:r>
                  <a:rPr lang="en-IN" sz="3200" dirty="0" smtClean="0">
                    <a:solidFill>
                      <a:srgbClr val="0070C0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Comic Sans MS" panose="030F0702030302020204" pitchFamily="66" charset="0"/>
                  </a:rPr>
                  <a:t>Geometric </a:t>
                </a:r>
                <a:r>
                  <a:rPr lang="en-IN" sz="3200" dirty="0">
                    <a:solidFill>
                      <a:srgbClr val="0070C0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Comic Sans MS" panose="030F0702030302020204" pitchFamily="66" charset="0"/>
                  </a:rPr>
                  <a:t>mean of two regression </a:t>
                </a:r>
                <a:r>
                  <a:rPr lang="en-IN" sz="3200" dirty="0" smtClean="0">
                    <a:solidFill>
                      <a:srgbClr val="0070C0"/>
                    </a:solidFill>
                    <a:effectLst>
                      <a:outerShdw blurRad="38100" dist="38100" dir="2700000" algn="tl">
                        <a:srgbClr val="000000">
                          <a:alpha val="43137"/>
                        </a:srgbClr>
                      </a:outerShdw>
                    </a:effectLst>
                    <a:latin typeface="Comic Sans MS" panose="030F0702030302020204" pitchFamily="66" charset="0"/>
                  </a:rPr>
                  <a:t>coefficients.</a:t>
                </a:r>
                <a:endParaRPr lang="en-IN" sz="3200" dirty="0">
                  <a:solidFill>
                    <a:srgbClr val="0070C0"/>
                  </a:solidFill>
                </a:endParaRPr>
              </a:p>
            </p:txBody>
          </p:sp>
        </mc:Choice>
        <mc:Fallback xmlns=""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783771"/>
                <a:ext cx="10515600" cy="5393192"/>
              </a:xfrm>
              <a:blipFill>
                <a:blip r:embed="rId2"/>
                <a:stretch>
                  <a:fillRect l="-1565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82279882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478972"/>
            <a:ext cx="10515600" cy="5492338"/>
          </a:xfrm>
        </p:spPr>
        <p:txBody>
          <a:bodyPr>
            <a:normAutofit fontScale="92500"/>
          </a:bodyPr>
          <a:lstStyle/>
          <a:p>
            <a:pPr marL="0" indent="0">
              <a:spcAft>
                <a:spcPts val="1800"/>
              </a:spcAft>
              <a:buNone/>
            </a:pPr>
            <a:r>
              <a:rPr lang="en-IN" sz="36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Properties of regression coefficient:</a:t>
            </a:r>
            <a:endParaRPr lang="en-IN" dirty="0">
              <a:solidFill>
                <a:srgbClr val="FF0000"/>
              </a:solidFill>
              <a:latin typeface="Comic Sans MS" panose="030F0702030302020204" pitchFamily="66" charset="0"/>
            </a:endParaRPr>
          </a:p>
          <a:p>
            <a:pPr marL="514350" indent="-514350">
              <a:spcAft>
                <a:spcPts val="1800"/>
              </a:spcAft>
              <a:buAutoNum type="arabicPeriod"/>
            </a:pP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Both the regression coefficients i.e., </a:t>
            </a:r>
            <a:r>
              <a:rPr lang="en-IN" sz="3200" dirty="0" err="1" smtClean="0">
                <a:solidFill>
                  <a:srgbClr val="FFFF00"/>
                </a:solidFill>
                <a:latin typeface="Comic Sans MS" panose="030F0702030302020204" pitchFamily="66" charset="0"/>
              </a:rPr>
              <a:t>byx</a:t>
            </a: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 and </a:t>
            </a:r>
            <a:r>
              <a:rPr lang="en-IN" sz="3200" dirty="0" err="1" smtClean="0">
                <a:solidFill>
                  <a:srgbClr val="FFFF00"/>
                </a:solidFill>
                <a:latin typeface="Comic Sans MS" panose="030F0702030302020204" pitchFamily="66" charset="0"/>
              </a:rPr>
              <a:t>bxy</a:t>
            </a: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 have the same sign. </a:t>
            </a:r>
          </a:p>
          <a:p>
            <a:pPr marL="514350" indent="-514350">
              <a:spcAft>
                <a:spcPts val="1800"/>
              </a:spcAft>
              <a:buAutoNum type="arabicPeriod"/>
            </a:pPr>
            <a:r>
              <a:rPr lang="en-IN" sz="3200" dirty="0" err="1" smtClean="0">
                <a:solidFill>
                  <a:srgbClr val="7030A0"/>
                </a:solidFill>
                <a:latin typeface="Comic Sans MS" panose="030F0702030302020204" pitchFamily="66" charset="0"/>
              </a:rPr>
              <a:t>r</a:t>
            </a:r>
            <a:r>
              <a:rPr lang="en-IN" sz="3200" baseline="-25000" dirty="0" err="1" smtClean="0">
                <a:solidFill>
                  <a:srgbClr val="7030A0"/>
                </a:solidFill>
                <a:latin typeface="Comic Sans MS" panose="030F0702030302020204" pitchFamily="66" charset="0"/>
              </a:rPr>
              <a:t>xy</a:t>
            </a:r>
            <a:r>
              <a:rPr lang="en-IN" sz="3200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 </a:t>
            </a:r>
            <a:r>
              <a:rPr lang="en-IN" sz="3200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will also </a:t>
            </a:r>
            <a:r>
              <a:rPr lang="en-IN" sz="3200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have the same sign as that of </a:t>
            </a:r>
            <a:r>
              <a:rPr lang="en-IN" sz="3200" dirty="0" err="1" smtClean="0">
                <a:solidFill>
                  <a:srgbClr val="7030A0"/>
                </a:solidFill>
                <a:latin typeface="Comic Sans MS" panose="030F0702030302020204" pitchFamily="66" charset="0"/>
              </a:rPr>
              <a:t>byx</a:t>
            </a:r>
            <a:r>
              <a:rPr lang="en-IN" sz="3200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 &amp; </a:t>
            </a:r>
            <a:r>
              <a:rPr lang="en-IN" sz="3200" dirty="0" err="1" smtClean="0">
                <a:solidFill>
                  <a:srgbClr val="7030A0"/>
                </a:solidFill>
                <a:latin typeface="Comic Sans MS" panose="030F0702030302020204" pitchFamily="66" charset="0"/>
              </a:rPr>
              <a:t>bxy</a:t>
            </a:r>
            <a:r>
              <a:rPr lang="en-IN" sz="3200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.</a:t>
            </a:r>
          </a:p>
          <a:p>
            <a:pPr marL="514350" indent="-514350">
              <a:spcAft>
                <a:spcPts val="1800"/>
              </a:spcAft>
              <a:buAutoNum type="arabicPeriod"/>
            </a:pPr>
            <a:r>
              <a:rPr lang="en-IN" sz="3200" dirty="0">
                <a:solidFill>
                  <a:srgbClr val="0070C0"/>
                </a:solidFill>
                <a:latin typeface="Comic Sans MS" panose="030F0702030302020204" pitchFamily="66" charset="0"/>
              </a:rPr>
              <a:t> </a:t>
            </a:r>
            <a:r>
              <a:rPr lang="en-IN" sz="3200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If one of the regression coefficients is more than one, then other will be less than one.</a:t>
            </a:r>
          </a:p>
          <a:p>
            <a:pPr marL="0" indent="0">
              <a:spcAft>
                <a:spcPts val="1800"/>
              </a:spcAft>
              <a:buNone/>
            </a:pPr>
            <a:endParaRPr lang="en-IN" sz="3200" dirty="0">
              <a:solidFill>
                <a:srgbClr val="0070C0"/>
              </a:solidFill>
              <a:latin typeface="Comic Sans MS" panose="030F0702030302020204" pitchFamily="66" charset="0"/>
            </a:endParaRPr>
          </a:p>
          <a:p>
            <a:pPr marL="0" indent="0">
              <a:spcAft>
                <a:spcPts val="1800"/>
              </a:spcAft>
              <a:buNone/>
            </a:pPr>
            <a:r>
              <a:rPr lang="en-IN" sz="3200" dirty="0" smtClean="0">
                <a:solidFill>
                  <a:srgbClr val="0070C0"/>
                </a:solidFill>
                <a:latin typeface="Comic Sans MS" panose="030F0702030302020204" pitchFamily="66" charset="0"/>
              </a:rPr>
              <a:t>						continued …………..</a:t>
            </a:r>
          </a:p>
          <a:p>
            <a:pPr marL="0" indent="0">
              <a:spcAft>
                <a:spcPts val="1800"/>
              </a:spcAft>
              <a:buNone/>
            </a:pPr>
            <a:endParaRPr lang="en-IN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8709254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1316182"/>
            <a:ext cx="10515600" cy="4860781"/>
          </a:xfrm>
        </p:spPr>
        <p:txBody>
          <a:bodyPr/>
          <a:lstStyle/>
          <a:p>
            <a:pPr marL="0" indent="0">
              <a:spcAft>
                <a:spcPts val="1800"/>
              </a:spcAft>
              <a:buNone/>
            </a:pPr>
            <a:r>
              <a:rPr lang="en-IN" dirty="0" smtClean="0">
                <a:latin typeface="Comic Sans MS" panose="030F0702030302020204" pitchFamily="66" charset="0"/>
              </a:rPr>
              <a:t>4.	</a:t>
            </a:r>
            <a:r>
              <a:rPr lang="en-IN" sz="3200" dirty="0" smtClean="0">
                <a:latin typeface="Comic Sans MS" panose="030F0702030302020204" pitchFamily="66" charset="0"/>
              </a:rPr>
              <a:t> </a:t>
            </a:r>
            <a:r>
              <a:rPr lang="en-IN" sz="3200" dirty="0">
                <a:solidFill>
                  <a:srgbClr val="0070C0"/>
                </a:solidFill>
                <a:latin typeface="Comic Sans MS" panose="030F0702030302020204" pitchFamily="66" charset="0"/>
              </a:rPr>
              <a:t>Regression coefficients have the same unit as that of the unit of original observation.</a:t>
            </a:r>
          </a:p>
          <a:p>
            <a:pPr marL="0" indent="0">
              <a:spcAft>
                <a:spcPts val="1800"/>
              </a:spcAft>
              <a:buNone/>
            </a:pPr>
            <a:r>
              <a:rPr lang="en-IN" sz="3200" dirty="0" smtClean="0">
                <a:latin typeface="Comic Sans MS" panose="030F0702030302020204" pitchFamily="66" charset="0"/>
              </a:rPr>
              <a:t>5.	The </a:t>
            </a:r>
            <a:r>
              <a:rPr lang="en-IN" sz="3200" dirty="0">
                <a:latin typeface="Comic Sans MS" panose="030F0702030302020204" pitchFamily="66" charset="0"/>
              </a:rPr>
              <a:t>arithmetic mean of two regression coefficients is more than one </a:t>
            </a:r>
            <a:r>
              <a:rPr lang="en-IN" sz="3200" dirty="0">
                <a:solidFill>
                  <a:srgbClr val="FF0000"/>
                </a:solidFill>
                <a:latin typeface="Comic Sans MS" panose="030F0702030302020204" pitchFamily="66" charset="0"/>
              </a:rPr>
              <a:t>[</a:t>
            </a:r>
            <a:r>
              <a:rPr lang="az-Cyrl-AZ" sz="3200" dirty="0">
                <a:solidFill>
                  <a:srgbClr val="FF0000"/>
                </a:solidFill>
                <a:latin typeface="Comic Sans MS" panose="030F0702030302020204" pitchFamily="66" charset="0"/>
              </a:rPr>
              <a:t>½</a:t>
            </a:r>
            <a:r>
              <a:rPr lang="en-IN" sz="3200" dirty="0">
                <a:solidFill>
                  <a:srgbClr val="FF0000"/>
                </a:solidFill>
                <a:latin typeface="Comic Sans MS" panose="030F0702030302020204" pitchFamily="66" charset="0"/>
              </a:rPr>
              <a:t>(</a:t>
            </a:r>
            <a:r>
              <a:rPr lang="en-IN" sz="3200" dirty="0" err="1">
                <a:solidFill>
                  <a:srgbClr val="FF0000"/>
                </a:solidFill>
                <a:latin typeface="Comic Sans MS" panose="030F0702030302020204" pitchFamily="66" charset="0"/>
              </a:rPr>
              <a:t>bxy</a:t>
            </a:r>
            <a:r>
              <a:rPr lang="en-IN" sz="3200" dirty="0">
                <a:solidFill>
                  <a:srgbClr val="FF0000"/>
                </a:solidFill>
                <a:latin typeface="Comic Sans MS" panose="030F0702030302020204" pitchFamily="66" charset="0"/>
              </a:rPr>
              <a:t> + </a:t>
            </a:r>
            <a:r>
              <a:rPr lang="en-IN" sz="3200" dirty="0" err="1">
                <a:solidFill>
                  <a:srgbClr val="FF0000"/>
                </a:solidFill>
                <a:latin typeface="Comic Sans MS" panose="030F0702030302020204" pitchFamily="66" charset="0"/>
              </a:rPr>
              <a:t>byx</a:t>
            </a:r>
            <a:r>
              <a:rPr lang="en-IN" sz="3200" dirty="0">
                <a:solidFill>
                  <a:srgbClr val="FF0000"/>
                </a:solidFill>
                <a:latin typeface="Comic Sans MS" panose="030F0702030302020204" pitchFamily="66" charset="0"/>
              </a:rPr>
              <a:t>) ≥ 1]</a:t>
            </a:r>
            <a:r>
              <a:rPr lang="en-IN" sz="3200" dirty="0">
                <a:latin typeface="Comic Sans MS" panose="030F0702030302020204" pitchFamily="66" charset="0"/>
              </a:rPr>
              <a:t>.</a:t>
            </a:r>
          </a:p>
          <a:p>
            <a:pPr marL="0" indent="0">
              <a:spcAft>
                <a:spcPts val="1800"/>
              </a:spcAft>
              <a:buNone/>
            </a:pPr>
            <a:r>
              <a:rPr lang="en-IN" sz="3200" dirty="0" smtClean="0">
                <a:latin typeface="Comic Sans MS" panose="030F0702030302020204" pitchFamily="66" charset="0"/>
              </a:rPr>
              <a:t>6.	The </a:t>
            </a:r>
            <a:r>
              <a:rPr lang="en-IN" sz="3200" dirty="0">
                <a:solidFill>
                  <a:srgbClr val="FFFF00"/>
                </a:solidFill>
                <a:latin typeface="Comic Sans MS" panose="030F0702030302020204" pitchFamily="66" charset="0"/>
              </a:rPr>
              <a:t>maximum value of </a:t>
            </a:r>
            <a:r>
              <a:rPr lang="en-IN" sz="3200" dirty="0" err="1" smtClean="0">
                <a:solidFill>
                  <a:srgbClr val="FFFF00"/>
                </a:solidFill>
                <a:latin typeface="Comic Sans MS" panose="030F0702030302020204" pitchFamily="66" charset="0"/>
              </a:rPr>
              <a:t>bxy</a:t>
            </a: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 . </a:t>
            </a:r>
            <a:r>
              <a:rPr lang="en-IN" sz="3200" dirty="0" err="1" smtClean="0">
                <a:solidFill>
                  <a:srgbClr val="FFFF00"/>
                </a:solidFill>
                <a:latin typeface="Comic Sans MS" panose="030F0702030302020204" pitchFamily="66" charset="0"/>
              </a:rPr>
              <a:t>byx</a:t>
            </a: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 </a:t>
            </a:r>
            <a:r>
              <a:rPr lang="en-IN" sz="3200" dirty="0">
                <a:solidFill>
                  <a:srgbClr val="FFFF00"/>
                </a:solidFill>
                <a:latin typeface="Comic Sans MS" panose="030F0702030302020204" pitchFamily="66" charset="0"/>
              </a:rPr>
              <a:t>= 1</a:t>
            </a:r>
            <a:r>
              <a:rPr lang="en-IN" sz="3200" dirty="0">
                <a:latin typeface="Comic Sans MS" panose="030F0702030302020204" pitchFamily="66" charset="0"/>
              </a:rPr>
              <a:t>	</a:t>
            </a:r>
            <a:r>
              <a:rPr lang="en-IN" sz="3200" dirty="0" smtClean="0">
                <a:latin typeface="Comic Sans MS" panose="030F0702030302020204" pitchFamily="66" charset="0"/>
              </a:rPr>
              <a:t>Because </a:t>
            </a:r>
            <a:r>
              <a:rPr lang="en-IN" sz="3200" dirty="0" err="1" smtClean="0">
                <a:latin typeface="Comic Sans MS" panose="030F0702030302020204" pitchFamily="66" charset="0"/>
              </a:rPr>
              <a:t>b</a:t>
            </a:r>
            <a:r>
              <a:rPr lang="en-IN" sz="3200" baseline="-25000" dirty="0" err="1" smtClean="0">
                <a:latin typeface="Comic Sans MS" panose="030F0702030302020204" pitchFamily="66" charset="0"/>
              </a:rPr>
              <a:t>xy</a:t>
            </a:r>
            <a:r>
              <a:rPr lang="en-IN" sz="3200" dirty="0" err="1" smtClean="0">
                <a:latin typeface="Comic Sans MS" panose="030F0702030302020204" pitchFamily="66" charset="0"/>
              </a:rPr>
              <a:t>.b</a:t>
            </a:r>
            <a:r>
              <a:rPr lang="en-IN" sz="3200" baseline="-25000" dirty="0" err="1" smtClean="0">
                <a:latin typeface="Comic Sans MS" panose="030F0702030302020204" pitchFamily="66" charset="0"/>
              </a:rPr>
              <a:t>yx</a:t>
            </a:r>
            <a:r>
              <a:rPr lang="en-IN" sz="3200" dirty="0" smtClean="0">
                <a:latin typeface="Comic Sans MS" panose="030F0702030302020204" pitchFamily="66" charset="0"/>
              </a:rPr>
              <a:t> </a:t>
            </a:r>
            <a:r>
              <a:rPr lang="en-IN" sz="3200" dirty="0">
                <a:latin typeface="Comic Sans MS" panose="030F0702030302020204" pitchFamily="66" charset="0"/>
              </a:rPr>
              <a:t>= r</a:t>
            </a:r>
            <a:r>
              <a:rPr lang="en-IN" sz="3200" baseline="30000" dirty="0">
                <a:latin typeface="Comic Sans MS" panose="030F0702030302020204" pitchFamily="66" charset="0"/>
              </a:rPr>
              <a:t>2</a:t>
            </a:r>
            <a:r>
              <a:rPr lang="en-IN" sz="3200" dirty="0">
                <a:latin typeface="Comic Sans MS" panose="030F0702030302020204" pitchFamily="66" charset="0"/>
              </a:rPr>
              <a:t> &amp; maximum value of r = 1, so r</a:t>
            </a:r>
            <a:r>
              <a:rPr lang="en-IN" sz="3200" baseline="30000" dirty="0">
                <a:latin typeface="Comic Sans MS" panose="030F0702030302020204" pitchFamily="66" charset="0"/>
              </a:rPr>
              <a:t>2</a:t>
            </a:r>
            <a:r>
              <a:rPr lang="en-IN" sz="3200" dirty="0">
                <a:latin typeface="Comic Sans MS" panose="030F0702030302020204" pitchFamily="66" charset="0"/>
              </a:rPr>
              <a:t> = </a:t>
            </a:r>
            <a:r>
              <a:rPr lang="en-IN" sz="3200" dirty="0" smtClean="0">
                <a:latin typeface="Comic Sans MS" panose="030F0702030302020204" pitchFamily="66" charset="0"/>
              </a:rPr>
              <a:t>1.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36954342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838200" y="420914"/>
                <a:ext cx="10515600" cy="5756049"/>
              </a:xfrm>
            </p:spPr>
            <p:txBody>
              <a:bodyPr>
                <a:normAutofit/>
              </a:bodyPr>
              <a:lstStyle/>
              <a:p>
                <a:pPr marL="0" indent="0">
                  <a:buNone/>
                </a:pPr>
                <a:r>
                  <a:rPr lang="en-IN" sz="3200" b="1" dirty="0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Test of regression coefficient:</a:t>
                </a:r>
                <a:endParaRPr lang="en-IN" sz="3200" dirty="0" smtClean="0">
                  <a:solidFill>
                    <a:srgbClr val="FF0000"/>
                  </a:solidFill>
                  <a:latin typeface="Comic Sans MS" panose="030F0702030302020204" pitchFamily="66" charset="0"/>
                </a:endParaRPr>
              </a:p>
              <a:p>
                <a:r>
                  <a:rPr lang="en-IN" sz="3200" dirty="0" smtClean="0">
                    <a:latin typeface="Comic Sans MS" panose="030F0702030302020204" pitchFamily="66" charset="0"/>
                  </a:rPr>
                  <a:t>Regression coefficient is </a:t>
                </a:r>
                <a:r>
                  <a:rPr lang="en-IN" sz="3200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tested through t – test at n -2 </a:t>
                </a:r>
                <a:r>
                  <a:rPr lang="en-IN" sz="3200" dirty="0" err="1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df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where n is the pair no. of observations.</a:t>
                </a:r>
              </a:p>
              <a:p>
                <a:pPr marL="0" indent="0">
                  <a:buNone/>
                </a:pP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 smtClean="0">
                    <a:latin typeface="Comic Sans MS" panose="030F0702030302020204" pitchFamily="66" charset="0"/>
                  </a:rPr>
                  <a:t>Testing formula:</a:t>
                </a: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	</a:t>
                </a:r>
                <a:r>
                  <a:rPr lang="en-IN" sz="3600" b="1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t</a:t>
                </a:r>
                <a:r>
                  <a:rPr lang="en-IN" sz="3600" b="1" baseline="-250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(n-2)</a:t>
                </a:r>
                <a:r>
                  <a:rPr lang="en-IN" sz="3600" b="1" baseline="-25000" dirty="0" err="1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df</a:t>
                </a:r>
                <a:r>
                  <a:rPr lang="en-IN" sz="3600" b="1" baseline="-250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 </a:t>
                </a:r>
                <a:r>
                  <a:rPr lang="en-IN" sz="3600" b="1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𝒃</m:t>
                        </m:r>
                        <m: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𝒚𝒙</m:t>
                        </m:r>
                      </m:num>
                      <m:den>
                        <m: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𝑺</m:t>
                        </m:r>
                        <m: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𝑬</m:t>
                        </m:r>
                        <m: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.(</m:t>
                        </m:r>
                        <m: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𝒃</m:t>
                        </m:r>
                        <m:r>
                          <a:rPr lang="en-IN" sz="3600" b="1" i="1" smtClean="0">
                            <a:solidFill>
                              <a:srgbClr val="FFFF00"/>
                            </a:solidFill>
                            <a:latin typeface="Cambria Math" panose="02040503050406030204" pitchFamily="18" charset="0"/>
                          </a:rPr>
                          <m:t>)</m:t>
                        </m:r>
                      </m:den>
                    </m:f>
                  </m:oMath>
                </a14:m>
                <a:endParaRPr lang="en-IN" sz="3200" b="1" baseline="-250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b="1" baseline="-250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 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  </a:t>
                </a:r>
                <a:r>
                  <a:rPr lang="en-IN" sz="3200" dirty="0" smtClean="0">
                    <a:solidFill>
                      <a:srgbClr val="C00000"/>
                    </a:solidFill>
                    <a:latin typeface="Comic Sans MS" panose="030F0702030302020204" pitchFamily="66" charset="0"/>
                  </a:rPr>
                  <a:t>S.E. </a:t>
                </a:r>
                <a:r>
                  <a:rPr lang="en-IN" sz="3200" dirty="0" err="1" smtClean="0">
                    <a:solidFill>
                      <a:srgbClr val="C000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3200" baseline="-25000" dirty="0" err="1" smtClean="0">
                    <a:solidFill>
                      <a:srgbClr val="C00000"/>
                    </a:solidFill>
                    <a:latin typeface="Comic Sans MS" panose="030F0702030302020204" pitchFamily="66" charset="0"/>
                  </a:rPr>
                  <a:t>yx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= </a:t>
                </a:r>
                <a:r>
                  <a:rPr lang="en-IN" sz="3600" b="1" dirty="0" smtClean="0">
                    <a:solidFill>
                      <a:srgbClr val="0070C0"/>
                    </a:solidFill>
                    <a:latin typeface="Comic Sans MS" panose="030F0702030302020204" pitchFamily="66" charset="0"/>
                  </a:rPr>
                  <a:t>√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d>
                          <m:dPr>
                            <m:begChr m:val="["/>
                            <m:ctrlP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∑</m:t>
                            </m:r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𝒚</m:t>
                            </m:r>
                            <m:r>
                              <a:rPr lang="en-IN" sz="3600" b="1" i="1" baseline="30000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𝟐</m:t>
                            </m:r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 −(∑</m:t>
                            </m:r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𝒚</m:t>
                            </m:r>
                          </m:e>
                        </m:d>
                        <m:r>
                          <a:rPr lang="en-IN" sz="3600" b="1" i="1" baseline="30000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/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𝒏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] −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𝒃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[∑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𝒙𝒚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 −∑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𝒙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∑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𝒚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/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𝒏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] </m:t>
                        </m:r>
                      </m:num>
                      <m:den>
                        <m:d>
                          <m:dPr>
                            <m:ctrlP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𝒏</m:t>
                            </m:r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 −</m:t>
                            </m:r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𝟐</m:t>
                            </m:r>
                          </m:e>
                        </m:d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[∑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𝒙</m:t>
                        </m:r>
                        <m:r>
                          <a:rPr lang="en-IN" sz="3600" b="1" i="1" baseline="30000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 −</m:t>
                        </m:r>
                        <m:d>
                          <m:dPr>
                            <m:ctrlP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</m:ctrlPr>
                          </m:dPr>
                          <m:e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∑</m:t>
                            </m:r>
                            <m:r>
                              <a:rPr lang="en-IN" sz="3600" b="1" i="1" smtClean="0">
                                <a:solidFill>
                                  <a:srgbClr val="0070C0"/>
                                </a:solidFill>
                                <a:latin typeface="Cambria Math" panose="02040503050406030204" pitchFamily="18" charset="0"/>
                              </a:rPr>
                              <m:t>𝒙</m:t>
                            </m:r>
                          </m:e>
                        </m:d>
                        <m:r>
                          <a:rPr lang="en-IN" sz="3600" b="1" i="1" baseline="30000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/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𝒏</m:t>
                        </m:r>
                        <m:r>
                          <a:rPr lang="en-IN" sz="3600" b="1" i="1" baseline="30000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   </m:t>
                        </m:r>
                        <m:r>
                          <a:rPr lang="en-IN" sz="3600" b="1" i="1" smtClean="0">
                            <a:solidFill>
                              <a:srgbClr val="0070C0"/>
                            </a:solidFill>
                            <a:latin typeface="Cambria Math" panose="02040503050406030204" pitchFamily="18" charset="0"/>
                          </a:rPr>
                          <m:t>]</m:t>
                        </m:r>
                      </m:den>
                    </m:f>
                  </m:oMath>
                </a14:m>
                <a:endParaRPr lang="en-IN" sz="3200" b="1" dirty="0">
                  <a:latin typeface="Comic Sans MS" panose="030F0702030302020204" pitchFamily="66" charset="0"/>
                </a:endParaRPr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420914"/>
                <a:ext cx="10515600" cy="5756049"/>
              </a:xfrm>
              <a:blipFill>
                <a:blip r:embed="rId2"/>
                <a:stretch>
                  <a:fillRect l="-1507" t="-2225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65951915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449943"/>
            <a:ext cx="10515600" cy="5727020"/>
          </a:xfrm>
        </p:spPr>
        <p:txBody>
          <a:bodyPr/>
          <a:lstStyle/>
          <a:p>
            <a:r>
              <a:rPr lang="en-IN" sz="36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Interpretation: </a:t>
            </a:r>
            <a:endParaRPr lang="en-IN" sz="3600" dirty="0">
              <a:solidFill>
                <a:srgbClr val="FF0000"/>
              </a:solidFill>
              <a:latin typeface="Comic Sans MS" panose="030F0702030302020204" pitchFamily="66" charset="0"/>
            </a:endParaRPr>
          </a:p>
          <a:p>
            <a:pPr marL="0" indent="0">
              <a:lnSpc>
                <a:spcPct val="150000"/>
              </a:lnSpc>
              <a:spcBef>
                <a:spcPts val="1200"/>
              </a:spcBef>
              <a:spcAft>
                <a:spcPts val="1200"/>
              </a:spcAft>
              <a:buNone/>
            </a:pPr>
            <a:r>
              <a:rPr lang="en-IN" sz="3200" dirty="0" smtClean="0">
                <a:latin typeface="Comic Sans MS" panose="030F0702030302020204" pitchFamily="66" charset="0"/>
              </a:rPr>
              <a:t>	</a:t>
            </a:r>
            <a:r>
              <a:rPr lang="en-IN" sz="3200" dirty="0">
                <a:latin typeface="Comic Sans MS" panose="030F0702030302020204" pitchFamily="66" charset="0"/>
              </a:rPr>
              <a:t>I</a:t>
            </a:r>
            <a:r>
              <a:rPr lang="en-IN" sz="3200" dirty="0" smtClean="0">
                <a:latin typeface="Comic Sans MS" panose="030F0702030302020204" pitchFamily="66" charset="0"/>
              </a:rPr>
              <a:t>f the calculated value of t at 5% or 1% level of significance  is more than the tabulated value of t at (n-2)</a:t>
            </a:r>
            <a:r>
              <a:rPr lang="en-IN" sz="3200" dirty="0" err="1" smtClean="0">
                <a:latin typeface="Comic Sans MS" panose="030F0702030302020204" pitchFamily="66" charset="0"/>
              </a:rPr>
              <a:t>df</a:t>
            </a:r>
            <a:r>
              <a:rPr lang="en-IN" sz="3200" dirty="0" smtClean="0">
                <a:latin typeface="Comic Sans MS" panose="030F0702030302020204" pitchFamily="66" charset="0"/>
              </a:rPr>
              <a:t> and corresponding level of </a:t>
            </a:r>
            <a:r>
              <a:rPr lang="en-IN" sz="3200" dirty="0" smtClean="0">
                <a:latin typeface="Comic Sans MS" panose="030F0702030302020204" pitchFamily="66" charset="0"/>
              </a:rPr>
              <a:t>significance (5% or 1%) </a:t>
            </a:r>
            <a:r>
              <a:rPr lang="en-IN" sz="3200" dirty="0" smtClean="0">
                <a:latin typeface="Comic Sans MS" panose="030F0702030302020204" pitchFamily="66" charset="0"/>
              </a:rPr>
              <a:t>then the difference is said to be significant at the given level of significance.</a:t>
            </a:r>
            <a:endParaRPr lang="en-IN" sz="3200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94594657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478971"/>
            <a:ext cx="10515600" cy="5697992"/>
          </a:xfrm>
        </p:spPr>
        <p:txBody>
          <a:bodyPr/>
          <a:lstStyle/>
          <a:p>
            <a:pPr marL="0" indent="0">
              <a:buNone/>
            </a:pPr>
            <a:r>
              <a:rPr lang="en-IN" sz="3200" b="1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Use of Regression Coefficient: </a:t>
            </a:r>
            <a:endParaRPr lang="en-IN" sz="3200" dirty="0" smtClean="0">
              <a:solidFill>
                <a:srgbClr val="FF0000"/>
              </a:solidFill>
              <a:latin typeface="Comic Sans MS" panose="030F0702030302020204" pitchFamily="66" charset="0"/>
            </a:endParaRPr>
          </a:p>
          <a:p>
            <a:pPr marL="514350" indent="-514350" algn="just">
              <a:spcBef>
                <a:spcPts val="1200"/>
              </a:spcBef>
              <a:spcAft>
                <a:spcPts val="1800"/>
              </a:spcAft>
              <a:buAutoNum type="arabicPeriod"/>
            </a:pPr>
            <a:r>
              <a:rPr lang="en-IN" sz="3200" dirty="0">
                <a:solidFill>
                  <a:srgbClr val="7030A0"/>
                </a:solidFill>
                <a:latin typeface="Comic Sans MS" panose="030F0702030302020204" pitchFamily="66" charset="0"/>
              </a:rPr>
              <a:t>T</a:t>
            </a:r>
            <a:r>
              <a:rPr lang="en-IN" sz="3200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o determine the degree of resemblance between relatives.</a:t>
            </a:r>
          </a:p>
          <a:p>
            <a:pPr marL="514350" indent="-514350" algn="just">
              <a:spcBef>
                <a:spcPts val="1200"/>
              </a:spcBef>
              <a:spcAft>
                <a:spcPts val="1800"/>
              </a:spcAft>
              <a:buAutoNum type="arabicPeriod"/>
            </a:pPr>
            <a:r>
              <a:rPr lang="en-IN" sz="3200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To estimate heritability through regression of offspring on parent.</a:t>
            </a:r>
          </a:p>
          <a:p>
            <a:pPr marL="514350" indent="-514350" algn="just">
              <a:spcBef>
                <a:spcPts val="1200"/>
              </a:spcBef>
              <a:spcAft>
                <a:spcPts val="1800"/>
              </a:spcAft>
              <a:buAutoNum type="arabicPeriod"/>
            </a:pPr>
            <a:r>
              <a:rPr lang="en-IN" sz="3200" dirty="0" smtClean="0">
                <a:solidFill>
                  <a:srgbClr val="002060"/>
                </a:solidFill>
                <a:latin typeface="Comic Sans MS" panose="030F0702030302020204" pitchFamily="66" charset="0"/>
              </a:rPr>
              <a:t>To predict the value of dependent variable for </a:t>
            </a:r>
            <a:r>
              <a:rPr lang="en-IN" sz="3200" dirty="0">
                <a:solidFill>
                  <a:srgbClr val="002060"/>
                </a:solidFill>
                <a:latin typeface="Comic Sans MS" panose="030F0702030302020204" pitchFamily="66" charset="0"/>
              </a:rPr>
              <a:t>any known </a:t>
            </a:r>
            <a:r>
              <a:rPr lang="en-IN" sz="3200" dirty="0" smtClean="0">
                <a:solidFill>
                  <a:srgbClr val="002060"/>
                </a:solidFill>
                <a:latin typeface="Comic Sans MS" panose="030F0702030302020204" pitchFamily="66" charset="0"/>
              </a:rPr>
              <a:t>value of the independent variable.</a:t>
            </a:r>
            <a:r>
              <a:rPr lang="en-IN" dirty="0" smtClean="0">
                <a:latin typeface="Comic Sans MS" panose="030F0702030302020204" pitchFamily="66" charset="0"/>
              </a:rPr>
              <a:t/>
            </a:r>
            <a:br>
              <a:rPr lang="en-IN" dirty="0" smtClean="0">
                <a:latin typeface="Comic Sans MS" panose="030F0702030302020204" pitchFamily="66" charset="0"/>
              </a:rPr>
            </a:br>
            <a:endParaRPr lang="en-IN" dirty="0"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7413384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4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838200" y="595744"/>
                <a:ext cx="10515600" cy="5708073"/>
              </a:xfrm>
            </p:spPr>
            <p:txBody>
              <a:bodyPr>
                <a:normAutofit lnSpcReduction="10000"/>
              </a:bodyPr>
              <a:lstStyle/>
              <a:p>
                <a:pPr marL="0" indent="0">
                  <a:buNone/>
                </a:pPr>
                <a:r>
                  <a:rPr lang="en-IN" sz="3200" b="1" dirty="0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Prediction equation:</a:t>
                </a:r>
                <a:endParaRPr lang="en-IN" sz="3200" dirty="0" smtClean="0">
                  <a:solidFill>
                    <a:srgbClr val="FF0000"/>
                  </a:solidFill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 smtClean="0">
                    <a:latin typeface="Comic Sans MS" panose="030F0702030302020204" pitchFamily="66" charset="0"/>
                  </a:rPr>
                  <a:t>1.	</a:t>
                </a:r>
                <a:r>
                  <a:rPr lang="en-IN" sz="3200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y’ = y + </a:t>
                </a:r>
                <a:r>
                  <a:rPr lang="en-IN" sz="3200" dirty="0" err="1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sz="3200" baseline="-25000" dirty="0" err="1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yx</a:t>
                </a:r>
                <a:r>
                  <a:rPr lang="en-IN" sz="3200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 (x – x)   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  </a:t>
                </a:r>
              </a:p>
              <a:p>
                <a:pPr marL="0" indent="0">
                  <a:buNone/>
                </a:pPr>
                <a:r>
                  <a:rPr lang="en-IN" sz="3200" dirty="0" smtClean="0">
                    <a:latin typeface="Comic Sans MS" panose="030F0702030302020204" pitchFamily="66" charset="0"/>
                  </a:rPr>
                  <a:t>On the basis of correlation coefficient:</a:t>
                </a: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solidFill>
                      <a:srgbClr val="0033CC"/>
                    </a:solidFill>
                    <a:latin typeface="Comic Sans MS" panose="030F0702030302020204" pitchFamily="66" charset="0"/>
                  </a:rPr>
                  <a:t>y ‘ = y + r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3600" i="1" smtClean="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3600" b="0" i="1" smtClean="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  <m:r>
                          <a:rPr lang="en-IN" sz="3600" b="0" i="1" baseline="-25000" smtClean="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𝑦</m:t>
                        </m:r>
                      </m:num>
                      <m:den>
                        <m:r>
                          <a:rPr lang="en-IN" sz="3600" b="0" i="1" smtClean="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  <m:r>
                          <a:rPr lang="en-IN" sz="3600" b="0" i="1" baseline="-25000" smtClean="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𝑥</m:t>
                        </m:r>
                      </m:den>
                    </m:f>
                  </m:oMath>
                </a14:m>
                <a:r>
                  <a:rPr lang="en-IN" sz="3200" dirty="0" smtClean="0">
                    <a:solidFill>
                      <a:srgbClr val="0033CC"/>
                    </a:solidFill>
                    <a:latin typeface="Comic Sans MS" panose="030F0702030302020204" pitchFamily="66" charset="0"/>
                  </a:rPr>
                  <a:t> (x – x)</a:t>
                </a: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 smtClean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x </a:t>
                </a:r>
                <a:r>
                  <a:rPr lang="en-IN" sz="32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‘ = 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x </a:t>
                </a:r>
                <a:r>
                  <a:rPr lang="en-IN" sz="32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+ r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3600" i="1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IN" sz="3600" i="1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  <m:r>
                          <a:rPr lang="en-IN" sz="3600" b="0" i="1" baseline="-25000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  <m:t>𝑥</m:t>
                        </m:r>
                      </m:num>
                      <m:den>
                        <m:r>
                          <a:rPr lang="en-IN" sz="3600" i="1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  <m:t>𝑠</m:t>
                        </m:r>
                        <m:r>
                          <a:rPr lang="en-IN" sz="3600" b="0" i="1" baseline="-25000" smtClean="0">
                            <a:solidFill>
                              <a:srgbClr val="7030A0"/>
                            </a:solidFill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sz="32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 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(y </a:t>
                </a:r>
                <a:r>
                  <a:rPr lang="en-IN" sz="3200" dirty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– </a:t>
                </a:r>
                <a:r>
                  <a:rPr lang="en-IN" sz="3200" dirty="0" smtClean="0">
                    <a:solidFill>
                      <a:srgbClr val="7030A0"/>
                    </a:solidFill>
                    <a:latin typeface="Comic Sans MS" panose="030F0702030302020204" pitchFamily="66" charset="0"/>
                  </a:rPr>
                  <a:t>y)</a:t>
                </a:r>
                <a:endParaRPr lang="en-IN" sz="3200" dirty="0" smtClean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sz="3200" dirty="0" smtClean="0">
                    <a:latin typeface="Comic Sans MS" panose="030F0702030302020204" pitchFamily="66" charset="0"/>
                  </a:rPr>
                  <a:t>Where, </a:t>
                </a:r>
                <a:r>
                  <a:rPr lang="en-IN" sz="3200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y ‘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= Predicted value of y.</a:t>
                </a: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   </a:t>
                </a:r>
                <a:r>
                  <a:rPr lang="en-IN" sz="3200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 x ‘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= Predicted value of x.</a:t>
                </a: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	 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   </a:t>
                </a:r>
                <a:r>
                  <a:rPr lang="en-IN" sz="3200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Y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= average value of y variable</a:t>
                </a:r>
              </a:p>
              <a:p>
                <a:pPr marL="0" indent="0">
                  <a:buNone/>
                </a:pPr>
                <a:r>
                  <a:rPr lang="en-IN" sz="3200" dirty="0">
                    <a:latin typeface="Comic Sans MS" panose="030F0702030302020204" pitchFamily="66" charset="0"/>
                  </a:rPr>
                  <a:t>	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    </a:t>
                </a:r>
                <a:r>
                  <a:rPr lang="en-IN" sz="3200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 x</a:t>
                </a:r>
                <a:r>
                  <a:rPr lang="en-IN" sz="3200" dirty="0" smtClean="0">
                    <a:latin typeface="Comic Sans MS" panose="030F0702030302020204" pitchFamily="66" charset="0"/>
                  </a:rPr>
                  <a:t> = average value of x variable</a:t>
                </a:r>
              </a:p>
              <a:p>
                <a:pPr marL="0" indent="0">
                  <a:buNone/>
                </a:pPr>
                <a:endParaRPr lang="en-IN" sz="3200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endParaRPr lang="en-IN" sz="3200" dirty="0">
                  <a:latin typeface="Comic Sans MS" panose="030F0702030302020204" pitchFamily="66" charset="0"/>
                </a:endParaRPr>
              </a:p>
            </p:txBody>
          </p:sp>
        </mc:Choice>
        <mc:Fallback>
          <p:sp>
            <p:nvSpPr>
              <p:cNvPr id="4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595744"/>
                <a:ext cx="10515600" cy="5708073"/>
              </a:xfrm>
              <a:blipFill>
                <a:blip r:embed="rId2"/>
                <a:stretch>
                  <a:fillRect l="-1507" t="-2991" b="-1068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" name="Straight Connector 5"/>
          <p:cNvCxnSpPr/>
          <p:nvPr/>
        </p:nvCxnSpPr>
        <p:spPr>
          <a:xfrm>
            <a:off x="2576945" y="1163780"/>
            <a:ext cx="249381" cy="27709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Straight Connector 7"/>
          <p:cNvCxnSpPr/>
          <p:nvPr/>
        </p:nvCxnSpPr>
        <p:spPr>
          <a:xfrm>
            <a:off x="4710545" y="1163780"/>
            <a:ext cx="304800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/>
        </p:nvCxnSpPr>
        <p:spPr>
          <a:xfrm>
            <a:off x="4862945" y="2313704"/>
            <a:ext cx="304800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/>
        </p:nvCxnSpPr>
        <p:spPr>
          <a:xfrm>
            <a:off x="2701636" y="2341414"/>
            <a:ext cx="304800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Connector 10"/>
          <p:cNvCxnSpPr/>
          <p:nvPr/>
        </p:nvCxnSpPr>
        <p:spPr>
          <a:xfrm>
            <a:off x="4890654" y="3519048"/>
            <a:ext cx="304800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Connector 11"/>
          <p:cNvCxnSpPr/>
          <p:nvPr/>
        </p:nvCxnSpPr>
        <p:spPr>
          <a:xfrm>
            <a:off x="2701636" y="3532903"/>
            <a:ext cx="304800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Straight Connector 12"/>
          <p:cNvCxnSpPr/>
          <p:nvPr/>
        </p:nvCxnSpPr>
        <p:spPr>
          <a:xfrm>
            <a:off x="2549235" y="5652648"/>
            <a:ext cx="304800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Connector 13"/>
          <p:cNvCxnSpPr/>
          <p:nvPr/>
        </p:nvCxnSpPr>
        <p:spPr>
          <a:xfrm>
            <a:off x="2438399" y="5098467"/>
            <a:ext cx="304800" cy="0"/>
          </a:xfrm>
          <a:prstGeom prst="line">
            <a:avLst/>
          </a:prstGeom>
          <a:ln w="381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42140025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396874"/>
          </a:xfrm>
        </p:spPr>
        <p:txBody>
          <a:bodyPr>
            <a:normAutofit fontScale="90000"/>
          </a:bodyPr>
          <a:lstStyle/>
          <a:p>
            <a:r>
              <a:rPr lang="en-IN" sz="3600" dirty="0" smtClean="0">
                <a:solidFill>
                  <a:srgbClr val="FF0000"/>
                </a:solidFill>
                <a:latin typeface="Comic Sans MS" panose="030F0702030302020204" pitchFamily="66" charset="0"/>
              </a:rPr>
              <a:t>Computation of coefficient of regression</a:t>
            </a:r>
            <a:endParaRPr lang="en-IN" dirty="0">
              <a:solidFill>
                <a:srgbClr val="FF0000"/>
              </a:solidFill>
              <a:latin typeface="Comic Sans MS" panose="030F0702030302020204" pitchFamily="66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872836"/>
            <a:ext cx="10515600" cy="5624947"/>
          </a:xfrm>
        </p:spPr>
        <p:txBody>
          <a:bodyPr/>
          <a:lstStyle/>
          <a:p>
            <a:pPr marL="0" indent="0">
              <a:buNone/>
            </a:pPr>
            <a:r>
              <a:rPr lang="en-IN" sz="2400" dirty="0" smtClean="0">
                <a:latin typeface="Comic Sans MS" panose="030F0702030302020204" pitchFamily="66" charset="0"/>
              </a:rPr>
              <a:t>On the basis of following data of x and y variables, find out regression of y on x and regression of x on y. </a:t>
            </a:r>
            <a:r>
              <a:rPr lang="en-IN" sz="2400" dirty="0" err="1" smtClean="0">
                <a:latin typeface="Comic Sans MS" panose="030F0702030302020204" pitchFamily="66" charset="0"/>
              </a:rPr>
              <a:t>b</a:t>
            </a:r>
            <a:r>
              <a:rPr lang="en-IN" sz="2400" baseline="-25000" dirty="0" err="1" smtClean="0">
                <a:latin typeface="Comic Sans MS" panose="030F0702030302020204" pitchFamily="66" charset="0"/>
              </a:rPr>
              <a:t>yx</a:t>
            </a:r>
            <a:r>
              <a:rPr lang="en-IN" sz="2400" dirty="0" smtClean="0">
                <a:latin typeface="Comic Sans MS" panose="030F0702030302020204" pitchFamily="66" charset="0"/>
              </a:rPr>
              <a:t> &amp; </a:t>
            </a:r>
            <a:r>
              <a:rPr lang="en-IN" sz="2400" dirty="0" err="1" smtClean="0">
                <a:latin typeface="Comic Sans MS" panose="030F0702030302020204" pitchFamily="66" charset="0"/>
              </a:rPr>
              <a:t>b</a:t>
            </a:r>
            <a:r>
              <a:rPr lang="en-IN" sz="2400" baseline="-25000" dirty="0" err="1" smtClean="0">
                <a:latin typeface="Comic Sans MS" panose="030F0702030302020204" pitchFamily="66" charset="0"/>
              </a:rPr>
              <a:t>xy</a:t>
            </a:r>
            <a:r>
              <a:rPr lang="en-IN" sz="2400" dirty="0">
                <a:latin typeface="Comic Sans MS" panose="030F0702030302020204" pitchFamily="66" charset="0"/>
              </a:rPr>
              <a:t> </a:t>
            </a:r>
            <a:r>
              <a:rPr lang="en-IN" sz="2400" dirty="0" smtClean="0">
                <a:latin typeface="Comic Sans MS" panose="030F0702030302020204" pitchFamily="66" charset="0"/>
              </a:rPr>
              <a:t>?</a:t>
            </a:r>
          </a:p>
          <a:p>
            <a:pPr marL="0" indent="0">
              <a:buNone/>
            </a:pPr>
            <a:endParaRPr lang="en-IN" dirty="0">
              <a:latin typeface="Comic Sans MS" panose="030F0702030302020204" pitchFamily="66" charset="0"/>
            </a:endParaRPr>
          </a:p>
        </p:txBody>
      </p:sp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14424097"/>
              </p:ext>
            </p:extLst>
          </p:nvPr>
        </p:nvGraphicFramePr>
        <p:xfrm>
          <a:off x="1602506" y="1690254"/>
          <a:ext cx="8691420" cy="5249520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1738284">
                  <a:extLst>
                    <a:ext uri="{9D8B030D-6E8A-4147-A177-3AD203B41FA5}">
                      <a16:colId xmlns:a16="http://schemas.microsoft.com/office/drawing/2014/main" val="652918266"/>
                    </a:ext>
                  </a:extLst>
                </a:gridCol>
                <a:gridCol w="1738284">
                  <a:extLst>
                    <a:ext uri="{9D8B030D-6E8A-4147-A177-3AD203B41FA5}">
                      <a16:colId xmlns:a16="http://schemas.microsoft.com/office/drawing/2014/main" val="1160899192"/>
                    </a:ext>
                  </a:extLst>
                </a:gridCol>
                <a:gridCol w="1738284">
                  <a:extLst>
                    <a:ext uri="{9D8B030D-6E8A-4147-A177-3AD203B41FA5}">
                      <a16:colId xmlns:a16="http://schemas.microsoft.com/office/drawing/2014/main" val="1907585665"/>
                    </a:ext>
                  </a:extLst>
                </a:gridCol>
                <a:gridCol w="1738284">
                  <a:extLst>
                    <a:ext uri="{9D8B030D-6E8A-4147-A177-3AD203B41FA5}">
                      <a16:colId xmlns:a16="http://schemas.microsoft.com/office/drawing/2014/main" val="3946028591"/>
                    </a:ext>
                  </a:extLst>
                </a:gridCol>
                <a:gridCol w="1738284">
                  <a:extLst>
                    <a:ext uri="{9D8B030D-6E8A-4147-A177-3AD203B41FA5}">
                      <a16:colId xmlns:a16="http://schemas.microsoft.com/office/drawing/2014/main" val="3487236907"/>
                    </a:ext>
                  </a:extLst>
                </a:gridCol>
              </a:tblGrid>
              <a:tr h="471055">
                <a:tc>
                  <a:txBody>
                    <a:bodyPr/>
                    <a:lstStyle/>
                    <a:p>
                      <a:pPr algn="ctr"/>
                      <a:r>
                        <a:rPr lang="en-IN" sz="2800" dirty="0" smtClean="0"/>
                        <a:t>X</a:t>
                      </a:r>
                      <a:endParaRPr lang="en-IN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dirty="0" smtClean="0"/>
                        <a:t>Y</a:t>
                      </a:r>
                      <a:endParaRPr lang="en-IN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dirty="0" smtClean="0"/>
                        <a:t>XY</a:t>
                      </a:r>
                      <a:endParaRPr lang="en-IN" sz="28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dirty="0" smtClean="0"/>
                        <a:t>X</a:t>
                      </a:r>
                      <a:r>
                        <a:rPr lang="en-IN" sz="2800" baseline="30000" dirty="0" smtClean="0"/>
                        <a:t>2</a:t>
                      </a:r>
                      <a:endParaRPr lang="en-IN" sz="2800" baseline="30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sz="2800" dirty="0" smtClean="0"/>
                        <a:t>Y</a:t>
                      </a:r>
                      <a:r>
                        <a:rPr lang="en-IN" sz="2800" baseline="30000" dirty="0" smtClean="0"/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61798448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11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110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100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121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546552512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12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12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144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144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144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854837652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13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182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196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169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68826882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224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256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196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61309821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18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15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270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324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225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51947884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320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400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256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56005806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22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17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374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484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289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29405073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18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432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576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324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815069963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19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449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676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361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66886822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28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560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784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400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48554867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30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21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630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900</a:t>
                      </a:r>
                      <a:endParaRPr lang="en-IN" b="1" dirty="0"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latin typeface="Comic Sans MS" panose="030F0702030302020204" pitchFamily="66" charset="0"/>
                        </a:rPr>
                        <a:t>441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96113667"/>
                  </a:ext>
                </a:extLst>
              </a:tr>
              <a:tr h="394280"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∑X =  220</a:t>
                      </a:r>
                      <a:endParaRPr lang="en-IN" b="1" dirty="0">
                        <a:solidFill>
                          <a:srgbClr val="FF0000"/>
                        </a:solidFill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∑Y</a:t>
                      </a:r>
                      <a:r>
                        <a:rPr lang="en-IN" b="1" baseline="0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 = 176</a:t>
                      </a:r>
                      <a:endParaRPr lang="en-IN" b="1" dirty="0">
                        <a:solidFill>
                          <a:srgbClr val="FF0000"/>
                        </a:solidFill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∑XY</a:t>
                      </a:r>
                      <a:r>
                        <a:rPr lang="en-IN" b="1" baseline="30000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 </a:t>
                      </a:r>
                      <a:r>
                        <a:rPr lang="en-IN" b="1" baseline="0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 = 3740</a:t>
                      </a:r>
                      <a:endParaRPr lang="en-IN" b="1" baseline="30000" dirty="0">
                        <a:solidFill>
                          <a:srgbClr val="FF0000"/>
                        </a:solidFill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∑X</a:t>
                      </a:r>
                      <a:r>
                        <a:rPr lang="en-IN" b="1" baseline="30000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2</a:t>
                      </a:r>
                      <a:r>
                        <a:rPr lang="en-IN" b="1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 =  4840</a:t>
                      </a:r>
                      <a:endParaRPr lang="en-IN" b="1" dirty="0">
                        <a:solidFill>
                          <a:srgbClr val="FF0000"/>
                        </a:solidFill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IN" b="1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∑Y</a:t>
                      </a:r>
                      <a:r>
                        <a:rPr lang="en-IN" b="1" baseline="30000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2</a:t>
                      </a:r>
                      <a:r>
                        <a:rPr lang="en-IN" b="1" baseline="0" dirty="0" smtClean="0">
                          <a:solidFill>
                            <a:srgbClr val="FF0000"/>
                          </a:solidFill>
                          <a:latin typeface="Comic Sans MS" panose="030F0702030302020204" pitchFamily="66" charset="0"/>
                        </a:rPr>
                        <a:t> = 2926</a:t>
                      </a:r>
                      <a:endParaRPr lang="en-IN" b="1" dirty="0" smtClean="0">
                        <a:solidFill>
                          <a:srgbClr val="FF0000"/>
                        </a:solidFill>
                        <a:latin typeface="Comic Sans MS" panose="030F0702030302020204" pitchFamily="66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3634610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58447278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838200" y="249382"/>
                <a:ext cx="10515600" cy="5927581"/>
              </a:xfrm>
            </p:spPr>
            <p:txBody>
              <a:bodyPr/>
              <a:lstStyle/>
              <a:p>
                <a:pPr marL="0" indent="0">
                  <a:buNone/>
                </a:pPr>
                <a:r>
                  <a:rPr lang="en-IN" dirty="0" smtClean="0">
                    <a:latin typeface="Comic Sans MS" panose="030F0702030302020204" pitchFamily="66" charset="0"/>
                  </a:rPr>
                  <a:t>∑X = 220	</a:t>
                </a:r>
                <a:r>
                  <a:rPr lang="en-IN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∑</a:t>
                </a:r>
                <a:r>
                  <a:rPr lang="en-IN" dirty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Y</a:t>
                </a:r>
                <a:r>
                  <a:rPr lang="en-IN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 = 176</a:t>
                </a:r>
                <a:r>
                  <a:rPr lang="en-IN" dirty="0" smtClean="0">
                    <a:latin typeface="Comic Sans MS" panose="030F0702030302020204" pitchFamily="66" charset="0"/>
                  </a:rPr>
                  <a:t>	</a:t>
                </a:r>
                <a:r>
                  <a:rPr lang="en-IN" dirty="0">
                    <a:latin typeface="Comic Sans MS" panose="030F0702030302020204" pitchFamily="66" charset="0"/>
                  </a:rPr>
                  <a:t>∑</a:t>
                </a:r>
                <a:r>
                  <a:rPr lang="en-IN" dirty="0" smtClean="0">
                    <a:latin typeface="Comic Sans MS" panose="030F0702030302020204" pitchFamily="66" charset="0"/>
                  </a:rPr>
                  <a:t>XY = 3740  </a:t>
                </a:r>
                <a:r>
                  <a:rPr lang="en-IN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∑X</a:t>
                </a:r>
                <a:r>
                  <a:rPr lang="en-IN" baseline="30000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2</a:t>
                </a:r>
                <a:r>
                  <a:rPr lang="en-IN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 = 4840</a:t>
                </a:r>
                <a:r>
                  <a:rPr lang="en-IN" dirty="0" smtClean="0">
                    <a:latin typeface="Comic Sans MS" panose="030F0702030302020204" pitchFamily="66" charset="0"/>
                  </a:rPr>
                  <a:t>     ∑Y</a:t>
                </a:r>
                <a:r>
                  <a:rPr lang="en-IN" baseline="30000" dirty="0" smtClean="0">
                    <a:latin typeface="Comic Sans MS" panose="030F0702030302020204" pitchFamily="66" charset="0"/>
                  </a:rPr>
                  <a:t>2</a:t>
                </a:r>
                <a:r>
                  <a:rPr lang="en-IN" dirty="0" smtClean="0">
                    <a:latin typeface="Comic Sans MS" panose="030F0702030302020204" pitchFamily="66" charset="0"/>
                  </a:rPr>
                  <a:t> = 2926	 </a:t>
                </a:r>
                <a:endParaRPr lang="en-IN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(</a:t>
                </a:r>
                <a:r>
                  <a:rPr lang="en-IN" dirty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∑</a:t>
                </a:r>
                <a:r>
                  <a:rPr lang="en-IN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X)2 = 220*220 = 48400</a:t>
                </a:r>
                <a:r>
                  <a:rPr lang="en-IN" dirty="0" smtClean="0">
                    <a:latin typeface="Comic Sans MS" panose="030F0702030302020204" pitchFamily="66" charset="0"/>
                  </a:rPr>
                  <a:t>		(∑Y)2 = 176*176 = 30976</a:t>
                </a:r>
              </a:p>
              <a:p>
                <a:pPr marL="0" indent="0">
                  <a:buNone/>
                </a:pPr>
                <a:endParaRPr lang="en-IN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 err="1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b</a:t>
                </a:r>
                <a:r>
                  <a:rPr lang="en-IN" dirty="0" err="1" smtClean="0">
                    <a:solidFill>
                      <a:srgbClr val="FF0000"/>
                    </a:solidFill>
                    <a:latin typeface="Comic Sans MS" panose="030F0702030302020204" pitchFamily="66" charset="0"/>
                  </a:rPr>
                  <a:t>xy</a:t>
                </a:r>
                <a:r>
                  <a:rPr lang="en-IN" dirty="0" smtClean="0">
                    <a:latin typeface="Comic Sans MS" panose="030F0702030302020204" pitchFamily="66" charset="0"/>
                  </a:rPr>
                  <a:t> = </a:t>
                </a:r>
                <a:r>
                  <a:rPr lang="en-IN" dirty="0">
                    <a:latin typeface="Comic Sans MS" panose="030F0702030302020204" pitchFamily="66" charset="0"/>
                  </a:rPr>
                  <a:t>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4000" i="1" smtClean="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m:rPr>
                            <m:sty m:val="p"/>
                          </m:rPr>
                          <a:rPr lang="en-IN" sz="400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Cov</m:t>
                        </m:r>
                        <m:r>
                          <a:rPr lang="en-IN" sz="400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m:rPr>
                            <m:sty m:val="p"/>
                          </m:rPr>
                          <a:rPr lang="en-IN" sz="400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xy</m:t>
                        </m:r>
                      </m:num>
                      <m:den>
                        <m:r>
                          <m:rPr>
                            <m:sty m:val="p"/>
                          </m:rPr>
                          <a:rPr lang="en-IN" sz="400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Var</m:t>
                        </m:r>
                        <m:r>
                          <a:rPr lang="en-IN" sz="4000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.</m:t>
                        </m:r>
                        <m:r>
                          <a:rPr lang="en-IN" sz="4000" i="1">
                            <a:solidFill>
                              <a:srgbClr val="0033CC"/>
                            </a:solidFill>
                            <a:latin typeface="Cambria Math" panose="02040503050406030204" pitchFamily="18" charset="0"/>
                          </a:rPr>
                          <m:t>𝑦</m:t>
                        </m:r>
                      </m:den>
                    </m:f>
                  </m:oMath>
                </a14:m>
                <a:r>
                  <a:rPr lang="en-IN" dirty="0">
                    <a:latin typeface="Comic Sans MS" panose="030F0702030302020204" pitchFamily="66" charset="0"/>
                  </a:rPr>
                  <a:t>= </a:t>
                </a:r>
                <a:r>
                  <a:rPr lang="en-IN" u="sng" dirty="0">
                    <a:latin typeface="Comic Sans MS" panose="030F0702030302020204" pitchFamily="66" charset="0"/>
                  </a:rPr>
                  <a:t>[∑</a:t>
                </a:r>
                <a:r>
                  <a:rPr lang="en-IN" u="sng" dirty="0" err="1">
                    <a:latin typeface="Comic Sans MS" panose="030F0702030302020204" pitchFamily="66" charset="0"/>
                  </a:rPr>
                  <a:t>xy</a:t>
                </a:r>
                <a:r>
                  <a:rPr lang="en-IN" u="sng" dirty="0">
                    <a:latin typeface="Comic Sans MS" panose="030F0702030302020204" pitchFamily="66" charset="0"/>
                  </a:rPr>
                  <a:t> - ∑</a:t>
                </a:r>
                <a:r>
                  <a:rPr lang="en-IN" u="sng" dirty="0" err="1">
                    <a:latin typeface="Comic Sans MS" panose="030F0702030302020204" pitchFamily="66" charset="0"/>
                  </a:rPr>
                  <a:t>x∑y</a:t>
                </a:r>
                <a:r>
                  <a:rPr lang="en-IN" u="sng" dirty="0">
                    <a:latin typeface="Comic Sans MS" panose="030F0702030302020204" pitchFamily="66" charset="0"/>
                  </a:rPr>
                  <a:t>/N]</a:t>
                </a:r>
                <a:r>
                  <a:rPr lang="en-IN" dirty="0">
                    <a:latin typeface="Comic Sans MS" panose="030F0702030302020204" pitchFamily="66" charset="0"/>
                  </a:rPr>
                  <a:t> </a:t>
                </a:r>
                <a:r>
                  <a:rPr lang="en-IN" dirty="0" smtClean="0">
                    <a:latin typeface="Comic Sans MS" panose="030F0702030302020204" pitchFamily="66" charset="0"/>
                  </a:rPr>
                  <a:t> 		= </a:t>
                </a:r>
                <a14:m>
                  <m:oMath xmlns:m="http://schemas.openxmlformats.org/officeDocument/2006/math">
                    <m:f>
                      <m:fPr>
                        <m:ctrlPr>
                          <a:rPr lang="en-IN" sz="3600" b="1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eqArr>
                          <m:eqArrPr>
                            <m:ctrlP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</m:ctrlPr>
                          </m:eqArrPr>
                          <m:e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𝟑𝟕𝟒𝟎</m:t>
                            </m:r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 −</m:t>
                            </m:r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𝟐𝟐𝟎</m:t>
                            </m:r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 </m:t>
                            </m:r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𝒙</m:t>
                            </m:r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 </m:t>
                            </m:r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𝟏𝟕𝟔</m:t>
                            </m:r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/</m:t>
                            </m:r>
                            <m:r>
                              <a:rPr lang="en-IN" sz="3600" b="1" i="1" smtClean="0">
                                <a:latin typeface="Cambria Math" panose="02040503050406030204" pitchFamily="18" charset="0"/>
                              </a:rPr>
                              <m:t>𝟏𝟏</m:t>
                            </m:r>
                          </m:e>
                          <m:e/>
                        </m:eqArr>
                      </m:num>
                      <m:den>
                        <m:r>
                          <a:rPr lang="en-IN" sz="3600" b="1" i="1" smtClean="0">
                            <a:latin typeface="Cambria Math" panose="02040503050406030204" pitchFamily="18" charset="0"/>
                          </a:rPr>
                          <m:t>𝟐𝟗𝟐𝟔</m:t>
                        </m:r>
                        <m:r>
                          <a:rPr lang="en-IN" sz="3600" b="1" i="1" smtClean="0">
                            <a:latin typeface="Cambria Math" panose="02040503050406030204" pitchFamily="18" charset="0"/>
                          </a:rPr>
                          <m:t> −</m:t>
                        </m:r>
                        <m:r>
                          <a:rPr lang="en-IN" sz="3600" b="1" i="1" smtClean="0">
                            <a:latin typeface="Cambria Math" panose="02040503050406030204" pitchFamily="18" charset="0"/>
                          </a:rPr>
                          <m:t>𝟑𝟎𝟗𝟕𝟔</m:t>
                        </m:r>
                        <m:r>
                          <a:rPr lang="en-IN" sz="3600" b="1" i="1" smtClean="0">
                            <a:latin typeface="Cambria Math" panose="02040503050406030204" pitchFamily="18" charset="0"/>
                          </a:rPr>
                          <m:t>/</m:t>
                        </m:r>
                        <m:r>
                          <a:rPr lang="en-IN" sz="3600" b="1" i="1" smtClean="0">
                            <a:latin typeface="Cambria Math" panose="02040503050406030204" pitchFamily="18" charset="0"/>
                          </a:rPr>
                          <m:t>𝟏𝟏</m:t>
                        </m:r>
                      </m:den>
                    </m:f>
                  </m:oMath>
                </a14:m>
                <a:endParaRPr lang="en-IN" b="1" dirty="0"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>
                    <a:latin typeface="Comic Sans MS" panose="030F0702030302020204" pitchFamily="66" charset="0"/>
                  </a:rPr>
                  <a:t>			</a:t>
                </a:r>
                <a:r>
                  <a:rPr lang="en-IN" dirty="0" smtClean="0">
                    <a:latin typeface="Comic Sans MS" panose="030F0702030302020204" pitchFamily="66" charset="0"/>
                  </a:rPr>
                  <a:t>[</a:t>
                </a:r>
                <a:r>
                  <a:rPr lang="en-IN" dirty="0">
                    <a:latin typeface="Comic Sans MS" panose="030F0702030302020204" pitchFamily="66" charset="0"/>
                  </a:rPr>
                  <a:t>∑y</a:t>
                </a:r>
                <a:r>
                  <a:rPr lang="en-IN" baseline="30000" dirty="0">
                    <a:latin typeface="Comic Sans MS" panose="030F0702030302020204" pitchFamily="66" charset="0"/>
                  </a:rPr>
                  <a:t>2</a:t>
                </a:r>
                <a:r>
                  <a:rPr lang="en-IN" dirty="0">
                    <a:latin typeface="Comic Sans MS" panose="030F0702030302020204" pitchFamily="66" charset="0"/>
                  </a:rPr>
                  <a:t> – (∑y)</a:t>
                </a:r>
                <a:r>
                  <a:rPr lang="en-IN" baseline="30000" dirty="0">
                    <a:latin typeface="Comic Sans MS" panose="030F0702030302020204" pitchFamily="66" charset="0"/>
                  </a:rPr>
                  <a:t>2</a:t>
                </a:r>
                <a:r>
                  <a:rPr lang="en-IN" dirty="0">
                    <a:latin typeface="Comic Sans MS" panose="030F0702030302020204" pitchFamily="66" charset="0"/>
                  </a:rPr>
                  <a:t> / N]</a:t>
                </a:r>
              </a:p>
              <a:p>
                <a:pPr marL="0" indent="0">
                  <a:buNone/>
                </a:pPr>
                <a:r>
                  <a:rPr lang="en-IN" dirty="0" smtClean="0">
                    <a:latin typeface="Comic Sans MS" panose="030F0702030302020204" pitchFamily="66" charset="0"/>
                  </a:rPr>
                  <a:t>= (3740 – 3520) / (2926 -2816)</a:t>
                </a:r>
              </a:p>
              <a:p>
                <a:pPr marL="0" indent="0">
                  <a:buNone/>
                </a:pPr>
                <a:r>
                  <a:rPr lang="en-IN" dirty="0" smtClean="0">
                    <a:latin typeface="Comic Sans MS" panose="030F0702030302020204" pitchFamily="66" charset="0"/>
                  </a:rPr>
                  <a:t>= 220 / 110 </a:t>
                </a:r>
                <a:endParaRPr lang="en-IN" dirty="0" smtClean="0">
                  <a:solidFill>
                    <a:srgbClr val="FFFF00"/>
                  </a:solidFill>
                  <a:latin typeface="Comic Sans MS" panose="030F0702030302020204" pitchFamily="66" charset="0"/>
                </a:endParaRPr>
              </a:p>
              <a:p>
                <a:pPr marL="0" indent="0">
                  <a:buNone/>
                </a:pPr>
                <a:r>
                  <a:rPr lang="en-IN" dirty="0" smtClean="0">
                    <a:solidFill>
                      <a:srgbClr val="FFFF00"/>
                    </a:solidFill>
                    <a:latin typeface="Comic Sans MS" panose="030F0702030302020204" pitchFamily="66" charset="0"/>
                  </a:rPr>
                  <a:t>= 2</a:t>
                </a:r>
                <a:endParaRPr lang="en-IN" dirty="0">
                  <a:solidFill>
                    <a:srgbClr val="FFFF00"/>
                  </a:solidFill>
                  <a:latin typeface="Comic Sans MS" panose="030F0702030302020204" pitchFamily="66" charset="0"/>
                </a:endParaRPr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838200" y="249382"/>
                <a:ext cx="10515600" cy="5927581"/>
              </a:xfrm>
              <a:blipFill>
                <a:blip r:embed="rId2"/>
                <a:stretch>
                  <a:fillRect l="-1217" t="-1852" r="-116"/>
                </a:stretch>
              </a:blipFill>
            </p:spPr>
            <p:txBody>
              <a:bodyPr/>
              <a:lstStyle/>
              <a:p>
                <a:r>
                  <a:rPr lang="en-IN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97063307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290945"/>
            <a:ext cx="10515600" cy="5886018"/>
          </a:xfrm>
        </p:spPr>
        <p:txBody>
          <a:bodyPr/>
          <a:lstStyle/>
          <a:p>
            <a:pPr marL="0" indent="0">
              <a:buNone/>
            </a:pPr>
            <a:r>
              <a:rPr lang="en-IN" dirty="0">
                <a:latin typeface="Comic Sans MS" panose="030F0702030302020204" pitchFamily="66" charset="0"/>
              </a:rPr>
              <a:t>∑X = 220	∑Y = 176	∑XY = 3740  ∑X</a:t>
            </a:r>
            <a:r>
              <a:rPr lang="en-IN" baseline="30000" dirty="0">
                <a:latin typeface="Comic Sans MS" panose="030F0702030302020204" pitchFamily="66" charset="0"/>
              </a:rPr>
              <a:t>2</a:t>
            </a:r>
            <a:r>
              <a:rPr lang="en-IN" dirty="0">
                <a:latin typeface="Comic Sans MS" panose="030F0702030302020204" pitchFamily="66" charset="0"/>
              </a:rPr>
              <a:t> = 4840     ∑Y</a:t>
            </a:r>
            <a:r>
              <a:rPr lang="en-IN" baseline="30000" dirty="0">
                <a:latin typeface="Comic Sans MS" panose="030F0702030302020204" pitchFamily="66" charset="0"/>
              </a:rPr>
              <a:t>2</a:t>
            </a:r>
            <a:r>
              <a:rPr lang="en-IN" dirty="0">
                <a:latin typeface="Comic Sans MS" panose="030F0702030302020204" pitchFamily="66" charset="0"/>
              </a:rPr>
              <a:t> = 2926	 </a:t>
            </a:r>
          </a:p>
          <a:p>
            <a:pPr marL="0" indent="0">
              <a:buNone/>
            </a:pPr>
            <a:r>
              <a:rPr lang="en-IN" dirty="0">
                <a:latin typeface="Comic Sans MS" panose="030F0702030302020204" pitchFamily="66" charset="0"/>
              </a:rPr>
              <a:t>(∑X)2 = 220*220 = 48400		(∑Y)2 = 176*176 = </a:t>
            </a:r>
            <a:r>
              <a:rPr lang="en-IN" dirty="0" smtClean="0">
                <a:latin typeface="Comic Sans MS" panose="030F0702030302020204" pitchFamily="66" charset="0"/>
              </a:rPr>
              <a:t>30976</a:t>
            </a:r>
          </a:p>
          <a:p>
            <a:pPr marL="0" indent="0">
              <a:buNone/>
            </a:pPr>
            <a:endParaRPr lang="en-IN" dirty="0">
              <a:latin typeface="Comic Sans MS" panose="030F0702030302020204" pitchFamily="66" charset="0"/>
            </a:endParaRPr>
          </a:p>
          <a:p>
            <a:pPr marL="0" indent="0">
              <a:buNone/>
            </a:pPr>
            <a:r>
              <a:rPr lang="en-IN" dirty="0" smtClean="0">
                <a:latin typeface="Comic Sans MS" panose="030F0702030302020204" pitchFamily="66" charset="0"/>
              </a:rPr>
              <a:t>   </a:t>
            </a:r>
            <a:r>
              <a:rPr lang="en-IN" dirty="0" err="1" smtClean="0">
                <a:solidFill>
                  <a:srgbClr val="FF0000"/>
                </a:solidFill>
                <a:latin typeface="Comic Sans MS" panose="030F0702030302020204" pitchFamily="66" charset="0"/>
              </a:rPr>
              <a:t>b</a:t>
            </a:r>
            <a:r>
              <a:rPr lang="en-IN" baseline="-25000" dirty="0" err="1" smtClean="0">
                <a:solidFill>
                  <a:srgbClr val="FF0000"/>
                </a:solidFill>
                <a:latin typeface="Comic Sans MS" panose="030F0702030302020204" pitchFamily="66" charset="0"/>
              </a:rPr>
              <a:t>yx</a:t>
            </a:r>
            <a:r>
              <a:rPr lang="en-IN" dirty="0" smtClean="0">
                <a:latin typeface="Comic Sans MS" panose="030F0702030302020204" pitchFamily="66" charset="0"/>
              </a:rPr>
              <a:t> = </a:t>
            </a:r>
            <a:r>
              <a:rPr lang="en-IN" u="sng" dirty="0">
                <a:latin typeface="Comic Sans MS" panose="030F0702030302020204" pitchFamily="66" charset="0"/>
              </a:rPr>
              <a:t>[∑</a:t>
            </a:r>
            <a:r>
              <a:rPr lang="en-IN" u="sng" dirty="0" err="1">
                <a:latin typeface="Comic Sans MS" panose="030F0702030302020204" pitchFamily="66" charset="0"/>
              </a:rPr>
              <a:t>xy</a:t>
            </a:r>
            <a:r>
              <a:rPr lang="en-IN" u="sng" dirty="0">
                <a:latin typeface="Comic Sans MS" panose="030F0702030302020204" pitchFamily="66" charset="0"/>
              </a:rPr>
              <a:t> - ∑</a:t>
            </a:r>
            <a:r>
              <a:rPr lang="en-IN" u="sng" dirty="0" err="1">
                <a:latin typeface="Comic Sans MS" panose="030F0702030302020204" pitchFamily="66" charset="0"/>
              </a:rPr>
              <a:t>x∑y</a:t>
            </a:r>
            <a:r>
              <a:rPr lang="en-IN" u="sng" dirty="0">
                <a:latin typeface="Comic Sans MS" panose="030F0702030302020204" pitchFamily="66" charset="0"/>
              </a:rPr>
              <a:t>/N]</a:t>
            </a:r>
            <a:r>
              <a:rPr lang="en-IN" dirty="0">
                <a:latin typeface="Comic Sans MS" panose="030F0702030302020204" pitchFamily="66" charset="0"/>
              </a:rPr>
              <a:t> </a:t>
            </a:r>
          </a:p>
          <a:p>
            <a:pPr marL="0" indent="0">
              <a:buNone/>
            </a:pPr>
            <a:r>
              <a:rPr lang="en-IN" dirty="0" smtClean="0">
                <a:latin typeface="Comic Sans MS" panose="030F0702030302020204" pitchFamily="66" charset="0"/>
              </a:rPr>
              <a:t>           [</a:t>
            </a:r>
            <a:r>
              <a:rPr lang="en-IN" dirty="0">
                <a:latin typeface="Comic Sans MS" panose="030F0702030302020204" pitchFamily="66" charset="0"/>
              </a:rPr>
              <a:t>∑x</a:t>
            </a:r>
            <a:r>
              <a:rPr lang="en-IN" baseline="30000" dirty="0">
                <a:latin typeface="Comic Sans MS" panose="030F0702030302020204" pitchFamily="66" charset="0"/>
              </a:rPr>
              <a:t>2</a:t>
            </a:r>
            <a:r>
              <a:rPr lang="en-IN" dirty="0">
                <a:latin typeface="Comic Sans MS" panose="030F0702030302020204" pitchFamily="66" charset="0"/>
              </a:rPr>
              <a:t> – (∑x)</a:t>
            </a:r>
            <a:r>
              <a:rPr lang="en-IN" baseline="30000" dirty="0">
                <a:latin typeface="Comic Sans MS" panose="030F0702030302020204" pitchFamily="66" charset="0"/>
              </a:rPr>
              <a:t>2</a:t>
            </a:r>
            <a:r>
              <a:rPr lang="en-IN" dirty="0">
                <a:latin typeface="Comic Sans MS" panose="030F0702030302020204" pitchFamily="66" charset="0"/>
              </a:rPr>
              <a:t> / </a:t>
            </a:r>
            <a:r>
              <a:rPr lang="en-IN" dirty="0" smtClean="0">
                <a:latin typeface="Comic Sans MS" panose="030F0702030302020204" pitchFamily="66" charset="0"/>
              </a:rPr>
              <a:t>N]</a:t>
            </a:r>
          </a:p>
          <a:p>
            <a:pPr marL="0" indent="0">
              <a:buNone/>
            </a:pPr>
            <a:r>
              <a:rPr lang="en-IN" dirty="0">
                <a:latin typeface="Comic Sans MS" panose="030F0702030302020204" pitchFamily="66" charset="0"/>
              </a:rPr>
              <a:t>	</a:t>
            </a:r>
            <a:r>
              <a:rPr lang="en-IN" dirty="0" smtClean="0">
                <a:latin typeface="Comic Sans MS" panose="030F0702030302020204" pitchFamily="66" charset="0"/>
              </a:rPr>
              <a:t>= [3740 – 220 x 176/11] / [4840 – 48400/11]</a:t>
            </a:r>
          </a:p>
          <a:p>
            <a:pPr marL="0" indent="0">
              <a:buNone/>
            </a:pPr>
            <a:r>
              <a:rPr lang="en-IN" dirty="0">
                <a:latin typeface="Comic Sans MS" panose="030F0702030302020204" pitchFamily="66" charset="0"/>
              </a:rPr>
              <a:t>	</a:t>
            </a:r>
            <a:r>
              <a:rPr lang="en-IN" dirty="0" smtClean="0">
                <a:latin typeface="Comic Sans MS" panose="030F0702030302020204" pitchFamily="66" charset="0"/>
              </a:rPr>
              <a:t>= [3740 – 3520] / [4840 – 4400]</a:t>
            </a:r>
          </a:p>
          <a:p>
            <a:pPr marL="0" indent="0">
              <a:buNone/>
            </a:pPr>
            <a:r>
              <a:rPr lang="en-IN" dirty="0">
                <a:latin typeface="Comic Sans MS" panose="030F0702030302020204" pitchFamily="66" charset="0"/>
              </a:rPr>
              <a:t>	</a:t>
            </a:r>
            <a:r>
              <a:rPr lang="en-IN" dirty="0" smtClean="0">
                <a:latin typeface="Comic Sans MS" panose="030F0702030302020204" pitchFamily="66" charset="0"/>
              </a:rPr>
              <a:t>= 220 / 440</a:t>
            </a:r>
          </a:p>
          <a:p>
            <a:pPr marL="0" indent="0">
              <a:buNone/>
            </a:pPr>
            <a:r>
              <a:rPr lang="en-IN" dirty="0">
                <a:latin typeface="Comic Sans MS" panose="030F0702030302020204" pitchFamily="66" charset="0"/>
              </a:rPr>
              <a:t>	</a:t>
            </a:r>
            <a:r>
              <a:rPr lang="en-IN" dirty="0" smtClean="0">
                <a:latin typeface="Comic Sans MS" panose="030F0702030302020204" pitchFamily="66" charset="0"/>
              </a:rPr>
              <a:t>= </a:t>
            </a:r>
            <a:r>
              <a:rPr lang="en-IN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1/2</a:t>
            </a:r>
          </a:p>
          <a:p>
            <a:pPr marL="0" indent="0">
              <a:buNone/>
            </a:pPr>
            <a:r>
              <a:rPr lang="en-IN" dirty="0" err="1">
                <a:solidFill>
                  <a:srgbClr val="FFFF00"/>
                </a:solidFill>
                <a:latin typeface="Comic Sans MS" panose="030F0702030302020204" pitchFamily="66" charset="0"/>
              </a:rPr>
              <a:t>bxy</a:t>
            </a:r>
            <a:r>
              <a:rPr lang="en-IN" dirty="0">
                <a:solidFill>
                  <a:srgbClr val="FFFF00"/>
                </a:solidFill>
                <a:latin typeface="Comic Sans MS" panose="030F0702030302020204" pitchFamily="66" charset="0"/>
              </a:rPr>
              <a:t> x </a:t>
            </a:r>
            <a:r>
              <a:rPr lang="en-IN" dirty="0" err="1">
                <a:solidFill>
                  <a:srgbClr val="FFFF00"/>
                </a:solidFill>
                <a:latin typeface="Comic Sans MS" panose="030F0702030302020204" pitchFamily="66" charset="0"/>
              </a:rPr>
              <a:t>byx</a:t>
            </a:r>
            <a:r>
              <a:rPr lang="en-IN" dirty="0">
                <a:solidFill>
                  <a:srgbClr val="7030A0"/>
                </a:solidFill>
                <a:latin typeface="Comic Sans MS" panose="030F0702030302020204" pitchFamily="66" charset="0"/>
              </a:rPr>
              <a:t> = 2 x </a:t>
            </a:r>
            <a:r>
              <a:rPr lang="en-IN" dirty="0" smtClean="0">
                <a:solidFill>
                  <a:srgbClr val="7030A0"/>
                </a:solidFill>
                <a:latin typeface="Comic Sans MS" panose="030F0702030302020204" pitchFamily="66" charset="0"/>
              </a:rPr>
              <a:t>1/2 = </a:t>
            </a:r>
            <a:r>
              <a:rPr lang="en-IN" dirty="0" smtClean="0">
                <a:solidFill>
                  <a:srgbClr val="FFFF00"/>
                </a:solidFill>
                <a:latin typeface="Comic Sans MS" panose="030F0702030302020204" pitchFamily="66" charset="0"/>
              </a:rPr>
              <a:t>1</a:t>
            </a:r>
            <a:endParaRPr lang="en-IN" dirty="0">
              <a:solidFill>
                <a:srgbClr val="FFFF00"/>
              </a:solidFill>
              <a:latin typeface="Comic Sans MS" panose="030F0702030302020204" pitchFamily="66" charset="0"/>
            </a:endParaRPr>
          </a:p>
          <a:p>
            <a:pPr marL="0" indent="0">
              <a:buNone/>
            </a:pPr>
            <a:endParaRPr lang="en-IN" dirty="0">
              <a:latin typeface="Comic Sans MS" panose="030F0702030302020204" pitchFamily="66" charset="0"/>
            </a:endParaRPr>
          </a:p>
          <a:p>
            <a:pPr marL="0" indent="0">
              <a:buNone/>
            </a:pPr>
            <a:endParaRPr lang="en-IN" dirty="0" smtClean="0"/>
          </a:p>
          <a:p>
            <a:pPr marL="0" indent="0">
              <a:buNone/>
            </a:pP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433403646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762000"/>
            <a:ext cx="10515600" cy="5414963"/>
          </a:xfrm>
        </p:spPr>
        <p:txBody>
          <a:bodyPr/>
          <a:lstStyle/>
          <a:p>
            <a:pPr marL="0" indent="0">
              <a:buNone/>
            </a:pPr>
            <a:endParaRPr lang="en-IN" sz="11500" b="1" dirty="0" smtClean="0">
              <a:solidFill>
                <a:srgbClr val="00B0F0"/>
              </a:solidFill>
              <a:latin typeface="Comic Sans MS" panose="030F0702030302020204" pitchFamily="66" charset="0"/>
            </a:endParaRPr>
          </a:p>
          <a:p>
            <a:pPr marL="0" indent="0">
              <a:buNone/>
            </a:pPr>
            <a:r>
              <a:rPr lang="en-IN" sz="11500" b="1" dirty="0" smtClean="0">
                <a:solidFill>
                  <a:srgbClr val="00B0F0"/>
                </a:solidFill>
                <a:latin typeface="Comic Sans MS" panose="030F0702030302020204" pitchFamily="66" charset="0"/>
              </a:rPr>
              <a:t>THANK 	YOU</a:t>
            </a:r>
            <a:endParaRPr lang="en-IN" b="1" dirty="0">
              <a:solidFill>
                <a:srgbClr val="00B0F0"/>
              </a:solidFill>
              <a:latin typeface="Comic Sans MS" panose="030F0702030302020204" pitchFamily="66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002718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F46216B-77A9-411A-B9D3-5023FCB70208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854</TotalTime>
  <Words>372</Words>
  <Application>Microsoft Office PowerPoint</Application>
  <PresentationFormat>Widescreen</PresentationFormat>
  <Paragraphs>181</Paragraphs>
  <Slides>17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4" baseType="lpstr">
      <vt:lpstr>Arial</vt:lpstr>
      <vt:lpstr>Calibri</vt:lpstr>
      <vt:lpstr>Calibri Light</vt:lpstr>
      <vt:lpstr>Cambria Math</vt:lpstr>
      <vt:lpstr>Comic Sans MS</vt:lpstr>
      <vt:lpstr>Times New Roman</vt:lpstr>
      <vt:lpstr>Office Theme</vt:lpstr>
      <vt:lpstr>PowerPoint Presentation</vt:lpstr>
      <vt:lpstr>Regression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Computation of coefficient of regression</vt:lpstr>
      <vt:lpstr>PowerPoint Presentation</vt:lpstr>
      <vt:lpstr>PowerPoint Presentation</vt:lpstr>
      <vt:lpstr>PowerPoint Presentation</vt:lpstr>
    </vt:vector>
  </TitlesOfParts>
  <Company>Hewlett-Packard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User</dc:creator>
  <cp:lastModifiedBy>User</cp:lastModifiedBy>
  <cp:revision>66</cp:revision>
  <dcterms:created xsi:type="dcterms:W3CDTF">2020-05-29T16:02:10Z</dcterms:created>
  <dcterms:modified xsi:type="dcterms:W3CDTF">2020-06-02T02:00:15Z</dcterms:modified>
</cp:coreProperties>
</file>