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1066800"/>
            <a:ext cx="8229600" cy="495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>
              <a:solidFill>
                <a:srgbClr val="C00000"/>
              </a:solidFill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8</a:t>
            </a:r>
            <a:r>
              <a:rPr lang="en-IN" sz="2400" i="1" baseline="30000" dirty="0" smtClean="0">
                <a:solidFill>
                  <a:srgbClr val="C00000"/>
                </a:solidFill>
              </a:rPr>
              <a:t>th</a:t>
            </a:r>
            <a:r>
              <a:rPr lang="en-IN" sz="2400" i="1" dirty="0" smtClean="0">
                <a:solidFill>
                  <a:srgbClr val="C00000"/>
                </a:solidFill>
              </a:rPr>
              <a:t> Semester                                       </a:t>
            </a:r>
            <a:r>
              <a:rPr lang="en-IN" sz="2400" i="1" dirty="0">
                <a:solidFill>
                  <a:srgbClr val="C00000"/>
                </a:solidFill>
              </a:rPr>
              <a:t> </a:t>
            </a:r>
            <a:r>
              <a:rPr lang="en-IN" sz="2400" i="1" dirty="0" smtClean="0">
                <a:solidFill>
                  <a:srgbClr val="C00000"/>
                </a:solidFill>
              </a:rPr>
              <a:t>       </a:t>
            </a:r>
            <a:r>
              <a:rPr lang="en-IN" sz="2400" b="1" i="1" dirty="0" err="1" smtClean="0">
                <a:solidFill>
                  <a:srgbClr val="0070C0"/>
                </a:solidFill>
              </a:rPr>
              <a:t>Dr.</a:t>
            </a:r>
            <a:r>
              <a:rPr lang="en-IN" sz="2400" b="1" i="1" dirty="0" smtClean="0">
                <a:solidFill>
                  <a:srgbClr val="0070C0"/>
                </a:solidFill>
              </a:rPr>
              <a:t> Anil Kumar</a:t>
            </a:r>
          </a:p>
          <a:p>
            <a:pPr algn="ctr"/>
            <a:r>
              <a:rPr lang="en-IN" sz="2400" b="1" i="1" dirty="0" smtClean="0">
                <a:solidFill>
                  <a:srgbClr val="0070C0"/>
                </a:solidFill>
              </a:rPr>
              <a:t>		                              Asst. Professor</a:t>
            </a:r>
          </a:p>
          <a:p>
            <a:pPr algn="ctr"/>
            <a:r>
              <a:rPr lang="en-IN" sz="2400" b="1" i="1" dirty="0" smtClean="0">
                <a:solidFill>
                  <a:srgbClr val="0070C0"/>
                </a:solidFill>
              </a:rPr>
              <a:t>                                                                 Dept. of VCC, BVC, Patna</a:t>
            </a:r>
            <a:endParaRPr lang="en-IN" sz="2400" b="1" i="1" dirty="0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04900" y="2133600"/>
            <a:ext cx="6781800" cy="1905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000" b="1" i="1" dirty="0" smtClean="0">
                <a:solidFill>
                  <a:srgbClr val="002060"/>
                </a:solidFill>
              </a:rPr>
              <a:t>AVIAN INFLUENZA</a:t>
            </a:r>
            <a:endParaRPr lang="en-IN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IN" sz="2400" dirty="0"/>
              <a:t>For outbreaks of HPAI, infected flocks </a:t>
            </a:r>
            <a:r>
              <a:rPr lang="en-IN" sz="2400" dirty="0" smtClean="0"/>
              <a:t>are depopulated</a:t>
            </a:r>
            <a:r>
              <a:rPr lang="en-IN" sz="2400" dirty="0"/>
              <a:t>, often with disposal of the birds </a:t>
            </a:r>
            <a:r>
              <a:rPr lang="en-IN" sz="2400" dirty="0" smtClean="0"/>
              <a:t>by burning </a:t>
            </a:r>
            <a:r>
              <a:rPr lang="en-IN" sz="2400" dirty="0"/>
              <a:t>or burial on the </a:t>
            </a:r>
            <a:r>
              <a:rPr lang="en-IN" sz="2400" dirty="0" smtClean="0"/>
              <a:t>farm</a:t>
            </a:r>
          </a:p>
          <a:p>
            <a:pPr algn="just"/>
            <a:r>
              <a:rPr lang="en-IN" sz="2400" dirty="0" smtClean="0"/>
              <a:t>Vaccination: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T</a:t>
            </a:r>
            <a:r>
              <a:rPr lang="en-IN" sz="2400" dirty="0" smtClean="0"/>
              <a:t>wo </a:t>
            </a:r>
            <a:r>
              <a:rPr lang="en-IN" sz="2400" dirty="0"/>
              <a:t>types of </a:t>
            </a:r>
            <a:r>
              <a:rPr lang="en-IN" sz="2400" dirty="0" smtClean="0"/>
              <a:t>vaccines, </a:t>
            </a:r>
            <a:r>
              <a:rPr lang="en-IN" sz="2400" dirty="0"/>
              <a:t>a </a:t>
            </a:r>
            <a:r>
              <a:rPr lang="en-IN" sz="2400" b="1" i="1" dirty="0"/>
              <a:t>killed whole virus </a:t>
            </a:r>
            <a:r>
              <a:rPr lang="en-IN" sz="2400" b="1" i="1" dirty="0" err="1" smtClean="0"/>
              <a:t>adjuvanted</a:t>
            </a:r>
            <a:r>
              <a:rPr lang="en-IN" sz="2400" b="1" i="1" dirty="0" smtClean="0"/>
              <a:t> </a:t>
            </a:r>
            <a:r>
              <a:rPr lang="en-IN" sz="2400" b="1" i="1" dirty="0"/>
              <a:t>vaccine</a:t>
            </a:r>
            <a:r>
              <a:rPr lang="en-IN" sz="2400" dirty="0"/>
              <a:t> administered either </a:t>
            </a:r>
            <a:r>
              <a:rPr lang="en-IN" sz="2400" dirty="0" smtClean="0"/>
              <a:t>intramuscularly or subcutaneously and </a:t>
            </a:r>
            <a:r>
              <a:rPr lang="en-IN" sz="2400" b="1" i="1" dirty="0"/>
              <a:t>a live vectored recombinant </a:t>
            </a:r>
            <a:r>
              <a:rPr lang="en-IN" sz="2400" b="1" i="1" dirty="0" smtClean="0"/>
              <a:t>vaccine for poultry.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b="1" i="1" dirty="0"/>
              <a:t>Killed </a:t>
            </a:r>
            <a:r>
              <a:rPr lang="en-IN" sz="2400" b="1" i="1" dirty="0" smtClean="0"/>
              <a:t>vaccine produces good </a:t>
            </a:r>
            <a:r>
              <a:rPr lang="en-IN" sz="2400" b="1" i="1" dirty="0" err="1"/>
              <a:t>humoral</a:t>
            </a:r>
            <a:r>
              <a:rPr lang="en-IN" sz="2400" b="1" i="1" dirty="0"/>
              <a:t> immunity, but no </a:t>
            </a:r>
            <a:r>
              <a:rPr lang="en-IN" sz="2400" b="1" i="1" dirty="0" smtClean="0"/>
              <a:t>cellular immunity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The recombinant </a:t>
            </a:r>
            <a:r>
              <a:rPr lang="en-IN" sz="2400" dirty="0" smtClean="0"/>
              <a:t>vaccines are </a:t>
            </a:r>
            <a:r>
              <a:rPr lang="en-IN" sz="2400" dirty="0"/>
              <a:t>vaccines using a </a:t>
            </a:r>
            <a:r>
              <a:rPr lang="en-IN" sz="2400" b="1" i="1" dirty="0" smtClean="0"/>
              <a:t>Fowl pox </a:t>
            </a:r>
            <a:r>
              <a:rPr lang="en-IN" sz="2400" b="1" i="1" dirty="0"/>
              <a:t>virus </a:t>
            </a:r>
            <a:r>
              <a:rPr lang="en-IN" sz="2400" dirty="0" smtClean="0"/>
              <a:t>vaccine strain </a:t>
            </a:r>
            <a:r>
              <a:rPr lang="en-IN" sz="2400" dirty="0"/>
              <a:t>or the </a:t>
            </a:r>
            <a:r>
              <a:rPr lang="en-IN" sz="2400" b="1" i="1" dirty="0" smtClean="0"/>
              <a:t>Herpes virus </a:t>
            </a:r>
            <a:r>
              <a:rPr lang="en-IN" sz="2400" b="1" i="1" dirty="0"/>
              <a:t>turkey </a:t>
            </a:r>
            <a:r>
              <a:rPr lang="en-IN" sz="2400" dirty="0"/>
              <a:t>(HVT) as a </a:t>
            </a:r>
            <a:r>
              <a:rPr lang="en-IN" sz="2400" dirty="0" smtClean="0"/>
              <a:t>vector in </a:t>
            </a:r>
            <a:r>
              <a:rPr lang="en-IN" sz="2400" dirty="0"/>
              <a:t>which the </a:t>
            </a:r>
            <a:r>
              <a:rPr lang="en-IN" sz="2400" dirty="0" err="1"/>
              <a:t>hemagglutinin</a:t>
            </a:r>
            <a:r>
              <a:rPr lang="en-IN" sz="2400" dirty="0"/>
              <a:t> gene from </a:t>
            </a:r>
            <a:r>
              <a:rPr lang="en-IN" sz="2400" dirty="0" smtClean="0"/>
              <a:t>influenza virus </a:t>
            </a:r>
            <a:r>
              <a:rPr lang="en-IN" sz="2400" dirty="0"/>
              <a:t>is inserted</a:t>
            </a:r>
            <a:r>
              <a:rPr lang="en-IN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/>
              <a:t>It </a:t>
            </a:r>
            <a:r>
              <a:rPr lang="en-IN" sz="2400" dirty="0"/>
              <a:t>produces both cellular </a:t>
            </a:r>
            <a:r>
              <a:rPr lang="en-IN" sz="2400" dirty="0" smtClean="0"/>
              <a:t>and </a:t>
            </a:r>
            <a:r>
              <a:rPr lang="en-IN" sz="2400" dirty="0" err="1" smtClean="0"/>
              <a:t>humoral</a:t>
            </a:r>
            <a:r>
              <a:rPr lang="en-IN" sz="2400" dirty="0"/>
              <a:t> immunity AND </a:t>
            </a:r>
            <a:r>
              <a:rPr lang="en-IN" sz="2400" dirty="0" smtClean="0"/>
              <a:t>vaccinated birds can be distinguished </a:t>
            </a:r>
            <a:r>
              <a:rPr lang="en-IN" sz="2400" dirty="0"/>
              <a:t>from naturally infected birds </a:t>
            </a:r>
            <a:r>
              <a:rPr lang="en-IN" sz="2400" dirty="0" smtClean="0"/>
              <a:t>since vaccinated </a:t>
            </a:r>
            <a:r>
              <a:rPr lang="en-IN" sz="2400" dirty="0"/>
              <a:t>birds will not have NP </a:t>
            </a:r>
            <a:r>
              <a:rPr lang="en-IN" sz="2400" dirty="0" smtClean="0"/>
              <a:t>antibody because </a:t>
            </a:r>
            <a:r>
              <a:rPr lang="en-IN" sz="2400" dirty="0"/>
              <a:t>the vector only contains the </a:t>
            </a:r>
            <a:r>
              <a:rPr lang="en-IN" sz="2400" dirty="0" err="1" smtClean="0"/>
              <a:t>hemagglutinin</a:t>
            </a:r>
            <a:r>
              <a:rPr lang="en-IN" sz="2400" dirty="0" smtClean="0"/>
              <a:t> gene</a:t>
            </a:r>
            <a:r>
              <a:rPr lang="en-IN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57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IN" sz="4100" b="1" dirty="0">
                <a:solidFill>
                  <a:srgbClr val="FF0000"/>
                </a:solidFill>
              </a:rPr>
              <a:t>Avian Influenza</a:t>
            </a:r>
          </a:p>
          <a:p>
            <a:r>
              <a:rPr lang="en-IN" dirty="0" smtClean="0"/>
              <a:t>Problem </a:t>
            </a:r>
            <a:r>
              <a:rPr lang="en-IN" dirty="0"/>
              <a:t>for </a:t>
            </a:r>
            <a:r>
              <a:rPr lang="en-IN" dirty="0" smtClean="0"/>
              <a:t>poultry around </a:t>
            </a:r>
            <a:r>
              <a:rPr lang="en-IN" dirty="0"/>
              <a:t>the world</a:t>
            </a:r>
            <a:r>
              <a:rPr lang="en-IN" dirty="0" smtClean="0"/>
              <a:t>.</a:t>
            </a:r>
            <a:endParaRPr lang="en-IN" dirty="0"/>
          </a:p>
          <a:p>
            <a:pPr algn="just"/>
            <a:r>
              <a:rPr lang="en-IN" dirty="0" smtClean="0"/>
              <a:t>It can cause </a:t>
            </a:r>
            <a:r>
              <a:rPr lang="en-IN" dirty="0"/>
              <a:t>a range of disease symptoms </a:t>
            </a:r>
            <a:r>
              <a:rPr lang="en-IN" dirty="0" smtClean="0"/>
              <a:t>from-- subclinical </a:t>
            </a:r>
            <a:r>
              <a:rPr lang="en-IN" dirty="0"/>
              <a:t>infection to </a:t>
            </a:r>
            <a:r>
              <a:rPr lang="en-IN" dirty="0" smtClean="0"/>
              <a:t>----highly </a:t>
            </a:r>
            <a:r>
              <a:rPr lang="en-IN" dirty="0"/>
              <a:t>virulent </a:t>
            </a:r>
            <a:r>
              <a:rPr lang="en-IN" dirty="0" smtClean="0"/>
              <a:t>with 100</a:t>
            </a:r>
            <a:r>
              <a:rPr lang="en-IN" dirty="0"/>
              <a:t>% mortality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dirty="0"/>
              <a:t>single amino acid change </a:t>
            </a:r>
            <a:r>
              <a:rPr lang="en-IN" dirty="0" smtClean="0"/>
              <a:t>in the </a:t>
            </a:r>
            <a:r>
              <a:rPr lang="en-IN" dirty="0" err="1"/>
              <a:t>hemagglutinin</a:t>
            </a:r>
            <a:r>
              <a:rPr lang="en-IN" dirty="0"/>
              <a:t> </a:t>
            </a:r>
            <a:r>
              <a:rPr lang="en-IN" dirty="0" smtClean="0"/>
              <a:t>gene make difference between mild pathogenic to highly pathogenic form.</a:t>
            </a:r>
          </a:p>
          <a:p>
            <a:pPr algn="just"/>
            <a:r>
              <a:rPr lang="en-IN" dirty="0" smtClean="0"/>
              <a:t>Complete </a:t>
            </a:r>
            <a:r>
              <a:rPr lang="en-IN" dirty="0"/>
              <a:t>eradication is </a:t>
            </a:r>
            <a:r>
              <a:rPr lang="en-IN" dirty="0" smtClean="0"/>
              <a:t>not possible because </a:t>
            </a:r>
            <a:r>
              <a:rPr lang="en-IN" dirty="0"/>
              <a:t>of </a:t>
            </a:r>
            <a:r>
              <a:rPr lang="en-IN" dirty="0" smtClean="0"/>
              <a:t>wildlife reservoirs of the virus.</a:t>
            </a:r>
          </a:p>
          <a:p>
            <a:pPr algn="just"/>
            <a:r>
              <a:rPr lang="en-IN" dirty="0" smtClean="0"/>
              <a:t>Because </a:t>
            </a:r>
            <a:r>
              <a:rPr lang="en-IN" dirty="0"/>
              <a:t>of its broad </a:t>
            </a:r>
            <a:r>
              <a:rPr lang="en-IN" dirty="0" smtClean="0"/>
              <a:t>host range</a:t>
            </a:r>
            <a:r>
              <a:rPr lang="en-IN" dirty="0"/>
              <a:t>, can represent a zoonotic </a:t>
            </a:r>
            <a:r>
              <a:rPr lang="en-IN" dirty="0" smtClean="0"/>
              <a:t>risk.</a:t>
            </a:r>
          </a:p>
          <a:p>
            <a:pPr marL="0" indent="0">
              <a:buNone/>
            </a:pPr>
            <a:r>
              <a:rPr lang="en-IN" b="1" dirty="0" err="1" smtClean="0"/>
              <a:t>Etiology</a:t>
            </a:r>
            <a:r>
              <a:rPr lang="en-IN" b="1" dirty="0" smtClean="0"/>
              <a:t>:</a:t>
            </a:r>
          </a:p>
          <a:p>
            <a:r>
              <a:rPr lang="en-IN" dirty="0"/>
              <a:t>RNA viruses in the family </a:t>
            </a:r>
            <a:r>
              <a:rPr lang="en-IN" i="1" dirty="0" err="1" smtClean="0"/>
              <a:t>Orthomyxoviridae</a:t>
            </a:r>
            <a:endParaRPr lang="en-IN" i="1" dirty="0" smtClean="0"/>
          </a:p>
          <a:p>
            <a:pPr algn="just"/>
            <a:r>
              <a:rPr lang="en-IN" dirty="0"/>
              <a:t>Influenza viruses can be subdivided into three </a:t>
            </a:r>
            <a:r>
              <a:rPr lang="en-IN" dirty="0" smtClean="0"/>
              <a:t>different antigenic </a:t>
            </a:r>
            <a:r>
              <a:rPr lang="en-IN" dirty="0"/>
              <a:t>types, A, B and </a:t>
            </a:r>
            <a:r>
              <a:rPr lang="en-IN" dirty="0" smtClean="0"/>
              <a:t>C.</a:t>
            </a:r>
          </a:p>
          <a:p>
            <a:pPr algn="just"/>
            <a:r>
              <a:rPr lang="en-IN" dirty="0" smtClean="0"/>
              <a:t>Type </a:t>
            </a:r>
            <a:r>
              <a:rPr lang="en-IN" dirty="0"/>
              <a:t>A influenza viruses are of veterinary </a:t>
            </a:r>
            <a:r>
              <a:rPr lang="en-IN" dirty="0" smtClean="0"/>
              <a:t>importance, since </a:t>
            </a:r>
            <a:r>
              <a:rPr lang="en-IN" dirty="0"/>
              <a:t>type B and C influenza viruses </a:t>
            </a:r>
            <a:r>
              <a:rPr lang="en-IN" dirty="0" smtClean="0"/>
              <a:t>are human </a:t>
            </a:r>
            <a:r>
              <a:rPr lang="en-IN" dirty="0"/>
              <a:t>pathogens that rarely infects other species</a:t>
            </a:r>
          </a:p>
        </p:txBody>
      </p:sp>
    </p:spTree>
    <p:extLst>
      <p:ext uri="{BB962C8B-B14F-4D97-AF65-F5344CB8AC3E}">
        <p14:creationId xmlns:p14="http://schemas.microsoft.com/office/powerpoint/2010/main" val="414606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en-IN" sz="4200" dirty="0"/>
              <a:t>Type A influenza </a:t>
            </a:r>
            <a:r>
              <a:rPr lang="en-IN" sz="4200" dirty="0" smtClean="0"/>
              <a:t>viruses have 8 different gene </a:t>
            </a:r>
            <a:r>
              <a:rPr lang="en-IN" sz="4200" dirty="0"/>
              <a:t>segments that encode </a:t>
            </a:r>
            <a:r>
              <a:rPr lang="en-IN" sz="4200" dirty="0" smtClean="0"/>
              <a:t>10 </a:t>
            </a:r>
            <a:r>
              <a:rPr lang="en-IN" sz="4200" dirty="0"/>
              <a:t>different </a:t>
            </a:r>
            <a:r>
              <a:rPr lang="en-IN" sz="4200" dirty="0" smtClean="0"/>
              <a:t>viral proteins.</a:t>
            </a:r>
            <a:endParaRPr lang="en-IN" sz="4200" dirty="0"/>
          </a:p>
          <a:p>
            <a:pPr algn="just"/>
            <a:r>
              <a:rPr lang="en-IN" sz="4200" dirty="0"/>
              <a:t>They </a:t>
            </a:r>
            <a:r>
              <a:rPr lang="en-IN" sz="4200" dirty="0" smtClean="0"/>
              <a:t>have </a:t>
            </a:r>
            <a:r>
              <a:rPr lang="en-IN" sz="4200" b="1" i="1" dirty="0" smtClean="0"/>
              <a:t>two surface glycoproteins</a:t>
            </a:r>
            <a:r>
              <a:rPr lang="en-IN" sz="4200" dirty="0" smtClean="0"/>
              <a:t>, </a:t>
            </a:r>
            <a:r>
              <a:rPr lang="en-IN" sz="4200" b="1" dirty="0" smtClean="0"/>
              <a:t>the </a:t>
            </a:r>
            <a:r>
              <a:rPr lang="en-IN" sz="4200" b="1" dirty="0" err="1"/>
              <a:t>hemagglutinin</a:t>
            </a:r>
            <a:r>
              <a:rPr lang="en-IN" sz="4200" b="1" dirty="0"/>
              <a:t> (HA</a:t>
            </a:r>
            <a:r>
              <a:rPr lang="en-IN" sz="4200" dirty="0"/>
              <a:t>) and </a:t>
            </a:r>
            <a:r>
              <a:rPr lang="en-IN" sz="4200" b="1" dirty="0" smtClean="0"/>
              <a:t>neuraminidase (NA</a:t>
            </a:r>
            <a:r>
              <a:rPr lang="en-IN" sz="4200" b="1" dirty="0"/>
              <a:t>) </a:t>
            </a:r>
            <a:r>
              <a:rPr lang="en-IN" sz="4200" b="1" dirty="0" smtClean="0"/>
              <a:t>proteins</a:t>
            </a:r>
            <a:r>
              <a:rPr lang="en-IN" sz="4200" dirty="0" smtClean="0"/>
              <a:t>, and important </a:t>
            </a:r>
            <a:r>
              <a:rPr lang="en-IN" sz="4200" dirty="0"/>
              <a:t>in regard to </a:t>
            </a:r>
            <a:r>
              <a:rPr lang="en-IN" sz="4200" dirty="0" smtClean="0"/>
              <a:t>virulence </a:t>
            </a:r>
            <a:r>
              <a:rPr lang="en-IN" sz="4200" dirty="0"/>
              <a:t>of the virus and </a:t>
            </a:r>
            <a:r>
              <a:rPr lang="en-IN" sz="4200" dirty="0" smtClean="0"/>
              <a:t>the </a:t>
            </a:r>
            <a:r>
              <a:rPr lang="en-IN" sz="4200" dirty="0"/>
              <a:t>antibody </a:t>
            </a:r>
            <a:r>
              <a:rPr lang="en-IN" sz="4200" dirty="0" smtClean="0"/>
              <a:t>response.</a:t>
            </a:r>
          </a:p>
          <a:p>
            <a:pPr algn="just"/>
            <a:r>
              <a:rPr lang="en-IN" sz="4200" dirty="0"/>
              <a:t>The HA protein has 16 </a:t>
            </a:r>
            <a:r>
              <a:rPr lang="en-IN" sz="4200" dirty="0" smtClean="0"/>
              <a:t>defined antigenic </a:t>
            </a:r>
            <a:r>
              <a:rPr lang="en-IN" sz="4200" dirty="0"/>
              <a:t>subtypes, H1-H16, and the NA has </a:t>
            </a:r>
            <a:r>
              <a:rPr lang="en-IN" sz="4200" dirty="0" smtClean="0"/>
              <a:t>9 antigenic </a:t>
            </a:r>
            <a:r>
              <a:rPr lang="en-IN" sz="4200" dirty="0"/>
              <a:t>subtypes, </a:t>
            </a:r>
            <a:r>
              <a:rPr lang="en-IN" sz="4200" dirty="0" smtClean="0"/>
              <a:t>N1-N9.</a:t>
            </a:r>
          </a:p>
          <a:p>
            <a:pPr algn="just"/>
            <a:r>
              <a:rPr lang="en-IN" sz="4200" dirty="0"/>
              <a:t>The virus can </a:t>
            </a:r>
            <a:r>
              <a:rPr lang="en-IN" sz="4200" dirty="0" smtClean="0"/>
              <a:t>be generally </a:t>
            </a:r>
            <a:r>
              <a:rPr lang="en-IN" sz="4200" dirty="0"/>
              <a:t>divided into viruses that cause a </a:t>
            </a:r>
            <a:r>
              <a:rPr lang="en-IN" sz="4200" dirty="0" smtClean="0"/>
              <a:t>localized infection</a:t>
            </a:r>
            <a:r>
              <a:rPr lang="en-IN" sz="4200" dirty="0"/>
              <a:t>, often primarily restricted to the </a:t>
            </a:r>
            <a:r>
              <a:rPr lang="en-IN" sz="4200" b="1" i="1" dirty="0" smtClean="0"/>
              <a:t>respiratory or </a:t>
            </a:r>
            <a:r>
              <a:rPr lang="en-IN" sz="4200" b="1" i="1" dirty="0"/>
              <a:t>enteric tract, </a:t>
            </a:r>
            <a:r>
              <a:rPr lang="en-IN" sz="4200" dirty="0"/>
              <a:t>and viruses that cause </a:t>
            </a:r>
            <a:r>
              <a:rPr lang="en-IN" sz="4200" dirty="0" smtClean="0"/>
              <a:t>systemic infections.</a:t>
            </a:r>
          </a:p>
          <a:p>
            <a:pPr algn="just"/>
            <a:r>
              <a:rPr lang="en-IN" sz="4200" dirty="0"/>
              <a:t>The viruses that cause localized </a:t>
            </a:r>
            <a:r>
              <a:rPr lang="en-IN" sz="4200" dirty="0" smtClean="0"/>
              <a:t>infections are </a:t>
            </a:r>
            <a:r>
              <a:rPr lang="en-IN" sz="4200" dirty="0"/>
              <a:t>usually referred to as low pathogenic </a:t>
            </a:r>
            <a:r>
              <a:rPr lang="en-IN" sz="4200" dirty="0" smtClean="0"/>
              <a:t>avian influenza </a:t>
            </a:r>
            <a:r>
              <a:rPr lang="en-IN" sz="4200" dirty="0"/>
              <a:t>(LPAI) viruses, and typically these </a:t>
            </a:r>
            <a:r>
              <a:rPr lang="en-IN" sz="4200" dirty="0" smtClean="0"/>
              <a:t>viruses do </a:t>
            </a:r>
            <a:r>
              <a:rPr lang="en-IN" sz="4200" dirty="0"/>
              <a:t>not cause high mortality in affected flocks</a:t>
            </a:r>
            <a:r>
              <a:rPr lang="en-IN" sz="4200" dirty="0" smtClean="0"/>
              <a:t>.</a:t>
            </a:r>
          </a:p>
          <a:p>
            <a:pPr algn="just"/>
            <a:r>
              <a:rPr lang="en-IN" sz="4200" dirty="0" smtClean="0"/>
              <a:t>The  viruses </a:t>
            </a:r>
            <a:r>
              <a:rPr lang="en-IN" sz="4200" dirty="0"/>
              <a:t>that cause systemic infections usually </a:t>
            </a:r>
            <a:r>
              <a:rPr lang="en-IN" sz="4200" dirty="0" smtClean="0"/>
              <a:t>cause high </a:t>
            </a:r>
            <a:r>
              <a:rPr lang="en-IN" sz="4200" dirty="0"/>
              <a:t>mortality and are referred to as highly </a:t>
            </a:r>
            <a:r>
              <a:rPr lang="en-IN" sz="4200" dirty="0" smtClean="0"/>
              <a:t>pathogenic avian </a:t>
            </a:r>
            <a:r>
              <a:rPr lang="en-IN" sz="4200" dirty="0"/>
              <a:t>influenza (HPAI) viruses, or historically </a:t>
            </a:r>
            <a:r>
              <a:rPr lang="en-IN" sz="4200" dirty="0" smtClean="0"/>
              <a:t>as fowl </a:t>
            </a:r>
            <a:r>
              <a:rPr lang="en-IN" sz="4200" dirty="0"/>
              <a:t>plague virus.</a:t>
            </a:r>
            <a:endParaRPr lang="en-IN" sz="4200" dirty="0" smtClean="0"/>
          </a:p>
          <a:p>
            <a:pPr algn="just"/>
            <a:endParaRPr lang="en-IN" sz="4200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085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IN" dirty="0"/>
              <a:t>The </a:t>
            </a:r>
            <a:r>
              <a:rPr lang="en-IN" dirty="0" smtClean="0"/>
              <a:t>standard system </a:t>
            </a:r>
            <a:r>
              <a:rPr lang="en-IN" dirty="0"/>
              <a:t>of nomenclature proposes that the name should include: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 smtClean="0"/>
              <a:t>Antigenic </a:t>
            </a:r>
            <a:r>
              <a:rPr lang="en-IN" dirty="0" smtClean="0"/>
              <a:t>type </a:t>
            </a:r>
            <a:r>
              <a:rPr lang="en-IN" dirty="0"/>
              <a:t>(A, B or C), </a:t>
            </a: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H</a:t>
            </a:r>
            <a:r>
              <a:rPr lang="en-IN" dirty="0" smtClean="0"/>
              <a:t>ost </a:t>
            </a:r>
            <a:r>
              <a:rPr lang="en-IN" dirty="0"/>
              <a:t>of origin, </a:t>
            </a: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G</a:t>
            </a:r>
            <a:r>
              <a:rPr lang="en-IN" dirty="0" smtClean="0"/>
              <a:t>eographical </a:t>
            </a:r>
            <a:r>
              <a:rPr lang="en-IN" dirty="0"/>
              <a:t>location</a:t>
            </a:r>
            <a:r>
              <a:rPr lang="en-IN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S</a:t>
            </a:r>
            <a:r>
              <a:rPr lang="en-IN" dirty="0" smtClean="0"/>
              <a:t>train </a:t>
            </a:r>
            <a:r>
              <a:rPr lang="en-IN" dirty="0" smtClean="0"/>
              <a:t>reference number</a:t>
            </a:r>
            <a:r>
              <a:rPr lang="en-IN" dirty="0"/>
              <a:t>, </a:t>
            </a: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Y</a:t>
            </a:r>
            <a:r>
              <a:rPr lang="en-IN" dirty="0" smtClean="0"/>
              <a:t>ear </a:t>
            </a:r>
            <a:r>
              <a:rPr lang="en-IN" dirty="0"/>
              <a:t>of isolation, and 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HA and NA subtypes, i.e</a:t>
            </a:r>
            <a:r>
              <a:rPr lang="en-IN" dirty="0" smtClean="0"/>
              <a:t>., antigenic </a:t>
            </a:r>
            <a:r>
              <a:rPr lang="en-IN" dirty="0"/>
              <a:t>description of the HA (H) and NA (N) in parenthesis (brackets). </a:t>
            </a:r>
            <a:endParaRPr lang="en-IN" dirty="0" smtClean="0"/>
          </a:p>
          <a:p>
            <a:pPr algn="just"/>
            <a:r>
              <a:rPr lang="en-IN" dirty="0" smtClean="0"/>
              <a:t>For example</a:t>
            </a:r>
            <a:r>
              <a:rPr lang="en-IN" dirty="0"/>
              <a:t>, a type A influenza virus isolated from turkey in Wisconsin (USA) </a:t>
            </a:r>
            <a:r>
              <a:rPr lang="en-IN" dirty="0" smtClean="0"/>
              <a:t>in 1968</a:t>
            </a:r>
            <a:r>
              <a:rPr lang="en-IN" dirty="0"/>
              <a:t>, a </a:t>
            </a:r>
            <a:r>
              <a:rPr lang="en-IN" dirty="0" err="1"/>
              <a:t>nd</a:t>
            </a:r>
            <a:r>
              <a:rPr lang="en-IN" dirty="0"/>
              <a:t> classified as H8N4, is designated as </a:t>
            </a:r>
            <a:r>
              <a:rPr lang="en-IN" dirty="0" smtClean="0"/>
              <a:t>A/turkey/Wisconsin/1/68 (H8N4).</a:t>
            </a:r>
          </a:p>
          <a:p>
            <a:pPr algn="just"/>
            <a:r>
              <a:rPr lang="en-IN" dirty="0"/>
              <a:t>The first highly pathogenic outbreak of avian influenza (H5N1 subtype) was recorded in 1959 in Scotland, showing classical signs of "fowl plague.“</a:t>
            </a:r>
          </a:p>
          <a:p>
            <a:pPr algn="just"/>
            <a:r>
              <a:rPr lang="en-IN" dirty="0"/>
              <a:t>All the outbreaks have been of either H5 or H7 subtype.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695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30963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IN" b="1" dirty="0"/>
              <a:t>The LPAI </a:t>
            </a:r>
            <a:r>
              <a:rPr lang="en-IN" b="1" dirty="0" smtClean="0"/>
              <a:t>viruses: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mild to severe respiratory disease, that in </a:t>
            </a:r>
            <a:r>
              <a:rPr lang="en-IN" dirty="0" smtClean="0"/>
              <a:t>conjunction with </a:t>
            </a:r>
            <a:r>
              <a:rPr lang="en-IN" dirty="0"/>
              <a:t>secondary pathogens can on rare </a:t>
            </a:r>
            <a:r>
              <a:rPr lang="en-IN" dirty="0" smtClean="0"/>
              <a:t>occasions cause </a:t>
            </a:r>
            <a:r>
              <a:rPr lang="en-IN" dirty="0"/>
              <a:t>high mortality in a flock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The LPAI </a:t>
            </a:r>
            <a:r>
              <a:rPr lang="en-IN" dirty="0" smtClean="0"/>
              <a:t>viruses can </a:t>
            </a:r>
            <a:r>
              <a:rPr lang="en-IN" dirty="0"/>
              <a:t>be of many different </a:t>
            </a:r>
            <a:r>
              <a:rPr lang="en-IN" dirty="0" err="1"/>
              <a:t>hemagglutinin</a:t>
            </a:r>
            <a:r>
              <a:rPr lang="en-IN" dirty="0"/>
              <a:t> and </a:t>
            </a:r>
            <a:r>
              <a:rPr lang="en-IN" dirty="0" smtClean="0"/>
              <a:t>neuraminidase subtypes</a:t>
            </a:r>
          </a:p>
          <a:p>
            <a:pPr algn="just"/>
            <a:r>
              <a:rPr lang="en-IN" b="1" i="1" dirty="0"/>
              <a:t>The HPAI </a:t>
            </a:r>
            <a:r>
              <a:rPr lang="en-IN" b="1" i="1" dirty="0" smtClean="0"/>
              <a:t>viruses are </a:t>
            </a:r>
            <a:r>
              <a:rPr lang="en-IN" b="1" i="1" dirty="0"/>
              <a:t>restricted to the H5 and H7 </a:t>
            </a:r>
            <a:r>
              <a:rPr lang="en-IN" b="1" i="1" dirty="0" smtClean="0"/>
              <a:t>subtype</a:t>
            </a:r>
            <a:r>
              <a:rPr lang="en-IN" dirty="0" smtClean="0"/>
              <a:t>s and generally </a:t>
            </a:r>
            <a:r>
              <a:rPr lang="en-IN" dirty="0"/>
              <a:t>they are </a:t>
            </a:r>
            <a:r>
              <a:rPr lang="en-IN" dirty="0" smtClean="0"/>
              <a:t>low pathogenic, but </a:t>
            </a:r>
            <a:r>
              <a:rPr lang="en-IN" dirty="0"/>
              <a:t>some time </a:t>
            </a:r>
            <a:r>
              <a:rPr lang="en-IN" dirty="0" smtClean="0"/>
              <a:t>they can mutate </a:t>
            </a:r>
            <a:r>
              <a:rPr lang="en-IN" dirty="0"/>
              <a:t>into the highly </a:t>
            </a:r>
            <a:r>
              <a:rPr lang="en-IN" dirty="0" smtClean="0"/>
              <a:t>pathogenic forms </a:t>
            </a:r>
            <a:r>
              <a:rPr lang="en-IN" dirty="0"/>
              <a:t>of the virus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HPAI is not believed to be </a:t>
            </a:r>
            <a:r>
              <a:rPr lang="en-IN" dirty="0" smtClean="0"/>
              <a:t>normally present </a:t>
            </a:r>
            <a:r>
              <a:rPr lang="en-IN" dirty="0"/>
              <a:t>in the natural wild bird host reservoir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 err="1"/>
              <a:t>hemagglutinin</a:t>
            </a:r>
            <a:r>
              <a:rPr lang="en-IN" dirty="0"/>
              <a:t> </a:t>
            </a:r>
            <a:r>
              <a:rPr lang="en-IN" dirty="0" smtClean="0"/>
              <a:t>cleavage site </a:t>
            </a:r>
            <a:r>
              <a:rPr lang="en-IN" dirty="0"/>
              <a:t>is </a:t>
            </a:r>
            <a:r>
              <a:rPr lang="en-IN" dirty="0" smtClean="0"/>
              <a:t>the </a:t>
            </a:r>
            <a:r>
              <a:rPr lang="en-IN" dirty="0"/>
              <a:t>most important virulence trait and cleaved into the </a:t>
            </a:r>
            <a:r>
              <a:rPr lang="en-IN" dirty="0" smtClean="0"/>
              <a:t>HA1 and </a:t>
            </a:r>
            <a:r>
              <a:rPr lang="en-IN" dirty="0"/>
              <a:t>HA2 </a:t>
            </a:r>
            <a:r>
              <a:rPr lang="en-IN" dirty="0" smtClean="0"/>
              <a:t>subunits by ubiquitous proteases on </a:t>
            </a:r>
            <a:r>
              <a:rPr lang="en-IN" dirty="0"/>
              <a:t>the inside of the host cell before it can become </a:t>
            </a:r>
            <a:r>
              <a:rPr lang="en-IN" dirty="0" smtClean="0"/>
              <a:t>infectious.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145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Trypsin-like proteases </a:t>
            </a:r>
            <a:r>
              <a:rPr lang="en-IN" dirty="0"/>
              <a:t>(Lungs and enteric tract) cleave the </a:t>
            </a:r>
            <a:r>
              <a:rPr lang="en-IN" dirty="0" err="1"/>
              <a:t>hemagglutinin</a:t>
            </a:r>
            <a:r>
              <a:rPr lang="en-IN" dirty="0"/>
              <a:t> protein in the </a:t>
            </a:r>
            <a:r>
              <a:rPr lang="en-IN" dirty="0" smtClean="0"/>
              <a:t>extracellular environment, </a:t>
            </a:r>
            <a:r>
              <a:rPr lang="en-IN" dirty="0"/>
              <a:t>that’s why virus replication is restricted </a:t>
            </a:r>
            <a:r>
              <a:rPr lang="en-IN" dirty="0" smtClean="0"/>
              <a:t>to these locations.</a:t>
            </a:r>
          </a:p>
          <a:p>
            <a:pPr algn="just"/>
            <a:r>
              <a:rPr lang="en-IN" dirty="0" smtClean="0"/>
              <a:t>When HA </a:t>
            </a:r>
            <a:r>
              <a:rPr lang="en-IN" dirty="0"/>
              <a:t>protein is cleaved during the </a:t>
            </a:r>
            <a:r>
              <a:rPr lang="en-IN" dirty="0" smtClean="0"/>
              <a:t>assembly stage </a:t>
            </a:r>
            <a:r>
              <a:rPr lang="en-IN" dirty="0"/>
              <a:t>of virus </a:t>
            </a:r>
            <a:r>
              <a:rPr lang="en-IN" dirty="0" smtClean="0"/>
              <a:t>replication, </a:t>
            </a:r>
            <a:r>
              <a:rPr lang="en-IN" dirty="0"/>
              <a:t>it become </a:t>
            </a:r>
            <a:r>
              <a:rPr lang="en-IN" dirty="0" smtClean="0"/>
              <a:t>infectious after released </a:t>
            </a:r>
            <a:r>
              <a:rPr lang="en-IN" dirty="0"/>
              <a:t>from the </a:t>
            </a:r>
            <a:r>
              <a:rPr lang="en-IN" dirty="0" smtClean="0"/>
              <a:t>cell.</a:t>
            </a:r>
          </a:p>
          <a:p>
            <a:pPr algn="just"/>
            <a:r>
              <a:rPr lang="en-IN" dirty="0"/>
              <a:t>The </a:t>
            </a:r>
            <a:r>
              <a:rPr lang="en-IN" dirty="0" smtClean="0"/>
              <a:t>damage to </a:t>
            </a:r>
            <a:r>
              <a:rPr lang="en-IN" dirty="0"/>
              <a:t>critical organs (</a:t>
            </a:r>
            <a:r>
              <a:rPr lang="en-IN" dirty="0" smtClean="0"/>
              <a:t>brain, heart</a:t>
            </a:r>
            <a:r>
              <a:rPr lang="en-IN" dirty="0"/>
              <a:t>, pancreas, and skeletal </a:t>
            </a:r>
            <a:r>
              <a:rPr lang="en-IN" dirty="0" smtClean="0"/>
              <a:t>muscle) or </a:t>
            </a:r>
            <a:r>
              <a:rPr lang="en-IN" dirty="0"/>
              <a:t>to endothelial cells </a:t>
            </a:r>
            <a:r>
              <a:rPr lang="en-IN" dirty="0" smtClean="0"/>
              <a:t>lining blood </a:t>
            </a:r>
            <a:r>
              <a:rPr lang="en-IN" dirty="0"/>
              <a:t>vessels </a:t>
            </a:r>
            <a:r>
              <a:rPr lang="en-IN" i="1" dirty="0"/>
              <a:t>can cause a variety of disease </a:t>
            </a:r>
            <a:r>
              <a:rPr lang="en-IN" i="1" dirty="0" smtClean="0"/>
              <a:t>symptoms</a:t>
            </a:r>
            <a:r>
              <a:rPr lang="en-IN" dirty="0" smtClean="0"/>
              <a:t> that </a:t>
            </a:r>
            <a:r>
              <a:rPr lang="en-IN" dirty="0"/>
              <a:t>often leads to the death of the </a:t>
            </a:r>
            <a:r>
              <a:rPr lang="en-IN" dirty="0" smtClean="0"/>
              <a:t>bird.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Host Range</a:t>
            </a:r>
            <a:r>
              <a:rPr lang="en-IN" b="1" dirty="0">
                <a:solidFill>
                  <a:srgbClr val="FF0000"/>
                </a:solidFill>
              </a:rPr>
              <a:t>: </a:t>
            </a:r>
            <a:endParaRPr lang="en-IN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Wide </a:t>
            </a:r>
            <a:r>
              <a:rPr lang="en-IN" dirty="0"/>
              <a:t>(humans, swine, horses, chickens, </a:t>
            </a:r>
            <a:r>
              <a:rPr lang="en-IN" dirty="0" smtClean="0"/>
              <a:t>turkeys and </a:t>
            </a:r>
            <a:r>
              <a:rPr lang="en-IN" dirty="0"/>
              <a:t>wild </a:t>
            </a:r>
            <a:r>
              <a:rPr lang="en-IN" dirty="0" smtClean="0"/>
              <a:t>birds).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Wild ducks</a:t>
            </a:r>
            <a:r>
              <a:rPr lang="en-IN" dirty="0"/>
              <a:t>, gulls, and </a:t>
            </a:r>
            <a:r>
              <a:rPr lang="en-IN" dirty="0" smtClean="0"/>
              <a:t>shorebirds are the natural and reservoir for influenza virus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In the wild bird </a:t>
            </a:r>
            <a:r>
              <a:rPr lang="en-IN" dirty="0" smtClean="0"/>
              <a:t>reservoir,  it causes </a:t>
            </a:r>
            <a:r>
              <a:rPr lang="en-IN" dirty="0"/>
              <a:t>an asymptomatic </a:t>
            </a:r>
            <a:r>
              <a:rPr lang="en-IN" dirty="0" smtClean="0"/>
              <a:t>infection and </a:t>
            </a:r>
            <a:r>
              <a:rPr lang="en-IN" i="1" dirty="0" smtClean="0"/>
              <a:t>genetically </a:t>
            </a:r>
            <a:r>
              <a:rPr lang="en-IN" i="1" dirty="0"/>
              <a:t>stable </a:t>
            </a:r>
            <a:r>
              <a:rPr lang="en-IN" dirty="0"/>
              <a:t>in this </a:t>
            </a:r>
            <a:r>
              <a:rPr lang="en-IN" dirty="0" smtClean="0"/>
              <a:t>group.</a:t>
            </a:r>
            <a:endParaRPr lang="en-IN" dirty="0"/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022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They are generally species specific</a:t>
            </a:r>
            <a:r>
              <a:rPr lang="en-IN" dirty="0"/>
              <a:t>, </a:t>
            </a:r>
            <a:r>
              <a:rPr lang="en-IN" dirty="0" smtClean="0"/>
              <a:t>but this </a:t>
            </a:r>
            <a:r>
              <a:rPr lang="en-IN" dirty="0"/>
              <a:t>general rule of </a:t>
            </a:r>
            <a:r>
              <a:rPr lang="en-IN" dirty="0" smtClean="0"/>
              <a:t>host adapted </a:t>
            </a:r>
            <a:r>
              <a:rPr lang="en-IN" dirty="0"/>
              <a:t>influenza viruses staying within a </a:t>
            </a:r>
            <a:r>
              <a:rPr lang="en-IN" dirty="0" smtClean="0"/>
              <a:t>single species </a:t>
            </a:r>
            <a:r>
              <a:rPr lang="en-IN" dirty="0"/>
              <a:t>can be broken</a:t>
            </a:r>
            <a:r>
              <a:rPr lang="en-IN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 </a:t>
            </a:r>
            <a:r>
              <a:rPr lang="en-IN" dirty="0" smtClean="0"/>
              <a:t>Avian </a:t>
            </a:r>
            <a:r>
              <a:rPr lang="en-IN" dirty="0"/>
              <a:t>influenza viruses </a:t>
            </a:r>
            <a:r>
              <a:rPr lang="en-IN" dirty="0" smtClean="0"/>
              <a:t>can present </a:t>
            </a:r>
            <a:r>
              <a:rPr lang="en-IN" dirty="0"/>
              <a:t>a public </a:t>
            </a:r>
            <a:r>
              <a:rPr lang="en-IN" dirty="0" smtClean="0"/>
              <a:t>health threat </a:t>
            </a:r>
            <a:r>
              <a:rPr lang="en-IN" dirty="0"/>
              <a:t>as a zoonotic pathogen, although the risk </a:t>
            </a:r>
            <a:r>
              <a:rPr lang="en-IN" dirty="0" smtClean="0"/>
              <a:t>is considered </a:t>
            </a:r>
            <a:r>
              <a:rPr lang="en-IN" dirty="0"/>
              <a:t>to be small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Transmission:</a:t>
            </a:r>
            <a:endParaRPr lang="en-IN" b="1" dirty="0">
              <a:solidFill>
                <a:srgbClr val="FF0000"/>
              </a:solidFill>
            </a:endParaRPr>
          </a:p>
          <a:p>
            <a:pPr algn="just"/>
            <a:r>
              <a:rPr lang="en-IN" dirty="0"/>
              <a:t>Airborne virus particles from the respiratory tract, </a:t>
            </a:r>
            <a:r>
              <a:rPr lang="en-IN" dirty="0" smtClean="0"/>
              <a:t>droppings, and</a:t>
            </a:r>
          </a:p>
          <a:p>
            <a:pPr algn="just"/>
            <a:r>
              <a:rPr lang="en-IN" dirty="0" smtClean="0"/>
              <a:t> People-carrying </a:t>
            </a:r>
            <a:r>
              <a:rPr lang="en-IN" dirty="0"/>
              <a:t>virus on their clothing and </a:t>
            </a:r>
            <a:r>
              <a:rPr lang="en-IN" dirty="0" smtClean="0"/>
              <a:t>equipment are </a:t>
            </a:r>
            <a:r>
              <a:rPr lang="en-IN" dirty="0"/>
              <a:t>the main routes of transmission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>
                <a:solidFill>
                  <a:srgbClr val="FF0000"/>
                </a:solidFill>
              </a:rPr>
              <a:t>Clinical Signs</a:t>
            </a:r>
            <a:r>
              <a:rPr lang="en-IN" dirty="0" smtClean="0"/>
              <a:t>: Extremely </a:t>
            </a:r>
            <a:r>
              <a:rPr lang="en-IN" dirty="0"/>
              <a:t>variable and depend on </a:t>
            </a:r>
            <a:r>
              <a:rPr lang="en-IN" dirty="0" smtClean="0"/>
              <a:t>the:     	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species </a:t>
            </a:r>
            <a:r>
              <a:rPr lang="en-IN" dirty="0"/>
              <a:t>affected,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age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sex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concurrent infections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type </a:t>
            </a:r>
            <a:r>
              <a:rPr lang="en-IN" dirty="0"/>
              <a:t>of the </a:t>
            </a:r>
            <a:r>
              <a:rPr lang="en-IN" dirty="0" smtClean="0"/>
              <a:t>virus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environmental </a:t>
            </a:r>
            <a:r>
              <a:rPr lang="en-IN" dirty="0"/>
              <a:t>factors </a:t>
            </a:r>
            <a:r>
              <a:rPr lang="en-IN" dirty="0" smtClean="0"/>
              <a:t>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527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n-IN" b="1" dirty="0"/>
              <a:t>T</a:t>
            </a:r>
            <a:r>
              <a:rPr lang="en-IN" b="1" dirty="0" smtClean="0"/>
              <a:t>he first sign </a:t>
            </a:r>
            <a:r>
              <a:rPr lang="en-IN" b="1" dirty="0"/>
              <a:t>of highly pathogenic avian influenza </a:t>
            </a:r>
            <a:r>
              <a:rPr lang="en-IN" b="1" dirty="0" smtClean="0"/>
              <a:t>(HPAI)in </a:t>
            </a:r>
            <a:r>
              <a:rPr lang="en-IN" dirty="0"/>
              <a:t>chickens or turkeys is the </a:t>
            </a:r>
            <a:r>
              <a:rPr lang="en-IN" dirty="0" smtClean="0"/>
              <a:t>sudden onset </a:t>
            </a:r>
            <a:r>
              <a:rPr lang="en-IN" dirty="0"/>
              <a:t>of high mortality, which may approach 100% within a few days</a:t>
            </a:r>
            <a:r>
              <a:rPr lang="en-IN" dirty="0" smtClean="0"/>
              <a:t>.</a:t>
            </a:r>
          </a:p>
          <a:p>
            <a:pPr algn="just"/>
            <a:r>
              <a:rPr lang="en-IN" b="1" i="1" dirty="0" smtClean="0"/>
              <a:t>Other clinical </a:t>
            </a:r>
            <a:r>
              <a:rPr lang="en-IN" b="1" i="1" dirty="0"/>
              <a:t>signs </a:t>
            </a:r>
            <a:r>
              <a:rPr lang="en-IN" b="1" i="1" dirty="0" smtClean="0"/>
              <a:t>include (as single or in combination):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Cessation of </a:t>
            </a:r>
            <a:r>
              <a:rPr lang="en-IN" dirty="0"/>
              <a:t>egg </a:t>
            </a:r>
            <a:r>
              <a:rPr lang="en-IN" dirty="0" smtClean="0"/>
              <a:t>Laying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Respiratory </a:t>
            </a:r>
            <a:r>
              <a:rPr lang="en-IN" dirty="0"/>
              <a:t>signs </a:t>
            </a:r>
            <a:r>
              <a:rPr lang="en-IN" dirty="0" smtClean="0"/>
              <a:t>(coughing</a:t>
            </a:r>
            <a:r>
              <a:rPr lang="en-IN" dirty="0"/>
              <a:t>, sneezing, </a:t>
            </a:r>
            <a:r>
              <a:rPr lang="en-IN" dirty="0" smtClean="0"/>
              <a:t> </a:t>
            </a:r>
            <a:r>
              <a:rPr lang="en-IN" dirty="0" err="1" smtClean="0"/>
              <a:t>rales</a:t>
            </a:r>
            <a:r>
              <a:rPr lang="en-IN" dirty="0"/>
              <a:t>, excessive l</a:t>
            </a:r>
            <a:r>
              <a:rPr lang="en-IN" dirty="0" smtClean="0"/>
              <a:t>achrymation)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Pronounced depression and </a:t>
            </a:r>
            <a:r>
              <a:rPr lang="en-IN" dirty="0"/>
              <a:t>decreased </a:t>
            </a:r>
            <a:r>
              <a:rPr lang="en-IN" dirty="0" smtClean="0"/>
              <a:t>activity;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D</a:t>
            </a:r>
            <a:r>
              <a:rPr lang="en-IN" dirty="0" smtClean="0"/>
              <a:t>ecreased </a:t>
            </a:r>
            <a:r>
              <a:rPr lang="en-IN" dirty="0"/>
              <a:t>feed consumption and </a:t>
            </a:r>
            <a:r>
              <a:rPr lang="en-IN" dirty="0" smtClean="0"/>
              <a:t>emaciation;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Oedema of </a:t>
            </a:r>
            <a:r>
              <a:rPr lang="en-IN" dirty="0"/>
              <a:t>head and </a:t>
            </a:r>
            <a:r>
              <a:rPr lang="en-IN" dirty="0" smtClean="0"/>
              <a:t>face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Cyanosis </a:t>
            </a:r>
            <a:r>
              <a:rPr lang="en-IN" dirty="0"/>
              <a:t>of </a:t>
            </a:r>
            <a:r>
              <a:rPr lang="en-IN" dirty="0" err="1"/>
              <a:t>unfeathered</a:t>
            </a:r>
            <a:r>
              <a:rPr lang="en-IN" dirty="0"/>
              <a:t> </a:t>
            </a:r>
            <a:r>
              <a:rPr lang="en-IN" dirty="0" smtClean="0"/>
              <a:t>skin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Nervous disorder and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D</a:t>
            </a:r>
            <a:r>
              <a:rPr lang="en-IN" dirty="0" smtClean="0"/>
              <a:t>iarrhoea.</a:t>
            </a:r>
          </a:p>
          <a:p>
            <a:pPr algn="just"/>
            <a:r>
              <a:rPr lang="en-IN" b="1" dirty="0"/>
              <a:t>The less virulent </a:t>
            </a:r>
            <a:r>
              <a:rPr lang="en-IN" b="1" dirty="0" smtClean="0"/>
              <a:t>viruses(LPAI) </a:t>
            </a:r>
            <a:r>
              <a:rPr lang="en-IN" b="1" dirty="0"/>
              <a:t>may </a:t>
            </a:r>
            <a:r>
              <a:rPr lang="en-IN" b="1" dirty="0" smtClean="0"/>
              <a:t>cause: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D</a:t>
            </a:r>
            <a:r>
              <a:rPr lang="en-IN" dirty="0" smtClean="0"/>
              <a:t>rop </a:t>
            </a:r>
            <a:r>
              <a:rPr lang="en-IN" dirty="0"/>
              <a:t>in egg production or </a:t>
            </a:r>
            <a:r>
              <a:rPr lang="en-IN" dirty="0" smtClean="0"/>
              <a:t>complete cessation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Respiratory </a:t>
            </a:r>
            <a:r>
              <a:rPr lang="en-IN" dirty="0"/>
              <a:t>disease, anorexia, depression, sinusitis, and low mortality</a:t>
            </a:r>
          </a:p>
        </p:txBody>
      </p:sp>
    </p:spTree>
    <p:extLst>
      <p:ext uri="{BB962C8B-B14F-4D97-AF65-F5344CB8AC3E}">
        <p14:creationId xmlns:p14="http://schemas.microsoft.com/office/powerpoint/2010/main" val="328272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DIAGNOSIS:</a:t>
            </a:r>
            <a:endParaRPr lang="en-IN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Virus </a:t>
            </a:r>
            <a:r>
              <a:rPr lang="en-IN" dirty="0" smtClean="0"/>
              <a:t>isolation</a:t>
            </a:r>
            <a:endParaRPr lang="en-IN" dirty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A</a:t>
            </a:r>
            <a:r>
              <a:rPr lang="en-IN" dirty="0" smtClean="0"/>
              <a:t>gar </a:t>
            </a:r>
            <a:r>
              <a:rPr lang="en-IN" dirty="0"/>
              <a:t>gel </a:t>
            </a:r>
            <a:r>
              <a:rPr lang="en-IN" dirty="0" smtClean="0"/>
              <a:t>immune-diffusion </a:t>
            </a:r>
            <a:r>
              <a:rPr lang="en-IN" dirty="0"/>
              <a:t>test (AGID</a:t>
            </a:r>
            <a:r>
              <a:rPr lang="en-IN" dirty="0" smtClean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The </a:t>
            </a:r>
            <a:r>
              <a:rPr lang="en-IN" dirty="0"/>
              <a:t>commercial ELISA </a:t>
            </a:r>
            <a:r>
              <a:rPr lang="en-IN" dirty="0" smtClean="0"/>
              <a:t>tests</a:t>
            </a:r>
          </a:p>
          <a:p>
            <a:pPr algn="just"/>
            <a:r>
              <a:rPr lang="en-IN" dirty="0"/>
              <a:t>The AGID test detects antibody to both the </a:t>
            </a:r>
            <a:r>
              <a:rPr lang="en-IN" dirty="0" smtClean="0"/>
              <a:t>nucleoprotein and </a:t>
            </a:r>
            <a:r>
              <a:rPr lang="en-IN" dirty="0"/>
              <a:t>matrix 1 (M1) proteins that are </a:t>
            </a:r>
            <a:r>
              <a:rPr lang="en-IN" dirty="0" smtClean="0"/>
              <a:t>conserved for </a:t>
            </a:r>
            <a:r>
              <a:rPr lang="en-IN" dirty="0"/>
              <a:t>all type A influenza viruses. </a:t>
            </a:r>
            <a:endParaRPr lang="en-IN" dirty="0" smtClean="0"/>
          </a:p>
          <a:p>
            <a:r>
              <a:rPr lang="en-IN" dirty="0" smtClean="0"/>
              <a:t>The commercial ELISA </a:t>
            </a:r>
            <a:r>
              <a:rPr lang="en-IN" dirty="0"/>
              <a:t>tests detect only antibody to </a:t>
            </a:r>
            <a:r>
              <a:rPr lang="en-IN" dirty="0" smtClean="0"/>
              <a:t>the nucleoprotein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TREATMENT &amp; </a:t>
            </a:r>
            <a:r>
              <a:rPr lang="en-IN" b="1" dirty="0" smtClean="0">
                <a:solidFill>
                  <a:srgbClr val="FF0000"/>
                </a:solidFill>
              </a:rPr>
              <a:t>CONTROL:</a:t>
            </a:r>
          </a:p>
          <a:p>
            <a:pPr algn="just"/>
            <a:r>
              <a:rPr lang="en-IN" dirty="0" smtClean="0"/>
              <a:t>Quarantine </a:t>
            </a:r>
            <a:r>
              <a:rPr lang="en-IN" dirty="0"/>
              <a:t>of the infected flocks </a:t>
            </a:r>
            <a:r>
              <a:rPr lang="en-IN" dirty="0" smtClean="0"/>
              <a:t>and usually </a:t>
            </a:r>
            <a:r>
              <a:rPr lang="en-IN" dirty="0"/>
              <a:t>a quarantine zone around the </a:t>
            </a:r>
            <a:r>
              <a:rPr lang="en-IN" dirty="0" smtClean="0"/>
              <a:t>infected flocks.</a:t>
            </a:r>
          </a:p>
          <a:p>
            <a:pPr algn="just"/>
            <a:r>
              <a:rPr lang="en-IN" dirty="0" smtClean="0"/>
              <a:t>Increased </a:t>
            </a:r>
            <a:r>
              <a:rPr lang="en-IN" dirty="0"/>
              <a:t>biosecurity by </a:t>
            </a:r>
            <a:r>
              <a:rPr lang="en-IN" dirty="0" smtClean="0"/>
              <a:t>greatly restricting </a:t>
            </a:r>
            <a:r>
              <a:rPr lang="en-IN" dirty="0"/>
              <a:t>access of personnel and equipment </a:t>
            </a:r>
            <a:r>
              <a:rPr lang="en-IN" dirty="0" smtClean="0"/>
              <a:t>to and </a:t>
            </a:r>
            <a:r>
              <a:rPr lang="en-IN" dirty="0"/>
              <a:t>from farms in the quarantine </a:t>
            </a:r>
            <a:r>
              <a:rPr lang="en-IN" dirty="0" smtClean="0"/>
              <a:t>zone.</a:t>
            </a:r>
          </a:p>
          <a:p>
            <a:pPr algn="just"/>
            <a:r>
              <a:rPr lang="en-IN" dirty="0" smtClean="0"/>
              <a:t>Increased </a:t>
            </a:r>
            <a:r>
              <a:rPr lang="en-IN" dirty="0"/>
              <a:t>surveillance on surrounding farms </a:t>
            </a:r>
            <a:r>
              <a:rPr lang="en-IN" dirty="0" smtClean="0"/>
              <a:t>to monitor </a:t>
            </a:r>
            <a:r>
              <a:rPr lang="en-IN" dirty="0"/>
              <a:t>for evidence of spread of influenza </a:t>
            </a:r>
            <a:r>
              <a:rPr lang="en-IN" dirty="0" smtClean="0"/>
              <a:t>infections.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815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1133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anil kumar</cp:lastModifiedBy>
  <cp:revision>23</cp:revision>
  <dcterms:created xsi:type="dcterms:W3CDTF">2006-08-16T00:00:00Z</dcterms:created>
  <dcterms:modified xsi:type="dcterms:W3CDTF">2020-07-14T17:13:50Z</dcterms:modified>
</cp:coreProperties>
</file>