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Default Extension="jpg" ContentType="image/jp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</p:sldMasterIdLst>
  <p:sldIdLst>
    <p:sldId id="256" r:id="rId2"/>
    <p:sldId id="257" r:id="rId3"/>
    <p:sldId id="259" r:id="rId4"/>
    <p:sldId id="260" r:id="rId5"/>
    <p:sldId id="261" r:id="rId6"/>
    <p:sldId id="262" r:id="rId7"/>
    <p:sldId id="263" r:id="rId8"/>
    <p:sldId id="266" r:id="rId9"/>
    <p:sldId id="267" r:id="rId10"/>
    <p:sldId id="268" r:id="rId11"/>
    <p:sldId id="269" r:id="rId12"/>
    <p:sldId id="270" r:id="rId13"/>
    <p:sldId id="271" r:id="rId14"/>
    <p:sldId id="272" r:id="rId15"/>
    <p:sldId id="273" r:id="rId16"/>
    <p:sldId id="274" r:id="rId17"/>
    <p:sldId id="275" r:id="rId18"/>
    <p:sldId id="276" r:id="rId19"/>
  </p:sldIdLst>
  <p:sldSz cx="12192000" cy="6858000"/>
  <p:notesSz cx="12192000" cy="6858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8" d="100"/>
          <a:sy n="68" d="100"/>
        </p:scale>
        <p:origin x="792" y="72"/>
      </p:cViewPr>
      <p:guideLst>
        <p:guide orient="horz" pos="2880"/>
        <p:guide pos="216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ctrTitle"/>
          </p:nvPr>
        </p:nvSpPr>
        <p:spPr>
          <a:xfrm>
            <a:off x="914400" y="2125980"/>
            <a:ext cx="10363200" cy="144018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subTitle" idx="4"/>
          </p:nvPr>
        </p:nvSpPr>
        <p:spPr>
          <a:xfrm>
            <a:off x="1828800" y="3840480"/>
            <a:ext cx="8534400" cy="17145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4/27/2020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5400" b="0" i="0">
                <a:solidFill>
                  <a:schemeClr val="tx1"/>
                </a:solidFill>
                <a:latin typeface="Times New Roman"/>
                <a:cs typeface="Times New Roman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/>
        <p:txBody>
          <a:bodyPr lIns="0" tIns="0" rIns="0" bIns="0"/>
          <a:lstStyle>
            <a:lvl1pPr>
              <a:defRPr sz="2800" b="0" i="0">
                <a:solidFill>
                  <a:schemeClr val="tx1"/>
                </a:solidFill>
                <a:latin typeface="Times New Roman"/>
                <a:cs typeface="Times New Roman"/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4/27/2020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5400" b="0" i="0">
                <a:solidFill>
                  <a:schemeClr val="tx1"/>
                </a:solidFill>
                <a:latin typeface="Times New Roman"/>
                <a:cs typeface="Times New Roman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sz="half" idx="2"/>
          </p:nvPr>
        </p:nvSpPr>
        <p:spPr>
          <a:xfrm>
            <a:off x="609600" y="1577340"/>
            <a:ext cx="5303520" cy="452628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sz="half" idx="3"/>
          </p:nvPr>
        </p:nvSpPr>
        <p:spPr>
          <a:xfrm>
            <a:off x="6278880" y="1577340"/>
            <a:ext cx="5303520" cy="452628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6" name="Holder 6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4/27/2020</a:t>
            </a:fld>
            <a:endParaRPr lang="en-US"/>
          </a:p>
        </p:txBody>
      </p:sp>
      <p:sp>
        <p:nvSpPr>
          <p:cNvPr id="7" name="Holder 7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5400" b="0" i="0">
                <a:solidFill>
                  <a:schemeClr val="tx1"/>
                </a:solidFill>
                <a:latin typeface="Times New Roman"/>
                <a:cs typeface="Times New Roman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4/27/2020</a:t>
            </a:fld>
            <a:endParaRPr lang="en-US"/>
          </a:p>
        </p:txBody>
      </p:sp>
      <p:sp>
        <p:nvSpPr>
          <p:cNvPr id="5" name="Holder 5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4/27/2020</a:t>
            </a:fld>
            <a:endParaRPr lang="en-US"/>
          </a:p>
        </p:txBody>
      </p:sp>
      <p:sp>
        <p:nvSpPr>
          <p:cNvPr id="4" name="Holder 4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>
          <a:xfrm>
            <a:off x="1162126" y="2978276"/>
            <a:ext cx="9867747" cy="84836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sz="5400" b="0" i="0">
                <a:solidFill>
                  <a:schemeClr val="tx1"/>
                </a:solidFill>
                <a:latin typeface="Times New Roman"/>
                <a:cs typeface="Times New Roman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>
          <a:xfrm>
            <a:off x="310641" y="1055395"/>
            <a:ext cx="11570716" cy="4121785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sz="2800" b="0" i="0">
                <a:solidFill>
                  <a:schemeClr val="tx1"/>
                </a:solidFill>
                <a:latin typeface="Times New Roman"/>
                <a:cs typeface="Times New Roman"/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>
          <a:xfrm>
            <a:off x="4145280" y="6377940"/>
            <a:ext cx="3901440" cy="3429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>
          <a:xfrm>
            <a:off x="609600" y="6377940"/>
            <a:ext cx="2804160" cy="3429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4/27/2020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>
          <a:xfrm>
            <a:off x="8778240" y="6377940"/>
            <a:ext cx="2804160" cy="3429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</p:sldLayoutIdLst>
  <p:txStyles>
    <p:titleStyle>
      <a:lvl1pPr>
        <a:defRPr>
          <a:latin typeface="+mj-lt"/>
          <a:ea typeface="+mj-ea"/>
          <a:cs typeface="+mj-cs"/>
        </a:defRPr>
      </a:lvl1pPr>
    </p:titleStyle>
    <p:bodyStyle>
      <a:lvl1pPr marL="0">
        <a:defRPr>
          <a:latin typeface="+mn-lt"/>
          <a:ea typeface="+mn-ea"/>
          <a:cs typeface="+mn-cs"/>
        </a:defRPr>
      </a:lvl1pPr>
      <a:lvl2pPr marL="457200">
        <a:defRPr>
          <a:latin typeface="+mn-lt"/>
          <a:ea typeface="+mn-ea"/>
          <a:cs typeface="+mn-cs"/>
        </a:defRPr>
      </a:lvl2pPr>
      <a:lvl3pPr marL="914400">
        <a:defRPr>
          <a:latin typeface="+mn-lt"/>
          <a:ea typeface="+mn-ea"/>
          <a:cs typeface="+mn-cs"/>
        </a:defRPr>
      </a:lvl3pPr>
      <a:lvl4pPr marL="1371600">
        <a:defRPr>
          <a:latin typeface="+mn-lt"/>
          <a:ea typeface="+mn-ea"/>
          <a:cs typeface="+mn-cs"/>
        </a:defRPr>
      </a:lvl4pPr>
      <a:lvl5pPr marL="1828800">
        <a:defRPr>
          <a:latin typeface="+mn-lt"/>
          <a:ea typeface="+mn-ea"/>
          <a:cs typeface="+mn-cs"/>
        </a:defRPr>
      </a:lvl5pPr>
      <a:lvl6pPr marL="2286000">
        <a:defRPr>
          <a:latin typeface="+mn-lt"/>
          <a:ea typeface="+mn-ea"/>
          <a:cs typeface="+mn-cs"/>
        </a:defRPr>
      </a:lvl6pPr>
      <a:lvl7pPr marL="2743200">
        <a:defRPr>
          <a:latin typeface="+mn-lt"/>
          <a:ea typeface="+mn-ea"/>
          <a:cs typeface="+mn-cs"/>
        </a:defRPr>
      </a:lvl7pPr>
      <a:lvl8pPr marL="3200400">
        <a:defRPr>
          <a:latin typeface="+mn-lt"/>
          <a:ea typeface="+mn-ea"/>
          <a:cs typeface="+mn-cs"/>
        </a:defRPr>
      </a:lvl8pPr>
      <a:lvl9pPr marL="3657600">
        <a:defRPr>
          <a:latin typeface="+mn-lt"/>
          <a:ea typeface="+mn-ea"/>
          <a:cs typeface="+mn-cs"/>
        </a:defRPr>
      </a:lvl9pPr>
    </p:bodyStyle>
    <p:otherStyle>
      <a:lvl1pPr marL="0">
        <a:defRPr>
          <a:latin typeface="+mn-lt"/>
          <a:ea typeface="+mn-ea"/>
          <a:cs typeface="+mn-cs"/>
        </a:defRPr>
      </a:lvl1pPr>
      <a:lvl2pPr marL="457200">
        <a:defRPr>
          <a:latin typeface="+mn-lt"/>
          <a:ea typeface="+mn-ea"/>
          <a:cs typeface="+mn-cs"/>
        </a:defRPr>
      </a:lvl2pPr>
      <a:lvl3pPr marL="914400">
        <a:defRPr>
          <a:latin typeface="+mn-lt"/>
          <a:ea typeface="+mn-ea"/>
          <a:cs typeface="+mn-cs"/>
        </a:defRPr>
      </a:lvl3pPr>
      <a:lvl4pPr marL="1371600">
        <a:defRPr>
          <a:latin typeface="+mn-lt"/>
          <a:ea typeface="+mn-ea"/>
          <a:cs typeface="+mn-cs"/>
        </a:defRPr>
      </a:lvl4pPr>
      <a:lvl5pPr marL="1828800">
        <a:defRPr>
          <a:latin typeface="+mn-lt"/>
          <a:ea typeface="+mn-ea"/>
          <a:cs typeface="+mn-cs"/>
        </a:defRPr>
      </a:lvl5pPr>
      <a:lvl6pPr marL="2286000">
        <a:defRPr>
          <a:latin typeface="+mn-lt"/>
          <a:ea typeface="+mn-ea"/>
          <a:cs typeface="+mn-cs"/>
        </a:defRPr>
      </a:lvl6pPr>
      <a:lvl7pPr marL="2743200">
        <a:defRPr>
          <a:latin typeface="+mn-lt"/>
          <a:ea typeface="+mn-ea"/>
          <a:cs typeface="+mn-cs"/>
        </a:defRPr>
      </a:lvl7pPr>
      <a:lvl8pPr marL="3200400">
        <a:defRPr>
          <a:latin typeface="+mn-lt"/>
          <a:ea typeface="+mn-ea"/>
          <a:cs typeface="+mn-cs"/>
        </a:defRPr>
      </a:lvl8pPr>
      <a:lvl9pPr marL="3657600">
        <a:defRPr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4.jpg"/><Relationship Id="rId4" Type="http://schemas.openxmlformats.org/officeDocument/2006/relationships/image" Target="../media/image3.jp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4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5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4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g"/><Relationship Id="rId1" Type="http://schemas.openxmlformats.org/officeDocument/2006/relationships/slideLayout" Target="../slideLayouts/slideLayout5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0" y="0"/>
            <a:ext cx="12192000" cy="6858000"/>
            <a:chOff x="0" y="0"/>
            <a:chExt cx="12192000" cy="6858000"/>
          </a:xfrm>
        </p:grpSpPr>
        <p:sp>
          <p:nvSpPr>
            <p:cNvPr id="3" name="object 3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5040503" y="619632"/>
              <a:ext cx="4185285" cy="59690"/>
            </a:xfrm>
            <a:custGeom>
              <a:avLst/>
              <a:gdLst/>
              <a:ahLst/>
              <a:cxnLst/>
              <a:rect l="l" t="t" r="r" b="b"/>
              <a:pathLst>
                <a:path w="4185284" h="59690">
                  <a:moveTo>
                    <a:pt x="1380744" y="0"/>
                  </a:moveTo>
                  <a:lnTo>
                    <a:pt x="0" y="0"/>
                  </a:lnTo>
                  <a:lnTo>
                    <a:pt x="0" y="59436"/>
                  </a:lnTo>
                  <a:lnTo>
                    <a:pt x="1380744" y="59436"/>
                  </a:lnTo>
                  <a:lnTo>
                    <a:pt x="1380744" y="0"/>
                  </a:lnTo>
                  <a:close/>
                </a:path>
                <a:path w="4185284" h="59690">
                  <a:moveTo>
                    <a:pt x="4184904" y="0"/>
                  </a:moveTo>
                  <a:lnTo>
                    <a:pt x="1537716" y="0"/>
                  </a:lnTo>
                  <a:lnTo>
                    <a:pt x="1537716" y="59436"/>
                  </a:lnTo>
                  <a:lnTo>
                    <a:pt x="4184904" y="59436"/>
                  </a:lnTo>
                  <a:lnTo>
                    <a:pt x="4184904" y="0"/>
                  </a:lnTo>
                  <a:close/>
                </a:path>
              </a:pathLst>
            </a:custGeom>
            <a:solidFill>
              <a:srgbClr val="FFC000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5" name="object 5"/>
          <p:cNvSpPr txBox="1">
            <a:spLocks noGrp="1"/>
          </p:cNvSpPr>
          <p:nvPr>
            <p:ph type="title"/>
          </p:nvPr>
        </p:nvSpPr>
        <p:spPr>
          <a:xfrm>
            <a:off x="1065682" y="0"/>
            <a:ext cx="10062210" cy="77216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4900" b="1" spc="-5" dirty="0">
                <a:solidFill>
                  <a:srgbClr val="FFC000"/>
                </a:solidFill>
                <a:latin typeface="Times New Roman"/>
                <a:cs typeface="Times New Roman"/>
              </a:rPr>
              <a:t>Asian sea bass </a:t>
            </a:r>
            <a:r>
              <a:rPr sz="4900" b="1" i="1" spc="-5" dirty="0">
                <a:solidFill>
                  <a:srgbClr val="FFC000"/>
                </a:solidFill>
                <a:latin typeface="Times New Roman"/>
                <a:cs typeface="Times New Roman"/>
              </a:rPr>
              <a:t>Lates calcarifer</a:t>
            </a:r>
            <a:r>
              <a:rPr sz="4900" b="1" i="1" spc="90" dirty="0">
                <a:solidFill>
                  <a:srgbClr val="FFC000"/>
                </a:solidFill>
                <a:latin typeface="Times New Roman"/>
                <a:cs typeface="Times New Roman"/>
              </a:rPr>
              <a:t> </a:t>
            </a:r>
            <a:r>
              <a:rPr sz="4900" b="1" spc="-15" dirty="0">
                <a:solidFill>
                  <a:srgbClr val="FFC000"/>
                </a:solidFill>
                <a:latin typeface="Times New Roman"/>
                <a:cs typeface="Times New Roman"/>
              </a:rPr>
              <a:t>culture</a:t>
            </a:r>
            <a:endParaRPr sz="4900">
              <a:latin typeface="Times New Roman"/>
              <a:cs typeface="Times New Roman"/>
            </a:endParaRPr>
          </a:p>
        </p:txBody>
      </p:sp>
      <p:grpSp>
        <p:nvGrpSpPr>
          <p:cNvPr id="6" name="object 6"/>
          <p:cNvGrpSpPr/>
          <p:nvPr/>
        </p:nvGrpSpPr>
        <p:grpSpPr>
          <a:xfrm>
            <a:off x="0" y="3083051"/>
            <a:ext cx="12059539" cy="3775075"/>
            <a:chOff x="-6095" y="3083051"/>
            <a:chExt cx="12065635" cy="3775075"/>
          </a:xfrm>
        </p:grpSpPr>
        <p:sp>
          <p:nvSpPr>
            <p:cNvPr id="7" name="object 7"/>
            <p:cNvSpPr/>
            <p:nvPr/>
          </p:nvSpPr>
          <p:spPr>
            <a:xfrm>
              <a:off x="5687568" y="3083051"/>
              <a:ext cx="6371844" cy="3774947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" name="object 8"/>
            <p:cNvSpPr/>
            <p:nvPr/>
          </p:nvSpPr>
          <p:spPr>
            <a:xfrm>
              <a:off x="5882639" y="3278123"/>
              <a:ext cx="5783579" cy="3334512"/>
            </a:xfrm>
            <a:prstGeom prst="rect">
              <a:avLst/>
            </a:prstGeom>
            <a:blipFill>
              <a:blip r:embed="rId4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" name="object 9"/>
            <p:cNvSpPr/>
            <p:nvPr/>
          </p:nvSpPr>
          <p:spPr>
            <a:xfrm>
              <a:off x="0" y="3140962"/>
              <a:ext cx="5883275" cy="3619500"/>
            </a:xfrm>
            <a:custGeom>
              <a:avLst/>
              <a:gdLst/>
              <a:ahLst/>
              <a:cxnLst/>
              <a:rect l="l" t="t" r="r" b="b"/>
              <a:pathLst>
                <a:path w="5883275" h="3619500">
                  <a:moveTo>
                    <a:pt x="1896785" y="3606800"/>
                  </a:moveTo>
                  <a:lnTo>
                    <a:pt x="1189193" y="3606800"/>
                  </a:lnTo>
                  <a:lnTo>
                    <a:pt x="1254187" y="3619500"/>
                  </a:lnTo>
                  <a:lnTo>
                    <a:pt x="1835768" y="3619500"/>
                  </a:lnTo>
                  <a:lnTo>
                    <a:pt x="1896785" y="3606800"/>
                  </a:lnTo>
                  <a:close/>
                </a:path>
                <a:path w="5883275" h="3619500">
                  <a:moveTo>
                    <a:pt x="0" y="152400"/>
                  </a:moveTo>
                  <a:lnTo>
                    <a:pt x="265772" y="3263900"/>
                  </a:lnTo>
                  <a:lnTo>
                    <a:pt x="267618" y="3276600"/>
                  </a:lnTo>
                  <a:lnTo>
                    <a:pt x="273092" y="3302000"/>
                  </a:lnTo>
                  <a:lnTo>
                    <a:pt x="282103" y="3314700"/>
                  </a:lnTo>
                  <a:lnTo>
                    <a:pt x="294560" y="3340100"/>
                  </a:lnTo>
                  <a:lnTo>
                    <a:pt x="310370" y="3352800"/>
                  </a:lnTo>
                  <a:lnTo>
                    <a:pt x="329442" y="3378200"/>
                  </a:lnTo>
                  <a:lnTo>
                    <a:pt x="351682" y="3390900"/>
                  </a:lnTo>
                  <a:lnTo>
                    <a:pt x="377001" y="3403600"/>
                  </a:lnTo>
                  <a:lnTo>
                    <a:pt x="405305" y="3429000"/>
                  </a:lnTo>
                  <a:lnTo>
                    <a:pt x="436502" y="3441700"/>
                  </a:lnTo>
                  <a:lnTo>
                    <a:pt x="470502" y="3454400"/>
                  </a:lnTo>
                  <a:lnTo>
                    <a:pt x="507211" y="3467100"/>
                  </a:lnTo>
                  <a:lnTo>
                    <a:pt x="546538" y="3479800"/>
                  </a:lnTo>
                  <a:lnTo>
                    <a:pt x="588391" y="3505200"/>
                  </a:lnTo>
                  <a:lnTo>
                    <a:pt x="632678" y="3517900"/>
                  </a:lnTo>
                  <a:lnTo>
                    <a:pt x="679307" y="3530600"/>
                  </a:lnTo>
                  <a:lnTo>
                    <a:pt x="728186" y="3543300"/>
                  </a:lnTo>
                  <a:lnTo>
                    <a:pt x="779223" y="3543300"/>
                  </a:lnTo>
                  <a:lnTo>
                    <a:pt x="887405" y="3568700"/>
                  </a:lnTo>
                  <a:lnTo>
                    <a:pt x="1003116" y="3594100"/>
                  </a:lnTo>
                  <a:lnTo>
                    <a:pt x="1063566" y="3594100"/>
                  </a:lnTo>
                  <a:lnTo>
                    <a:pt x="1125622" y="3606800"/>
                  </a:lnTo>
                  <a:lnTo>
                    <a:pt x="2019578" y="3606800"/>
                  </a:lnTo>
                  <a:lnTo>
                    <a:pt x="2142517" y="3581400"/>
                  </a:lnTo>
                  <a:lnTo>
                    <a:pt x="2203715" y="3581400"/>
                  </a:lnTo>
                  <a:lnTo>
                    <a:pt x="2558885" y="3505200"/>
                  </a:lnTo>
                  <a:lnTo>
                    <a:pt x="2722879" y="3467100"/>
                  </a:lnTo>
                  <a:lnTo>
                    <a:pt x="2824785" y="3441700"/>
                  </a:lnTo>
                  <a:lnTo>
                    <a:pt x="2873120" y="3429000"/>
                  </a:lnTo>
                  <a:lnTo>
                    <a:pt x="2919535" y="3403600"/>
                  </a:lnTo>
                  <a:lnTo>
                    <a:pt x="2963901" y="3390900"/>
                  </a:lnTo>
                  <a:lnTo>
                    <a:pt x="3006086" y="3378200"/>
                  </a:lnTo>
                  <a:lnTo>
                    <a:pt x="3045961" y="3365500"/>
                  </a:lnTo>
                  <a:lnTo>
                    <a:pt x="3083395" y="3340100"/>
                  </a:lnTo>
                  <a:lnTo>
                    <a:pt x="3118258" y="3327400"/>
                  </a:lnTo>
                  <a:lnTo>
                    <a:pt x="3150420" y="3314700"/>
                  </a:lnTo>
                  <a:lnTo>
                    <a:pt x="3179749" y="3289300"/>
                  </a:lnTo>
                  <a:lnTo>
                    <a:pt x="3206117" y="3276600"/>
                  </a:lnTo>
                  <a:lnTo>
                    <a:pt x="3229391" y="3263900"/>
                  </a:lnTo>
                  <a:lnTo>
                    <a:pt x="3249443" y="3238499"/>
                  </a:lnTo>
                  <a:lnTo>
                    <a:pt x="3266141" y="3225799"/>
                  </a:lnTo>
                  <a:lnTo>
                    <a:pt x="3294812" y="3174999"/>
                  </a:lnTo>
                  <a:lnTo>
                    <a:pt x="3299784" y="3136899"/>
                  </a:lnTo>
                  <a:lnTo>
                    <a:pt x="3308547" y="3111499"/>
                  </a:lnTo>
                  <a:lnTo>
                    <a:pt x="3322762" y="3086099"/>
                  </a:lnTo>
                  <a:lnTo>
                    <a:pt x="3342109" y="3060699"/>
                  </a:lnTo>
                  <a:lnTo>
                    <a:pt x="3366270" y="3047999"/>
                  </a:lnTo>
                  <a:lnTo>
                    <a:pt x="3394925" y="3022599"/>
                  </a:lnTo>
                  <a:lnTo>
                    <a:pt x="3427755" y="3009899"/>
                  </a:lnTo>
                  <a:lnTo>
                    <a:pt x="3464440" y="2984499"/>
                  </a:lnTo>
                  <a:lnTo>
                    <a:pt x="3504662" y="2971799"/>
                  </a:lnTo>
                  <a:lnTo>
                    <a:pt x="3548102" y="2959099"/>
                  </a:lnTo>
                  <a:lnTo>
                    <a:pt x="3594439" y="2946399"/>
                  </a:lnTo>
                  <a:lnTo>
                    <a:pt x="3643355" y="2933699"/>
                  </a:lnTo>
                  <a:lnTo>
                    <a:pt x="3694531" y="2920999"/>
                  </a:lnTo>
                  <a:lnTo>
                    <a:pt x="3747647" y="2920999"/>
                  </a:lnTo>
                  <a:lnTo>
                    <a:pt x="3858424" y="2895600"/>
                  </a:lnTo>
                  <a:lnTo>
                    <a:pt x="5882140" y="2895600"/>
                  </a:lnTo>
                  <a:lnTo>
                    <a:pt x="5882491" y="2870200"/>
                  </a:lnTo>
                  <a:lnTo>
                    <a:pt x="5882933" y="2819400"/>
                  </a:lnTo>
                  <a:lnTo>
                    <a:pt x="5883126" y="2768600"/>
                  </a:lnTo>
                  <a:lnTo>
                    <a:pt x="5883083" y="2717800"/>
                  </a:lnTo>
                  <a:lnTo>
                    <a:pt x="5882818" y="2667000"/>
                  </a:lnTo>
                  <a:lnTo>
                    <a:pt x="5882343" y="2616200"/>
                  </a:lnTo>
                  <a:lnTo>
                    <a:pt x="5881671" y="2565400"/>
                  </a:lnTo>
                  <a:lnTo>
                    <a:pt x="5880814" y="2514600"/>
                  </a:lnTo>
                  <a:lnTo>
                    <a:pt x="5879785" y="2463800"/>
                  </a:lnTo>
                  <a:lnTo>
                    <a:pt x="5878597" y="2413000"/>
                  </a:lnTo>
                  <a:lnTo>
                    <a:pt x="5877263" y="2362200"/>
                  </a:lnTo>
                  <a:lnTo>
                    <a:pt x="5875795" y="2311400"/>
                  </a:lnTo>
                  <a:lnTo>
                    <a:pt x="5874207" y="2260600"/>
                  </a:lnTo>
                  <a:lnTo>
                    <a:pt x="5872510" y="2209800"/>
                  </a:lnTo>
                  <a:lnTo>
                    <a:pt x="5870718" y="2146300"/>
                  </a:lnTo>
                  <a:lnTo>
                    <a:pt x="5868843" y="2095500"/>
                  </a:lnTo>
                  <a:lnTo>
                    <a:pt x="5866898" y="2044699"/>
                  </a:lnTo>
                  <a:lnTo>
                    <a:pt x="5864896" y="1993899"/>
                  </a:lnTo>
                  <a:lnTo>
                    <a:pt x="5862849" y="1943099"/>
                  </a:lnTo>
                  <a:lnTo>
                    <a:pt x="5852392" y="1689099"/>
                  </a:lnTo>
                  <a:lnTo>
                    <a:pt x="5850345" y="1638299"/>
                  </a:lnTo>
                  <a:lnTo>
                    <a:pt x="5848343" y="1574799"/>
                  </a:lnTo>
                  <a:lnTo>
                    <a:pt x="5846398" y="1523999"/>
                  </a:lnTo>
                  <a:lnTo>
                    <a:pt x="5844523" y="1473199"/>
                  </a:lnTo>
                  <a:lnTo>
                    <a:pt x="5842731" y="1422399"/>
                  </a:lnTo>
                  <a:lnTo>
                    <a:pt x="5841034" y="1371599"/>
                  </a:lnTo>
                  <a:lnTo>
                    <a:pt x="5839446" y="1320799"/>
                  </a:lnTo>
                  <a:lnTo>
                    <a:pt x="5837978" y="1269999"/>
                  </a:lnTo>
                  <a:lnTo>
                    <a:pt x="5836644" y="1219199"/>
                  </a:lnTo>
                  <a:lnTo>
                    <a:pt x="5835456" y="1168399"/>
                  </a:lnTo>
                  <a:lnTo>
                    <a:pt x="5834427" y="1117599"/>
                  </a:lnTo>
                  <a:lnTo>
                    <a:pt x="5833570" y="1066799"/>
                  </a:lnTo>
                  <a:lnTo>
                    <a:pt x="5832898" y="1015999"/>
                  </a:lnTo>
                  <a:lnTo>
                    <a:pt x="5832423" y="965199"/>
                  </a:lnTo>
                  <a:lnTo>
                    <a:pt x="5832158" y="914399"/>
                  </a:lnTo>
                  <a:lnTo>
                    <a:pt x="5832115" y="863599"/>
                  </a:lnTo>
                  <a:lnTo>
                    <a:pt x="5832308" y="812799"/>
                  </a:lnTo>
                  <a:lnTo>
                    <a:pt x="5832750" y="761999"/>
                  </a:lnTo>
                  <a:lnTo>
                    <a:pt x="5833452" y="711199"/>
                  </a:lnTo>
                  <a:lnTo>
                    <a:pt x="5834427" y="660399"/>
                  </a:lnTo>
                  <a:lnTo>
                    <a:pt x="5835689" y="609599"/>
                  </a:lnTo>
                  <a:lnTo>
                    <a:pt x="5836470" y="584199"/>
                  </a:lnTo>
                  <a:lnTo>
                    <a:pt x="2149865" y="584199"/>
                  </a:lnTo>
                  <a:lnTo>
                    <a:pt x="2087880" y="571499"/>
                  </a:lnTo>
                  <a:lnTo>
                    <a:pt x="1962441" y="571499"/>
                  </a:lnTo>
                  <a:lnTo>
                    <a:pt x="1915739" y="558799"/>
                  </a:lnTo>
                  <a:lnTo>
                    <a:pt x="1815979" y="558799"/>
                  </a:lnTo>
                  <a:lnTo>
                    <a:pt x="1763247" y="546099"/>
                  </a:lnTo>
                  <a:lnTo>
                    <a:pt x="1708831" y="546099"/>
                  </a:lnTo>
                  <a:lnTo>
                    <a:pt x="1652893" y="533399"/>
                  </a:lnTo>
                  <a:lnTo>
                    <a:pt x="1595597" y="533399"/>
                  </a:lnTo>
                  <a:lnTo>
                    <a:pt x="1537105" y="520699"/>
                  </a:lnTo>
                  <a:lnTo>
                    <a:pt x="1477581" y="520699"/>
                  </a:lnTo>
                  <a:lnTo>
                    <a:pt x="1417187" y="507999"/>
                  </a:lnTo>
                  <a:lnTo>
                    <a:pt x="1356085" y="507999"/>
                  </a:lnTo>
                  <a:lnTo>
                    <a:pt x="1232413" y="482599"/>
                  </a:lnTo>
                  <a:lnTo>
                    <a:pt x="1170169" y="482599"/>
                  </a:lnTo>
                  <a:lnTo>
                    <a:pt x="983753" y="444500"/>
                  </a:lnTo>
                  <a:lnTo>
                    <a:pt x="922264" y="444500"/>
                  </a:lnTo>
                  <a:lnTo>
                    <a:pt x="683897" y="393700"/>
                  </a:lnTo>
                  <a:lnTo>
                    <a:pt x="627017" y="393700"/>
                  </a:lnTo>
                  <a:lnTo>
                    <a:pt x="517653" y="368300"/>
                  </a:lnTo>
                  <a:lnTo>
                    <a:pt x="415233" y="342900"/>
                  </a:lnTo>
                  <a:lnTo>
                    <a:pt x="367035" y="330200"/>
                  </a:lnTo>
                  <a:lnTo>
                    <a:pt x="321062" y="317500"/>
                  </a:lnTo>
                  <a:lnTo>
                    <a:pt x="277477" y="304800"/>
                  </a:lnTo>
                  <a:lnTo>
                    <a:pt x="236442" y="292100"/>
                  </a:lnTo>
                  <a:lnTo>
                    <a:pt x="198122" y="279400"/>
                  </a:lnTo>
                  <a:lnTo>
                    <a:pt x="130273" y="254000"/>
                  </a:lnTo>
                  <a:lnTo>
                    <a:pt x="75233" y="228600"/>
                  </a:lnTo>
                  <a:lnTo>
                    <a:pt x="34305" y="203200"/>
                  </a:lnTo>
                  <a:lnTo>
                    <a:pt x="2225" y="165100"/>
                  </a:lnTo>
                  <a:lnTo>
                    <a:pt x="0" y="152400"/>
                  </a:lnTo>
                  <a:close/>
                </a:path>
                <a:path w="5883275" h="3619500">
                  <a:moveTo>
                    <a:pt x="5882140" y="2895600"/>
                  </a:moveTo>
                  <a:lnTo>
                    <a:pt x="4260342" y="2895600"/>
                  </a:lnTo>
                  <a:lnTo>
                    <a:pt x="4297572" y="2908299"/>
                  </a:lnTo>
                  <a:lnTo>
                    <a:pt x="4338002" y="2908299"/>
                  </a:lnTo>
                  <a:lnTo>
                    <a:pt x="4381384" y="2920999"/>
                  </a:lnTo>
                  <a:lnTo>
                    <a:pt x="4427472" y="2920999"/>
                  </a:lnTo>
                  <a:lnTo>
                    <a:pt x="4476019" y="2933699"/>
                  </a:lnTo>
                  <a:lnTo>
                    <a:pt x="4526781" y="2946399"/>
                  </a:lnTo>
                  <a:lnTo>
                    <a:pt x="4579510" y="2946399"/>
                  </a:lnTo>
                  <a:lnTo>
                    <a:pt x="4689885" y="2971799"/>
                  </a:lnTo>
                  <a:lnTo>
                    <a:pt x="5042620" y="3047999"/>
                  </a:lnTo>
                  <a:lnTo>
                    <a:pt x="5101975" y="3073399"/>
                  </a:lnTo>
                  <a:lnTo>
                    <a:pt x="5276085" y="3111499"/>
                  </a:lnTo>
                  <a:lnTo>
                    <a:pt x="5331982" y="3136899"/>
                  </a:lnTo>
                  <a:lnTo>
                    <a:pt x="5439091" y="3162299"/>
                  </a:lnTo>
                  <a:lnTo>
                    <a:pt x="5489809" y="3187699"/>
                  </a:lnTo>
                  <a:lnTo>
                    <a:pt x="5538310" y="3200399"/>
                  </a:lnTo>
                  <a:lnTo>
                    <a:pt x="5584345" y="3225799"/>
                  </a:lnTo>
                  <a:lnTo>
                    <a:pt x="5627669" y="3238499"/>
                  </a:lnTo>
                  <a:lnTo>
                    <a:pt x="5668035" y="3251199"/>
                  </a:lnTo>
                  <a:lnTo>
                    <a:pt x="5705198" y="3276600"/>
                  </a:lnTo>
                  <a:lnTo>
                    <a:pt x="5738911" y="3289300"/>
                  </a:lnTo>
                  <a:lnTo>
                    <a:pt x="5768928" y="3314700"/>
                  </a:lnTo>
                  <a:lnTo>
                    <a:pt x="5795003" y="3327400"/>
                  </a:lnTo>
                  <a:lnTo>
                    <a:pt x="5816888" y="3352800"/>
                  </a:lnTo>
                  <a:lnTo>
                    <a:pt x="5834339" y="3365500"/>
                  </a:lnTo>
                  <a:lnTo>
                    <a:pt x="5847109" y="3378200"/>
                  </a:lnTo>
                  <a:lnTo>
                    <a:pt x="5854952" y="3403600"/>
                  </a:lnTo>
                  <a:lnTo>
                    <a:pt x="5857621" y="3416300"/>
                  </a:lnTo>
                  <a:lnTo>
                    <a:pt x="5861631" y="3365500"/>
                  </a:lnTo>
                  <a:lnTo>
                    <a:pt x="5865254" y="3314700"/>
                  </a:lnTo>
                  <a:lnTo>
                    <a:pt x="5868501" y="3263900"/>
                  </a:lnTo>
                  <a:lnTo>
                    <a:pt x="5871386" y="3225799"/>
                  </a:lnTo>
                  <a:lnTo>
                    <a:pt x="5873920" y="3174999"/>
                  </a:lnTo>
                  <a:lnTo>
                    <a:pt x="5876118" y="3124199"/>
                  </a:lnTo>
                  <a:lnTo>
                    <a:pt x="5877991" y="3073399"/>
                  </a:lnTo>
                  <a:lnTo>
                    <a:pt x="5879552" y="3022599"/>
                  </a:lnTo>
                  <a:lnTo>
                    <a:pt x="5880814" y="2971799"/>
                  </a:lnTo>
                  <a:lnTo>
                    <a:pt x="5881789" y="2920999"/>
                  </a:lnTo>
                  <a:lnTo>
                    <a:pt x="5882140" y="2895600"/>
                  </a:lnTo>
                  <a:close/>
                </a:path>
                <a:path w="5883275" h="3619500">
                  <a:moveTo>
                    <a:pt x="5846019" y="368300"/>
                  </a:moveTo>
                  <a:lnTo>
                    <a:pt x="3404997" y="368300"/>
                  </a:lnTo>
                  <a:lnTo>
                    <a:pt x="3376148" y="375891"/>
                  </a:lnTo>
                  <a:lnTo>
                    <a:pt x="3367113" y="381000"/>
                  </a:lnTo>
                  <a:lnTo>
                    <a:pt x="3337440" y="381000"/>
                  </a:lnTo>
                  <a:lnTo>
                    <a:pt x="3301422" y="393700"/>
                  </a:lnTo>
                  <a:lnTo>
                    <a:pt x="3262902" y="393700"/>
                  </a:lnTo>
                  <a:lnTo>
                    <a:pt x="3127121" y="431800"/>
                  </a:lnTo>
                  <a:lnTo>
                    <a:pt x="3082716" y="431800"/>
                  </a:lnTo>
                  <a:lnTo>
                    <a:pt x="2771858" y="520699"/>
                  </a:lnTo>
                  <a:lnTo>
                    <a:pt x="2726040" y="520699"/>
                  </a:lnTo>
                  <a:lnTo>
                    <a:pt x="2583899" y="558799"/>
                  </a:lnTo>
                  <a:lnTo>
                    <a:pt x="2534566" y="558799"/>
                  </a:lnTo>
                  <a:lnTo>
                    <a:pt x="2484060" y="571499"/>
                  </a:lnTo>
                  <a:lnTo>
                    <a:pt x="2379066" y="571499"/>
                  </a:lnTo>
                  <a:lnTo>
                    <a:pt x="2324343" y="584199"/>
                  </a:lnTo>
                  <a:lnTo>
                    <a:pt x="5836470" y="584199"/>
                  </a:lnTo>
                  <a:lnTo>
                    <a:pt x="5837250" y="558799"/>
                  </a:lnTo>
                  <a:lnTo>
                    <a:pt x="5839123" y="507999"/>
                  </a:lnTo>
                  <a:lnTo>
                    <a:pt x="5841321" y="457200"/>
                  </a:lnTo>
                  <a:lnTo>
                    <a:pt x="5843855" y="406400"/>
                  </a:lnTo>
                  <a:lnTo>
                    <a:pt x="5846019" y="368300"/>
                  </a:lnTo>
                  <a:close/>
                </a:path>
                <a:path w="5883275" h="3619500">
                  <a:moveTo>
                    <a:pt x="2590369" y="507999"/>
                  </a:moveTo>
                  <a:lnTo>
                    <a:pt x="2558229" y="507999"/>
                  </a:lnTo>
                  <a:lnTo>
                    <a:pt x="2559945" y="520699"/>
                  </a:lnTo>
                  <a:lnTo>
                    <a:pt x="2570947" y="520699"/>
                  </a:lnTo>
                  <a:lnTo>
                    <a:pt x="2590369" y="507999"/>
                  </a:lnTo>
                  <a:close/>
                </a:path>
                <a:path w="5883275" h="3619500">
                  <a:moveTo>
                    <a:pt x="2690461" y="495299"/>
                  </a:moveTo>
                  <a:lnTo>
                    <a:pt x="2623674" y="495299"/>
                  </a:lnTo>
                  <a:lnTo>
                    <a:pt x="2592506" y="507999"/>
                  </a:lnTo>
                  <a:lnTo>
                    <a:pt x="2650994" y="507999"/>
                  </a:lnTo>
                  <a:lnTo>
                    <a:pt x="2690461" y="495299"/>
                  </a:lnTo>
                  <a:close/>
                </a:path>
                <a:path w="5883275" h="3619500">
                  <a:moveTo>
                    <a:pt x="3000718" y="444500"/>
                  </a:moveTo>
                  <a:lnTo>
                    <a:pt x="2951019" y="444500"/>
                  </a:lnTo>
                  <a:lnTo>
                    <a:pt x="2895900" y="457200"/>
                  </a:lnTo>
                  <a:lnTo>
                    <a:pt x="2842770" y="457200"/>
                  </a:lnTo>
                  <a:lnTo>
                    <a:pt x="2792108" y="469899"/>
                  </a:lnTo>
                  <a:lnTo>
                    <a:pt x="2744390" y="482599"/>
                  </a:lnTo>
                  <a:lnTo>
                    <a:pt x="2700093" y="482599"/>
                  </a:lnTo>
                  <a:lnTo>
                    <a:pt x="2659695" y="495299"/>
                  </a:lnTo>
                  <a:lnTo>
                    <a:pt x="2734874" y="495299"/>
                  </a:lnTo>
                  <a:lnTo>
                    <a:pt x="2783363" y="482599"/>
                  </a:lnTo>
                  <a:lnTo>
                    <a:pt x="2835060" y="469899"/>
                  </a:lnTo>
                  <a:lnTo>
                    <a:pt x="2889097" y="469899"/>
                  </a:lnTo>
                  <a:lnTo>
                    <a:pt x="3000718" y="444500"/>
                  </a:lnTo>
                  <a:close/>
                </a:path>
                <a:path w="5883275" h="3619500">
                  <a:moveTo>
                    <a:pt x="3123583" y="419100"/>
                  </a:moveTo>
                  <a:lnTo>
                    <a:pt x="3111277" y="419100"/>
                  </a:lnTo>
                  <a:lnTo>
                    <a:pt x="3000718" y="444500"/>
                  </a:lnTo>
                  <a:lnTo>
                    <a:pt x="3007651" y="444500"/>
                  </a:lnTo>
                  <a:lnTo>
                    <a:pt x="3123583" y="419100"/>
                  </a:lnTo>
                  <a:close/>
                </a:path>
                <a:path w="5883275" h="3619500">
                  <a:moveTo>
                    <a:pt x="5128958" y="12700"/>
                  </a:moveTo>
                  <a:lnTo>
                    <a:pt x="4142964" y="12700"/>
                  </a:lnTo>
                  <a:lnTo>
                    <a:pt x="4087462" y="25400"/>
                  </a:lnTo>
                  <a:lnTo>
                    <a:pt x="3982182" y="50800"/>
                  </a:lnTo>
                  <a:lnTo>
                    <a:pt x="3932146" y="76200"/>
                  </a:lnTo>
                  <a:lnTo>
                    <a:pt x="3883674" y="88900"/>
                  </a:lnTo>
                  <a:lnTo>
                    <a:pt x="3836635" y="114300"/>
                  </a:lnTo>
                  <a:lnTo>
                    <a:pt x="3790902" y="139700"/>
                  </a:lnTo>
                  <a:lnTo>
                    <a:pt x="3746344" y="152400"/>
                  </a:lnTo>
                  <a:lnTo>
                    <a:pt x="3702832" y="177800"/>
                  </a:lnTo>
                  <a:lnTo>
                    <a:pt x="3660237" y="203200"/>
                  </a:lnTo>
                  <a:lnTo>
                    <a:pt x="3577279" y="254000"/>
                  </a:lnTo>
                  <a:lnTo>
                    <a:pt x="3536658" y="266700"/>
                  </a:lnTo>
                  <a:lnTo>
                    <a:pt x="3496437" y="292100"/>
                  </a:lnTo>
                  <a:lnTo>
                    <a:pt x="3456485" y="304800"/>
                  </a:lnTo>
                  <a:lnTo>
                    <a:pt x="3416674" y="330200"/>
                  </a:lnTo>
                  <a:lnTo>
                    <a:pt x="3376875" y="342900"/>
                  </a:lnTo>
                  <a:lnTo>
                    <a:pt x="3336957" y="368300"/>
                  </a:lnTo>
                  <a:lnTo>
                    <a:pt x="3296792" y="381000"/>
                  </a:lnTo>
                  <a:lnTo>
                    <a:pt x="3123583" y="419100"/>
                  </a:lnTo>
                  <a:lnTo>
                    <a:pt x="3163988" y="419100"/>
                  </a:lnTo>
                  <a:lnTo>
                    <a:pt x="3213827" y="406400"/>
                  </a:lnTo>
                  <a:lnTo>
                    <a:pt x="3259928" y="393700"/>
                  </a:lnTo>
                  <a:lnTo>
                    <a:pt x="3262902" y="393700"/>
                  </a:lnTo>
                  <a:lnTo>
                    <a:pt x="3309410" y="381000"/>
                  </a:lnTo>
                  <a:lnTo>
                    <a:pt x="3356735" y="381000"/>
                  </a:lnTo>
                  <a:lnTo>
                    <a:pt x="3376148" y="375891"/>
                  </a:lnTo>
                  <a:lnTo>
                    <a:pt x="3389574" y="368300"/>
                  </a:lnTo>
                  <a:lnTo>
                    <a:pt x="5846019" y="368300"/>
                  </a:lnTo>
                  <a:lnTo>
                    <a:pt x="5846740" y="355600"/>
                  </a:lnTo>
                  <a:lnTo>
                    <a:pt x="5849987" y="304800"/>
                  </a:lnTo>
                  <a:lnTo>
                    <a:pt x="5853610" y="266700"/>
                  </a:lnTo>
                  <a:lnTo>
                    <a:pt x="5857621" y="215900"/>
                  </a:lnTo>
                  <a:lnTo>
                    <a:pt x="5846510" y="177800"/>
                  </a:lnTo>
                  <a:lnTo>
                    <a:pt x="5814607" y="152400"/>
                  </a:lnTo>
                  <a:lnTo>
                    <a:pt x="5764055" y="127000"/>
                  </a:lnTo>
                  <a:lnTo>
                    <a:pt x="5696999" y="101600"/>
                  </a:lnTo>
                  <a:lnTo>
                    <a:pt x="5657951" y="88900"/>
                  </a:lnTo>
                  <a:lnTo>
                    <a:pt x="5615581" y="76200"/>
                  </a:lnTo>
                  <a:lnTo>
                    <a:pt x="5570157" y="76200"/>
                  </a:lnTo>
                  <a:lnTo>
                    <a:pt x="5521946" y="63500"/>
                  </a:lnTo>
                  <a:lnTo>
                    <a:pt x="5471217" y="50800"/>
                  </a:lnTo>
                  <a:lnTo>
                    <a:pt x="5418237" y="50800"/>
                  </a:lnTo>
                  <a:lnTo>
                    <a:pt x="5363275" y="38100"/>
                  </a:lnTo>
                  <a:lnTo>
                    <a:pt x="5306598" y="38100"/>
                  </a:lnTo>
                  <a:lnTo>
                    <a:pt x="5248474" y="25400"/>
                  </a:lnTo>
                  <a:lnTo>
                    <a:pt x="5189172" y="25400"/>
                  </a:lnTo>
                  <a:lnTo>
                    <a:pt x="5128958" y="12700"/>
                  </a:lnTo>
                  <a:close/>
                </a:path>
                <a:path w="5883275" h="3619500">
                  <a:moveTo>
                    <a:pt x="4945534" y="0"/>
                  </a:moveTo>
                  <a:lnTo>
                    <a:pt x="4260342" y="0"/>
                  </a:lnTo>
                  <a:lnTo>
                    <a:pt x="4200548" y="12700"/>
                  </a:lnTo>
                  <a:lnTo>
                    <a:pt x="5006872" y="12700"/>
                  </a:lnTo>
                  <a:lnTo>
                    <a:pt x="4945534" y="0"/>
                  </a:lnTo>
                  <a:close/>
                </a:path>
              </a:pathLst>
            </a:custGeom>
            <a:solidFill>
              <a:srgbClr val="F4B083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" name="object 10"/>
            <p:cNvSpPr/>
            <p:nvPr/>
          </p:nvSpPr>
          <p:spPr>
            <a:xfrm>
              <a:off x="0" y="3130120"/>
              <a:ext cx="5883275" cy="3630929"/>
            </a:xfrm>
            <a:custGeom>
              <a:avLst/>
              <a:gdLst/>
              <a:ahLst/>
              <a:cxnLst/>
              <a:rect l="l" t="t" r="r" b="b"/>
              <a:pathLst>
                <a:path w="5883275" h="3630929">
                  <a:moveTo>
                    <a:pt x="0" y="157401"/>
                  </a:moveTo>
                  <a:lnTo>
                    <a:pt x="19541" y="197167"/>
                  </a:lnTo>
                  <a:lnTo>
                    <a:pt x="52923" y="223364"/>
                  </a:lnTo>
                  <a:lnTo>
                    <a:pt x="101070" y="249227"/>
                  </a:lnTo>
                  <a:lnTo>
                    <a:pt x="162677" y="274681"/>
                  </a:lnTo>
                  <a:lnTo>
                    <a:pt x="236442" y="299654"/>
                  </a:lnTo>
                  <a:lnTo>
                    <a:pt x="277477" y="311938"/>
                  </a:lnTo>
                  <a:lnTo>
                    <a:pt x="321062" y="324074"/>
                  </a:lnTo>
                  <a:lnTo>
                    <a:pt x="367035" y="336054"/>
                  </a:lnTo>
                  <a:lnTo>
                    <a:pt x="415233" y="347868"/>
                  </a:lnTo>
                  <a:lnTo>
                    <a:pt x="465493" y="359507"/>
                  </a:lnTo>
                  <a:lnTo>
                    <a:pt x="517653" y="370963"/>
                  </a:lnTo>
                  <a:lnTo>
                    <a:pt x="571548" y="382225"/>
                  </a:lnTo>
                  <a:lnTo>
                    <a:pt x="627017" y="393286"/>
                  </a:lnTo>
                  <a:lnTo>
                    <a:pt x="683897" y="404136"/>
                  </a:lnTo>
                  <a:lnTo>
                    <a:pt x="742024" y="414765"/>
                  </a:lnTo>
                  <a:lnTo>
                    <a:pt x="801237" y="425165"/>
                  </a:lnTo>
                  <a:lnTo>
                    <a:pt x="861371" y="435327"/>
                  </a:lnTo>
                  <a:lnTo>
                    <a:pt x="922264" y="445241"/>
                  </a:lnTo>
                  <a:lnTo>
                    <a:pt x="983753" y="454899"/>
                  </a:lnTo>
                  <a:lnTo>
                    <a:pt x="1045675" y="464291"/>
                  </a:lnTo>
                  <a:lnTo>
                    <a:pt x="1107868" y="473408"/>
                  </a:lnTo>
                  <a:lnTo>
                    <a:pt x="1170169" y="482242"/>
                  </a:lnTo>
                  <a:lnTo>
                    <a:pt x="1232413" y="490783"/>
                  </a:lnTo>
                  <a:lnTo>
                    <a:pt x="1294440" y="499021"/>
                  </a:lnTo>
                  <a:lnTo>
                    <a:pt x="1356085" y="506949"/>
                  </a:lnTo>
                  <a:lnTo>
                    <a:pt x="1417187" y="514557"/>
                  </a:lnTo>
                  <a:lnTo>
                    <a:pt x="1477581" y="521835"/>
                  </a:lnTo>
                  <a:lnTo>
                    <a:pt x="1537105" y="528775"/>
                  </a:lnTo>
                  <a:lnTo>
                    <a:pt x="1595597" y="535367"/>
                  </a:lnTo>
                  <a:lnTo>
                    <a:pt x="1652893" y="541603"/>
                  </a:lnTo>
                  <a:lnTo>
                    <a:pt x="1708831" y="547474"/>
                  </a:lnTo>
                  <a:lnTo>
                    <a:pt x="1763247" y="552969"/>
                  </a:lnTo>
                  <a:lnTo>
                    <a:pt x="1815979" y="558081"/>
                  </a:lnTo>
                  <a:lnTo>
                    <a:pt x="1866864" y="562800"/>
                  </a:lnTo>
                  <a:lnTo>
                    <a:pt x="1915739" y="567117"/>
                  </a:lnTo>
                  <a:lnTo>
                    <a:pt x="1962441" y="571023"/>
                  </a:lnTo>
                  <a:lnTo>
                    <a:pt x="2006807" y="574509"/>
                  </a:lnTo>
                  <a:lnTo>
                    <a:pt x="2048674" y="577566"/>
                  </a:lnTo>
                  <a:lnTo>
                    <a:pt x="2087880" y="580184"/>
                  </a:lnTo>
                  <a:lnTo>
                    <a:pt x="2149865" y="583315"/>
                  </a:lnTo>
                  <a:lnTo>
                    <a:pt x="2209859" y="584813"/>
                  </a:lnTo>
                  <a:lnTo>
                    <a:pt x="2267980" y="584774"/>
                  </a:lnTo>
                  <a:lnTo>
                    <a:pt x="2324343" y="583295"/>
                  </a:lnTo>
                  <a:lnTo>
                    <a:pt x="2379066" y="580471"/>
                  </a:lnTo>
                  <a:lnTo>
                    <a:pt x="2432266" y="576398"/>
                  </a:lnTo>
                  <a:lnTo>
                    <a:pt x="2484060" y="571173"/>
                  </a:lnTo>
                  <a:lnTo>
                    <a:pt x="2534566" y="564891"/>
                  </a:lnTo>
                  <a:lnTo>
                    <a:pt x="2583899" y="557648"/>
                  </a:lnTo>
                  <a:lnTo>
                    <a:pt x="2632178" y="549542"/>
                  </a:lnTo>
                  <a:lnTo>
                    <a:pt x="2679520" y="540667"/>
                  </a:lnTo>
                  <a:lnTo>
                    <a:pt x="2726040" y="531119"/>
                  </a:lnTo>
                  <a:lnTo>
                    <a:pt x="2771858" y="520995"/>
                  </a:lnTo>
                  <a:lnTo>
                    <a:pt x="2817089" y="510391"/>
                  </a:lnTo>
                  <a:lnTo>
                    <a:pt x="2861850" y="499403"/>
                  </a:lnTo>
                  <a:lnTo>
                    <a:pt x="2906260" y="488127"/>
                  </a:lnTo>
                  <a:lnTo>
                    <a:pt x="2950434" y="476658"/>
                  </a:lnTo>
                  <a:lnTo>
                    <a:pt x="2994490" y="465094"/>
                  </a:lnTo>
                  <a:lnTo>
                    <a:pt x="3038545" y="453529"/>
                  </a:lnTo>
                  <a:lnTo>
                    <a:pt x="3082716" y="442061"/>
                  </a:lnTo>
                  <a:lnTo>
                    <a:pt x="3127121" y="430784"/>
                  </a:lnTo>
                  <a:lnTo>
                    <a:pt x="3171875" y="419796"/>
                  </a:lnTo>
                  <a:lnTo>
                    <a:pt x="3217096" y="409192"/>
                  </a:lnTo>
                  <a:lnTo>
                    <a:pt x="3262902" y="399068"/>
                  </a:lnTo>
                  <a:lnTo>
                    <a:pt x="3309410" y="389521"/>
                  </a:lnTo>
                  <a:lnTo>
                    <a:pt x="3356735" y="380646"/>
                  </a:lnTo>
                  <a:lnTo>
                    <a:pt x="3404997" y="372539"/>
                  </a:lnTo>
                  <a:lnTo>
                    <a:pt x="3409384" y="372189"/>
                  </a:lnTo>
                  <a:lnTo>
                    <a:pt x="3403954" y="373618"/>
                  </a:lnTo>
                  <a:lnTo>
                    <a:pt x="3337440" y="386915"/>
                  </a:lnTo>
                  <a:lnTo>
                    <a:pt x="3259928" y="401624"/>
                  </a:lnTo>
                  <a:lnTo>
                    <a:pt x="3213827" y="410231"/>
                  </a:lnTo>
                  <a:lnTo>
                    <a:pt x="3163988" y="419452"/>
                  </a:lnTo>
                  <a:lnTo>
                    <a:pt x="3111277" y="429120"/>
                  </a:lnTo>
                  <a:lnTo>
                    <a:pt x="3056564" y="439068"/>
                  </a:lnTo>
                  <a:lnTo>
                    <a:pt x="3000718" y="449130"/>
                  </a:lnTo>
                  <a:lnTo>
                    <a:pt x="2944606" y="459140"/>
                  </a:lnTo>
                  <a:lnTo>
                    <a:pt x="2889097" y="468930"/>
                  </a:lnTo>
                  <a:lnTo>
                    <a:pt x="2835060" y="478335"/>
                  </a:lnTo>
                  <a:lnTo>
                    <a:pt x="2783363" y="487187"/>
                  </a:lnTo>
                  <a:lnTo>
                    <a:pt x="2734874" y="495321"/>
                  </a:lnTo>
                  <a:lnTo>
                    <a:pt x="2690461" y="502569"/>
                  </a:lnTo>
                  <a:lnTo>
                    <a:pt x="2650994" y="508765"/>
                  </a:lnTo>
                  <a:lnTo>
                    <a:pt x="2590369" y="517335"/>
                  </a:lnTo>
                  <a:lnTo>
                    <a:pt x="2559945" y="519699"/>
                  </a:lnTo>
                  <a:lnTo>
                    <a:pt x="2558229" y="518138"/>
                  </a:lnTo>
                  <a:lnTo>
                    <a:pt x="2623674" y="500147"/>
                  </a:lnTo>
                  <a:lnTo>
                    <a:pt x="2700093" y="487340"/>
                  </a:lnTo>
                  <a:lnTo>
                    <a:pt x="2744390" y="481072"/>
                  </a:lnTo>
                  <a:lnTo>
                    <a:pt x="2792108" y="474653"/>
                  </a:lnTo>
                  <a:lnTo>
                    <a:pt x="2842770" y="467901"/>
                  </a:lnTo>
                  <a:lnTo>
                    <a:pt x="2895900" y="460636"/>
                  </a:lnTo>
                  <a:lnTo>
                    <a:pt x="2951019" y="452675"/>
                  </a:lnTo>
                  <a:lnTo>
                    <a:pt x="3007651" y="443838"/>
                  </a:lnTo>
                  <a:lnTo>
                    <a:pt x="3065318" y="433943"/>
                  </a:lnTo>
                  <a:lnTo>
                    <a:pt x="3123543" y="422809"/>
                  </a:lnTo>
                  <a:lnTo>
                    <a:pt x="3181849" y="410254"/>
                  </a:lnTo>
                  <a:lnTo>
                    <a:pt x="3239758" y="396098"/>
                  </a:lnTo>
                  <a:lnTo>
                    <a:pt x="3296792" y="380159"/>
                  </a:lnTo>
                  <a:lnTo>
                    <a:pt x="3336957" y="366955"/>
                  </a:lnTo>
                  <a:lnTo>
                    <a:pt x="3376875" y="351616"/>
                  </a:lnTo>
                  <a:lnTo>
                    <a:pt x="3416674" y="334406"/>
                  </a:lnTo>
                  <a:lnTo>
                    <a:pt x="3456485" y="315592"/>
                  </a:lnTo>
                  <a:lnTo>
                    <a:pt x="3496437" y="295439"/>
                  </a:lnTo>
                  <a:lnTo>
                    <a:pt x="3536658" y="274213"/>
                  </a:lnTo>
                  <a:lnTo>
                    <a:pt x="3577279" y="252181"/>
                  </a:lnTo>
                  <a:lnTo>
                    <a:pt x="3618429" y="229606"/>
                  </a:lnTo>
                  <a:lnTo>
                    <a:pt x="3660237" y="206756"/>
                  </a:lnTo>
                  <a:lnTo>
                    <a:pt x="3702832" y="183896"/>
                  </a:lnTo>
                  <a:lnTo>
                    <a:pt x="3746344" y="161292"/>
                  </a:lnTo>
                  <a:lnTo>
                    <a:pt x="3790902" y="139210"/>
                  </a:lnTo>
                  <a:lnTo>
                    <a:pt x="3836635" y="117915"/>
                  </a:lnTo>
                  <a:lnTo>
                    <a:pt x="3883674" y="97673"/>
                  </a:lnTo>
                  <a:lnTo>
                    <a:pt x="3932146" y="78750"/>
                  </a:lnTo>
                  <a:lnTo>
                    <a:pt x="3982182" y="61412"/>
                  </a:lnTo>
                  <a:lnTo>
                    <a:pt x="4033911" y="45925"/>
                  </a:lnTo>
                  <a:lnTo>
                    <a:pt x="4087462" y="32554"/>
                  </a:lnTo>
                  <a:lnTo>
                    <a:pt x="4142964" y="21564"/>
                  </a:lnTo>
                  <a:lnTo>
                    <a:pt x="4200548" y="13223"/>
                  </a:lnTo>
                  <a:lnTo>
                    <a:pt x="4260342" y="7795"/>
                  </a:lnTo>
                  <a:lnTo>
                    <a:pt x="4298684" y="5626"/>
                  </a:lnTo>
                  <a:lnTo>
                    <a:pt x="4340404" y="3786"/>
                  </a:lnTo>
                  <a:lnTo>
                    <a:pt x="4385231" y="2290"/>
                  </a:lnTo>
                  <a:lnTo>
                    <a:pt x="4432900" y="1151"/>
                  </a:lnTo>
                  <a:lnTo>
                    <a:pt x="4483141" y="383"/>
                  </a:lnTo>
                  <a:lnTo>
                    <a:pt x="4535687" y="0"/>
                  </a:lnTo>
                  <a:lnTo>
                    <a:pt x="4590270" y="14"/>
                  </a:lnTo>
                  <a:lnTo>
                    <a:pt x="4646622" y="441"/>
                  </a:lnTo>
                  <a:lnTo>
                    <a:pt x="4704474" y="1294"/>
                  </a:lnTo>
                  <a:lnTo>
                    <a:pt x="4763560" y="2586"/>
                  </a:lnTo>
                  <a:lnTo>
                    <a:pt x="4823610" y="4331"/>
                  </a:lnTo>
                  <a:lnTo>
                    <a:pt x="4884358" y="6544"/>
                  </a:lnTo>
                  <a:lnTo>
                    <a:pt x="4945534" y="9237"/>
                  </a:lnTo>
                  <a:lnTo>
                    <a:pt x="5006872" y="12424"/>
                  </a:lnTo>
                  <a:lnTo>
                    <a:pt x="5068103" y="16119"/>
                  </a:lnTo>
                  <a:lnTo>
                    <a:pt x="5128958" y="20336"/>
                  </a:lnTo>
                  <a:lnTo>
                    <a:pt x="5189172" y="25089"/>
                  </a:lnTo>
                  <a:lnTo>
                    <a:pt x="5248474" y="30391"/>
                  </a:lnTo>
                  <a:lnTo>
                    <a:pt x="5306598" y="36256"/>
                  </a:lnTo>
                  <a:lnTo>
                    <a:pt x="5363275" y="42697"/>
                  </a:lnTo>
                  <a:lnTo>
                    <a:pt x="5418237" y="49729"/>
                  </a:lnTo>
                  <a:lnTo>
                    <a:pt x="5471217" y="57365"/>
                  </a:lnTo>
                  <a:lnTo>
                    <a:pt x="5521946" y="65619"/>
                  </a:lnTo>
                  <a:lnTo>
                    <a:pt x="5570157" y="74505"/>
                  </a:lnTo>
                  <a:lnTo>
                    <a:pt x="5615581" y="84036"/>
                  </a:lnTo>
                  <a:lnTo>
                    <a:pt x="5657951" y="94225"/>
                  </a:lnTo>
                  <a:lnTo>
                    <a:pt x="5696999" y="105088"/>
                  </a:lnTo>
                  <a:lnTo>
                    <a:pt x="5764055" y="128886"/>
                  </a:lnTo>
                  <a:lnTo>
                    <a:pt x="5814607" y="155540"/>
                  </a:lnTo>
                  <a:lnTo>
                    <a:pt x="5846510" y="185159"/>
                  </a:lnTo>
                  <a:lnTo>
                    <a:pt x="5857621" y="217853"/>
                  </a:lnTo>
                  <a:lnTo>
                    <a:pt x="5853610" y="266390"/>
                  </a:lnTo>
                  <a:lnTo>
                    <a:pt x="5849987" y="315149"/>
                  </a:lnTo>
                  <a:lnTo>
                    <a:pt x="5846740" y="364122"/>
                  </a:lnTo>
                  <a:lnTo>
                    <a:pt x="5843855" y="413304"/>
                  </a:lnTo>
                  <a:lnTo>
                    <a:pt x="5841321" y="462685"/>
                  </a:lnTo>
                  <a:lnTo>
                    <a:pt x="5839123" y="512260"/>
                  </a:lnTo>
                  <a:lnTo>
                    <a:pt x="5837250" y="562020"/>
                  </a:lnTo>
                  <a:lnTo>
                    <a:pt x="5835689" y="611959"/>
                  </a:lnTo>
                  <a:lnTo>
                    <a:pt x="5834427" y="662069"/>
                  </a:lnTo>
                  <a:lnTo>
                    <a:pt x="5833452" y="712343"/>
                  </a:lnTo>
                  <a:lnTo>
                    <a:pt x="5832750" y="762773"/>
                  </a:lnTo>
                  <a:lnTo>
                    <a:pt x="5832308" y="813353"/>
                  </a:lnTo>
                  <a:lnTo>
                    <a:pt x="5832115" y="864075"/>
                  </a:lnTo>
                  <a:lnTo>
                    <a:pt x="5832158" y="914931"/>
                  </a:lnTo>
                  <a:lnTo>
                    <a:pt x="5832423" y="965915"/>
                  </a:lnTo>
                  <a:lnTo>
                    <a:pt x="5832898" y="1017019"/>
                  </a:lnTo>
                  <a:lnTo>
                    <a:pt x="5833570" y="1068236"/>
                  </a:lnTo>
                  <a:lnTo>
                    <a:pt x="5834427" y="1119558"/>
                  </a:lnTo>
                  <a:lnTo>
                    <a:pt x="5835456" y="1170979"/>
                  </a:lnTo>
                  <a:lnTo>
                    <a:pt x="5836644" y="1222491"/>
                  </a:lnTo>
                  <a:lnTo>
                    <a:pt x="5837978" y="1274086"/>
                  </a:lnTo>
                  <a:lnTo>
                    <a:pt x="5839446" y="1325758"/>
                  </a:lnTo>
                  <a:lnTo>
                    <a:pt x="5841034" y="1377500"/>
                  </a:lnTo>
                  <a:lnTo>
                    <a:pt x="5842731" y="1429303"/>
                  </a:lnTo>
                  <a:lnTo>
                    <a:pt x="5844523" y="1481160"/>
                  </a:lnTo>
                  <a:lnTo>
                    <a:pt x="5846398" y="1533065"/>
                  </a:lnTo>
                  <a:lnTo>
                    <a:pt x="5848343" y="1585010"/>
                  </a:lnTo>
                  <a:lnTo>
                    <a:pt x="5850345" y="1636988"/>
                  </a:lnTo>
                  <a:lnTo>
                    <a:pt x="5852392" y="1688991"/>
                  </a:lnTo>
                  <a:lnTo>
                    <a:pt x="5854471" y="1741012"/>
                  </a:lnTo>
                  <a:lnTo>
                    <a:pt x="5856568" y="1793045"/>
                  </a:lnTo>
                  <a:lnTo>
                    <a:pt x="5858673" y="1845080"/>
                  </a:lnTo>
                  <a:lnTo>
                    <a:pt x="5860770" y="1897113"/>
                  </a:lnTo>
                  <a:lnTo>
                    <a:pt x="5862849" y="1949134"/>
                  </a:lnTo>
                  <a:lnTo>
                    <a:pt x="5864896" y="2001137"/>
                  </a:lnTo>
                  <a:lnTo>
                    <a:pt x="5866898" y="2053114"/>
                  </a:lnTo>
                  <a:lnTo>
                    <a:pt x="5868843" y="2105059"/>
                  </a:lnTo>
                  <a:lnTo>
                    <a:pt x="5870718" y="2156963"/>
                  </a:lnTo>
                  <a:lnTo>
                    <a:pt x="5872510" y="2208820"/>
                  </a:lnTo>
                  <a:lnTo>
                    <a:pt x="5874207" y="2260623"/>
                  </a:lnTo>
                  <a:lnTo>
                    <a:pt x="5875795" y="2312363"/>
                  </a:lnTo>
                  <a:lnTo>
                    <a:pt x="5877263" y="2364034"/>
                  </a:lnTo>
                  <a:lnTo>
                    <a:pt x="5878597" y="2415629"/>
                  </a:lnTo>
                  <a:lnTo>
                    <a:pt x="5879785" y="2467140"/>
                  </a:lnTo>
                  <a:lnTo>
                    <a:pt x="5880814" y="2518560"/>
                  </a:lnTo>
                  <a:lnTo>
                    <a:pt x="5881671" y="2569881"/>
                  </a:lnTo>
                  <a:lnTo>
                    <a:pt x="5882343" y="2621097"/>
                  </a:lnTo>
                  <a:lnTo>
                    <a:pt x="5882818" y="2672200"/>
                  </a:lnTo>
                  <a:lnTo>
                    <a:pt x="5883083" y="2723182"/>
                  </a:lnTo>
                  <a:lnTo>
                    <a:pt x="5883126" y="2774037"/>
                  </a:lnTo>
                  <a:lnTo>
                    <a:pt x="5882933" y="2824757"/>
                  </a:lnTo>
                  <a:lnTo>
                    <a:pt x="5882491" y="2875336"/>
                  </a:lnTo>
                  <a:lnTo>
                    <a:pt x="5881789" y="2925764"/>
                  </a:lnTo>
                  <a:lnTo>
                    <a:pt x="5880814" y="2976037"/>
                  </a:lnTo>
                  <a:lnTo>
                    <a:pt x="5879552" y="3026145"/>
                  </a:lnTo>
                  <a:lnTo>
                    <a:pt x="5877991" y="3076082"/>
                  </a:lnTo>
                  <a:lnTo>
                    <a:pt x="5876118" y="3125840"/>
                  </a:lnTo>
                  <a:lnTo>
                    <a:pt x="5873920" y="3175413"/>
                  </a:lnTo>
                  <a:lnTo>
                    <a:pt x="5871386" y="3224792"/>
                  </a:lnTo>
                  <a:lnTo>
                    <a:pt x="5868501" y="3273971"/>
                  </a:lnTo>
                  <a:lnTo>
                    <a:pt x="5865254" y="3322943"/>
                  </a:lnTo>
                  <a:lnTo>
                    <a:pt x="5861631" y="3371700"/>
                  </a:lnTo>
                  <a:lnTo>
                    <a:pt x="5857621" y="3420234"/>
                  </a:lnTo>
                  <a:lnTo>
                    <a:pt x="5854952" y="3403410"/>
                  </a:lnTo>
                  <a:lnTo>
                    <a:pt x="5847109" y="3386291"/>
                  </a:lnTo>
                  <a:lnTo>
                    <a:pt x="5816888" y="3351324"/>
                  </a:lnTo>
                  <a:lnTo>
                    <a:pt x="5768928" y="3315642"/>
                  </a:lnTo>
                  <a:lnTo>
                    <a:pt x="5705198" y="3279557"/>
                  </a:lnTo>
                  <a:lnTo>
                    <a:pt x="5668035" y="3261460"/>
                  </a:lnTo>
                  <a:lnTo>
                    <a:pt x="5627669" y="3243378"/>
                  </a:lnTo>
                  <a:lnTo>
                    <a:pt x="5584345" y="3225351"/>
                  </a:lnTo>
                  <a:lnTo>
                    <a:pt x="5538310" y="3207417"/>
                  </a:lnTo>
                  <a:lnTo>
                    <a:pt x="5489809" y="3189615"/>
                  </a:lnTo>
                  <a:lnTo>
                    <a:pt x="5439091" y="3171983"/>
                  </a:lnTo>
                  <a:lnTo>
                    <a:pt x="5386399" y="3154561"/>
                  </a:lnTo>
                  <a:lnTo>
                    <a:pt x="5331982" y="3137388"/>
                  </a:lnTo>
                  <a:lnTo>
                    <a:pt x="5276085" y="3120501"/>
                  </a:lnTo>
                  <a:lnTo>
                    <a:pt x="5218953" y="3103941"/>
                  </a:lnTo>
                  <a:lnTo>
                    <a:pt x="5160835" y="3087745"/>
                  </a:lnTo>
                  <a:lnTo>
                    <a:pt x="5101975" y="3071953"/>
                  </a:lnTo>
                  <a:lnTo>
                    <a:pt x="5042620" y="3056603"/>
                  </a:lnTo>
                  <a:lnTo>
                    <a:pt x="4983016" y="3041734"/>
                  </a:lnTo>
                  <a:lnTo>
                    <a:pt x="4923410" y="3027386"/>
                  </a:lnTo>
                  <a:lnTo>
                    <a:pt x="4864048" y="3013596"/>
                  </a:lnTo>
                  <a:lnTo>
                    <a:pt x="4805175" y="3000404"/>
                  </a:lnTo>
                  <a:lnTo>
                    <a:pt x="4747039" y="2987848"/>
                  </a:lnTo>
                  <a:lnTo>
                    <a:pt x="4689885" y="2975968"/>
                  </a:lnTo>
                  <a:lnTo>
                    <a:pt x="4633960" y="2964801"/>
                  </a:lnTo>
                  <a:lnTo>
                    <a:pt x="4579510" y="2954388"/>
                  </a:lnTo>
                  <a:lnTo>
                    <a:pt x="4526781" y="2944766"/>
                  </a:lnTo>
                  <a:lnTo>
                    <a:pt x="4476019" y="2935975"/>
                  </a:lnTo>
                  <a:lnTo>
                    <a:pt x="4427472" y="2928053"/>
                  </a:lnTo>
                  <a:lnTo>
                    <a:pt x="4381384" y="2921039"/>
                  </a:lnTo>
                  <a:lnTo>
                    <a:pt x="4338002" y="2914972"/>
                  </a:lnTo>
                  <a:lnTo>
                    <a:pt x="4297572" y="2909890"/>
                  </a:lnTo>
                  <a:lnTo>
                    <a:pt x="4204126" y="2901126"/>
                  </a:lnTo>
                  <a:lnTo>
                    <a:pt x="4146978" y="2898046"/>
                  </a:lnTo>
                  <a:lnTo>
                    <a:pt x="4089217" y="2896570"/>
                  </a:lnTo>
                  <a:lnTo>
                    <a:pt x="4031162" y="2896673"/>
                  </a:lnTo>
                  <a:lnTo>
                    <a:pt x="3973132" y="2898332"/>
                  </a:lnTo>
                  <a:lnTo>
                    <a:pt x="3915446" y="2901522"/>
                  </a:lnTo>
                  <a:lnTo>
                    <a:pt x="3858424" y="2906219"/>
                  </a:lnTo>
                  <a:lnTo>
                    <a:pt x="3802385" y="2912400"/>
                  </a:lnTo>
                  <a:lnTo>
                    <a:pt x="3747647" y="2920039"/>
                  </a:lnTo>
                  <a:lnTo>
                    <a:pt x="3694531" y="2929112"/>
                  </a:lnTo>
                  <a:lnTo>
                    <a:pt x="3643355" y="2939597"/>
                  </a:lnTo>
                  <a:lnTo>
                    <a:pt x="3594439" y="2951468"/>
                  </a:lnTo>
                  <a:lnTo>
                    <a:pt x="3548102" y="2964701"/>
                  </a:lnTo>
                  <a:lnTo>
                    <a:pt x="3504662" y="2979272"/>
                  </a:lnTo>
                  <a:lnTo>
                    <a:pt x="3464440" y="2995158"/>
                  </a:lnTo>
                  <a:lnTo>
                    <a:pt x="3427755" y="3012333"/>
                  </a:lnTo>
                  <a:lnTo>
                    <a:pt x="3366270" y="3050458"/>
                  </a:lnTo>
                  <a:lnTo>
                    <a:pt x="3322762" y="3093452"/>
                  </a:lnTo>
                  <a:lnTo>
                    <a:pt x="3299784" y="3141124"/>
                  </a:lnTo>
                  <a:lnTo>
                    <a:pt x="3296792" y="3166653"/>
                  </a:lnTo>
                  <a:lnTo>
                    <a:pt x="3294812" y="3182566"/>
                  </a:lnTo>
                  <a:lnTo>
                    <a:pt x="3266141" y="3231537"/>
                  </a:lnTo>
                  <a:lnTo>
                    <a:pt x="3229391" y="3264852"/>
                  </a:lnTo>
                  <a:lnTo>
                    <a:pt x="3179749" y="3298367"/>
                  </a:lnTo>
                  <a:lnTo>
                    <a:pt x="3118258" y="3331797"/>
                  </a:lnTo>
                  <a:lnTo>
                    <a:pt x="3083395" y="3348390"/>
                  </a:lnTo>
                  <a:lnTo>
                    <a:pt x="3045961" y="3364854"/>
                  </a:lnTo>
                  <a:lnTo>
                    <a:pt x="3006086" y="3381153"/>
                  </a:lnTo>
                  <a:lnTo>
                    <a:pt x="2963901" y="3397252"/>
                  </a:lnTo>
                  <a:lnTo>
                    <a:pt x="2919535" y="3413114"/>
                  </a:lnTo>
                  <a:lnTo>
                    <a:pt x="2873120" y="3428704"/>
                  </a:lnTo>
                  <a:lnTo>
                    <a:pt x="2824785" y="3443986"/>
                  </a:lnTo>
                  <a:lnTo>
                    <a:pt x="2774662" y="3458924"/>
                  </a:lnTo>
                  <a:lnTo>
                    <a:pt x="2722879" y="3473483"/>
                  </a:lnTo>
                  <a:lnTo>
                    <a:pt x="2669569" y="3487626"/>
                  </a:lnTo>
                  <a:lnTo>
                    <a:pt x="2614861" y="3501318"/>
                  </a:lnTo>
                  <a:lnTo>
                    <a:pt x="2558885" y="3514523"/>
                  </a:lnTo>
                  <a:lnTo>
                    <a:pt x="2501772" y="3527205"/>
                  </a:lnTo>
                  <a:lnTo>
                    <a:pt x="2443653" y="3539328"/>
                  </a:lnTo>
                  <a:lnTo>
                    <a:pt x="2384657" y="3550857"/>
                  </a:lnTo>
                  <a:lnTo>
                    <a:pt x="2324915" y="3561756"/>
                  </a:lnTo>
                  <a:lnTo>
                    <a:pt x="2264558" y="3571988"/>
                  </a:lnTo>
                  <a:lnTo>
                    <a:pt x="2203715" y="3581519"/>
                  </a:lnTo>
                  <a:lnTo>
                    <a:pt x="2142517" y="3590312"/>
                  </a:lnTo>
                  <a:lnTo>
                    <a:pt x="2081095" y="3598331"/>
                  </a:lnTo>
                  <a:lnTo>
                    <a:pt x="2019578" y="3605541"/>
                  </a:lnTo>
                  <a:lnTo>
                    <a:pt x="1958098" y="3611906"/>
                  </a:lnTo>
                  <a:lnTo>
                    <a:pt x="1896785" y="3617390"/>
                  </a:lnTo>
                  <a:lnTo>
                    <a:pt x="1835768" y="3621957"/>
                  </a:lnTo>
                  <a:lnTo>
                    <a:pt x="1775179" y="3625572"/>
                  </a:lnTo>
                  <a:lnTo>
                    <a:pt x="1715147" y="3628198"/>
                  </a:lnTo>
                  <a:lnTo>
                    <a:pt x="1655804" y="3629800"/>
                  </a:lnTo>
                  <a:lnTo>
                    <a:pt x="1597279" y="3630342"/>
                  </a:lnTo>
                  <a:lnTo>
                    <a:pt x="1526550" y="3629839"/>
                  </a:lnTo>
                  <a:lnTo>
                    <a:pt x="1456785" y="3628349"/>
                  </a:lnTo>
                  <a:lnTo>
                    <a:pt x="1388074" y="3625895"/>
                  </a:lnTo>
                  <a:lnTo>
                    <a:pt x="1320511" y="3622503"/>
                  </a:lnTo>
                  <a:lnTo>
                    <a:pt x="1254187" y="3618199"/>
                  </a:lnTo>
                  <a:lnTo>
                    <a:pt x="1189193" y="3613006"/>
                  </a:lnTo>
                  <a:lnTo>
                    <a:pt x="1125622" y="3606951"/>
                  </a:lnTo>
                  <a:lnTo>
                    <a:pt x="1063566" y="3600059"/>
                  </a:lnTo>
                  <a:lnTo>
                    <a:pt x="1003116" y="3592354"/>
                  </a:lnTo>
                  <a:lnTo>
                    <a:pt x="944366" y="3583861"/>
                  </a:lnTo>
                  <a:lnTo>
                    <a:pt x="887405" y="3574607"/>
                  </a:lnTo>
                  <a:lnTo>
                    <a:pt x="832327" y="3564615"/>
                  </a:lnTo>
                  <a:lnTo>
                    <a:pt x="779223" y="3553911"/>
                  </a:lnTo>
                  <a:lnTo>
                    <a:pt x="728186" y="3542520"/>
                  </a:lnTo>
                  <a:lnTo>
                    <a:pt x="679307" y="3530467"/>
                  </a:lnTo>
                  <a:lnTo>
                    <a:pt x="632678" y="3517778"/>
                  </a:lnTo>
                  <a:lnTo>
                    <a:pt x="588391" y="3504476"/>
                  </a:lnTo>
                  <a:lnTo>
                    <a:pt x="546538" y="3490589"/>
                  </a:lnTo>
                  <a:lnTo>
                    <a:pt x="507211" y="3476139"/>
                  </a:lnTo>
                  <a:lnTo>
                    <a:pt x="470502" y="3461153"/>
                  </a:lnTo>
                  <a:lnTo>
                    <a:pt x="405305" y="3429673"/>
                  </a:lnTo>
                  <a:lnTo>
                    <a:pt x="351682" y="3396349"/>
                  </a:lnTo>
                  <a:lnTo>
                    <a:pt x="310370" y="3361381"/>
                  </a:lnTo>
                  <a:lnTo>
                    <a:pt x="282103" y="3324970"/>
                  </a:lnTo>
                  <a:lnTo>
                    <a:pt x="267618" y="3287317"/>
                  </a:lnTo>
                  <a:lnTo>
                    <a:pt x="261424" y="3217099"/>
                  </a:lnTo>
                  <a:lnTo>
                    <a:pt x="257074" y="3166109"/>
                  </a:lnTo>
                  <a:lnTo>
                    <a:pt x="252724" y="3115119"/>
                  </a:lnTo>
                  <a:lnTo>
                    <a:pt x="248372" y="3064128"/>
                  </a:lnTo>
                  <a:lnTo>
                    <a:pt x="244020" y="3013137"/>
                  </a:lnTo>
                  <a:lnTo>
                    <a:pt x="239668" y="2962146"/>
                  </a:lnTo>
                  <a:lnTo>
                    <a:pt x="235314" y="2911154"/>
                  </a:lnTo>
                  <a:lnTo>
                    <a:pt x="230960" y="2860161"/>
                  </a:lnTo>
                  <a:lnTo>
                    <a:pt x="226606" y="2809169"/>
                  </a:lnTo>
                  <a:lnTo>
                    <a:pt x="222251" y="2758176"/>
                  </a:lnTo>
                  <a:lnTo>
                    <a:pt x="217895" y="2707182"/>
                  </a:lnTo>
                  <a:lnTo>
                    <a:pt x="213539" y="2656188"/>
                  </a:lnTo>
                  <a:lnTo>
                    <a:pt x="209182" y="2605194"/>
                  </a:lnTo>
                  <a:lnTo>
                    <a:pt x="204825" y="2554200"/>
                  </a:lnTo>
                  <a:lnTo>
                    <a:pt x="200467" y="2503205"/>
                  </a:lnTo>
                  <a:lnTo>
                    <a:pt x="196109" y="2452211"/>
                  </a:lnTo>
                  <a:lnTo>
                    <a:pt x="191750" y="2401215"/>
                  </a:lnTo>
                  <a:lnTo>
                    <a:pt x="187391" y="2350220"/>
                  </a:lnTo>
                  <a:lnTo>
                    <a:pt x="183032" y="2299224"/>
                  </a:lnTo>
                  <a:lnTo>
                    <a:pt x="178672" y="2248229"/>
                  </a:lnTo>
                  <a:lnTo>
                    <a:pt x="174312" y="2197233"/>
                  </a:lnTo>
                  <a:lnTo>
                    <a:pt x="169952" y="2146236"/>
                  </a:lnTo>
                  <a:lnTo>
                    <a:pt x="165592" y="2095240"/>
                  </a:lnTo>
                  <a:lnTo>
                    <a:pt x="161231" y="2044244"/>
                  </a:lnTo>
                  <a:lnTo>
                    <a:pt x="156870" y="1993247"/>
                  </a:lnTo>
                  <a:lnTo>
                    <a:pt x="152509" y="1942250"/>
                  </a:lnTo>
                  <a:lnTo>
                    <a:pt x="148148" y="1891253"/>
                  </a:lnTo>
                  <a:lnTo>
                    <a:pt x="143787" y="1840256"/>
                  </a:lnTo>
                  <a:lnTo>
                    <a:pt x="139426" y="1789259"/>
                  </a:lnTo>
                  <a:lnTo>
                    <a:pt x="135065" y="1738262"/>
                  </a:lnTo>
                  <a:lnTo>
                    <a:pt x="130703" y="1687265"/>
                  </a:lnTo>
                  <a:lnTo>
                    <a:pt x="126342" y="1636268"/>
                  </a:lnTo>
                  <a:lnTo>
                    <a:pt x="121981" y="1585271"/>
                  </a:lnTo>
                  <a:lnTo>
                    <a:pt x="117620" y="1534273"/>
                  </a:lnTo>
                  <a:lnTo>
                    <a:pt x="113259" y="1483276"/>
                  </a:lnTo>
                  <a:lnTo>
                    <a:pt x="108898" y="1432279"/>
                  </a:lnTo>
                  <a:lnTo>
                    <a:pt x="104537" y="1381282"/>
                  </a:lnTo>
                  <a:lnTo>
                    <a:pt x="100177" y="1330285"/>
                  </a:lnTo>
                  <a:lnTo>
                    <a:pt x="95816" y="1279288"/>
                  </a:lnTo>
                  <a:lnTo>
                    <a:pt x="91456" y="1228291"/>
                  </a:lnTo>
                  <a:lnTo>
                    <a:pt x="87096" y="1177294"/>
                  </a:lnTo>
                  <a:lnTo>
                    <a:pt x="82737" y="1126297"/>
                  </a:lnTo>
                  <a:lnTo>
                    <a:pt x="78378" y="1075301"/>
                  </a:lnTo>
                  <a:lnTo>
                    <a:pt x="74019" y="1024304"/>
                  </a:lnTo>
                  <a:lnTo>
                    <a:pt x="69660" y="973308"/>
                  </a:lnTo>
                  <a:lnTo>
                    <a:pt x="65302" y="922312"/>
                  </a:lnTo>
                  <a:lnTo>
                    <a:pt x="60945" y="871316"/>
                  </a:lnTo>
                  <a:lnTo>
                    <a:pt x="56588" y="820320"/>
                  </a:lnTo>
                  <a:lnTo>
                    <a:pt x="52231" y="769325"/>
                  </a:lnTo>
                  <a:lnTo>
                    <a:pt x="47875" y="718329"/>
                  </a:lnTo>
                  <a:lnTo>
                    <a:pt x="43519" y="667334"/>
                  </a:lnTo>
                  <a:lnTo>
                    <a:pt x="39164" y="616340"/>
                  </a:lnTo>
                  <a:lnTo>
                    <a:pt x="34810" y="565345"/>
                  </a:lnTo>
                  <a:lnTo>
                    <a:pt x="30456" y="514351"/>
                  </a:lnTo>
                  <a:lnTo>
                    <a:pt x="26103" y="463357"/>
                  </a:lnTo>
                  <a:lnTo>
                    <a:pt x="21750" y="412363"/>
                  </a:lnTo>
                  <a:lnTo>
                    <a:pt x="17399" y="361370"/>
                  </a:lnTo>
                  <a:lnTo>
                    <a:pt x="13048" y="310377"/>
                  </a:lnTo>
                  <a:lnTo>
                    <a:pt x="8697" y="259385"/>
                  </a:lnTo>
                  <a:lnTo>
                    <a:pt x="4348" y="208393"/>
                  </a:lnTo>
                  <a:lnTo>
                    <a:pt x="0" y="157401"/>
                  </a:lnTo>
                  <a:close/>
                </a:path>
              </a:pathLst>
            </a:custGeom>
            <a:ln w="12192">
              <a:solidFill>
                <a:srgbClr val="41709C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1" name="object 11"/>
          <p:cNvSpPr txBox="1"/>
          <p:nvPr/>
        </p:nvSpPr>
        <p:spPr>
          <a:xfrm>
            <a:off x="315339" y="3690873"/>
            <a:ext cx="769620" cy="167195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 marR="5080">
              <a:lnSpc>
                <a:spcPct val="100000"/>
              </a:lnSpc>
              <a:spcBef>
                <a:spcPts val="100"/>
              </a:spcBef>
            </a:pPr>
            <a:r>
              <a:rPr sz="1800" i="1" dirty="0">
                <a:latin typeface="Times New Roman"/>
                <a:cs typeface="Times New Roman"/>
              </a:rPr>
              <a:t>Phylum  </a:t>
            </a:r>
            <a:r>
              <a:rPr sz="1800" i="1" spc="-5" dirty="0">
                <a:latin typeface="Times New Roman"/>
                <a:cs typeface="Times New Roman"/>
              </a:rPr>
              <a:t>Clas</a:t>
            </a:r>
            <a:r>
              <a:rPr lang="en-US" sz="1800" i="1" spc="-5" dirty="0">
                <a:latin typeface="Times New Roman"/>
                <a:cs typeface="Times New Roman"/>
              </a:rPr>
              <a:t>s</a:t>
            </a:r>
            <a:r>
              <a:rPr sz="1800" i="1" spc="-5" dirty="0">
                <a:latin typeface="Times New Roman"/>
                <a:cs typeface="Times New Roman"/>
              </a:rPr>
              <a:t>  </a:t>
            </a:r>
            <a:r>
              <a:rPr sz="1800" i="1" spc="-20" dirty="0">
                <a:latin typeface="Times New Roman"/>
                <a:cs typeface="Times New Roman"/>
              </a:rPr>
              <a:t>Order  </a:t>
            </a:r>
            <a:r>
              <a:rPr sz="1800" i="1" dirty="0">
                <a:latin typeface="Times New Roman"/>
                <a:cs typeface="Times New Roman"/>
              </a:rPr>
              <a:t>Family  </a:t>
            </a:r>
            <a:r>
              <a:rPr sz="1800" i="1" spc="-5" dirty="0">
                <a:latin typeface="Times New Roman"/>
                <a:cs typeface="Times New Roman"/>
              </a:rPr>
              <a:t>Genus  </a:t>
            </a:r>
            <a:r>
              <a:rPr sz="1800" i="1" dirty="0">
                <a:latin typeface="Times New Roman"/>
                <a:cs typeface="Times New Roman"/>
              </a:rPr>
              <a:t>Species</a:t>
            </a:r>
            <a:endParaRPr sz="1800" dirty="0">
              <a:latin typeface="Times New Roman"/>
              <a:cs typeface="Times New Roman"/>
            </a:endParaRPr>
          </a:p>
        </p:txBody>
      </p:sp>
      <p:sp>
        <p:nvSpPr>
          <p:cNvPr id="12" name="object 12"/>
          <p:cNvSpPr txBox="1"/>
          <p:nvPr/>
        </p:nvSpPr>
        <p:spPr>
          <a:xfrm>
            <a:off x="1394205" y="3690873"/>
            <a:ext cx="228600" cy="167195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39065" algn="ctr">
              <a:lnSpc>
                <a:spcPct val="100000"/>
              </a:lnSpc>
              <a:spcBef>
                <a:spcPts val="100"/>
              </a:spcBef>
            </a:pPr>
            <a:r>
              <a:rPr sz="1800" i="1" dirty="0">
                <a:latin typeface="Times New Roman"/>
                <a:cs typeface="Times New Roman"/>
              </a:rPr>
              <a:t>:</a:t>
            </a:r>
            <a:endParaRPr sz="1800" dirty="0">
              <a:latin typeface="Times New Roman"/>
              <a:cs typeface="Times New Roman"/>
            </a:endParaRPr>
          </a:p>
          <a:p>
            <a:pPr marL="86995" algn="ctr">
              <a:lnSpc>
                <a:spcPct val="100000"/>
              </a:lnSpc>
            </a:pPr>
            <a:r>
              <a:rPr sz="1800" i="1" dirty="0">
                <a:latin typeface="Times New Roman"/>
                <a:cs typeface="Times New Roman"/>
              </a:rPr>
              <a:t>:</a:t>
            </a:r>
            <a:endParaRPr sz="1800" dirty="0">
              <a:latin typeface="Times New Roman"/>
              <a:cs typeface="Times New Roman"/>
            </a:endParaRPr>
          </a:p>
          <a:p>
            <a:pPr marL="47625" algn="ctr">
              <a:lnSpc>
                <a:spcPct val="100000"/>
              </a:lnSpc>
            </a:pPr>
            <a:r>
              <a:rPr sz="1800" i="1" dirty="0">
                <a:latin typeface="Times New Roman"/>
                <a:cs typeface="Times New Roman"/>
              </a:rPr>
              <a:t>:</a:t>
            </a:r>
            <a:endParaRPr sz="1800" dirty="0">
              <a:latin typeface="Times New Roman"/>
              <a:cs typeface="Times New Roman"/>
            </a:endParaRPr>
          </a:p>
          <a:p>
            <a:pPr marL="30480" algn="ctr">
              <a:lnSpc>
                <a:spcPct val="100000"/>
              </a:lnSpc>
            </a:pPr>
            <a:r>
              <a:rPr sz="1800" i="1" dirty="0">
                <a:latin typeface="Times New Roman"/>
                <a:cs typeface="Times New Roman"/>
              </a:rPr>
              <a:t>:</a:t>
            </a:r>
            <a:endParaRPr sz="1800" dirty="0">
              <a:latin typeface="Times New Roman"/>
              <a:cs typeface="Times New Roman"/>
            </a:endParaRPr>
          </a:p>
          <a:p>
            <a:pPr marL="24765" algn="ctr">
              <a:lnSpc>
                <a:spcPct val="100000"/>
              </a:lnSpc>
            </a:pPr>
            <a:r>
              <a:rPr sz="1800" i="1" dirty="0">
                <a:latin typeface="Times New Roman"/>
                <a:cs typeface="Times New Roman"/>
              </a:rPr>
              <a:t>:</a:t>
            </a:r>
            <a:endParaRPr sz="1800" dirty="0">
              <a:latin typeface="Times New Roman"/>
              <a:cs typeface="Times New Roman"/>
            </a:endParaRPr>
          </a:p>
          <a:p>
            <a:pPr marL="12700" algn="ctr">
              <a:lnSpc>
                <a:spcPct val="100000"/>
              </a:lnSpc>
            </a:pPr>
            <a:r>
              <a:rPr sz="1800" i="1" dirty="0">
                <a:latin typeface="Times New Roman"/>
                <a:cs typeface="Times New Roman"/>
              </a:rPr>
              <a:t>:</a:t>
            </a:r>
            <a:endParaRPr sz="1800" dirty="0">
              <a:latin typeface="Times New Roman"/>
              <a:cs typeface="Times New Roman"/>
            </a:endParaRPr>
          </a:p>
        </p:txBody>
      </p:sp>
      <p:sp>
        <p:nvSpPr>
          <p:cNvPr id="13" name="object 13"/>
          <p:cNvSpPr txBox="1"/>
          <p:nvPr/>
        </p:nvSpPr>
        <p:spPr>
          <a:xfrm>
            <a:off x="2320061" y="3690873"/>
            <a:ext cx="1947139" cy="196464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00965" marR="27940" indent="114300" algn="ctr">
              <a:lnSpc>
                <a:spcPct val="100000"/>
              </a:lnSpc>
              <a:spcBef>
                <a:spcPts val="100"/>
              </a:spcBef>
            </a:pPr>
            <a:r>
              <a:rPr sz="1800" i="1" spc="-15" dirty="0">
                <a:latin typeface="Times New Roman"/>
                <a:cs typeface="Times New Roman"/>
              </a:rPr>
              <a:t>Chordata </a:t>
            </a:r>
            <a:r>
              <a:rPr lang="en-US" sz="1800" i="1" spc="-15" dirty="0">
                <a:latin typeface="Times New Roman"/>
                <a:cs typeface="Times New Roman"/>
              </a:rPr>
              <a:t>   Actinopterygii</a:t>
            </a:r>
            <a:r>
              <a:rPr sz="1800" i="1" dirty="0">
                <a:latin typeface="Times New Roman"/>
                <a:cs typeface="Times New Roman"/>
              </a:rPr>
              <a:t>  </a:t>
            </a:r>
            <a:r>
              <a:rPr sz="1800" i="1" spc="-10" dirty="0">
                <a:latin typeface="Times New Roman"/>
                <a:cs typeface="Times New Roman"/>
              </a:rPr>
              <a:t>Perc</a:t>
            </a:r>
            <a:r>
              <a:rPr lang="en-US" i="1" spc="-10" dirty="0">
                <a:latin typeface="Times New Roman"/>
                <a:cs typeface="Times New Roman"/>
              </a:rPr>
              <a:t>i</a:t>
            </a:r>
            <a:r>
              <a:rPr lang="en-US" sz="1800" i="1" spc="-10" dirty="0">
                <a:latin typeface="Times New Roman"/>
                <a:cs typeface="Times New Roman"/>
              </a:rPr>
              <a:t>formes</a:t>
            </a:r>
            <a:r>
              <a:rPr sz="1800" i="1" spc="-10" dirty="0">
                <a:latin typeface="Times New Roman"/>
                <a:cs typeface="Times New Roman"/>
              </a:rPr>
              <a:t> </a:t>
            </a:r>
            <a:r>
              <a:rPr lang="en-US" i="1" spc="-10" dirty="0" err="1">
                <a:latin typeface="Times New Roman"/>
                <a:cs typeface="Times New Roman"/>
              </a:rPr>
              <a:t>Lat</a:t>
            </a:r>
            <a:r>
              <a:rPr sz="1800" i="1" spc="-10" dirty="0" err="1">
                <a:latin typeface="Times New Roman"/>
                <a:cs typeface="Times New Roman"/>
              </a:rPr>
              <a:t>idae</a:t>
            </a:r>
            <a:r>
              <a:rPr sz="1800" i="1" spc="-10" dirty="0">
                <a:latin typeface="Times New Roman"/>
                <a:cs typeface="Times New Roman"/>
              </a:rPr>
              <a:t> </a:t>
            </a:r>
            <a:endParaRPr lang="en-US" i="1" spc="-10" dirty="0">
              <a:latin typeface="Times New Roman"/>
              <a:cs typeface="Times New Roman"/>
            </a:endParaRPr>
          </a:p>
          <a:p>
            <a:pPr marL="100965" marR="27940" indent="114300" algn="ctr">
              <a:lnSpc>
                <a:spcPct val="100000"/>
              </a:lnSpc>
              <a:spcBef>
                <a:spcPts val="100"/>
              </a:spcBef>
            </a:pPr>
            <a:r>
              <a:rPr lang="en-US" sz="1800" i="1" spc="-10" dirty="0" err="1">
                <a:latin typeface="Times New Roman"/>
                <a:cs typeface="Times New Roman"/>
              </a:rPr>
              <a:t>Lates</a:t>
            </a:r>
            <a:r>
              <a:rPr lang="en-US" sz="1800" i="1" spc="-10" dirty="0">
                <a:latin typeface="Times New Roman"/>
                <a:cs typeface="Times New Roman"/>
              </a:rPr>
              <a:t> </a:t>
            </a:r>
            <a:endParaRPr sz="1800" dirty="0">
              <a:latin typeface="Times New Roman"/>
              <a:cs typeface="Times New Roman"/>
            </a:endParaRPr>
          </a:p>
          <a:p>
            <a:pPr marL="12700" marR="5080" indent="76200" algn="ctr">
              <a:lnSpc>
                <a:spcPct val="100000"/>
              </a:lnSpc>
            </a:pPr>
            <a:r>
              <a:rPr sz="1800" i="1" u="sng" spc="-5" dirty="0">
                <a:uFill>
                  <a:solidFill>
                    <a:srgbClr val="000000"/>
                  </a:solidFill>
                </a:uFill>
                <a:latin typeface="Times New Roman"/>
                <a:cs typeface="Times New Roman"/>
              </a:rPr>
              <a:t>Lates</a:t>
            </a:r>
            <a:r>
              <a:rPr sz="1800" i="1" spc="-5" dirty="0">
                <a:latin typeface="Times New Roman"/>
                <a:cs typeface="Times New Roman"/>
              </a:rPr>
              <a:t> </a:t>
            </a:r>
            <a:r>
              <a:rPr sz="1800" i="1" u="sng" dirty="0">
                <a:uFill>
                  <a:solidFill>
                    <a:srgbClr val="000000"/>
                  </a:solidFill>
                </a:uFill>
                <a:latin typeface="Times New Roman"/>
                <a:cs typeface="Times New Roman"/>
              </a:rPr>
              <a:t>calcarifer </a:t>
            </a:r>
            <a:r>
              <a:rPr sz="1800" i="1" dirty="0">
                <a:latin typeface="Times New Roman"/>
                <a:cs typeface="Times New Roman"/>
              </a:rPr>
              <a:t> </a:t>
            </a:r>
            <a:r>
              <a:rPr sz="1800" i="1" spc="-5" dirty="0">
                <a:latin typeface="Times New Roman"/>
                <a:cs typeface="Times New Roman"/>
              </a:rPr>
              <a:t>(Bloch,</a:t>
            </a:r>
            <a:r>
              <a:rPr sz="1800" i="1" spc="-15" dirty="0">
                <a:latin typeface="Times New Roman"/>
                <a:cs typeface="Times New Roman"/>
              </a:rPr>
              <a:t> </a:t>
            </a:r>
            <a:r>
              <a:rPr sz="1800" i="1" dirty="0">
                <a:latin typeface="Times New Roman"/>
                <a:cs typeface="Times New Roman"/>
              </a:rPr>
              <a:t>1970)</a:t>
            </a:r>
            <a:endParaRPr sz="1800" dirty="0">
              <a:latin typeface="Times New Roman"/>
              <a:cs typeface="Times New Roman"/>
            </a:endParaRPr>
          </a:p>
        </p:txBody>
      </p:sp>
      <p:sp>
        <p:nvSpPr>
          <p:cNvPr id="14" name="object 14"/>
          <p:cNvSpPr/>
          <p:nvPr/>
        </p:nvSpPr>
        <p:spPr>
          <a:xfrm>
            <a:off x="0" y="591312"/>
            <a:ext cx="12192000" cy="2686812"/>
          </a:xfrm>
          <a:prstGeom prst="rect">
            <a:avLst/>
          </a:prstGeom>
          <a:blipFill>
            <a:blip r:embed="rId5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123444" y="0"/>
            <a:ext cx="11968480" cy="518159"/>
          </a:xfrm>
          <a:custGeom>
            <a:avLst/>
            <a:gdLst/>
            <a:ahLst/>
            <a:cxnLst/>
            <a:rect l="l" t="t" r="r" b="b"/>
            <a:pathLst>
              <a:path w="11968480" h="518159">
                <a:moveTo>
                  <a:pt x="11967972" y="0"/>
                </a:moveTo>
                <a:lnTo>
                  <a:pt x="0" y="0"/>
                </a:lnTo>
                <a:lnTo>
                  <a:pt x="0" y="518160"/>
                </a:lnTo>
                <a:lnTo>
                  <a:pt x="11967972" y="518160"/>
                </a:lnTo>
                <a:lnTo>
                  <a:pt x="11967972" y="0"/>
                </a:lnTo>
                <a:close/>
              </a:path>
            </a:pathLst>
          </a:custGeom>
          <a:solidFill>
            <a:srgbClr val="E7E6E6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4263897" y="0"/>
            <a:ext cx="3685540" cy="57404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600" b="1" spc="-5" dirty="0">
                <a:latin typeface="Times New Roman"/>
                <a:cs typeface="Times New Roman"/>
              </a:rPr>
              <a:t>INT</a:t>
            </a:r>
            <a:r>
              <a:rPr sz="3600" b="1" dirty="0">
                <a:latin typeface="Times New Roman"/>
                <a:cs typeface="Times New Roman"/>
              </a:rPr>
              <a:t>R</a:t>
            </a:r>
            <a:r>
              <a:rPr sz="3600" b="1" spc="-5" dirty="0">
                <a:latin typeface="Times New Roman"/>
                <a:cs typeface="Times New Roman"/>
              </a:rPr>
              <a:t>ODUCT</a:t>
            </a:r>
            <a:r>
              <a:rPr sz="3600" b="1" dirty="0">
                <a:latin typeface="Times New Roman"/>
                <a:cs typeface="Times New Roman"/>
              </a:rPr>
              <a:t>I</a:t>
            </a:r>
            <a:r>
              <a:rPr sz="3600" b="1" spc="-5" dirty="0">
                <a:latin typeface="Times New Roman"/>
                <a:cs typeface="Times New Roman"/>
              </a:rPr>
              <a:t>ON</a:t>
            </a:r>
            <a:endParaRPr sz="3600">
              <a:latin typeface="Times New Roman"/>
              <a:cs typeface="Times New Roman"/>
            </a:endParaRPr>
          </a:p>
        </p:txBody>
      </p:sp>
      <p:sp>
        <p:nvSpPr>
          <p:cNvPr id="4" name="object 4"/>
          <p:cNvSpPr txBox="1"/>
          <p:nvPr/>
        </p:nvSpPr>
        <p:spPr>
          <a:xfrm>
            <a:off x="201574" y="1217498"/>
            <a:ext cx="11814175" cy="4803775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241300" indent="-228600">
              <a:lnSpc>
                <a:spcPct val="100000"/>
              </a:lnSpc>
              <a:spcBef>
                <a:spcPts val="95"/>
              </a:spcBef>
              <a:buFont typeface="Arial"/>
              <a:buChar char="•"/>
              <a:tabLst>
                <a:tab pos="241300" algn="l"/>
                <a:tab pos="1207770" algn="l"/>
                <a:tab pos="2406650" algn="l"/>
                <a:tab pos="2781935" algn="l"/>
                <a:tab pos="3489325" algn="l"/>
                <a:tab pos="4473575" algn="l"/>
                <a:tab pos="4904740" algn="l"/>
                <a:tab pos="5813425" algn="l"/>
                <a:tab pos="6811645" algn="l"/>
                <a:tab pos="9297670" algn="l"/>
                <a:tab pos="9948545" algn="l"/>
                <a:tab pos="10361295" algn="l"/>
                <a:tab pos="11228705" algn="l"/>
                <a:tab pos="11562715" algn="l"/>
              </a:tabLst>
            </a:pPr>
            <a:r>
              <a:rPr sz="2800" spc="-5" dirty="0">
                <a:latin typeface="Times New Roman"/>
                <a:cs typeface="Times New Roman"/>
              </a:rPr>
              <a:t>Asian	se</a:t>
            </a:r>
            <a:r>
              <a:rPr sz="2800" spc="-30" dirty="0">
                <a:latin typeface="Times New Roman"/>
                <a:cs typeface="Times New Roman"/>
              </a:rPr>
              <a:t>a</a:t>
            </a:r>
            <a:r>
              <a:rPr sz="2800" spc="-5" dirty="0">
                <a:latin typeface="Times New Roman"/>
                <a:cs typeface="Times New Roman"/>
              </a:rPr>
              <a:t>bass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is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a</a:t>
            </a:r>
            <a:r>
              <a:rPr sz="2800" spc="-25" dirty="0">
                <a:latin typeface="Times New Roman"/>
                <a:cs typeface="Times New Roman"/>
              </a:rPr>
              <a:t>l</a:t>
            </a:r>
            <a:r>
              <a:rPr sz="2800" spc="-15" dirty="0">
                <a:latin typeface="Times New Roman"/>
                <a:cs typeface="Times New Roman"/>
              </a:rPr>
              <a:t>s</a:t>
            </a:r>
            <a:r>
              <a:rPr sz="2800" spc="-5" dirty="0">
                <a:latin typeface="Times New Roman"/>
                <a:cs typeface="Times New Roman"/>
              </a:rPr>
              <a:t>o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c</a:t>
            </a:r>
            <a:r>
              <a:rPr sz="2800" spc="-20" dirty="0">
                <a:latin typeface="Times New Roman"/>
                <a:cs typeface="Times New Roman"/>
              </a:rPr>
              <a:t>a</a:t>
            </a:r>
            <a:r>
              <a:rPr sz="2800" spc="-5" dirty="0">
                <a:latin typeface="Times New Roman"/>
                <a:cs typeface="Times New Roman"/>
              </a:rPr>
              <a:t>lled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25" dirty="0">
                <a:latin typeface="Times New Roman"/>
                <a:cs typeface="Times New Roman"/>
              </a:rPr>
              <a:t>a</a:t>
            </a:r>
            <a:r>
              <a:rPr sz="2800" spc="-5" dirty="0">
                <a:latin typeface="Times New Roman"/>
                <a:cs typeface="Times New Roman"/>
              </a:rPr>
              <a:t>s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b="1" spc="-5" dirty="0">
                <a:latin typeface="Times New Roman"/>
                <a:cs typeface="Times New Roman"/>
              </a:rPr>
              <a:t>giant</a:t>
            </a:r>
            <a:r>
              <a:rPr sz="2800" b="1" dirty="0">
                <a:latin typeface="Times New Roman"/>
                <a:cs typeface="Times New Roman"/>
              </a:rPr>
              <a:t>	</a:t>
            </a:r>
            <a:r>
              <a:rPr sz="2800" b="1" spc="-5" dirty="0">
                <a:latin typeface="Times New Roman"/>
                <a:cs typeface="Times New Roman"/>
              </a:rPr>
              <a:t>pe</a:t>
            </a:r>
            <a:r>
              <a:rPr sz="2800" b="1" spc="-65" dirty="0">
                <a:latin typeface="Times New Roman"/>
                <a:cs typeface="Times New Roman"/>
              </a:rPr>
              <a:t>r</a:t>
            </a:r>
            <a:r>
              <a:rPr sz="2800" b="1" spc="-5" dirty="0">
                <a:latin typeface="Times New Roman"/>
                <a:cs typeface="Times New Roman"/>
              </a:rPr>
              <a:t>ch</a:t>
            </a:r>
            <a:r>
              <a:rPr sz="2800" b="1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(c</a:t>
            </a:r>
            <a:r>
              <a:rPr sz="2800" spc="-20" dirty="0">
                <a:latin typeface="Times New Roman"/>
                <a:cs typeface="Times New Roman"/>
              </a:rPr>
              <a:t>e</a:t>
            </a:r>
            <a:r>
              <a:rPr sz="2800" spc="-5" dirty="0">
                <a:latin typeface="Times New Roman"/>
                <a:cs typeface="Times New Roman"/>
              </a:rPr>
              <a:t>nt</a:t>
            </a:r>
            <a:r>
              <a:rPr sz="2800" dirty="0">
                <a:latin typeface="Times New Roman"/>
                <a:cs typeface="Times New Roman"/>
              </a:rPr>
              <a:t>r</a:t>
            </a:r>
            <a:r>
              <a:rPr sz="2800" spc="-5" dirty="0">
                <a:latin typeface="Times New Roman"/>
                <a:cs typeface="Times New Roman"/>
              </a:rPr>
              <a:t>o</a:t>
            </a:r>
            <a:r>
              <a:rPr sz="2800" dirty="0">
                <a:latin typeface="Times New Roman"/>
                <a:cs typeface="Times New Roman"/>
              </a:rPr>
              <a:t>p</a:t>
            </a:r>
            <a:r>
              <a:rPr sz="2800" spc="-5" dirty="0">
                <a:latin typeface="Times New Roman"/>
                <a:cs typeface="Times New Roman"/>
              </a:rPr>
              <a:t>o</a:t>
            </a:r>
            <a:r>
              <a:rPr sz="2800" spc="-20" dirty="0">
                <a:latin typeface="Times New Roman"/>
                <a:cs typeface="Times New Roman"/>
              </a:rPr>
              <a:t>m</a:t>
            </a:r>
            <a:r>
              <a:rPr sz="2800" spc="-5" dirty="0">
                <a:latin typeface="Times New Roman"/>
                <a:cs typeface="Times New Roman"/>
              </a:rPr>
              <a:t>ida</a:t>
            </a:r>
            <a:r>
              <a:rPr sz="2800" dirty="0">
                <a:latin typeface="Times New Roman"/>
                <a:cs typeface="Times New Roman"/>
              </a:rPr>
              <a:t>e</a:t>
            </a:r>
            <a:r>
              <a:rPr sz="2800" spc="-5" dirty="0">
                <a:latin typeface="Times New Roman"/>
                <a:cs typeface="Times New Roman"/>
              </a:rPr>
              <a:t>)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and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in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Ind</a:t>
            </a:r>
            <a:r>
              <a:rPr sz="2800" dirty="0">
                <a:latin typeface="Times New Roman"/>
                <a:cs typeface="Times New Roman"/>
              </a:rPr>
              <a:t>i</a:t>
            </a:r>
            <a:r>
              <a:rPr sz="2800" spc="-5" dirty="0">
                <a:latin typeface="Times New Roman"/>
                <a:cs typeface="Times New Roman"/>
              </a:rPr>
              <a:t>a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15" dirty="0">
                <a:latin typeface="Times New Roman"/>
                <a:cs typeface="Times New Roman"/>
              </a:rPr>
              <a:t>i</a:t>
            </a:r>
            <a:r>
              <a:rPr sz="2800" spc="-5" dirty="0">
                <a:latin typeface="Times New Roman"/>
                <a:cs typeface="Times New Roman"/>
              </a:rPr>
              <a:t>t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is</a:t>
            </a:r>
            <a:endParaRPr sz="2800" dirty="0">
              <a:latin typeface="Times New Roman"/>
              <a:cs typeface="Times New Roman"/>
            </a:endParaRPr>
          </a:p>
          <a:p>
            <a:pPr marL="241300" algn="just">
              <a:lnSpc>
                <a:spcPct val="100000"/>
              </a:lnSpc>
              <a:spcBef>
                <a:spcPts val="2020"/>
              </a:spcBef>
            </a:pPr>
            <a:r>
              <a:rPr sz="2800" spc="-5" dirty="0">
                <a:latin typeface="Times New Roman"/>
                <a:cs typeface="Times New Roman"/>
              </a:rPr>
              <a:t>called </a:t>
            </a:r>
            <a:r>
              <a:rPr sz="2800" spc="-10" dirty="0">
                <a:latin typeface="Times New Roman"/>
                <a:cs typeface="Times New Roman"/>
              </a:rPr>
              <a:t>as</a:t>
            </a:r>
            <a:r>
              <a:rPr sz="2800" spc="5" dirty="0">
                <a:latin typeface="Times New Roman"/>
                <a:cs typeface="Times New Roman"/>
              </a:rPr>
              <a:t> </a:t>
            </a:r>
            <a:r>
              <a:rPr sz="2800" b="1" spc="-5" dirty="0">
                <a:latin typeface="Times New Roman"/>
                <a:cs typeface="Times New Roman"/>
              </a:rPr>
              <a:t>“Bhetki”.</a:t>
            </a:r>
            <a:endParaRPr sz="2800" dirty="0">
              <a:latin typeface="Times New Roman"/>
              <a:cs typeface="Times New Roman"/>
            </a:endParaRPr>
          </a:p>
          <a:p>
            <a:pPr marL="241300" marR="6985" indent="-228600" algn="just">
              <a:lnSpc>
                <a:spcPct val="160100"/>
              </a:lnSpc>
              <a:spcBef>
                <a:spcPts val="995"/>
              </a:spcBef>
              <a:buFont typeface="Arial"/>
              <a:buChar char="•"/>
              <a:tabLst>
                <a:tab pos="241300" algn="l"/>
              </a:tabLst>
            </a:pPr>
            <a:r>
              <a:rPr sz="2800" b="1" spc="-5" dirty="0">
                <a:solidFill>
                  <a:srgbClr val="006FC0"/>
                </a:solidFill>
                <a:latin typeface="Times New Roman"/>
                <a:cs typeface="Times New Roman"/>
              </a:rPr>
              <a:t>Highly euryhaline </a:t>
            </a:r>
            <a:r>
              <a:rPr sz="2800" spc="-5" dirty="0">
                <a:latin typeface="Times New Roman"/>
                <a:cs typeface="Times New Roman"/>
              </a:rPr>
              <a:t>habit enables culture in F W &amp; S W condition &amp; living </a:t>
            </a:r>
            <a:r>
              <a:rPr sz="2800" spc="-15" dirty="0">
                <a:latin typeface="Times New Roman"/>
                <a:cs typeface="Times New Roman"/>
              </a:rPr>
              <a:t>in  </a:t>
            </a:r>
            <a:r>
              <a:rPr sz="2800" spc="-5" dirty="0">
                <a:latin typeface="Times New Roman"/>
                <a:cs typeface="Times New Roman"/>
              </a:rPr>
              <a:t>estuaries.</a:t>
            </a:r>
            <a:endParaRPr sz="2800" dirty="0">
              <a:latin typeface="Times New Roman"/>
              <a:cs typeface="Times New Roman"/>
            </a:endParaRPr>
          </a:p>
          <a:p>
            <a:pPr marL="241300" marR="5080" indent="-228600" algn="just">
              <a:lnSpc>
                <a:spcPct val="160000"/>
              </a:lnSpc>
              <a:spcBef>
                <a:spcPts val="1005"/>
              </a:spcBef>
              <a:buFont typeface="Arial"/>
              <a:buChar char="•"/>
              <a:tabLst>
                <a:tab pos="241300" algn="l"/>
              </a:tabLst>
            </a:pPr>
            <a:r>
              <a:rPr sz="2800" b="1" u="heavy" dirty="0">
                <a:solidFill>
                  <a:srgbClr val="44536A"/>
                </a:solidFill>
                <a:uFill>
                  <a:solidFill>
                    <a:srgbClr val="44536A"/>
                  </a:solidFill>
                </a:uFill>
                <a:latin typeface="Times New Roman"/>
                <a:cs typeface="Times New Roman"/>
              </a:rPr>
              <a:t>Distribution</a:t>
            </a:r>
            <a:r>
              <a:rPr sz="2800" b="1" u="heavy" dirty="0">
                <a:uFill>
                  <a:solidFill>
                    <a:srgbClr val="44536A"/>
                  </a:solidFill>
                </a:uFill>
                <a:latin typeface="Times New Roman"/>
                <a:cs typeface="Times New Roman"/>
              </a:rPr>
              <a:t>:</a:t>
            </a:r>
            <a:r>
              <a:rPr sz="2800" b="1" dirty="0">
                <a:latin typeface="Times New Roman"/>
                <a:cs typeface="Times New Roman"/>
              </a:rPr>
              <a:t> </a:t>
            </a:r>
            <a:r>
              <a:rPr sz="2800" dirty="0">
                <a:latin typeface="Times New Roman"/>
                <a:cs typeface="Times New Roman"/>
              </a:rPr>
              <a:t>found </a:t>
            </a:r>
            <a:r>
              <a:rPr sz="2800" spc="-5" dirty="0">
                <a:latin typeface="Times New Roman"/>
                <a:cs typeface="Times New Roman"/>
              </a:rPr>
              <a:t>in </a:t>
            </a:r>
            <a:r>
              <a:rPr sz="2800" dirty="0">
                <a:latin typeface="Times New Roman"/>
                <a:cs typeface="Times New Roman"/>
              </a:rPr>
              <a:t>the </a:t>
            </a:r>
            <a:r>
              <a:rPr sz="2800" spc="-5" dirty="0">
                <a:latin typeface="Times New Roman"/>
                <a:cs typeface="Times New Roman"/>
              </a:rPr>
              <a:t>littoral water </a:t>
            </a:r>
            <a:r>
              <a:rPr sz="2800" dirty="0">
                <a:latin typeface="Times New Roman"/>
                <a:cs typeface="Times New Roman"/>
              </a:rPr>
              <a:t>of </a:t>
            </a:r>
            <a:r>
              <a:rPr lang="en-US" sz="2800" dirty="0">
                <a:latin typeface="Times New Roman"/>
                <a:cs typeface="Times New Roman"/>
              </a:rPr>
              <a:t>I</a:t>
            </a:r>
            <a:r>
              <a:rPr sz="2800" dirty="0">
                <a:latin typeface="Times New Roman"/>
                <a:cs typeface="Times New Roman"/>
              </a:rPr>
              <a:t>ndo-</a:t>
            </a:r>
            <a:r>
              <a:rPr sz="2800" spc="-60" dirty="0">
                <a:latin typeface="Times New Roman"/>
                <a:cs typeface="Times New Roman"/>
              </a:rPr>
              <a:t>West </a:t>
            </a:r>
            <a:r>
              <a:rPr sz="2800" spc="-5" dirty="0">
                <a:latin typeface="Times New Roman"/>
                <a:cs typeface="Times New Roman"/>
              </a:rPr>
              <a:t>Pacific </a:t>
            </a:r>
            <a:r>
              <a:rPr sz="2800" dirty="0">
                <a:latin typeface="Times New Roman"/>
                <a:cs typeface="Times New Roman"/>
              </a:rPr>
              <a:t>region </a:t>
            </a:r>
            <a:r>
              <a:rPr sz="2800" spc="-5" dirty="0">
                <a:latin typeface="Times New Roman"/>
                <a:cs typeface="Times New Roman"/>
              </a:rPr>
              <a:t>extending  from Iran to Australia, its profitable culture carried </a:t>
            </a:r>
            <a:r>
              <a:rPr sz="2800" dirty="0">
                <a:latin typeface="Times New Roman"/>
                <a:cs typeface="Times New Roman"/>
              </a:rPr>
              <a:t>out </a:t>
            </a:r>
            <a:r>
              <a:rPr sz="2800" spc="-5" dirty="0">
                <a:latin typeface="Times New Roman"/>
                <a:cs typeface="Times New Roman"/>
              </a:rPr>
              <a:t>in SEA countries  especially in Thailand &amp;</a:t>
            </a:r>
            <a:r>
              <a:rPr sz="2800" spc="-110" dirty="0">
                <a:latin typeface="Times New Roman"/>
                <a:cs typeface="Times New Roman"/>
              </a:rPr>
              <a:t> </a:t>
            </a:r>
            <a:r>
              <a:rPr sz="2800" spc="-35" dirty="0">
                <a:latin typeface="Times New Roman"/>
                <a:cs typeface="Times New Roman"/>
              </a:rPr>
              <a:t>Taiwan.</a:t>
            </a:r>
            <a:endParaRPr sz="2800" dirty="0">
              <a:latin typeface="Times New Roman"/>
              <a:cs typeface="Times New Roman"/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219557" y="157683"/>
            <a:ext cx="11746230" cy="6209665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2800" b="1" spc="-10" dirty="0">
                <a:latin typeface="Times New Roman"/>
                <a:cs typeface="Times New Roman"/>
              </a:rPr>
              <a:t>CONTINUE…</a:t>
            </a:r>
            <a:endParaRPr sz="2800">
              <a:latin typeface="Times New Roman"/>
              <a:cs typeface="Times New Roman"/>
            </a:endParaRPr>
          </a:p>
          <a:p>
            <a:pPr marL="12700">
              <a:lnSpc>
                <a:spcPct val="100000"/>
              </a:lnSpc>
              <a:spcBef>
                <a:spcPts val="2680"/>
              </a:spcBef>
            </a:pPr>
            <a:r>
              <a:rPr sz="2800" b="1" spc="-5" dirty="0">
                <a:solidFill>
                  <a:srgbClr val="44536A"/>
                </a:solidFill>
                <a:latin typeface="Times New Roman"/>
                <a:cs typeface="Times New Roman"/>
              </a:rPr>
              <a:t>Major </a:t>
            </a:r>
            <a:r>
              <a:rPr sz="2800" b="1" spc="-10" dirty="0">
                <a:solidFill>
                  <a:srgbClr val="44536A"/>
                </a:solidFill>
                <a:latin typeface="Times New Roman"/>
                <a:cs typeface="Times New Roman"/>
              </a:rPr>
              <a:t>problems </a:t>
            </a:r>
            <a:r>
              <a:rPr sz="2800" b="1" spc="-5" dirty="0">
                <a:solidFill>
                  <a:srgbClr val="44536A"/>
                </a:solidFill>
                <a:latin typeface="Times New Roman"/>
                <a:cs typeface="Times New Roman"/>
              </a:rPr>
              <a:t>during </a:t>
            </a:r>
            <a:r>
              <a:rPr sz="2800" b="1" spc="-10" dirty="0">
                <a:solidFill>
                  <a:srgbClr val="44536A"/>
                </a:solidFill>
                <a:latin typeface="Times New Roman"/>
                <a:cs typeface="Times New Roman"/>
              </a:rPr>
              <a:t>Bhetki culture</a:t>
            </a:r>
            <a:r>
              <a:rPr sz="2800" b="1" spc="20" dirty="0">
                <a:solidFill>
                  <a:srgbClr val="44536A"/>
                </a:solidFill>
                <a:latin typeface="Times New Roman"/>
                <a:cs typeface="Times New Roman"/>
              </a:rPr>
              <a:t> </a:t>
            </a:r>
            <a:r>
              <a:rPr sz="2800" b="1" spc="-20" dirty="0">
                <a:solidFill>
                  <a:srgbClr val="44536A"/>
                </a:solidFill>
                <a:latin typeface="Times New Roman"/>
                <a:cs typeface="Times New Roman"/>
              </a:rPr>
              <a:t>are</a:t>
            </a:r>
            <a:r>
              <a:rPr sz="2800" spc="-20" dirty="0">
                <a:latin typeface="Times New Roman"/>
                <a:cs typeface="Times New Roman"/>
              </a:rPr>
              <a:t>,</a:t>
            </a:r>
            <a:endParaRPr sz="2800">
              <a:latin typeface="Times New Roman"/>
              <a:cs typeface="Times New Roman"/>
            </a:endParaRPr>
          </a:p>
          <a:p>
            <a:pPr marL="527685" indent="-515620">
              <a:lnSpc>
                <a:spcPct val="100000"/>
              </a:lnSpc>
              <a:spcBef>
                <a:spcPts val="2690"/>
              </a:spcBef>
              <a:buAutoNum type="arabicPeriod"/>
              <a:tabLst>
                <a:tab pos="527685" algn="l"/>
                <a:tab pos="528320" algn="l"/>
              </a:tabLst>
            </a:pPr>
            <a:r>
              <a:rPr sz="2800" spc="-5" dirty="0">
                <a:latin typeface="Times New Roman"/>
                <a:cs typeface="Times New Roman"/>
              </a:rPr>
              <a:t>Predominant cannibalistic </a:t>
            </a:r>
            <a:r>
              <a:rPr sz="2800" dirty="0">
                <a:latin typeface="Times New Roman"/>
                <a:cs typeface="Times New Roman"/>
              </a:rPr>
              <a:t>during </a:t>
            </a:r>
            <a:r>
              <a:rPr sz="2800" spc="-5" dirty="0">
                <a:latin typeface="Times New Roman"/>
                <a:cs typeface="Times New Roman"/>
              </a:rPr>
              <a:t>young stages (1-20</a:t>
            </a:r>
            <a:r>
              <a:rPr sz="2800" spc="-60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g).</a:t>
            </a:r>
            <a:endParaRPr sz="2800">
              <a:latin typeface="Times New Roman"/>
              <a:cs typeface="Times New Roman"/>
            </a:endParaRPr>
          </a:p>
          <a:p>
            <a:pPr marL="527685" marR="5080" indent="-515620">
              <a:lnSpc>
                <a:spcPct val="150000"/>
              </a:lnSpc>
              <a:spcBef>
                <a:spcPts val="994"/>
              </a:spcBef>
              <a:buAutoNum type="arabicPeriod"/>
              <a:tabLst>
                <a:tab pos="527685" algn="l"/>
                <a:tab pos="528320" algn="l"/>
              </a:tabLst>
            </a:pPr>
            <a:r>
              <a:rPr sz="2800" spc="-5" dirty="0">
                <a:latin typeface="Times New Roman"/>
                <a:cs typeface="Times New Roman"/>
              </a:rPr>
              <a:t>Its depends </a:t>
            </a:r>
            <a:r>
              <a:rPr sz="2800" dirty="0">
                <a:latin typeface="Times New Roman"/>
                <a:cs typeface="Times New Roman"/>
              </a:rPr>
              <a:t>on </a:t>
            </a:r>
            <a:r>
              <a:rPr sz="2800" spc="-5" dirty="0">
                <a:latin typeface="Times New Roman"/>
                <a:cs typeface="Times New Roman"/>
              </a:rPr>
              <a:t>high protein rate </a:t>
            </a:r>
            <a:r>
              <a:rPr sz="2800" dirty="0">
                <a:latin typeface="Times New Roman"/>
                <a:cs typeface="Times New Roman"/>
              </a:rPr>
              <a:t>or on </a:t>
            </a:r>
            <a:r>
              <a:rPr sz="2800" spc="-5" dirty="0">
                <a:latin typeface="Times New Roman"/>
                <a:cs typeface="Times New Roman"/>
              </a:rPr>
              <a:t>trash fish which is staple diet </a:t>
            </a:r>
            <a:r>
              <a:rPr sz="2800" dirty="0">
                <a:latin typeface="Times New Roman"/>
                <a:cs typeface="Times New Roman"/>
              </a:rPr>
              <a:t>of </a:t>
            </a:r>
            <a:r>
              <a:rPr sz="2800" spc="-5" dirty="0">
                <a:latin typeface="Times New Roman"/>
                <a:cs typeface="Times New Roman"/>
              </a:rPr>
              <a:t>poor in  developing</a:t>
            </a:r>
            <a:r>
              <a:rPr sz="2800" spc="-15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countries.</a:t>
            </a:r>
            <a:endParaRPr sz="2800">
              <a:latin typeface="Times New Roman"/>
              <a:cs typeface="Times New Roman"/>
            </a:endParaRPr>
          </a:p>
          <a:p>
            <a:pPr marL="527685" marR="6985" indent="-515620">
              <a:lnSpc>
                <a:spcPct val="150000"/>
              </a:lnSpc>
              <a:spcBef>
                <a:spcPts val="1000"/>
              </a:spcBef>
              <a:buAutoNum type="arabicPeriod"/>
              <a:tabLst>
                <a:tab pos="527685" algn="l"/>
                <a:tab pos="528320" algn="l"/>
              </a:tabLst>
            </a:pPr>
            <a:r>
              <a:rPr sz="2800" spc="-5" dirty="0">
                <a:latin typeface="Times New Roman"/>
                <a:cs typeface="Times New Roman"/>
              </a:rPr>
              <a:t>Unpredictable wild fry </a:t>
            </a:r>
            <a:r>
              <a:rPr sz="2800" spc="-20" dirty="0">
                <a:latin typeface="Times New Roman"/>
                <a:cs typeface="Times New Roman"/>
              </a:rPr>
              <a:t>availability, </a:t>
            </a:r>
            <a:r>
              <a:rPr sz="2800" spc="-5" dirty="0">
                <a:latin typeface="Times New Roman"/>
                <a:cs typeface="Times New Roman"/>
              </a:rPr>
              <a:t>in </a:t>
            </a:r>
            <a:r>
              <a:rPr sz="2800" dirty="0">
                <a:latin typeface="Times New Roman"/>
                <a:cs typeface="Times New Roman"/>
              </a:rPr>
              <a:t>India </a:t>
            </a:r>
            <a:r>
              <a:rPr sz="2800" spc="-5" dirty="0">
                <a:latin typeface="Times New Roman"/>
                <a:cs typeface="Times New Roman"/>
              </a:rPr>
              <a:t>fry availability abundant in East  coast than </a:t>
            </a:r>
            <a:r>
              <a:rPr sz="2800" spc="-60" dirty="0">
                <a:latin typeface="Times New Roman"/>
                <a:cs typeface="Times New Roman"/>
              </a:rPr>
              <a:t>West</a:t>
            </a:r>
            <a:r>
              <a:rPr sz="2800" spc="-75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coast.</a:t>
            </a:r>
            <a:endParaRPr sz="2800">
              <a:latin typeface="Times New Roman"/>
              <a:cs typeface="Times New Roman"/>
            </a:endParaRPr>
          </a:p>
          <a:p>
            <a:pPr marL="12700" marR="5080" indent="88265">
              <a:lnSpc>
                <a:spcPct val="150000"/>
              </a:lnSpc>
              <a:spcBef>
                <a:spcPts val="1010"/>
              </a:spcBef>
              <a:tabLst>
                <a:tab pos="2216150" algn="l"/>
              </a:tabLst>
            </a:pPr>
            <a:r>
              <a:rPr sz="2800" b="1" u="heavy" spc="-5" dirty="0">
                <a:uFill>
                  <a:solidFill>
                    <a:srgbClr val="000000"/>
                  </a:solidFill>
                </a:uFill>
                <a:latin typeface="Times New Roman"/>
                <a:cs typeface="Times New Roman"/>
              </a:rPr>
              <a:t>Importance</a:t>
            </a:r>
            <a:r>
              <a:rPr sz="2800" spc="-5" dirty="0">
                <a:latin typeface="Times New Roman"/>
                <a:cs typeface="Times New Roman"/>
              </a:rPr>
              <a:t>:	In shrimp farmers turning to next most lucrative finfish </a:t>
            </a:r>
            <a:r>
              <a:rPr sz="2800" dirty="0">
                <a:latin typeface="Times New Roman"/>
                <a:cs typeface="Times New Roman"/>
              </a:rPr>
              <a:t>sp. </a:t>
            </a:r>
            <a:r>
              <a:rPr sz="2800" i="1" u="heavy" spc="-5" dirty="0">
                <a:uFill>
                  <a:solidFill>
                    <a:srgbClr val="000000"/>
                  </a:solidFill>
                </a:uFill>
                <a:latin typeface="Times New Roman"/>
                <a:cs typeface="Times New Roman"/>
              </a:rPr>
              <a:t>Lates </a:t>
            </a:r>
            <a:r>
              <a:rPr sz="2800" i="1" spc="-5" dirty="0">
                <a:latin typeface="Times New Roman"/>
                <a:cs typeface="Times New Roman"/>
              </a:rPr>
              <a:t> </a:t>
            </a:r>
            <a:r>
              <a:rPr sz="2800" i="1" u="heavy" spc="-5" dirty="0">
                <a:uFill>
                  <a:solidFill>
                    <a:srgbClr val="000000"/>
                  </a:solidFill>
                </a:uFill>
                <a:latin typeface="Times New Roman"/>
                <a:cs typeface="Times New Roman"/>
              </a:rPr>
              <a:t>calcarifer</a:t>
            </a:r>
            <a:r>
              <a:rPr sz="2800" i="1" spc="-5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&amp; </a:t>
            </a:r>
            <a:r>
              <a:rPr sz="2800" dirty="0">
                <a:latin typeface="Times New Roman"/>
                <a:cs typeface="Times New Roman"/>
              </a:rPr>
              <a:t>other</a:t>
            </a:r>
            <a:r>
              <a:rPr sz="2800" spc="-30" dirty="0">
                <a:latin typeface="Times New Roman"/>
                <a:cs typeface="Times New Roman"/>
              </a:rPr>
              <a:t> </a:t>
            </a:r>
            <a:r>
              <a:rPr sz="2800" dirty="0">
                <a:latin typeface="Times New Roman"/>
                <a:cs typeface="Times New Roman"/>
              </a:rPr>
              <a:t>sp.</a:t>
            </a:r>
            <a:endParaRPr sz="2800">
              <a:latin typeface="Times New Roman"/>
              <a:cs typeface="Times New Roman"/>
            </a:endParaRP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2651505" y="0"/>
            <a:ext cx="6856730" cy="51371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200" b="1" dirty="0">
                <a:solidFill>
                  <a:srgbClr val="C00000"/>
                </a:solidFill>
                <a:latin typeface="Times New Roman"/>
                <a:cs typeface="Times New Roman"/>
              </a:rPr>
              <a:t>ASIAN </a:t>
            </a:r>
            <a:r>
              <a:rPr sz="3200" b="1" spc="-5" dirty="0">
                <a:solidFill>
                  <a:srgbClr val="C00000"/>
                </a:solidFill>
                <a:latin typeface="Times New Roman"/>
                <a:cs typeface="Times New Roman"/>
              </a:rPr>
              <a:t>SEA </a:t>
            </a:r>
            <a:r>
              <a:rPr sz="3200" b="1" dirty="0">
                <a:solidFill>
                  <a:srgbClr val="C00000"/>
                </a:solidFill>
                <a:latin typeface="Times New Roman"/>
                <a:cs typeface="Times New Roman"/>
              </a:rPr>
              <a:t>BASS </a:t>
            </a:r>
            <a:r>
              <a:rPr sz="3200" b="1" spc="-40" dirty="0">
                <a:solidFill>
                  <a:srgbClr val="C00000"/>
                </a:solidFill>
                <a:latin typeface="Times New Roman"/>
                <a:cs typeface="Times New Roman"/>
              </a:rPr>
              <a:t>CULTURE</a:t>
            </a:r>
            <a:r>
              <a:rPr sz="3200" b="1" spc="-260" dirty="0">
                <a:solidFill>
                  <a:srgbClr val="C00000"/>
                </a:solidFill>
                <a:latin typeface="Times New Roman"/>
                <a:cs typeface="Times New Roman"/>
              </a:rPr>
              <a:t> </a:t>
            </a:r>
            <a:r>
              <a:rPr sz="3200" b="1" dirty="0">
                <a:solidFill>
                  <a:srgbClr val="C00000"/>
                </a:solidFill>
                <a:latin typeface="Times New Roman"/>
                <a:cs typeface="Times New Roman"/>
              </a:rPr>
              <a:t>CYCLE</a:t>
            </a:r>
            <a:endParaRPr sz="3200">
              <a:latin typeface="Times New Roman"/>
              <a:cs typeface="Times New Roman"/>
            </a:endParaRPr>
          </a:p>
        </p:txBody>
      </p:sp>
      <p:grpSp>
        <p:nvGrpSpPr>
          <p:cNvPr id="3" name="object 3"/>
          <p:cNvGrpSpPr/>
          <p:nvPr/>
        </p:nvGrpSpPr>
        <p:grpSpPr>
          <a:xfrm>
            <a:off x="96011" y="559308"/>
            <a:ext cx="11968480" cy="6299200"/>
            <a:chOff x="96011" y="559308"/>
            <a:chExt cx="11968480" cy="6299200"/>
          </a:xfrm>
        </p:grpSpPr>
        <p:sp>
          <p:nvSpPr>
            <p:cNvPr id="4" name="object 4"/>
            <p:cNvSpPr/>
            <p:nvPr/>
          </p:nvSpPr>
          <p:spPr>
            <a:xfrm>
              <a:off x="195044" y="6635494"/>
              <a:ext cx="11779432" cy="222504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" name="object 5"/>
            <p:cNvSpPr/>
            <p:nvPr/>
          </p:nvSpPr>
          <p:spPr>
            <a:xfrm>
              <a:off x="96011" y="559308"/>
              <a:ext cx="11968480" cy="6087110"/>
            </a:xfrm>
            <a:custGeom>
              <a:avLst/>
              <a:gdLst/>
              <a:ahLst/>
              <a:cxnLst/>
              <a:rect l="l" t="t" r="r" b="b"/>
              <a:pathLst>
                <a:path w="11968480" h="6087109">
                  <a:moveTo>
                    <a:pt x="11444859" y="0"/>
                  </a:moveTo>
                  <a:lnTo>
                    <a:pt x="523100" y="0"/>
                  </a:lnTo>
                  <a:lnTo>
                    <a:pt x="475487" y="2137"/>
                  </a:lnTo>
                  <a:lnTo>
                    <a:pt x="429072" y="8427"/>
                  </a:lnTo>
                  <a:lnTo>
                    <a:pt x="384039" y="18684"/>
                  </a:lnTo>
                  <a:lnTo>
                    <a:pt x="340573" y="32725"/>
                  </a:lnTo>
                  <a:lnTo>
                    <a:pt x="298859" y="50363"/>
                  </a:lnTo>
                  <a:lnTo>
                    <a:pt x="259081" y="71416"/>
                  </a:lnTo>
                  <a:lnTo>
                    <a:pt x="221424" y="95697"/>
                  </a:lnTo>
                  <a:lnTo>
                    <a:pt x="186073" y="123023"/>
                  </a:lnTo>
                  <a:lnTo>
                    <a:pt x="153212" y="153209"/>
                  </a:lnTo>
                  <a:lnTo>
                    <a:pt x="123026" y="186070"/>
                  </a:lnTo>
                  <a:lnTo>
                    <a:pt x="95700" y="221422"/>
                  </a:lnTo>
                  <a:lnTo>
                    <a:pt x="71418" y="259079"/>
                  </a:lnTo>
                  <a:lnTo>
                    <a:pt x="50365" y="298859"/>
                  </a:lnTo>
                  <a:lnTo>
                    <a:pt x="32726" y="340574"/>
                  </a:lnTo>
                  <a:lnTo>
                    <a:pt x="18685" y="384042"/>
                  </a:lnTo>
                  <a:lnTo>
                    <a:pt x="8427" y="429078"/>
                  </a:lnTo>
                  <a:lnTo>
                    <a:pt x="2137" y="475496"/>
                  </a:lnTo>
                  <a:lnTo>
                    <a:pt x="0" y="523113"/>
                  </a:lnTo>
                  <a:lnTo>
                    <a:pt x="0" y="5563755"/>
                  </a:lnTo>
                  <a:lnTo>
                    <a:pt x="2137" y="5611368"/>
                  </a:lnTo>
                  <a:lnTo>
                    <a:pt x="8427" y="5657783"/>
                  </a:lnTo>
                  <a:lnTo>
                    <a:pt x="18685" y="5702816"/>
                  </a:lnTo>
                  <a:lnTo>
                    <a:pt x="32726" y="5746282"/>
                  </a:lnTo>
                  <a:lnTo>
                    <a:pt x="50365" y="5787996"/>
                  </a:lnTo>
                  <a:lnTo>
                    <a:pt x="71418" y="5827774"/>
                  </a:lnTo>
                  <a:lnTo>
                    <a:pt x="95700" y="5865431"/>
                  </a:lnTo>
                  <a:lnTo>
                    <a:pt x="123026" y="5900782"/>
                  </a:lnTo>
                  <a:lnTo>
                    <a:pt x="153212" y="5933643"/>
                  </a:lnTo>
                  <a:lnTo>
                    <a:pt x="186073" y="5963829"/>
                  </a:lnTo>
                  <a:lnTo>
                    <a:pt x="221424" y="5991155"/>
                  </a:lnTo>
                  <a:lnTo>
                    <a:pt x="259081" y="6015437"/>
                  </a:lnTo>
                  <a:lnTo>
                    <a:pt x="298859" y="6036490"/>
                  </a:lnTo>
                  <a:lnTo>
                    <a:pt x="340573" y="6054129"/>
                  </a:lnTo>
                  <a:lnTo>
                    <a:pt x="384039" y="6068170"/>
                  </a:lnTo>
                  <a:lnTo>
                    <a:pt x="429072" y="6078428"/>
                  </a:lnTo>
                  <a:lnTo>
                    <a:pt x="475487" y="6084718"/>
                  </a:lnTo>
                  <a:lnTo>
                    <a:pt x="523100" y="6086856"/>
                  </a:lnTo>
                  <a:lnTo>
                    <a:pt x="11444859" y="6086856"/>
                  </a:lnTo>
                  <a:lnTo>
                    <a:pt x="11492475" y="6084718"/>
                  </a:lnTo>
                  <a:lnTo>
                    <a:pt x="11538893" y="6078428"/>
                  </a:lnTo>
                  <a:lnTo>
                    <a:pt x="11583929" y="6068170"/>
                  </a:lnTo>
                  <a:lnTo>
                    <a:pt x="11627397" y="6054129"/>
                  </a:lnTo>
                  <a:lnTo>
                    <a:pt x="11669112" y="6036490"/>
                  </a:lnTo>
                  <a:lnTo>
                    <a:pt x="11708891" y="6015437"/>
                  </a:lnTo>
                  <a:lnTo>
                    <a:pt x="11746549" y="5991155"/>
                  </a:lnTo>
                  <a:lnTo>
                    <a:pt x="11781901" y="5963829"/>
                  </a:lnTo>
                  <a:lnTo>
                    <a:pt x="11814762" y="5933643"/>
                  </a:lnTo>
                  <a:lnTo>
                    <a:pt x="11844948" y="5900782"/>
                  </a:lnTo>
                  <a:lnTo>
                    <a:pt x="11872274" y="5865431"/>
                  </a:lnTo>
                  <a:lnTo>
                    <a:pt x="11896555" y="5827774"/>
                  </a:lnTo>
                  <a:lnTo>
                    <a:pt x="11917608" y="5787996"/>
                  </a:lnTo>
                  <a:lnTo>
                    <a:pt x="11935246" y="5746282"/>
                  </a:lnTo>
                  <a:lnTo>
                    <a:pt x="11949287" y="5702816"/>
                  </a:lnTo>
                  <a:lnTo>
                    <a:pt x="11959544" y="5657783"/>
                  </a:lnTo>
                  <a:lnTo>
                    <a:pt x="11965834" y="5611368"/>
                  </a:lnTo>
                  <a:lnTo>
                    <a:pt x="11967972" y="5563755"/>
                  </a:lnTo>
                  <a:lnTo>
                    <a:pt x="11967972" y="523113"/>
                  </a:lnTo>
                  <a:lnTo>
                    <a:pt x="11965834" y="475496"/>
                  </a:lnTo>
                  <a:lnTo>
                    <a:pt x="11959544" y="429078"/>
                  </a:lnTo>
                  <a:lnTo>
                    <a:pt x="11949287" y="384042"/>
                  </a:lnTo>
                  <a:lnTo>
                    <a:pt x="11935246" y="340574"/>
                  </a:lnTo>
                  <a:lnTo>
                    <a:pt x="11917608" y="298859"/>
                  </a:lnTo>
                  <a:lnTo>
                    <a:pt x="11896555" y="259079"/>
                  </a:lnTo>
                  <a:lnTo>
                    <a:pt x="11872274" y="221422"/>
                  </a:lnTo>
                  <a:lnTo>
                    <a:pt x="11844948" y="186070"/>
                  </a:lnTo>
                  <a:lnTo>
                    <a:pt x="11814762" y="153209"/>
                  </a:lnTo>
                  <a:lnTo>
                    <a:pt x="11781901" y="123023"/>
                  </a:lnTo>
                  <a:lnTo>
                    <a:pt x="11746549" y="95697"/>
                  </a:lnTo>
                  <a:lnTo>
                    <a:pt x="11708891" y="71416"/>
                  </a:lnTo>
                  <a:lnTo>
                    <a:pt x="11669112" y="50363"/>
                  </a:lnTo>
                  <a:lnTo>
                    <a:pt x="11627397" y="32725"/>
                  </a:lnTo>
                  <a:lnTo>
                    <a:pt x="11583929" y="18684"/>
                  </a:lnTo>
                  <a:lnTo>
                    <a:pt x="11538893" y="8427"/>
                  </a:lnTo>
                  <a:lnTo>
                    <a:pt x="11492475" y="2137"/>
                  </a:lnTo>
                  <a:lnTo>
                    <a:pt x="11444859" y="0"/>
                  </a:lnTo>
                  <a:close/>
                </a:path>
              </a:pathLst>
            </a:custGeom>
            <a:solidFill>
              <a:srgbClr val="ECECEC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" name="object 6"/>
            <p:cNvSpPr/>
            <p:nvPr/>
          </p:nvSpPr>
          <p:spPr>
            <a:xfrm>
              <a:off x="96011" y="559308"/>
              <a:ext cx="11967972" cy="6086856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2883789" y="141478"/>
            <a:ext cx="6423660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4000" b="1" spc="-5" dirty="0">
                <a:solidFill>
                  <a:srgbClr val="6F2F9F"/>
                </a:solidFill>
                <a:latin typeface="Times New Roman"/>
                <a:cs typeface="Times New Roman"/>
              </a:rPr>
              <a:t>Nursery </a:t>
            </a:r>
            <a:r>
              <a:rPr sz="4000" b="1" spc="-10" dirty="0">
                <a:solidFill>
                  <a:srgbClr val="6F2F9F"/>
                </a:solidFill>
                <a:latin typeface="Times New Roman"/>
                <a:cs typeface="Times New Roman"/>
              </a:rPr>
              <a:t>rearing </a:t>
            </a:r>
            <a:r>
              <a:rPr sz="4000" b="1" spc="-5" dirty="0">
                <a:solidFill>
                  <a:srgbClr val="6F2F9F"/>
                </a:solidFill>
                <a:latin typeface="Times New Roman"/>
                <a:cs typeface="Times New Roman"/>
              </a:rPr>
              <a:t>of Bhetki</a:t>
            </a:r>
            <a:r>
              <a:rPr sz="4000" b="1" spc="5" dirty="0">
                <a:solidFill>
                  <a:srgbClr val="6F2F9F"/>
                </a:solidFill>
                <a:latin typeface="Times New Roman"/>
                <a:cs typeface="Times New Roman"/>
              </a:rPr>
              <a:t> </a:t>
            </a:r>
            <a:r>
              <a:rPr sz="4000" b="1" spc="-5" dirty="0">
                <a:solidFill>
                  <a:srgbClr val="6F2F9F"/>
                </a:solidFill>
                <a:latin typeface="Times New Roman"/>
                <a:cs typeface="Times New Roman"/>
              </a:rPr>
              <a:t>fry</a:t>
            </a:r>
            <a:endParaRPr sz="4000">
              <a:latin typeface="Times New Roman"/>
              <a:cs typeface="Times New Roman"/>
            </a:endParaRPr>
          </a:p>
        </p:txBody>
      </p:sp>
      <p:sp>
        <p:nvSpPr>
          <p:cNvPr id="3" name="object 3"/>
          <p:cNvSpPr txBox="1"/>
          <p:nvPr/>
        </p:nvSpPr>
        <p:spPr>
          <a:xfrm>
            <a:off x="238861" y="1058672"/>
            <a:ext cx="11759565" cy="5314315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292100" indent="-229235">
              <a:lnSpc>
                <a:spcPct val="100000"/>
              </a:lnSpc>
              <a:spcBef>
                <a:spcPts val="95"/>
              </a:spcBef>
              <a:buFont typeface="Arial"/>
              <a:buChar char="•"/>
              <a:tabLst>
                <a:tab pos="292735" algn="l"/>
              </a:tabLst>
            </a:pPr>
            <a:r>
              <a:rPr sz="2800" spc="-5" dirty="0">
                <a:latin typeface="Times New Roman"/>
                <a:cs typeface="Times New Roman"/>
              </a:rPr>
              <a:t>Rearing carried </a:t>
            </a:r>
            <a:r>
              <a:rPr sz="2800" dirty="0">
                <a:latin typeface="Times New Roman"/>
                <a:cs typeface="Times New Roman"/>
              </a:rPr>
              <a:t>out </a:t>
            </a:r>
            <a:r>
              <a:rPr sz="2800" spc="-5" dirty="0">
                <a:latin typeface="Times New Roman"/>
                <a:cs typeface="Times New Roman"/>
              </a:rPr>
              <a:t>in earthen ponds, concrete tanks </a:t>
            </a:r>
            <a:r>
              <a:rPr sz="2800" dirty="0">
                <a:latin typeface="Times New Roman"/>
                <a:cs typeface="Times New Roman"/>
              </a:rPr>
              <a:t>or</a:t>
            </a:r>
            <a:r>
              <a:rPr sz="2800" spc="10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cages.</a:t>
            </a:r>
            <a:endParaRPr sz="2800" dirty="0">
              <a:latin typeface="Times New Roman"/>
              <a:cs typeface="Times New Roman"/>
            </a:endParaRPr>
          </a:p>
          <a:p>
            <a:pPr marL="292100" marR="55880" indent="-229235" algn="just">
              <a:lnSpc>
                <a:spcPct val="150100"/>
              </a:lnSpc>
              <a:spcBef>
                <a:spcPts val="990"/>
              </a:spcBef>
              <a:buFont typeface="Arial"/>
              <a:buChar char="•"/>
              <a:tabLst>
                <a:tab pos="292735" algn="l"/>
              </a:tabLst>
            </a:pPr>
            <a:r>
              <a:rPr sz="2800" b="1" spc="-5" dirty="0">
                <a:latin typeface="Times New Roman"/>
                <a:cs typeface="Times New Roman"/>
              </a:rPr>
              <a:t>Earthen </a:t>
            </a:r>
            <a:r>
              <a:rPr sz="2800" b="1" dirty="0">
                <a:latin typeface="Times New Roman"/>
                <a:cs typeface="Times New Roman"/>
              </a:rPr>
              <a:t>ponds: </a:t>
            </a:r>
            <a:r>
              <a:rPr sz="2800" spc="-5" dirty="0">
                <a:latin typeface="Times New Roman"/>
                <a:cs typeface="Times New Roman"/>
              </a:rPr>
              <a:t>range </a:t>
            </a:r>
            <a:r>
              <a:rPr sz="2800" b="1" dirty="0">
                <a:latin typeface="Times New Roman"/>
                <a:cs typeface="Times New Roman"/>
              </a:rPr>
              <a:t>500-2000 </a:t>
            </a:r>
            <a:r>
              <a:rPr sz="2800" b="1" spc="-5" dirty="0">
                <a:latin typeface="Times New Roman"/>
                <a:cs typeface="Times New Roman"/>
              </a:rPr>
              <a:t>m</a:t>
            </a:r>
            <a:r>
              <a:rPr lang="en-US" sz="2800" b="1" spc="-5" baseline="30000" dirty="0">
                <a:latin typeface="Times New Roman"/>
                <a:cs typeface="Times New Roman"/>
              </a:rPr>
              <a:t>2</a:t>
            </a:r>
            <a:r>
              <a:rPr lang="en-US" sz="2800" b="1" spc="-5" dirty="0">
                <a:latin typeface="Times New Roman"/>
                <a:cs typeface="Times New Roman"/>
              </a:rPr>
              <a:t>.</a:t>
            </a:r>
            <a:r>
              <a:rPr sz="2800" spc="-5" dirty="0">
                <a:latin typeface="Times New Roman"/>
                <a:cs typeface="Times New Roman"/>
              </a:rPr>
              <a:t> </a:t>
            </a:r>
            <a:r>
              <a:rPr sz="2800" b="1" spc="-10" dirty="0">
                <a:latin typeface="Times New Roman"/>
                <a:cs typeface="Times New Roman"/>
              </a:rPr>
              <a:t>water </a:t>
            </a:r>
            <a:r>
              <a:rPr sz="2800" b="1" dirty="0">
                <a:latin typeface="Times New Roman"/>
                <a:cs typeface="Times New Roman"/>
              </a:rPr>
              <a:t>depth 50-80 </a:t>
            </a:r>
            <a:r>
              <a:rPr sz="2800" b="1" spc="-10" dirty="0">
                <a:latin typeface="Times New Roman"/>
                <a:cs typeface="Times New Roman"/>
              </a:rPr>
              <a:t>cm </a:t>
            </a:r>
            <a:r>
              <a:rPr sz="2800" spc="-5" dirty="0">
                <a:latin typeface="Times New Roman"/>
                <a:cs typeface="Times New Roman"/>
              </a:rPr>
              <a:t>and </a:t>
            </a:r>
            <a:r>
              <a:rPr sz="2800" b="1" spc="-5" dirty="0">
                <a:latin typeface="Times New Roman"/>
                <a:cs typeface="Times New Roman"/>
              </a:rPr>
              <a:t>1 </a:t>
            </a:r>
            <a:r>
              <a:rPr sz="2800" b="1" dirty="0">
                <a:latin typeface="Times New Roman"/>
                <a:cs typeface="Times New Roman"/>
              </a:rPr>
              <a:t>mm </a:t>
            </a:r>
            <a:r>
              <a:rPr sz="2800" b="1" spc="-15" dirty="0">
                <a:latin typeface="Times New Roman"/>
                <a:cs typeface="Times New Roman"/>
              </a:rPr>
              <a:t>screen  </a:t>
            </a:r>
            <a:r>
              <a:rPr sz="2800" b="1" spc="-5" dirty="0">
                <a:latin typeface="Times New Roman"/>
                <a:cs typeface="Times New Roman"/>
              </a:rPr>
              <a:t>mesh </a:t>
            </a:r>
            <a:r>
              <a:rPr sz="2800" spc="-5" dirty="0">
                <a:latin typeface="Times New Roman"/>
                <a:cs typeface="Times New Roman"/>
              </a:rPr>
              <a:t>fitted to inlet &amp; outlet gates to protect</a:t>
            </a:r>
            <a:r>
              <a:rPr sz="2800" spc="-15" dirty="0">
                <a:latin typeface="Times New Roman"/>
                <a:cs typeface="Times New Roman"/>
              </a:rPr>
              <a:t> </a:t>
            </a:r>
            <a:r>
              <a:rPr sz="2800" spc="-50" dirty="0">
                <a:latin typeface="Times New Roman"/>
                <a:cs typeface="Times New Roman"/>
              </a:rPr>
              <a:t>fry.</a:t>
            </a:r>
            <a:endParaRPr sz="2800" dirty="0">
              <a:latin typeface="Times New Roman"/>
              <a:cs typeface="Times New Roman"/>
            </a:endParaRPr>
          </a:p>
          <a:p>
            <a:pPr marL="292100" indent="-229235">
              <a:lnSpc>
                <a:spcPct val="100000"/>
              </a:lnSpc>
              <a:spcBef>
                <a:spcPts val="2690"/>
              </a:spcBef>
              <a:buFont typeface="Arial"/>
              <a:buChar char="•"/>
              <a:tabLst>
                <a:tab pos="292735" algn="l"/>
              </a:tabLst>
            </a:pPr>
            <a:r>
              <a:rPr sz="2800" b="1" spc="-10" dirty="0">
                <a:latin typeface="Times New Roman"/>
                <a:cs typeface="Times New Roman"/>
              </a:rPr>
              <a:t>Concrete</a:t>
            </a:r>
            <a:r>
              <a:rPr sz="2800" b="1" spc="110" dirty="0">
                <a:latin typeface="Times New Roman"/>
                <a:cs typeface="Times New Roman"/>
              </a:rPr>
              <a:t> </a:t>
            </a:r>
            <a:r>
              <a:rPr sz="2800" b="1" spc="-5" dirty="0">
                <a:latin typeface="Times New Roman"/>
                <a:cs typeface="Times New Roman"/>
              </a:rPr>
              <a:t>nursery:</a:t>
            </a:r>
            <a:r>
              <a:rPr sz="2800" b="1" spc="110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usually</a:t>
            </a:r>
            <a:r>
              <a:rPr sz="2800" spc="100" dirty="0">
                <a:latin typeface="Times New Roman"/>
                <a:cs typeface="Times New Roman"/>
              </a:rPr>
              <a:t> </a:t>
            </a:r>
            <a:r>
              <a:rPr sz="2800" b="1" spc="-5" dirty="0">
                <a:latin typeface="Times New Roman"/>
                <a:cs typeface="Times New Roman"/>
              </a:rPr>
              <a:t>300</a:t>
            </a:r>
            <a:r>
              <a:rPr sz="2800" b="1" spc="105" dirty="0">
                <a:latin typeface="Times New Roman"/>
                <a:cs typeface="Times New Roman"/>
              </a:rPr>
              <a:t> </a:t>
            </a:r>
            <a:r>
              <a:rPr sz="2800" b="1" dirty="0">
                <a:latin typeface="Times New Roman"/>
                <a:cs typeface="Times New Roman"/>
              </a:rPr>
              <a:t>m</a:t>
            </a:r>
            <a:r>
              <a:rPr sz="2775" b="1" baseline="25525" dirty="0">
                <a:latin typeface="Times New Roman"/>
                <a:cs typeface="Times New Roman"/>
              </a:rPr>
              <a:t>2</a:t>
            </a:r>
            <a:r>
              <a:rPr sz="2775" b="1" spc="532" baseline="25525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with</a:t>
            </a:r>
            <a:r>
              <a:rPr sz="2800" spc="105" dirty="0">
                <a:latin typeface="Times New Roman"/>
                <a:cs typeface="Times New Roman"/>
              </a:rPr>
              <a:t> </a:t>
            </a:r>
            <a:r>
              <a:rPr sz="2800" b="1" spc="-5" dirty="0">
                <a:latin typeface="Times New Roman"/>
                <a:cs typeface="Times New Roman"/>
              </a:rPr>
              <a:t>muddy</a:t>
            </a:r>
            <a:r>
              <a:rPr sz="2800" b="1" spc="125" dirty="0">
                <a:latin typeface="Times New Roman"/>
                <a:cs typeface="Times New Roman"/>
              </a:rPr>
              <a:t> </a:t>
            </a:r>
            <a:r>
              <a:rPr sz="2800" b="1" dirty="0">
                <a:latin typeface="Times New Roman"/>
                <a:cs typeface="Times New Roman"/>
              </a:rPr>
              <a:t>bottom</a:t>
            </a:r>
            <a:r>
              <a:rPr sz="2800" b="1" spc="110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&amp;</a:t>
            </a:r>
            <a:r>
              <a:rPr sz="2800" spc="114" dirty="0">
                <a:latin typeface="Times New Roman"/>
                <a:cs typeface="Times New Roman"/>
              </a:rPr>
              <a:t> </a:t>
            </a:r>
            <a:r>
              <a:rPr sz="2800" b="1" spc="-5" dirty="0">
                <a:latin typeface="Times New Roman"/>
                <a:cs typeface="Times New Roman"/>
              </a:rPr>
              <a:t>water</a:t>
            </a:r>
            <a:r>
              <a:rPr sz="2800" b="1" spc="45" dirty="0">
                <a:latin typeface="Times New Roman"/>
                <a:cs typeface="Times New Roman"/>
              </a:rPr>
              <a:t> </a:t>
            </a:r>
            <a:r>
              <a:rPr sz="2800" b="1" spc="-5" dirty="0">
                <a:latin typeface="Times New Roman"/>
                <a:cs typeface="Times New Roman"/>
              </a:rPr>
              <a:t>column</a:t>
            </a:r>
            <a:r>
              <a:rPr sz="2800" b="1" spc="114" dirty="0">
                <a:latin typeface="Times New Roman"/>
                <a:cs typeface="Times New Roman"/>
              </a:rPr>
              <a:t> </a:t>
            </a:r>
            <a:r>
              <a:rPr sz="2800" dirty="0">
                <a:latin typeface="Times New Roman"/>
                <a:cs typeface="Times New Roman"/>
              </a:rPr>
              <a:t>of</a:t>
            </a:r>
            <a:r>
              <a:rPr sz="2800" spc="100" dirty="0">
                <a:latin typeface="Times New Roman"/>
                <a:cs typeface="Times New Roman"/>
              </a:rPr>
              <a:t> </a:t>
            </a:r>
            <a:r>
              <a:rPr sz="2800" b="1" spc="-5" dirty="0">
                <a:latin typeface="Times New Roman"/>
                <a:cs typeface="Times New Roman"/>
              </a:rPr>
              <a:t>1</a:t>
            </a:r>
            <a:endParaRPr sz="2800" dirty="0">
              <a:latin typeface="Times New Roman"/>
              <a:cs typeface="Times New Roman"/>
            </a:endParaRPr>
          </a:p>
          <a:p>
            <a:pPr marL="292100" algn="just">
              <a:lnSpc>
                <a:spcPct val="100000"/>
              </a:lnSpc>
              <a:spcBef>
                <a:spcPts val="1685"/>
              </a:spcBef>
            </a:pPr>
            <a:r>
              <a:rPr sz="2800" b="1" spc="-5" dirty="0">
                <a:latin typeface="Times New Roman"/>
                <a:cs typeface="Times New Roman"/>
              </a:rPr>
              <a:t>m</a:t>
            </a:r>
            <a:r>
              <a:rPr sz="2800" spc="-5" dirty="0">
                <a:latin typeface="Times New Roman"/>
                <a:cs typeface="Times New Roman"/>
              </a:rPr>
              <a:t>. </a:t>
            </a:r>
            <a:r>
              <a:rPr sz="2800" spc="-5" dirty="0">
                <a:solidFill>
                  <a:srgbClr val="001F5F"/>
                </a:solidFill>
                <a:latin typeface="Times New Roman"/>
                <a:cs typeface="Times New Roman"/>
              </a:rPr>
              <a:t>Aeration </a:t>
            </a:r>
            <a:r>
              <a:rPr sz="2800" dirty="0">
                <a:solidFill>
                  <a:srgbClr val="001F5F"/>
                </a:solidFill>
                <a:latin typeface="Times New Roman"/>
                <a:cs typeface="Times New Roman"/>
              </a:rPr>
              <a:t>by bubbling </a:t>
            </a:r>
            <a:r>
              <a:rPr sz="2800" spc="-5" dirty="0">
                <a:solidFill>
                  <a:srgbClr val="001F5F"/>
                </a:solidFill>
                <a:latin typeface="Times New Roman"/>
                <a:cs typeface="Times New Roman"/>
              </a:rPr>
              <a:t>air </a:t>
            </a:r>
            <a:r>
              <a:rPr sz="2800" dirty="0">
                <a:solidFill>
                  <a:srgbClr val="001F5F"/>
                </a:solidFill>
                <a:latin typeface="Times New Roman"/>
                <a:cs typeface="Times New Roman"/>
              </a:rPr>
              <a:t>through </a:t>
            </a:r>
            <a:r>
              <a:rPr sz="2800" spc="-5" dirty="0">
                <a:solidFill>
                  <a:srgbClr val="001F5F"/>
                </a:solidFill>
                <a:latin typeface="Times New Roman"/>
                <a:cs typeface="Times New Roman"/>
              </a:rPr>
              <a:t>a</a:t>
            </a:r>
            <a:r>
              <a:rPr sz="2800" spc="-170" dirty="0">
                <a:solidFill>
                  <a:srgbClr val="001F5F"/>
                </a:solidFill>
                <a:latin typeface="Times New Roman"/>
                <a:cs typeface="Times New Roman"/>
              </a:rPr>
              <a:t> </a:t>
            </a:r>
            <a:r>
              <a:rPr sz="2800" spc="-25" dirty="0">
                <a:solidFill>
                  <a:srgbClr val="001F5F"/>
                </a:solidFill>
                <a:latin typeface="Times New Roman"/>
                <a:cs typeface="Times New Roman"/>
              </a:rPr>
              <a:t>blower.</a:t>
            </a:r>
            <a:endParaRPr sz="2800" dirty="0">
              <a:latin typeface="Times New Roman"/>
              <a:cs typeface="Times New Roman"/>
            </a:endParaRPr>
          </a:p>
          <a:p>
            <a:pPr marL="292100" marR="53340" indent="-229235" algn="just">
              <a:lnSpc>
                <a:spcPct val="150000"/>
              </a:lnSpc>
              <a:spcBef>
                <a:spcPts val="994"/>
              </a:spcBef>
              <a:buFont typeface="Arial"/>
              <a:buChar char="•"/>
              <a:tabLst>
                <a:tab pos="292735" algn="l"/>
              </a:tabLst>
            </a:pPr>
            <a:r>
              <a:rPr sz="2800" spc="-5" dirty="0">
                <a:latin typeface="Times New Roman"/>
                <a:cs typeface="Times New Roman"/>
              </a:rPr>
              <a:t>Floating </a:t>
            </a:r>
            <a:r>
              <a:rPr sz="2800" spc="-10" dirty="0">
                <a:latin typeface="Times New Roman"/>
                <a:cs typeface="Times New Roman"/>
              </a:rPr>
              <a:t>or </a:t>
            </a:r>
            <a:r>
              <a:rPr sz="2800" spc="-5" dirty="0">
                <a:latin typeface="Times New Roman"/>
                <a:cs typeface="Times New Roman"/>
              </a:rPr>
              <a:t>stationary net </a:t>
            </a:r>
            <a:r>
              <a:rPr sz="2800" spc="-10" dirty="0">
                <a:latin typeface="Times New Roman"/>
                <a:cs typeface="Times New Roman"/>
              </a:rPr>
              <a:t>cages: </a:t>
            </a:r>
            <a:r>
              <a:rPr sz="2800" spc="-5" dirty="0">
                <a:latin typeface="Times New Roman"/>
                <a:cs typeface="Times New Roman"/>
              </a:rPr>
              <a:t>with 1 </a:t>
            </a:r>
            <a:r>
              <a:rPr sz="2800" spc="-10" dirty="0">
                <a:latin typeface="Times New Roman"/>
                <a:cs typeface="Times New Roman"/>
              </a:rPr>
              <a:t>mm mesh </a:t>
            </a:r>
            <a:r>
              <a:rPr sz="2800" spc="-5" dirty="0">
                <a:latin typeface="Times New Roman"/>
                <a:cs typeface="Times New Roman"/>
              </a:rPr>
              <a:t>(size rise with </a:t>
            </a:r>
            <a:r>
              <a:rPr sz="2800" dirty="0">
                <a:latin typeface="Times New Roman"/>
                <a:cs typeface="Times New Roman"/>
              </a:rPr>
              <a:t>fish). </a:t>
            </a:r>
            <a:r>
              <a:rPr sz="2800" spc="-5" dirty="0">
                <a:latin typeface="Times New Roman"/>
                <a:cs typeface="Times New Roman"/>
              </a:rPr>
              <a:t>Nursery  size range 3 to </a:t>
            </a:r>
            <a:r>
              <a:rPr sz="2800" dirty="0">
                <a:latin typeface="Times New Roman"/>
                <a:cs typeface="Times New Roman"/>
              </a:rPr>
              <a:t>10 </a:t>
            </a:r>
            <a:r>
              <a:rPr sz="2800" spc="-5" dirty="0">
                <a:latin typeface="Times New Roman"/>
                <a:cs typeface="Times New Roman"/>
              </a:rPr>
              <a:t>m</a:t>
            </a:r>
            <a:r>
              <a:rPr sz="2775" spc="-7" baseline="25525" dirty="0">
                <a:latin typeface="Times New Roman"/>
                <a:cs typeface="Times New Roman"/>
              </a:rPr>
              <a:t>3 </a:t>
            </a:r>
            <a:r>
              <a:rPr sz="2800" spc="-5" dirty="0">
                <a:latin typeface="Times New Roman"/>
                <a:cs typeface="Times New Roman"/>
              </a:rPr>
              <a:t>easily installed and maintained in rivers, coastal </a:t>
            </a:r>
            <a:r>
              <a:rPr sz="2800" spc="-15" dirty="0">
                <a:latin typeface="Times New Roman"/>
                <a:cs typeface="Times New Roman"/>
              </a:rPr>
              <a:t>areas or   </a:t>
            </a:r>
            <a:r>
              <a:rPr sz="2800" spc="-5" dirty="0">
                <a:latin typeface="Times New Roman"/>
                <a:cs typeface="Times New Roman"/>
              </a:rPr>
              <a:t>in </a:t>
            </a:r>
            <a:r>
              <a:rPr sz="2800" spc="-15" dirty="0">
                <a:latin typeface="Times New Roman"/>
                <a:cs typeface="Times New Roman"/>
              </a:rPr>
              <a:t>large </a:t>
            </a:r>
            <a:r>
              <a:rPr sz="2800" dirty="0">
                <a:latin typeface="Times New Roman"/>
                <a:cs typeface="Times New Roman"/>
              </a:rPr>
              <a:t>ponds </a:t>
            </a:r>
            <a:r>
              <a:rPr sz="2800" spc="-5" dirty="0">
                <a:latin typeface="Times New Roman"/>
                <a:cs typeface="Times New Roman"/>
              </a:rPr>
              <a:t>in </a:t>
            </a:r>
            <a:r>
              <a:rPr sz="2800" spc="-10" dirty="0">
                <a:latin typeface="Times New Roman"/>
                <a:cs typeface="Times New Roman"/>
              </a:rPr>
              <a:t>calm </a:t>
            </a:r>
            <a:r>
              <a:rPr sz="2800" spc="-5" dirty="0">
                <a:latin typeface="Times New Roman"/>
                <a:cs typeface="Times New Roman"/>
              </a:rPr>
              <a:t>water areas free from </a:t>
            </a:r>
            <a:r>
              <a:rPr sz="2800" dirty="0">
                <a:latin typeface="Times New Roman"/>
                <a:cs typeface="Times New Roman"/>
              </a:rPr>
              <a:t>pollution </a:t>
            </a:r>
            <a:r>
              <a:rPr sz="2800" spc="-5" dirty="0">
                <a:latin typeface="Times New Roman"/>
                <a:cs typeface="Times New Roman"/>
              </a:rPr>
              <a:t>&amp; </a:t>
            </a:r>
            <a:r>
              <a:rPr sz="2800" spc="-10" dirty="0">
                <a:latin typeface="Times New Roman"/>
                <a:cs typeface="Times New Roman"/>
              </a:rPr>
              <a:t>menace </a:t>
            </a:r>
            <a:r>
              <a:rPr sz="2800" dirty="0">
                <a:latin typeface="Times New Roman"/>
                <a:cs typeface="Times New Roman"/>
              </a:rPr>
              <a:t>of</a:t>
            </a:r>
            <a:r>
              <a:rPr sz="2800" spc="55" dirty="0">
                <a:latin typeface="Times New Roman"/>
                <a:cs typeface="Times New Roman"/>
              </a:rPr>
              <a:t> </a:t>
            </a:r>
            <a:r>
              <a:rPr sz="2800" dirty="0">
                <a:latin typeface="Times New Roman"/>
                <a:cs typeface="Times New Roman"/>
              </a:rPr>
              <a:t>biofoulers</a:t>
            </a:r>
            <a:r>
              <a:rPr sz="2800" dirty="0">
                <a:latin typeface="Carlito"/>
                <a:cs typeface="Carlito"/>
              </a:rPr>
              <a:t>.</a:t>
            </a: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123444" y="300227"/>
            <a:ext cx="11940540" cy="630478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821537" y="0"/>
            <a:ext cx="10525125" cy="571310"/>
          </a:xfrm>
          <a:prstGeom prst="rect">
            <a:avLst/>
          </a:prstGeom>
        </p:spPr>
        <p:txBody>
          <a:bodyPr vert="horz" wrap="square" lIns="0" tIns="83185" rIns="0" bIns="0" rtlCol="0">
            <a:spAutoFit/>
          </a:bodyPr>
          <a:lstStyle/>
          <a:p>
            <a:pPr marL="3760470" marR="5080" indent="-3748404">
              <a:lnSpc>
                <a:spcPts val="3810"/>
              </a:lnSpc>
              <a:spcBef>
                <a:spcPts val="655"/>
              </a:spcBef>
            </a:pPr>
            <a:r>
              <a:rPr sz="3600" b="1" spc="-5" dirty="0">
                <a:latin typeface="Times New Roman"/>
                <a:cs typeface="Times New Roman"/>
              </a:rPr>
              <a:t>BHETKI </a:t>
            </a:r>
            <a:r>
              <a:rPr sz="3600" b="1" spc="-20" dirty="0">
                <a:latin typeface="Times New Roman"/>
                <a:cs typeface="Times New Roman"/>
              </a:rPr>
              <a:t>NURSERY </a:t>
            </a:r>
            <a:r>
              <a:rPr sz="3600" b="1" dirty="0">
                <a:latin typeface="Times New Roman"/>
                <a:cs typeface="Times New Roman"/>
              </a:rPr>
              <a:t>IN</a:t>
            </a:r>
            <a:r>
              <a:rPr sz="3600" b="1" spc="-310" dirty="0">
                <a:latin typeface="Times New Roman"/>
                <a:cs typeface="Times New Roman"/>
              </a:rPr>
              <a:t> </a:t>
            </a:r>
            <a:r>
              <a:rPr sz="3600" b="1" spc="-5" dirty="0">
                <a:latin typeface="Times New Roman"/>
                <a:cs typeface="Times New Roman"/>
              </a:rPr>
              <a:t>INDOOR  </a:t>
            </a:r>
            <a:r>
              <a:rPr sz="3600" b="1" spc="-55" dirty="0">
                <a:latin typeface="Times New Roman"/>
                <a:cs typeface="Times New Roman"/>
              </a:rPr>
              <a:t>TANKS</a:t>
            </a:r>
            <a:r>
              <a:rPr sz="3600" b="1" spc="-5" dirty="0">
                <a:latin typeface="Times New Roman"/>
                <a:cs typeface="Times New Roman"/>
              </a:rPr>
              <a:t> </a:t>
            </a:r>
            <a:r>
              <a:rPr sz="3600" b="1" dirty="0">
                <a:latin typeface="Times New Roman"/>
                <a:cs typeface="Times New Roman"/>
              </a:rPr>
              <a:t>INDIA</a:t>
            </a:r>
            <a:endParaRPr sz="3600" dirty="0">
              <a:latin typeface="Times New Roman"/>
              <a:cs typeface="Times New Roman"/>
            </a:endParaRPr>
          </a:p>
        </p:txBody>
      </p:sp>
      <p:sp>
        <p:nvSpPr>
          <p:cNvPr id="3" name="object 3"/>
          <p:cNvSpPr txBox="1"/>
          <p:nvPr/>
        </p:nvSpPr>
        <p:spPr>
          <a:xfrm>
            <a:off x="205536" y="845286"/>
            <a:ext cx="11757025" cy="5558790"/>
          </a:xfrm>
          <a:prstGeom prst="rect">
            <a:avLst/>
          </a:prstGeom>
        </p:spPr>
        <p:txBody>
          <a:bodyPr vert="horz" wrap="square" lIns="0" tIns="198120" rIns="0" bIns="0" rtlCol="0">
            <a:spAutoFit/>
          </a:bodyPr>
          <a:lstStyle/>
          <a:p>
            <a:pPr marL="241300" indent="-228600">
              <a:lnSpc>
                <a:spcPct val="100000"/>
              </a:lnSpc>
              <a:spcBef>
                <a:spcPts val="1560"/>
              </a:spcBef>
              <a:buFont typeface="Arial"/>
              <a:buChar char="•"/>
              <a:tabLst>
                <a:tab pos="241300" algn="l"/>
              </a:tabLst>
            </a:pPr>
            <a:r>
              <a:rPr sz="2600" b="1" u="heavy" spc="-10" dirty="0">
                <a:uFill>
                  <a:solidFill>
                    <a:srgbClr val="000000"/>
                  </a:solidFill>
                </a:uFill>
                <a:latin typeface="Times New Roman"/>
                <a:cs typeface="Times New Roman"/>
              </a:rPr>
              <a:t>NURSERY </a:t>
            </a:r>
            <a:r>
              <a:rPr sz="2600" b="1" u="heavy" dirty="0">
                <a:uFill>
                  <a:solidFill>
                    <a:srgbClr val="000000"/>
                  </a:solidFill>
                </a:uFill>
                <a:latin typeface="Times New Roman"/>
                <a:cs typeface="Times New Roman"/>
              </a:rPr>
              <a:t>REARING </a:t>
            </a:r>
            <a:r>
              <a:rPr sz="2600" b="1" u="heavy" spc="-5" dirty="0">
                <a:uFill>
                  <a:solidFill>
                    <a:srgbClr val="000000"/>
                  </a:solidFill>
                </a:uFill>
                <a:latin typeface="Times New Roman"/>
                <a:cs typeface="Times New Roman"/>
              </a:rPr>
              <a:t>IN </a:t>
            </a:r>
            <a:r>
              <a:rPr sz="2600" b="1" u="heavy" dirty="0">
                <a:uFill>
                  <a:solidFill>
                    <a:srgbClr val="000000"/>
                  </a:solidFill>
                </a:uFill>
                <a:latin typeface="Times New Roman"/>
                <a:cs typeface="Times New Roman"/>
              </a:rPr>
              <a:t>INDOOR CEMENT </a:t>
            </a:r>
            <a:r>
              <a:rPr sz="2600" b="1" u="heavy" spc="-40" dirty="0">
                <a:uFill>
                  <a:solidFill>
                    <a:srgbClr val="000000"/>
                  </a:solidFill>
                </a:uFill>
                <a:latin typeface="Times New Roman"/>
                <a:cs typeface="Times New Roman"/>
              </a:rPr>
              <a:t>TANKS</a:t>
            </a:r>
            <a:r>
              <a:rPr sz="2600" b="1" spc="-310" dirty="0">
                <a:latin typeface="Times New Roman"/>
                <a:cs typeface="Times New Roman"/>
              </a:rPr>
              <a:t> </a:t>
            </a:r>
            <a:r>
              <a:rPr sz="2600" b="1" dirty="0">
                <a:latin typeface="Times New Roman"/>
                <a:cs typeface="Times New Roman"/>
              </a:rPr>
              <a:t>:</a:t>
            </a:r>
            <a:endParaRPr sz="2600" dirty="0">
              <a:latin typeface="Times New Roman"/>
              <a:cs typeface="Times New Roman"/>
            </a:endParaRPr>
          </a:p>
          <a:p>
            <a:pPr marL="241300" indent="-228600">
              <a:lnSpc>
                <a:spcPct val="100000"/>
              </a:lnSpc>
              <a:spcBef>
                <a:spcPts val="1465"/>
              </a:spcBef>
              <a:buFont typeface="Arial"/>
              <a:buChar char="•"/>
              <a:tabLst>
                <a:tab pos="241300" algn="l"/>
              </a:tabLst>
            </a:pPr>
            <a:r>
              <a:rPr sz="2600" spc="-5" dirty="0">
                <a:latin typeface="Times New Roman"/>
                <a:cs typeface="Times New Roman"/>
              </a:rPr>
              <a:t>4</a:t>
            </a:r>
            <a:r>
              <a:rPr lang="en-US" sz="2600" spc="-5" dirty="0">
                <a:latin typeface="Times New Roman"/>
                <a:cs typeface="Times New Roman"/>
              </a:rPr>
              <a:t> </a:t>
            </a:r>
            <a:r>
              <a:rPr sz="2600" spc="-5" dirty="0">
                <a:latin typeface="Times New Roman"/>
                <a:cs typeface="Times New Roman"/>
              </a:rPr>
              <a:t>cement </a:t>
            </a:r>
            <a:r>
              <a:rPr sz="2600" dirty="0">
                <a:latin typeface="Times New Roman"/>
                <a:cs typeface="Times New Roman"/>
              </a:rPr>
              <a:t>tanks </a:t>
            </a:r>
            <a:r>
              <a:rPr sz="2600" spc="5" dirty="0">
                <a:latin typeface="Times New Roman"/>
                <a:cs typeface="Times New Roman"/>
              </a:rPr>
              <a:t>10</a:t>
            </a:r>
            <a:r>
              <a:rPr lang="en-US" sz="2600" spc="5" dirty="0">
                <a:latin typeface="Times New Roman"/>
                <a:cs typeface="Times New Roman"/>
              </a:rPr>
              <a:t>x</a:t>
            </a:r>
            <a:r>
              <a:rPr sz="2600" spc="5" dirty="0">
                <a:latin typeface="Times New Roman"/>
                <a:cs typeface="Times New Roman"/>
              </a:rPr>
              <a:t>6</a:t>
            </a:r>
            <a:r>
              <a:rPr lang="en-US" sz="2600" spc="5" dirty="0">
                <a:latin typeface="Times New Roman"/>
                <a:cs typeface="Times New Roman"/>
              </a:rPr>
              <a:t>x</a:t>
            </a:r>
            <a:r>
              <a:rPr sz="2600" spc="5" dirty="0">
                <a:latin typeface="Times New Roman"/>
                <a:cs typeface="Times New Roman"/>
              </a:rPr>
              <a:t>5 </a:t>
            </a:r>
            <a:r>
              <a:rPr sz="2600" dirty="0">
                <a:latin typeface="Times New Roman"/>
                <a:cs typeface="Times New Roman"/>
              </a:rPr>
              <a:t>with </a:t>
            </a:r>
            <a:r>
              <a:rPr sz="2600" spc="5" dirty="0">
                <a:latin typeface="Times New Roman"/>
                <a:cs typeface="Times New Roman"/>
              </a:rPr>
              <a:t>700L</a:t>
            </a:r>
            <a:r>
              <a:rPr sz="2600" spc="-210" dirty="0">
                <a:latin typeface="Times New Roman"/>
                <a:cs typeface="Times New Roman"/>
              </a:rPr>
              <a:t> </a:t>
            </a:r>
            <a:r>
              <a:rPr sz="2600" dirty="0">
                <a:latin typeface="Times New Roman"/>
                <a:cs typeface="Times New Roman"/>
              </a:rPr>
              <a:t>S.W</a:t>
            </a:r>
          </a:p>
          <a:p>
            <a:pPr marL="241300" indent="-228600">
              <a:lnSpc>
                <a:spcPct val="100000"/>
              </a:lnSpc>
              <a:spcBef>
                <a:spcPts val="1935"/>
              </a:spcBef>
              <a:buFont typeface="Arial"/>
              <a:buChar char="•"/>
              <a:tabLst>
                <a:tab pos="241300" algn="l"/>
              </a:tabLst>
            </a:pPr>
            <a:r>
              <a:rPr sz="2600" dirty="0">
                <a:latin typeface="Times New Roman"/>
                <a:cs typeface="Times New Roman"/>
              </a:rPr>
              <a:t>Stock </a:t>
            </a:r>
            <a:r>
              <a:rPr sz="2600" spc="5" dirty="0">
                <a:latin typeface="Times New Roman"/>
                <a:cs typeface="Times New Roman"/>
              </a:rPr>
              <a:t>@ </a:t>
            </a:r>
            <a:r>
              <a:rPr sz="2600" dirty="0">
                <a:latin typeface="Times New Roman"/>
                <a:cs typeface="Times New Roman"/>
              </a:rPr>
              <a:t>10000 </a:t>
            </a:r>
            <a:r>
              <a:rPr sz="2600" spc="5" dirty="0">
                <a:latin typeface="Times New Roman"/>
                <a:cs typeface="Times New Roman"/>
              </a:rPr>
              <a:t>&amp; </a:t>
            </a:r>
            <a:r>
              <a:rPr sz="2600" dirty="0">
                <a:latin typeface="Times New Roman"/>
                <a:cs typeface="Times New Roman"/>
              </a:rPr>
              <a:t>100%</a:t>
            </a:r>
            <a:r>
              <a:rPr sz="2600" spc="-114" dirty="0">
                <a:latin typeface="Times New Roman"/>
                <a:cs typeface="Times New Roman"/>
              </a:rPr>
              <a:t> </a:t>
            </a:r>
            <a:r>
              <a:rPr sz="2600" dirty="0">
                <a:latin typeface="Times New Roman"/>
                <a:cs typeface="Times New Roman"/>
              </a:rPr>
              <a:t>survival.</a:t>
            </a:r>
          </a:p>
          <a:p>
            <a:pPr marL="241300" indent="-228600">
              <a:lnSpc>
                <a:spcPct val="100000"/>
              </a:lnSpc>
              <a:spcBef>
                <a:spcPts val="1945"/>
              </a:spcBef>
              <a:buFont typeface="Arial"/>
              <a:buChar char="•"/>
              <a:tabLst>
                <a:tab pos="241300" algn="l"/>
              </a:tabLst>
            </a:pPr>
            <a:r>
              <a:rPr sz="2600" dirty="0">
                <a:latin typeface="Times New Roman"/>
                <a:cs typeface="Times New Roman"/>
              </a:rPr>
              <a:t>Feeding: </a:t>
            </a:r>
            <a:r>
              <a:rPr sz="2600" spc="5" dirty="0">
                <a:latin typeface="Times New Roman"/>
                <a:cs typeface="Times New Roman"/>
              </a:rPr>
              <a:t>4% </a:t>
            </a:r>
            <a:r>
              <a:rPr sz="2600" dirty="0">
                <a:latin typeface="Times New Roman"/>
                <a:cs typeface="Times New Roman"/>
              </a:rPr>
              <a:t>of </a:t>
            </a:r>
            <a:r>
              <a:rPr sz="2600" spc="5" dirty="0">
                <a:latin typeface="Times New Roman"/>
                <a:cs typeface="Times New Roman"/>
              </a:rPr>
              <a:t>BW </a:t>
            </a:r>
            <a:r>
              <a:rPr sz="2600" dirty="0">
                <a:latin typeface="Times New Roman"/>
                <a:cs typeface="Times New Roman"/>
              </a:rPr>
              <a:t>&amp; 4</a:t>
            </a:r>
            <a:r>
              <a:rPr sz="2600" spc="-140" dirty="0">
                <a:latin typeface="Times New Roman"/>
                <a:cs typeface="Times New Roman"/>
              </a:rPr>
              <a:t> </a:t>
            </a:r>
            <a:r>
              <a:rPr sz="2600" spc="-20" dirty="0">
                <a:latin typeface="Times New Roman"/>
                <a:cs typeface="Times New Roman"/>
              </a:rPr>
              <a:t>times/day.</a:t>
            </a:r>
            <a:endParaRPr sz="2600" dirty="0">
              <a:latin typeface="Times New Roman"/>
              <a:cs typeface="Times New Roman"/>
            </a:endParaRPr>
          </a:p>
          <a:p>
            <a:pPr marL="241300" indent="-228600">
              <a:lnSpc>
                <a:spcPct val="100000"/>
              </a:lnSpc>
              <a:spcBef>
                <a:spcPts val="1930"/>
              </a:spcBef>
              <a:buFont typeface="Arial"/>
              <a:buChar char="•"/>
              <a:tabLst>
                <a:tab pos="241300" algn="l"/>
              </a:tabLst>
            </a:pPr>
            <a:r>
              <a:rPr sz="2600" spc="-5" dirty="0">
                <a:latin typeface="Times New Roman"/>
                <a:cs typeface="Times New Roman"/>
              </a:rPr>
              <a:t>In</a:t>
            </a:r>
            <a:r>
              <a:rPr lang="en-US" sz="2600" spc="-5" dirty="0">
                <a:latin typeface="Times New Roman"/>
                <a:cs typeface="Times New Roman"/>
              </a:rPr>
              <a:t>i</a:t>
            </a:r>
            <a:r>
              <a:rPr sz="2600" spc="-5" dirty="0">
                <a:latin typeface="Times New Roman"/>
                <a:cs typeface="Times New Roman"/>
              </a:rPr>
              <a:t>tial </a:t>
            </a:r>
            <a:r>
              <a:rPr sz="2600" dirty="0">
                <a:latin typeface="Times New Roman"/>
                <a:cs typeface="Times New Roman"/>
              </a:rPr>
              <a:t>avg wt bhetki </a:t>
            </a:r>
            <a:r>
              <a:rPr sz="2600" spc="-5" dirty="0">
                <a:latin typeface="Times New Roman"/>
                <a:cs typeface="Times New Roman"/>
              </a:rPr>
              <a:t>fry </a:t>
            </a:r>
            <a:r>
              <a:rPr sz="2600" dirty="0">
                <a:latin typeface="Times New Roman"/>
                <a:cs typeface="Times New Roman"/>
              </a:rPr>
              <a:t>2.5g </a:t>
            </a:r>
            <a:r>
              <a:rPr sz="2600" spc="-5" dirty="0">
                <a:latin typeface="Times New Roman"/>
                <a:cs typeface="Times New Roman"/>
              </a:rPr>
              <a:t>after</a:t>
            </a:r>
            <a:r>
              <a:rPr lang="en-US" sz="2600" spc="-5" dirty="0">
                <a:latin typeface="Times New Roman"/>
                <a:cs typeface="Times New Roman"/>
              </a:rPr>
              <a:t> </a:t>
            </a:r>
            <a:r>
              <a:rPr sz="2600" spc="-5" dirty="0">
                <a:latin typeface="Times New Roman"/>
                <a:cs typeface="Times New Roman"/>
              </a:rPr>
              <a:t>45 </a:t>
            </a:r>
            <a:r>
              <a:rPr sz="2600" dirty="0">
                <a:latin typeface="Times New Roman"/>
                <a:cs typeface="Times New Roman"/>
              </a:rPr>
              <a:t>days</a:t>
            </a:r>
            <a:r>
              <a:rPr sz="2600" spc="-80" dirty="0">
                <a:latin typeface="Times New Roman"/>
                <a:cs typeface="Times New Roman"/>
              </a:rPr>
              <a:t> </a:t>
            </a:r>
            <a:r>
              <a:rPr sz="2600" dirty="0">
                <a:latin typeface="Times New Roman"/>
                <a:cs typeface="Times New Roman"/>
              </a:rPr>
              <a:t>91.03g</a:t>
            </a:r>
          </a:p>
          <a:p>
            <a:pPr marL="241300" indent="-228600">
              <a:lnSpc>
                <a:spcPct val="100000"/>
              </a:lnSpc>
              <a:spcBef>
                <a:spcPts val="1935"/>
              </a:spcBef>
              <a:buFont typeface="Arial"/>
              <a:buChar char="•"/>
              <a:tabLst>
                <a:tab pos="241300" algn="l"/>
              </a:tabLst>
            </a:pPr>
            <a:r>
              <a:rPr sz="2600" dirty="0">
                <a:latin typeface="Times New Roman"/>
                <a:cs typeface="Times New Roman"/>
              </a:rPr>
              <a:t>FCR 1.15 &amp; PER</a:t>
            </a:r>
            <a:r>
              <a:rPr sz="2600" spc="-30" dirty="0">
                <a:latin typeface="Times New Roman"/>
                <a:cs typeface="Times New Roman"/>
              </a:rPr>
              <a:t> </a:t>
            </a:r>
            <a:r>
              <a:rPr sz="2600" dirty="0">
                <a:latin typeface="Times New Roman"/>
                <a:cs typeface="Times New Roman"/>
              </a:rPr>
              <a:t>1.07</a:t>
            </a:r>
          </a:p>
          <a:p>
            <a:pPr marL="241300" indent="-228600">
              <a:lnSpc>
                <a:spcPct val="100000"/>
              </a:lnSpc>
              <a:spcBef>
                <a:spcPts val="1945"/>
              </a:spcBef>
              <a:buFont typeface="Arial"/>
              <a:buChar char="•"/>
              <a:tabLst>
                <a:tab pos="241300" algn="l"/>
              </a:tabLst>
            </a:pPr>
            <a:r>
              <a:rPr sz="2600" spc="-5" dirty="0">
                <a:latin typeface="Times New Roman"/>
                <a:cs typeface="Times New Roman"/>
              </a:rPr>
              <a:t>temperature </a:t>
            </a:r>
            <a:r>
              <a:rPr sz="2600" dirty="0">
                <a:latin typeface="Times New Roman"/>
                <a:cs typeface="Times New Roman"/>
              </a:rPr>
              <a:t>- 29.2 </a:t>
            </a:r>
            <a:r>
              <a:rPr sz="2600" spc="-5" dirty="0">
                <a:latin typeface="Times New Roman"/>
                <a:cs typeface="Times New Roman"/>
              </a:rPr>
              <a:t>to </a:t>
            </a:r>
            <a:r>
              <a:rPr sz="2600" dirty="0">
                <a:latin typeface="Times New Roman"/>
                <a:cs typeface="Times New Roman"/>
              </a:rPr>
              <a:t>29.8 °C, pH - 7.2 </a:t>
            </a:r>
            <a:r>
              <a:rPr sz="2600" spc="-5" dirty="0">
                <a:latin typeface="Times New Roman"/>
                <a:cs typeface="Times New Roman"/>
              </a:rPr>
              <a:t>to </a:t>
            </a:r>
            <a:r>
              <a:rPr sz="2600" dirty="0">
                <a:latin typeface="Times New Roman"/>
                <a:cs typeface="Times New Roman"/>
              </a:rPr>
              <a:t>7.4, </a:t>
            </a:r>
            <a:r>
              <a:rPr sz="2600" spc="-5" dirty="0">
                <a:latin typeface="Times New Roman"/>
                <a:cs typeface="Times New Roman"/>
              </a:rPr>
              <a:t>salinity </a:t>
            </a:r>
            <a:r>
              <a:rPr sz="2600" dirty="0">
                <a:latin typeface="Times New Roman"/>
                <a:cs typeface="Times New Roman"/>
              </a:rPr>
              <a:t>-</a:t>
            </a:r>
            <a:r>
              <a:rPr sz="2600" spc="-80" dirty="0">
                <a:latin typeface="Times New Roman"/>
                <a:cs typeface="Times New Roman"/>
              </a:rPr>
              <a:t> </a:t>
            </a:r>
            <a:r>
              <a:rPr sz="2600" dirty="0">
                <a:latin typeface="Times New Roman"/>
                <a:cs typeface="Times New Roman"/>
              </a:rPr>
              <a:t>31.2</a:t>
            </a:r>
          </a:p>
          <a:p>
            <a:pPr marL="240665" marR="5080" indent="-228600">
              <a:lnSpc>
                <a:spcPct val="130100"/>
              </a:lnSpc>
              <a:spcBef>
                <a:spcPts val="995"/>
              </a:spcBef>
              <a:buFont typeface="Arial"/>
              <a:buChar char="•"/>
              <a:tabLst>
                <a:tab pos="241300" algn="l"/>
              </a:tabLst>
            </a:pPr>
            <a:r>
              <a:rPr sz="2600" dirty="0">
                <a:latin typeface="Times New Roman"/>
                <a:cs typeface="Times New Roman"/>
              </a:rPr>
              <a:t>to </a:t>
            </a:r>
            <a:r>
              <a:rPr sz="2600" spc="-5" dirty="0">
                <a:latin typeface="Times New Roman"/>
                <a:cs typeface="Times New Roman"/>
              </a:rPr>
              <a:t>32.6 </a:t>
            </a:r>
            <a:r>
              <a:rPr sz="2600" dirty="0">
                <a:latin typeface="Times New Roman"/>
                <a:cs typeface="Times New Roman"/>
              </a:rPr>
              <a:t>‰, </a:t>
            </a:r>
            <a:r>
              <a:rPr sz="2600" spc="-5" dirty="0">
                <a:latin typeface="Times New Roman"/>
                <a:cs typeface="Times New Roman"/>
              </a:rPr>
              <a:t>DO </a:t>
            </a:r>
            <a:r>
              <a:rPr sz="2600" dirty="0">
                <a:latin typeface="Times New Roman"/>
                <a:cs typeface="Times New Roman"/>
              </a:rPr>
              <a:t>- 5.5 to 6 </a:t>
            </a:r>
            <a:r>
              <a:rPr sz="2600" spc="-5" dirty="0">
                <a:latin typeface="Times New Roman"/>
                <a:cs typeface="Times New Roman"/>
              </a:rPr>
              <a:t>mg </a:t>
            </a:r>
            <a:r>
              <a:rPr sz="2600" dirty="0">
                <a:latin typeface="Times New Roman"/>
                <a:cs typeface="Times New Roman"/>
              </a:rPr>
              <a:t>l-l, ammonia -0.02 to </a:t>
            </a:r>
            <a:r>
              <a:rPr sz="2600" spc="-5" dirty="0">
                <a:latin typeface="Times New Roman"/>
                <a:cs typeface="Times New Roman"/>
              </a:rPr>
              <a:t>0.03 mg l-l,and nitrite </a:t>
            </a:r>
            <a:r>
              <a:rPr sz="2600" dirty="0">
                <a:latin typeface="Times New Roman"/>
                <a:cs typeface="Times New Roman"/>
              </a:rPr>
              <a:t>0.01 to </a:t>
            </a:r>
            <a:r>
              <a:rPr sz="2600" spc="-5" dirty="0">
                <a:latin typeface="Times New Roman"/>
                <a:cs typeface="Times New Roman"/>
              </a:rPr>
              <a:t>0.02  mg l-l</a:t>
            </a:r>
            <a:endParaRPr sz="2600" dirty="0">
              <a:latin typeface="Times New Roman"/>
              <a:cs typeface="Times New Roman"/>
            </a:endParaRPr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129336" y="270763"/>
            <a:ext cx="11829415" cy="4674235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88900">
              <a:lnSpc>
                <a:spcPct val="100000"/>
              </a:lnSpc>
              <a:spcBef>
                <a:spcPts val="95"/>
              </a:spcBef>
            </a:pPr>
            <a:r>
              <a:rPr sz="2800" b="1" spc="-10" dirty="0">
                <a:latin typeface="Times New Roman"/>
                <a:cs typeface="Times New Roman"/>
              </a:rPr>
              <a:t>CONTINUE…</a:t>
            </a:r>
            <a:endParaRPr sz="2800">
              <a:latin typeface="Times New Roman"/>
              <a:cs typeface="Times New Roman"/>
            </a:endParaRPr>
          </a:p>
          <a:p>
            <a:pPr marL="317500" indent="-228600" algn="just">
              <a:lnSpc>
                <a:spcPct val="100000"/>
              </a:lnSpc>
              <a:spcBef>
                <a:spcPts val="2675"/>
              </a:spcBef>
              <a:buFont typeface="Arial"/>
              <a:buChar char="•"/>
              <a:tabLst>
                <a:tab pos="317500" algn="l"/>
              </a:tabLst>
            </a:pPr>
            <a:r>
              <a:rPr sz="2800" spc="-5" dirty="0">
                <a:latin typeface="Times New Roman"/>
                <a:cs typeface="Times New Roman"/>
              </a:rPr>
              <a:t>In </a:t>
            </a:r>
            <a:r>
              <a:rPr sz="2800" b="1" spc="-5" dirty="0">
                <a:latin typeface="Times New Roman"/>
                <a:cs typeface="Times New Roman"/>
              </a:rPr>
              <a:t>Thailand, nursery </a:t>
            </a:r>
            <a:r>
              <a:rPr sz="2800" b="1" dirty="0">
                <a:latin typeface="Times New Roman"/>
                <a:cs typeface="Times New Roman"/>
              </a:rPr>
              <a:t>ponds </a:t>
            </a:r>
            <a:r>
              <a:rPr sz="2800" spc="-5" dirty="0">
                <a:latin typeface="Times New Roman"/>
                <a:cs typeface="Times New Roman"/>
              </a:rPr>
              <a:t>reared size from </a:t>
            </a:r>
            <a:r>
              <a:rPr sz="2800" dirty="0">
                <a:solidFill>
                  <a:srgbClr val="6F2F9F"/>
                </a:solidFill>
                <a:latin typeface="Times New Roman"/>
                <a:cs typeface="Times New Roman"/>
              </a:rPr>
              <a:t>1-2.5 </a:t>
            </a:r>
            <a:r>
              <a:rPr sz="2800" spc="-10" dirty="0">
                <a:solidFill>
                  <a:srgbClr val="6F2F9F"/>
                </a:solidFill>
                <a:latin typeface="Times New Roman"/>
                <a:cs typeface="Times New Roman"/>
              </a:rPr>
              <a:t>cm </a:t>
            </a:r>
            <a:r>
              <a:rPr sz="2800" spc="-5" dirty="0">
                <a:solidFill>
                  <a:srgbClr val="6F2F9F"/>
                </a:solidFill>
                <a:latin typeface="Times New Roman"/>
                <a:cs typeface="Times New Roman"/>
              </a:rPr>
              <a:t>to fingerling </a:t>
            </a:r>
            <a:r>
              <a:rPr sz="2800" dirty="0">
                <a:solidFill>
                  <a:srgbClr val="6F2F9F"/>
                </a:solidFill>
                <a:latin typeface="Times New Roman"/>
                <a:cs typeface="Times New Roman"/>
              </a:rPr>
              <a:t>5-10</a:t>
            </a:r>
            <a:r>
              <a:rPr sz="2800" spc="95" dirty="0">
                <a:solidFill>
                  <a:srgbClr val="6F2F9F"/>
                </a:solidFill>
                <a:latin typeface="Times New Roman"/>
                <a:cs typeface="Times New Roman"/>
              </a:rPr>
              <a:t> </a:t>
            </a:r>
            <a:r>
              <a:rPr sz="2800" spc="-15" dirty="0">
                <a:solidFill>
                  <a:srgbClr val="6F2F9F"/>
                </a:solidFill>
                <a:latin typeface="Times New Roman"/>
                <a:cs typeface="Times New Roman"/>
              </a:rPr>
              <a:t>cm</a:t>
            </a:r>
            <a:r>
              <a:rPr sz="2800" spc="-15" dirty="0">
                <a:latin typeface="Times New Roman"/>
                <a:cs typeface="Times New Roman"/>
              </a:rPr>
              <a:t>.</a:t>
            </a:r>
            <a:endParaRPr sz="2800">
              <a:latin typeface="Times New Roman"/>
              <a:cs typeface="Times New Roman"/>
            </a:endParaRPr>
          </a:p>
          <a:p>
            <a:pPr marL="316865" marR="68580" indent="-228600" algn="just">
              <a:lnSpc>
                <a:spcPct val="150000"/>
              </a:lnSpc>
              <a:spcBef>
                <a:spcPts val="1010"/>
              </a:spcBef>
              <a:buFont typeface="Arial"/>
              <a:buChar char="•"/>
              <a:tabLst>
                <a:tab pos="317500" algn="l"/>
              </a:tabLst>
            </a:pPr>
            <a:r>
              <a:rPr sz="2800" dirty="0">
                <a:latin typeface="Times New Roman"/>
                <a:cs typeface="Times New Roman"/>
              </a:rPr>
              <a:t>Prior </a:t>
            </a:r>
            <a:r>
              <a:rPr sz="2800" spc="-5" dirty="0">
                <a:latin typeface="Times New Roman"/>
                <a:cs typeface="Times New Roman"/>
              </a:rPr>
              <a:t>to 2 </a:t>
            </a:r>
            <a:r>
              <a:rPr sz="2800" dirty="0">
                <a:latin typeface="Times New Roman"/>
                <a:cs typeface="Times New Roman"/>
              </a:rPr>
              <a:t>or </a:t>
            </a:r>
            <a:r>
              <a:rPr sz="2800" spc="-5" dirty="0">
                <a:latin typeface="Times New Roman"/>
                <a:cs typeface="Times New Roman"/>
              </a:rPr>
              <a:t>3 weeks stocking </a:t>
            </a:r>
            <a:r>
              <a:rPr sz="2800" b="1" spc="-5" dirty="0">
                <a:latin typeface="Times New Roman"/>
                <a:cs typeface="Times New Roman"/>
              </a:rPr>
              <a:t>newly </a:t>
            </a:r>
            <a:r>
              <a:rPr sz="2800" b="1" dirty="0">
                <a:latin typeface="Times New Roman"/>
                <a:cs typeface="Times New Roman"/>
              </a:rPr>
              <a:t>hatched </a:t>
            </a:r>
            <a:r>
              <a:rPr sz="2800" b="1" spc="-5" dirty="0">
                <a:latin typeface="Times New Roman"/>
                <a:cs typeface="Times New Roman"/>
              </a:rPr>
              <a:t>Artemia </a:t>
            </a:r>
            <a:r>
              <a:rPr sz="2800" b="1" dirty="0">
                <a:latin typeface="Times New Roman"/>
                <a:cs typeface="Times New Roman"/>
              </a:rPr>
              <a:t>nauplii </a:t>
            </a:r>
            <a:r>
              <a:rPr sz="2800" spc="-5" dirty="0">
                <a:latin typeface="Times New Roman"/>
                <a:cs typeface="Times New Roman"/>
              </a:rPr>
              <a:t>inoculated in to  </a:t>
            </a:r>
            <a:r>
              <a:rPr sz="2800" dirty="0">
                <a:latin typeface="Times New Roman"/>
                <a:cs typeface="Times New Roman"/>
              </a:rPr>
              <a:t>pond </a:t>
            </a:r>
            <a:r>
              <a:rPr sz="2800" spc="-5" dirty="0">
                <a:latin typeface="Times New Roman"/>
                <a:cs typeface="Times New Roman"/>
              </a:rPr>
              <a:t>@ </a:t>
            </a:r>
            <a:r>
              <a:rPr sz="2800" b="1" dirty="0">
                <a:latin typeface="Times New Roman"/>
                <a:cs typeface="Times New Roman"/>
              </a:rPr>
              <a:t>0.1g/m</a:t>
            </a:r>
            <a:r>
              <a:rPr sz="2775" b="1" baseline="25525" dirty="0">
                <a:latin typeface="Times New Roman"/>
                <a:cs typeface="Times New Roman"/>
              </a:rPr>
              <a:t>2</a:t>
            </a:r>
            <a:r>
              <a:rPr sz="2800" dirty="0">
                <a:latin typeface="Times New Roman"/>
                <a:cs typeface="Times New Roman"/>
              </a:rPr>
              <a:t>. </a:t>
            </a:r>
            <a:r>
              <a:rPr sz="2800" b="1" spc="-5" dirty="0">
                <a:latin typeface="Times New Roman"/>
                <a:cs typeface="Times New Roman"/>
              </a:rPr>
              <a:t>Artemia nauplii </a:t>
            </a:r>
            <a:r>
              <a:rPr sz="2800" spc="-5" dirty="0">
                <a:latin typeface="Times New Roman"/>
                <a:cs typeface="Times New Roman"/>
              </a:rPr>
              <a:t>grow to </a:t>
            </a:r>
            <a:r>
              <a:rPr sz="2800" spc="-5" dirty="0">
                <a:solidFill>
                  <a:srgbClr val="006FC0"/>
                </a:solidFill>
                <a:latin typeface="Times New Roman"/>
                <a:cs typeface="Times New Roman"/>
              </a:rPr>
              <a:t>adult within 2</a:t>
            </a:r>
            <a:r>
              <a:rPr sz="2800" spc="45" dirty="0">
                <a:solidFill>
                  <a:srgbClr val="006FC0"/>
                </a:solidFill>
                <a:latin typeface="Times New Roman"/>
                <a:cs typeface="Times New Roman"/>
              </a:rPr>
              <a:t> </a:t>
            </a:r>
            <a:r>
              <a:rPr sz="2800" spc="-5" dirty="0">
                <a:solidFill>
                  <a:srgbClr val="006FC0"/>
                </a:solidFill>
                <a:latin typeface="Times New Roman"/>
                <a:cs typeface="Times New Roman"/>
              </a:rPr>
              <a:t>weeks</a:t>
            </a:r>
            <a:r>
              <a:rPr sz="2800" spc="-5" dirty="0">
                <a:latin typeface="Times New Roman"/>
                <a:cs typeface="Times New Roman"/>
              </a:rPr>
              <a:t>.</a:t>
            </a:r>
            <a:endParaRPr sz="2800">
              <a:latin typeface="Times New Roman"/>
              <a:cs typeface="Times New Roman"/>
            </a:endParaRPr>
          </a:p>
          <a:p>
            <a:pPr marL="316865" marR="68580" indent="-228600" algn="just">
              <a:lnSpc>
                <a:spcPct val="150000"/>
              </a:lnSpc>
              <a:spcBef>
                <a:spcPts val="1000"/>
              </a:spcBef>
              <a:buFont typeface="Arial"/>
              <a:buChar char="•"/>
              <a:tabLst>
                <a:tab pos="317500" algn="l"/>
              </a:tabLst>
            </a:pPr>
            <a:r>
              <a:rPr sz="2800" b="1" spc="-5" dirty="0">
                <a:latin typeface="Times New Roman"/>
                <a:cs typeface="Times New Roman"/>
              </a:rPr>
              <a:t>Bhetki </a:t>
            </a:r>
            <a:r>
              <a:rPr sz="2800" b="1" dirty="0">
                <a:latin typeface="Times New Roman"/>
                <a:cs typeface="Times New Roman"/>
              </a:rPr>
              <a:t>fry </a:t>
            </a:r>
            <a:r>
              <a:rPr sz="2800" spc="-5" dirty="0">
                <a:latin typeface="Times New Roman"/>
                <a:cs typeface="Times New Roman"/>
              </a:rPr>
              <a:t>stocked @</a:t>
            </a:r>
            <a:r>
              <a:rPr sz="2800" spc="-5" dirty="0">
                <a:solidFill>
                  <a:srgbClr val="C00000"/>
                </a:solidFill>
                <a:latin typeface="Times New Roman"/>
                <a:cs typeface="Times New Roman"/>
              </a:rPr>
              <a:t>20-50/m</a:t>
            </a:r>
            <a:r>
              <a:rPr sz="2775" spc="-7" baseline="25525" dirty="0">
                <a:solidFill>
                  <a:srgbClr val="C00000"/>
                </a:solidFill>
                <a:latin typeface="Times New Roman"/>
                <a:cs typeface="Times New Roman"/>
              </a:rPr>
              <a:t>2 </a:t>
            </a:r>
            <a:r>
              <a:rPr sz="2800" spc="-5" dirty="0">
                <a:latin typeface="Times New Roman"/>
                <a:cs typeface="Times New Roman"/>
              </a:rPr>
              <a:t>best alternative feed to fry finally chopped </a:t>
            </a:r>
            <a:r>
              <a:rPr sz="2800" dirty="0">
                <a:latin typeface="Times New Roman"/>
                <a:cs typeface="Times New Roman"/>
              </a:rPr>
              <a:t>or  </a:t>
            </a:r>
            <a:r>
              <a:rPr sz="2800" spc="-5" dirty="0">
                <a:latin typeface="Times New Roman"/>
                <a:cs typeface="Times New Roman"/>
              </a:rPr>
              <a:t>ground trash fish @ </a:t>
            </a:r>
            <a:r>
              <a:rPr sz="2800" dirty="0">
                <a:solidFill>
                  <a:srgbClr val="00AFEF"/>
                </a:solidFill>
                <a:latin typeface="Times New Roman"/>
                <a:cs typeface="Times New Roman"/>
              </a:rPr>
              <a:t>100% of </a:t>
            </a:r>
            <a:r>
              <a:rPr sz="2800" spc="-5" dirty="0">
                <a:solidFill>
                  <a:srgbClr val="00AFEF"/>
                </a:solidFill>
                <a:latin typeface="Times New Roman"/>
                <a:cs typeface="Times New Roman"/>
              </a:rPr>
              <a:t>fish biomass</a:t>
            </a:r>
            <a:r>
              <a:rPr sz="2800" spc="-5" dirty="0">
                <a:latin typeface="Times New Roman"/>
                <a:cs typeface="Times New Roman"/>
              </a:rPr>
              <a:t>, </a:t>
            </a:r>
            <a:r>
              <a:rPr sz="2800" spc="-5" dirty="0">
                <a:solidFill>
                  <a:srgbClr val="00AFEF"/>
                </a:solidFill>
                <a:latin typeface="Times New Roman"/>
                <a:cs typeface="Times New Roman"/>
              </a:rPr>
              <a:t>twice/day in </a:t>
            </a:r>
            <a:r>
              <a:rPr sz="2800" dirty="0">
                <a:solidFill>
                  <a:srgbClr val="00AFEF"/>
                </a:solidFill>
                <a:latin typeface="Times New Roman"/>
                <a:cs typeface="Times New Roman"/>
              </a:rPr>
              <a:t>1</a:t>
            </a:r>
            <a:r>
              <a:rPr sz="2775" baseline="25525" dirty="0">
                <a:solidFill>
                  <a:srgbClr val="00AFEF"/>
                </a:solidFill>
                <a:latin typeface="Times New Roman"/>
                <a:cs typeface="Times New Roman"/>
              </a:rPr>
              <a:t>st </a:t>
            </a:r>
            <a:r>
              <a:rPr sz="2800" spc="-10" dirty="0">
                <a:solidFill>
                  <a:srgbClr val="00AFEF"/>
                </a:solidFill>
                <a:latin typeface="Times New Roman"/>
                <a:cs typeface="Times New Roman"/>
              </a:rPr>
              <a:t>week </a:t>
            </a:r>
            <a:r>
              <a:rPr sz="2800" spc="-5" dirty="0">
                <a:latin typeface="Times New Roman"/>
                <a:cs typeface="Times New Roman"/>
              </a:rPr>
              <a:t>&amp; gradually  reduced to </a:t>
            </a:r>
            <a:r>
              <a:rPr sz="2800" spc="-5" dirty="0">
                <a:solidFill>
                  <a:srgbClr val="006FC0"/>
                </a:solidFill>
                <a:latin typeface="Times New Roman"/>
                <a:cs typeface="Times New Roman"/>
              </a:rPr>
              <a:t>60% in </a:t>
            </a:r>
            <a:r>
              <a:rPr sz="2800" spc="5" dirty="0">
                <a:solidFill>
                  <a:srgbClr val="006FC0"/>
                </a:solidFill>
                <a:latin typeface="Times New Roman"/>
                <a:cs typeface="Times New Roman"/>
              </a:rPr>
              <a:t>2</a:t>
            </a:r>
            <a:r>
              <a:rPr sz="2775" spc="7" baseline="25525" dirty="0">
                <a:solidFill>
                  <a:srgbClr val="006FC0"/>
                </a:solidFill>
                <a:latin typeface="Times New Roman"/>
                <a:cs typeface="Times New Roman"/>
              </a:rPr>
              <a:t>nd </a:t>
            </a:r>
            <a:r>
              <a:rPr sz="2800" spc="-5" dirty="0">
                <a:solidFill>
                  <a:srgbClr val="006FC0"/>
                </a:solidFill>
                <a:latin typeface="Times New Roman"/>
                <a:cs typeface="Times New Roman"/>
              </a:rPr>
              <a:t>and to </a:t>
            </a:r>
            <a:r>
              <a:rPr sz="2800" dirty="0">
                <a:solidFill>
                  <a:srgbClr val="006FC0"/>
                </a:solidFill>
                <a:latin typeface="Times New Roman"/>
                <a:cs typeface="Times New Roman"/>
              </a:rPr>
              <a:t>40% </a:t>
            </a:r>
            <a:r>
              <a:rPr sz="2800" spc="-5" dirty="0">
                <a:solidFill>
                  <a:srgbClr val="006FC0"/>
                </a:solidFill>
                <a:latin typeface="Times New Roman"/>
                <a:cs typeface="Times New Roman"/>
              </a:rPr>
              <a:t>in </a:t>
            </a:r>
            <a:r>
              <a:rPr sz="2800" spc="5" dirty="0">
                <a:solidFill>
                  <a:srgbClr val="006FC0"/>
                </a:solidFill>
                <a:latin typeface="Times New Roman"/>
                <a:cs typeface="Times New Roman"/>
              </a:rPr>
              <a:t>3</a:t>
            </a:r>
            <a:r>
              <a:rPr sz="2775" spc="7" baseline="25525" dirty="0">
                <a:solidFill>
                  <a:srgbClr val="006FC0"/>
                </a:solidFill>
                <a:latin typeface="Times New Roman"/>
                <a:cs typeface="Times New Roman"/>
              </a:rPr>
              <a:t>rd</a:t>
            </a:r>
            <a:r>
              <a:rPr sz="2775" spc="-44" baseline="25525" dirty="0">
                <a:solidFill>
                  <a:srgbClr val="006FC0"/>
                </a:solidFill>
                <a:latin typeface="Times New Roman"/>
                <a:cs typeface="Times New Roman"/>
              </a:rPr>
              <a:t> </a:t>
            </a:r>
            <a:r>
              <a:rPr sz="2800" spc="-5" dirty="0">
                <a:solidFill>
                  <a:srgbClr val="006FC0"/>
                </a:solidFill>
                <a:latin typeface="Times New Roman"/>
                <a:cs typeface="Times New Roman"/>
              </a:rPr>
              <a:t>week</a:t>
            </a:r>
            <a:r>
              <a:rPr sz="2800" spc="-5" dirty="0">
                <a:latin typeface="Times New Roman"/>
                <a:cs typeface="Times New Roman"/>
              </a:rPr>
              <a:t>.</a:t>
            </a:r>
            <a:endParaRPr sz="2800">
              <a:latin typeface="Times New Roman"/>
              <a:cs typeface="Times New Roman"/>
            </a:endParaRP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853439" y="358267"/>
            <a:ext cx="10460355" cy="536448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76200">
              <a:lnSpc>
                <a:spcPct val="100000"/>
              </a:lnSpc>
              <a:spcBef>
                <a:spcPts val="95"/>
              </a:spcBef>
            </a:pPr>
            <a:r>
              <a:rPr sz="2800" b="1" spc="-10" dirty="0">
                <a:latin typeface="Times New Roman"/>
                <a:cs typeface="Times New Roman"/>
              </a:rPr>
              <a:t>CONTINUE...</a:t>
            </a:r>
            <a:endParaRPr sz="2800">
              <a:latin typeface="Times New Roman"/>
              <a:cs typeface="Times New Roman"/>
            </a:endParaRPr>
          </a:p>
          <a:p>
            <a:pPr marL="304800" indent="-229235" algn="just">
              <a:lnSpc>
                <a:spcPct val="100000"/>
              </a:lnSpc>
              <a:spcBef>
                <a:spcPts val="2075"/>
              </a:spcBef>
              <a:buFont typeface="Arial"/>
              <a:buChar char="•"/>
              <a:tabLst>
                <a:tab pos="305435" algn="l"/>
              </a:tabLst>
            </a:pPr>
            <a:r>
              <a:rPr sz="2800" spc="-50" dirty="0">
                <a:solidFill>
                  <a:srgbClr val="C00000"/>
                </a:solidFill>
                <a:latin typeface="Times New Roman"/>
                <a:cs typeface="Times New Roman"/>
              </a:rPr>
              <a:t>Water </a:t>
            </a:r>
            <a:r>
              <a:rPr sz="2800" spc="-5" dirty="0">
                <a:solidFill>
                  <a:srgbClr val="C00000"/>
                </a:solidFill>
                <a:latin typeface="Times New Roman"/>
                <a:cs typeface="Times New Roman"/>
              </a:rPr>
              <a:t>exchange is @ </a:t>
            </a:r>
            <a:r>
              <a:rPr sz="2800" dirty="0">
                <a:solidFill>
                  <a:srgbClr val="C00000"/>
                </a:solidFill>
                <a:latin typeface="Times New Roman"/>
                <a:cs typeface="Times New Roman"/>
              </a:rPr>
              <a:t>30% </a:t>
            </a:r>
            <a:r>
              <a:rPr sz="2800" spc="-5" dirty="0">
                <a:solidFill>
                  <a:srgbClr val="C00000"/>
                </a:solidFill>
                <a:latin typeface="Times New Roman"/>
                <a:cs typeface="Times New Roman"/>
              </a:rPr>
              <a:t>per day </a:t>
            </a:r>
            <a:r>
              <a:rPr sz="2800" spc="-5" dirty="0">
                <a:latin typeface="Times New Roman"/>
                <a:cs typeface="Times New Roman"/>
              </a:rPr>
              <a:t>prevent </a:t>
            </a:r>
            <a:r>
              <a:rPr sz="2800" spc="-5" dirty="0">
                <a:solidFill>
                  <a:srgbClr val="6F2F9F"/>
                </a:solidFill>
                <a:latin typeface="Times New Roman"/>
                <a:cs typeface="Times New Roman"/>
              </a:rPr>
              <a:t>deterioration </a:t>
            </a:r>
            <a:r>
              <a:rPr sz="2800" dirty="0">
                <a:solidFill>
                  <a:srgbClr val="6F2F9F"/>
                </a:solidFill>
                <a:latin typeface="Times New Roman"/>
                <a:cs typeface="Times New Roman"/>
              </a:rPr>
              <a:t>of</a:t>
            </a:r>
            <a:r>
              <a:rPr sz="2800" spc="70" dirty="0">
                <a:solidFill>
                  <a:srgbClr val="6F2F9F"/>
                </a:solidFill>
                <a:latin typeface="Times New Roman"/>
                <a:cs typeface="Times New Roman"/>
              </a:rPr>
              <a:t> </a:t>
            </a:r>
            <a:r>
              <a:rPr sz="2800" spc="-30" dirty="0">
                <a:solidFill>
                  <a:srgbClr val="6F2F9F"/>
                </a:solidFill>
                <a:latin typeface="Times New Roman"/>
                <a:cs typeface="Times New Roman"/>
              </a:rPr>
              <a:t>water</a:t>
            </a:r>
            <a:r>
              <a:rPr sz="2800" spc="-30" dirty="0">
                <a:latin typeface="Times New Roman"/>
                <a:cs typeface="Times New Roman"/>
              </a:rPr>
              <a:t>.</a:t>
            </a:r>
            <a:endParaRPr sz="2800">
              <a:latin typeface="Times New Roman"/>
              <a:cs typeface="Times New Roman"/>
            </a:endParaRPr>
          </a:p>
          <a:p>
            <a:pPr marL="304800" indent="-229235" algn="just">
              <a:lnSpc>
                <a:spcPct val="100000"/>
              </a:lnSpc>
              <a:spcBef>
                <a:spcPts val="2690"/>
              </a:spcBef>
              <a:buFont typeface="Arial"/>
              <a:buChar char="•"/>
              <a:tabLst>
                <a:tab pos="305435" algn="l"/>
              </a:tabLst>
            </a:pPr>
            <a:r>
              <a:rPr sz="2800" b="1" u="heavy" spc="-5" dirty="0">
                <a:uFill>
                  <a:solidFill>
                    <a:srgbClr val="000000"/>
                  </a:solidFill>
                </a:uFill>
                <a:latin typeface="Times New Roman"/>
                <a:cs typeface="Times New Roman"/>
              </a:rPr>
              <a:t>In Thailand, nursery </a:t>
            </a:r>
            <a:r>
              <a:rPr sz="2800" b="1" u="heavy" spc="-10" dirty="0">
                <a:uFill>
                  <a:solidFill>
                    <a:srgbClr val="000000"/>
                  </a:solidFill>
                </a:uFill>
                <a:latin typeface="Times New Roman"/>
                <a:cs typeface="Times New Roman"/>
              </a:rPr>
              <a:t>rearing </a:t>
            </a:r>
            <a:r>
              <a:rPr sz="2800" b="1" u="heavy" spc="-5" dirty="0">
                <a:uFill>
                  <a:solidFill>
                    <a:srgbClr val="000000"/>
                  </a:solidFill>
                </a:uFill>
                <a:latin typeface="Times New Roman"/>
                <a:cs typeface="Times New Roman"/>
              </a:rPr>
              <a:t>in cages</a:t>
            </a:r>
            <a:r>
              <a:rPr sz="2800" b="1" spc="-5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fry stocked @ </a:t>
            </a:r>
            <a:r>
              <a:rPr sz="2800" dirty="0">
                <a:solidFill>
                  <a:srgbClr val="00AFEF"/>
                </a:solidFill>
                <a:latin typeface="Times New Roman"/>
                <a:cs typeface="Times New Roman"/>
              </a:rPr>
              <a:t>80-100</a:t>
            </a:r>
            <a:r>
              <a:rPr sz="2800" spc="20" dirty="0">
                <a:solidFill>
                  <a:srgbClr val="00AFEF"/>
                </a:solidFill>
                <a:latin typeface="Times New Roman"/>
                <a:cs typeface="Times New Roman"/>
              </a:rPr>
              <a:t> </a:t>
            </a:r>
            <a:r>
              <a:rPr sz="2800" spc="-5" dirty="0">
                <a:solidFill>
                  <a:srgbClr val="00AFEF"/>
                </a:solidFill>
                <a:latin typeface="Times New Roman"/>
                <a:cs typeface="Times New Roman"/>
              </a:rPr>
              <a:t>no/m</a:t>
            </a:r>
            <a:r>
              <a:rPr sz="2775" spc="-7" baseline="25525" dirty="0">
                <a:solidFill>
                  <a:srgbClr val="00AFEF"/>
                </a:solidFill>
                <a:latin typeface="Times New Roman"/>
                <a:cs typeface="Times New Roman"/>
              </a:rPr>
              <a:t>3</a:t>
            </a:r>
            <a:r>
              <a:rPr sz="2800" spc="-5" dirty="0">
                <a:solidFill>
                  <a:srgbClr val="00AFEF"/>
                </a:solidFill>
                <a:latin typeface="Times New Roman"/>
                <a:cs typeface="Times New Roman"/>
              </a:rPr>
              <a:t>.</a:t>
            </a:r>
            <a:endParaRPr sz="2800">
              <a:latin typeface="Times New Roman"/>
              <a:cs typeface="Times New Roman"/>
            </a:endParaRPr>
          </a:p>
          <a:p>
            <a:pPr marL="304800" marR="34925" indent="-229235" algn="just">
              <a:lnSpc>
                <a:spcPct val="150000"/>
              </a:lnSpc>
              <a:spcBef>
                <a:spcPts val="994"/>
              </a:spcBef>
              <a:buFont typeface="Arial"/>
              <a:buChar char="•"/>
              <a:tabLst>
                <a:tab pos="305435" algn="l"/>
              </a:tabLst>
            </a:pPr>
            <a:r>
              <a:rPr sz="2800" b="1" u="heavy" spc="-5" dirty="0">
                <a:uFill>
                  <a:solidFill>
                    <a:srgbClr val="000000"/>
                  </a:solidFill>
                </a:uFill>
                <a:latin typeface="Times New Roman"/>
                <a:cs typeface="Times New Roman"/>
              </a:rPr>
              <a:t>Nursery </a:t>
            </a:r>
            <a:r>
              <a:rPr sz="2800" b="1" u="heavy" spc="-10" dirty="0">
                <a:uFill>
                  <a:solidFill>
                    <a:srgbClr val="000000"/>
                  </a:solidFill>
                </a:uFill>
                <a:latin typeface="Times New Roman"/>
                <a:cs typeface="Times New Roman"/>
              </a:rPr>
              <a:t>rearing </a:t>
            </a:r>
            <a:r>
              <a:rPr sz="2800" b="1" u="heavy" dirty="0">
                <a:uFill>
                  <a:solidFill>
                    <a:srgbClr val="000000"/>
                  </a:solidFill>
                </a:uFill>
                <a:latin typeface="Times New Roman"/>
                <a:cs typeface="Times New Roman"/>
              </a:rPr>
              <a:t>of </a:t>
            </a:r>
            <a:r>
              <a:rPr sz="2800" b="1" u="heavy" spc="-5" dirty="0">
                <a:uFill>
                  <a:solidFill>
                    <a:srgbClr val="000000"/>
                  </a:solidFill>
                </a:uFill>
                <a:latin typeface="Times New Roman"/>
                <a:cs typeface="Times New Roman"/>
              </a:rPr>
              <a:t>fry in </a:t>
            </a:r>
            <a:r>
              <a:rPr sz="2800" b="1" u="heavy" spc="-10" dirty="0">
                <a:uFill>
                  <a:solidFill>
                    <a:srgbClr val="000000"/>
                  </a:solidFill>
                </a:uFill>
                <a:latin typeface="Times New Roman"/>
                <a:cs typeface="Times New Roman"/>
              </a:rPr>
              <a:t>concrete </a:t>
            </a:r>
            <a:r>
              <a:rPr sz="2800" b="1" u="heavy" dirty="0">
                <a:uFill>
                  <a:solidFill>
                    <a:srgbClr val="000000"/>
                  </a:solidFill>
                </a:uFill>
                <a:latin typeface="Times New Roman"/>
                <a:cs typeface="Times New Roman"/>
              </a:rPr>
              <a:t>tanks</a:t>
            </a:r>
            <a:r>
              <a:rPr sz="2800" b="1" dirty="0">
                <a:latin typeface="Times New Roman"/>
                <a:cs typeface="Times New Roman"/>
              </a:rPr>
              <a:t>: </a:t>
            </a:r>
            <a:r>
              <a:rPr sz="2800" spc="-5" dirty="0">
                <a:latin typeface="Times New Roman"/>
                <a:cs typeface="Times New Roman"/>
              </a:rPr>
              <a:t>in </a:t>
            </a:r>
            <a:r>
              <a:rPr sz="2800" spc="-30" dirty="0">
                <a:latin typeface="Times New Roman"/>
                <a:cs typeface="Times New Roman"/>
              </a:rPr>
              <a:t>Taiwan: </a:t>
            </a:r>
            <a:r>
              <a:rPr sz="2800" spc="-5" dirty="0">
                <a:latin typeface="Times New Roman"/>
                <a:cs typeface="Times New Roman"/>
              </a:rPr>
              <a:t>filled with </a:t>
            </a:r>
            <a:r>
              <a:rPr sz="2800" dirty="0">
                <a:latin typeface="Times New Roman"/>
                <a:cs typeface="Times New Roman"/>
              </a:rPr>
              <a:t>SW </a:t>
            </a:r>
            <a:r>
              <a:rPr sz="2800" dirty="0">
                <a:solidFill>
                  <a:srgbClr val="001F5F"/>
                </a:solidFill>
                <a:latin typeface="Times New Roman"/>
                <a:cs typeface="Times New Roman"/>
              </a:rPr>
              <a:t> </a:t>
            </a:r>
            <a:r>
              <a:rPr sz="2800" spc="-5" dirty="0">
                <a:solidFill>
                  <a:srgbClr val="001F5F"/>
                </a:solidFill>
                <a:latin typeface="Times New Roman"/>
                <a:cs typeface="Times New Roman"/>
              </a:rPr>
              <a:t>early fry of 0.5-1.3 </a:t>
            </a:r>
            <a:r>
              <a:rPr sz="2800" spc="-10" dirty="0">
                <a:solidFill>
                  <a:srgbClr val="001F5F"/>
                </a:solidFill>
                <a:latin typeface="Times New Roman"/>
                <a:cs typeface="Times New Roman"/>
              </a:rPr>
              <a:t>cm </a:t>
            </a:r>
            <a:r>
              <a:rPr sz="2800" spc="-5" dirty="0">
                <a:solidFill>
                  <a:srgbClr val="001F5F"/>
                </a:solidFill>
                <a:latin typeface="Times New Roman"/>
                <a:cs typeface="Times New Roman"/>
              </a:rPr>
              <a:t>reared to </a:t>
            </a:r>
            <a:r>
              <a:rPr sz="2800" dirty="0">
                <a:solidFill>
                  <a:srgbClr val="001F5F"/>
                </a:solidFill>
                <a:latin typeface="Times New Roman"/>
                <a:cs typeface="Times New Roman"/>
              </a:rPr>
              <a:t>5-6 </a:t>
            </a:r>
            <a:r>
              <a:rPr sz="2800" spc="-10" dirty="0">
                <a:solidFill>
                  <a:srgbClr val="001F5F"/>
                </a:solidFill>
                <a:latin typeface="Times New Roman"/>
                <a:cs typeface="Times New Roman"/>
              </a:rPr>
              <a:t>cm</a:t>
            </a:r>
            <a:r>
              <a:rPr sz="2800" spc="40" dirty="0">
                <a:solidFill>
                  <a:srgbClr val="001F5F"/>
                </a:solidFill>
                <a:latin typeface="Times New Roman"/>
                <a:cs typeface="Times New Roman"/>
              </a:rPr>
              <a:t> </a:t>
            </a:r>
            <a:r>
              <a:rPr sz="2800" dirty="0">
                <a:solidFill>
                  <a:srgbClr val="001F5F"/>
                </a:solidFill>
                <a:latin typeface="Times New Roman"/>
                <a:cs typeface="Times New Roman"/>
              </a:rPr>
              <a:t>fingerlings.</a:t>
            </a:r>
            <a:endParaRPr sz="2800">
              <a:latin typeface="Times New Roman"/>
              <a:cs typeface="Times New Roman"/>
            </a:endParaRPr>
          </a:p>
          <a:p>
            <a:pPr marL="304800" marR="43180" indent="-229235" algn="just">
              <a:lnSpc>
                <a:spcPct val="150000"/>
              </a:lnSpc>
              <a:spcBef>
                <a:spcPts val="1000"/>
              </a:spcBef>
              <a:buFont typeface="Arial"/>
              <a:buChar char="•"/>
              <a:tabLst>
                <a:tab pos="305435" algn="l"/>
              </a:tabLst>
            </a:pPr>
            <a:r>
              <a:rPr sz="2800" dirty="0">
                <a:latin typeface="Times New Roman"/>
                <a:cs typeface="Times New Roman"/>
              </a:rPr>
              <a:t>Fry </a:t>
            </a:r>
            <a:r>
              <a:rPr sz="2800" spc="-5" dirty="0">
                <a:latin typeface="Times New Roman"/>
                <a:cs typeface="Times New Roman"/>
              </a:rPr>
              <a:t>stocked @ </a:t>
            </a:r>
            <a:r>
              <a:rPr sz="2800" spc="-5" dirty="0">
                <a:solidFill>
                  <a:srgbClr val="006FC0"/>
                </a:solidFill>
                <a:latin typeface="Times New Roman"/>
                <a:cs typeface="Times New Roman"/>
              </a:rPr>
              <a:t>250-300/m</a:t>
            </a:r>
            <a:r>
              <a:rPr sz="2775" spc="-7" baseline="25525" dirty="0">
                <a:solidFill>
                  <a:srgbClr val="006FC0"/>
                </a:solidFill>
                <a:latin typeface="Times New Roman"/>
                <a:cs typeface="Times New Roman"/>
              </a:rPr>
              <a:t>2</a:t>
            </a:r>
            <a:r>
              <a:rPr sz="2800" spc="-5" dirty="0">
                <a:latin typeface="Times New Roman"/>
                <a:cs typeface="Times New Roman"/>
              </a:rPr>
              <a:t>. </a:t>
            </a:r>
            <a:r>
              <a:rPr sz="2800" spc="-5" dirty="0">
                <a:solidFill>
                  <a:srgbClr val="00AF50"/>
                </a:solidFill>
                <a:latin typeface="Times New Roman"/>
                <a:cs typeface="Times New Roman"/>
              </a:rPr>
              <a:t>Zooplankton </a:t>
            </a:r>
            <a:r>
              <a:rPr sz="2800" dirty="0">
                <a:solidFill>
                  <a:srgbClr val="00AF50"/>
                </a:solidFill>
                <a:latin typeface="Times New Roman"/>
                <a:cs typeface="Times New Roman"/>
              </a:rPr>
              <a:t>of </a:t>
            </a:r>
            <a:r>
              <a:rPr sz="2800" spc="-5" dirty="0">
                <a:solidFill>
                  <a:srgbClr val="00AF50"/>
                </a:solidFill>
                <a:latin typeface="Times New Roman"/>
                <a:cs typeface="Times New Roman"/>
              </a:rPr>
              <a:t>productive shrimp </a:t>
            </a:r>
            <a:r>
              <a:rPr sz="2800" dirty="0">
                <a:solidFill>
                  <a:srgbClr val="00AF50"/>
                </a:solidFill>
                <a:latin typeface="Times New Roman"/>
                <a:cs typeface="Times New Roman"/>
              </a:rPr>
              <a:t>pond </a:t>
            </a:r>
            <a:r>
              <a:rPr sz="2800" spc="-15" dirty="0">
                <a:solidFill>
                  <a:srgbClr val="00AF50"/>
                </a:solidFill>
                <a:latin typeface="Times New Roman"/>
                <a:cs typeface="Times New Roman"/>
              </a:rPr>
              <a:t>of  </a:t>
            </a:r>
            <a:r>
              <a:rPr sz="2800" spc="-5" dirty="0">
                <a:solidFill>
                  <a:srgbClr val="00AF50"/>
                </a:solidFill>
                <a:latin typeface="Times New Roman"/>
                <a:cs typeface="Times New Roman"/>
              </a:rPr>
              <a:t>4 ha area enough for estimated 1 million Bhetki </a:t>
            </a:r>
            <a:r>
              <a:rPr sz="2800" spc="-45" dirty="0">
                <a:solidFill>
                  <a:srgbClr val="00AF50"/>
                </a:solidFill>
                <a:latin typeface="Times New Roman"/>
                <a:cs typeface="Times New Roman"/>
              </a:rPr>
              <a:t>fry</a:t>
            </a:r>
            <a:r>
              <a:rPr sz="2800" spc="-45" dirty="0">
                <a:latin typeface="Times New Roman"/>
                <a:cs typeface="Times New Roman"/>
              </a:rPr>
              <a:t>. </a:t>
            </a:r>
            <a:r>
              <a:rPr sz="2800" spc="-5" dirty="0">
                <a:latin typeface="Times New Roman"/>
                <a:cs typeface="Times New Roman"/>
              </a:rPr>
              <a:t>At </a:t>
            </a:r>
            <a:r>
              <a:rPr sz="2800" dirty="0">
                <a:solidFill>
                  <a:srgbClr val="006FC0"/>
                </a:solidFill>
                <a:latin typeface="Times New Roman"/>
                <a:cs typeface="Times New Roman"/>
              </a:rPr>
              <a:t>5-6cm sold </a:t>
            </a:r>
            <a:r>
              <a:rPr sz="2800" spc="-15" dirty="0">
                <a:latin typeface="Times New Roman"/>
                <a:cs typeface="Times New Roman"/>
              </a:rPr>
              <a:t>to  </a:t>
            </a:r>
            <a:r>
              <a:rPr sz="2800" spc="-5" dirty="0">
                <a:latin typeface="Times New Roman"/>
                <a:cs typeface="Times New Roman"/>
              </a:rPr>
              <a:t>grow </a:t>
            </a:r>
            <a:r>
              <a:rPr sz="2800" dirty="0">
                <a:latin typeface="Times New Roman"/>
                <a:cs typeface="Times New Roman"/>
              </a:rPr>
              <a:t>out pond</a:t>
            </a:r>
            <a:r>
              <a:rPr sz="2800" spc="-15" dirty="0">
                <a:latin typeface="Times New Roman"/>
                <a:cs typeface="Times New Roman"/>
              </a:rPr>
              <a:t> </a:t>
            </a:r>
            <a:r>
              <a:rPr sz="2800" spc="-20" dirty="0">
                <a:latin typeface="Times New Roman"/>
                <a:cs typeface="Times New Roman"/>
              </a:rPr>
              <a:t>operator.</a:t>
            </a:r>
            <a:endParaRPr sz="2800">
              <a:latin typeface="Times New Roman"/>
              <a:cs typeface="Times New Roman"/>
            </a:endParaRP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112776" y="126492"/>
            <a:ext cx="11887200" cy="943610"/>
          </a:xfrm>
          <a:prstGeom prst="rect">
            <a:avLst/>
          </a:prstGeom>
          <a:solidFill>
            <a:srgbClr val="DAE2F3"/>
          </a:solidFill>
          <a:ln w="9144">
            <a:solidFill>
              <a:srgbClr val="5B9BD4"/>
            </a:solidFill>
          </a:ln>
        </p:spPr>
        <p:txBody>
          <a:bodyPr vert="horz" wrap="square" lIns="0" tIns="118110" rIns="0" bIns="0" rtlCol="0">
            <a:spAutoFit/>
          </a:bodyPr>
          <a:lstStyle/>
          <a:p>
            <a:pPr algn="ctr">
              <a:lnSpc>
                <a:spcPct val="100000"/>
              </a:lnSpc>
              <a:spcBef>
                <a:spcPts val="930"/>
              </a:spcBef>
            </a:pPr>
            <a:r>
              <a:rPr sz="4000" b="1" spc="-5" dirty="0">
                <a:latin typeface="Times New Roman"/>
                <a:cs typeface="Times New Roman"/>
              </a:rPr>
              <a:t>Rearing of bhetki to marketable</a:t>
            </a:r>
            <a:r>
              <a:rPr sz="4000" b="1" spc="60" dirty="0">
                <a:latin typeface="Times New Roman"/>
                <a:cs typeface="Times New Roman"/>
              </a:rPr>
              <a:t> </a:t>
            </a:r>
            <a:r>
              <a:rPr sz="4000" b="1" dirty="0">
                <a:latin typeface="Times New Roman"/>
                <a:cs typeface="Times New Roman"/>
              </a:rPr>
              <a:t>size</a:t>
            </a:r>
            <a:endParaRPr sz="4000">
              <a:latin typeface="Times New Roman"/>
              <a:cs typeface="Times New Roman"/>
            </a:endParaRPr>
          </a:p>
        </p:txBody>
      </p:sp>
      <p:sp>
        <p:nvSpPr>
          <p:cNvPr id="3" name="object 3"/>
          <p:cNvSpPr txBox="1"/>
          <p:nvPr/>
        </p:nvSpPr>
        <p:spPr>
          <a:xfrm>
            <a:off x="167436" y="1013612"/>
            <a:ext cx="11986895" cy="488759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278765" marR="43815" indent="-228600">
              <a:lnSpc>
                <a:spcPct val="150000"/>
              </a:lnSpc>
              <a:spcBef>
                <a:spcPts val="100"/>
              </a:spcBef>
              <a:buFont typeface="Arial"/>
              <a:buChar char="•"/>
              <a:tabLst>
                <a:tab pos="279400" algn="l"/>
                <a:tab pos="1229995" algn="l"/>
                <a:tab pos="1825625" algn="l"/>
                <a:tab pos="2954020" algn="l"/>
                <a:tab pos="3902075" algn="l"/>
                <a:tab pos="4889500" algn="l"/>
                <a:tab pos="5721985" algn="l"/>
                <a:tab pos="7385050" algn="l"/>
                <a:tab pos="8312784" algn="l"/>
                <a:tab pos="9819005" algn="l"/>
                <a:tab pos="10236835" algn="l"/>
              </a:tabLst>
            </a:pPr>
            <a:r>
              <a:rPr sz="2800" spc="-5" dirty="0">
                <a:latin typeface="Times New Roman"/>
                <a:cs typeface="Times New Roman"/>
              </a:rPr>
              <a:t>Grow	</a:t>
            </a:r>
            <a:r>
              <a:rPr sz="2800" dirty="0">
                <a:latin typeface="Times New Roman"/>
                <a:cs typeface="Times New Roman"/>
              </a:rPr>
              <a:t>ou</a:t>
            </a:r>
            <a:r>
              <a:rPr sz="2800" spc="-5" dirty="0">
                <a:latin typeface="Times New Roman"/>
                <a:cs typeface="Times New Roman"/>
              </a:rPr>
              <a:t>t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cult</a:t>
            </a:r>
            <a:r>
              <a:rPr sz="2800" dirty="0">
                <a:latin typeface="Times New Roman"/>
                <a:cs typeface="Times New Roman"/>
              </a:rPr>
              <a:t>u</a:t>
            </a:r>
            <a:r>
              <a:rPr sz="2800" spc="-5" dirty="0">
                <a:latin typeface="Times New Roman"/>
                <a:cs typeface="Times New Roman"/>
              </a:rPr>
              <a:t>re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phase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varies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f</a:t>
            </a:r>
            <a:r>
              <a:rPr sz="2800" dirty="0">
                <a:latin typeface="Times New Roman"/>
                <a:cs typeface="Times New Roman"/>
              </a:rPr>
              <a:t>r</a:t>
            </a:r>
            <a:r>
              <a:rPr sz="2800" spc="5" dirty="0">
                <a:latin typeface="Times New Roman"/>
                <a:cs typeface="Times New Roman"/>
              </a:rPr>
              <a:t>o</a:t>
            </a:r>
            <a:r>
              <a:rPr sz="2800" spc="-5" dirty="0">
                <a:latin typeface="Times New Roman"/>
                <a:cs typeface="Times New Roman"/>
              </a:rPr>
              <a:t>m</a:t>
            </a:r>
            <a:r>
              <a:rPr sz="2800" dirty="0">
                <a:latin typeface="Times New Roman"/>
                <a:cs typeface="Times New Roman"/>
              </a:rPr>
              <a:t>	3</a:t>
            </a:r>
            <a:r>
              <a:rPr sz="2800" spc="-5" dirty="0">
                <a:latin typeface="Times New Roman"/>
                <a:cs typeface="Times New Roman"/>
              </a:rPr>
              <a:t>-</a:t>
            </a:r>
            <a:r>
              <a:rPr sz="2800" dirty="0">
                <a:latin typeface="Times New Roman"/>
                <a:cs typeface="Times New Roman"/>
              </a:rPr>
              <a:t>4</a:t>
            </a:r>
            <a:r>
              <a:rPr sz="2800" spc="-20" dirty="0">
                <a:latin typeface="Times New Roman"/>
                <a:cs typeface="Times New Roman"/>
              </a:rPr>
              <a:t>m</a:t>
            </a:r>
            <a:r>
              <a:rPr sz="2800" spc="-5" dirty="0">
                <a:latin typeface="Times New Roman"/>
                <a:cs typeface="Times New Roman"/>
              </a:rPr>
              <a:t>o</a:t>
            </a:r>
            <a:r>
              <a:rPr sz="2800" dirty="0">
                <a:latin typeface="Times New Roman"/>
                <a:cs typeface="Times New Roman"/>
              </a:rPr>
              <a:t>n</a:t>
            </a:r>
            <a:r>
              <a:rPr sz="2800" spc="-5" dirty="0">
                <a:latin typeface="Times New Roman"/>
                <a:cs typeface="Times New Roman"/>
              </a:rPr>
              <a:t>t</a:t>
            </a:r>
            <a:r>
              <a:rPr sz="2800" dirty="0">
                <a:latin typeface="Times New Roman"/>
                <a:cs typeface="Times New Roman"/>
              </a:rPr>
              <a:t>h</a:t>
            </a:r>
            <a:r>
              <a:rPr sz="2800" spc="-5" dirty="0">
                <a:latin typeface="Times New Roman"/>
                <a:cs typeface="Times New Roman"/>
              </a:rPr>
              <a:t>s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at</a:t>
            </a:r>
            <a:r>
              <a:rPr sz="2800" spc="-20" dirty="0">
                <a:latin typeface="Times New Roman"/>
                <a:cs typeface="Times New Roman"/>
              </a:rPr>
              <a:t>t</a:t>
            </a:r>
            <a:r>
              <a:rPr sz="2800" spc="-5" dirty="0">
                <a:latin typeface="Times New Roman"/>
                <a:cs typeface="Times New Roman"/>
              </a:rPr>
              <a:t>ain</a:t>
            </a:r>
            <a:r>
              <a:rPr sz="2800" dirty="0">
                <a:latin typeface="Times New Roman"/>
                <a:cs typeface="Times New Roman"/>
              </a:rPr>
              <a:t>	300</a:t>
            </a:r>
            <a:r>
              <a:rPr sz="2800" spc="-5" dirty="0">
                <a:latin typeface="Times New Roman"/>
                <a:cs typeface="Times New Roman"/>
              </a:rPr>
              <a:t>-40</a:t>
            </a:r>
            <a:r>
              <a:rPr sz="2800" dirty="0">
                <a:latin typeface="Times New Roman"/>
                <a:cs typeface="Times New Roman"/>
              </a:rPr>
              <a:t>0</a:t>
            </a:r>
            <a:r>
              <a:rPr sz="2800" spc="-5" dirty="0">
                <a:latin typeface="Times New Roman"/>
                <a:cs typeface="Times New Roman"/>
              </a:rPr>
              <a:t>g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to</a:t>
            </a:r>
            <a:r>
              <a:rPr sz="2800" dirty="0">
                <a:latin typeface="Times New Roman"/>
                <a:cs typeface="Times New Roman"/>
              </a:rPr>
              <a:t>	8</a:t>
            </a:r>
            <a:r>
              <a:rPr sz="2800" spc="-15" dirty="0">
                <a:latin typeface="Times New Roman"/>
                <a:cs typeface="Times New Roman"/>
              </a:rPr>
              <a:t>-</a:t>
            </a:r>
            <a:r>
              <a:rPr sz="2800" dirty="0">
                <a:latin typeface="Times New Roman"/>
                <a:cs typeface="Times New Roman"/>
              </a:rPr>
              <a:t>12</a:t>
            </a:r>
            <a:r>
              <a:rPr sz="2800" spc="-20" dirty="0">
                <a:latin typeface="Times New Roman"/>
                <a:cs typeface="Times New Roman"/>
              </a:rPr>
              <a:t>m</a:t>
            </a:r>
            <a:r>
              <a:rPr sz="2800" spc="-5" dirty="0">
                <a:latin typeface="Times New Roman"/>
                <a:cs typeface="Times New Roman"/>
              </a:rPr>
              <a:t>o</a:t>
            </a:r>
            <a:r>
              <a:rPr sz="2800" dirty="0">
                <a:latin typeface="Times New Roman"/>
                <a:cs typeface="Times New Roman"/>
              </a:rPr>
              <a:t>n</a:t>
            </a:r>
            <a:r>
              <a:rPr sz="2800" spc="-5" dirty="0">
                <a:latin typeface="Times New Roman"/>
                <a:cs typeface="Times New Roman"/>
              </a:rPr>
              <a:t>t</a:t>
            </a:r>
            <a:r>
              <a:rPr sz="2800" dirty="0">
                <a:latin typeface="Times New Roman"/>
                <a:cs typeface="Times New Roman"/>
              </a:rPr>
              <a:t>h</a:t>
            </a:r>
            <a:r>
              <a:rPr sz="2800" spc="-5" dirty="0">
                <a:latin typeface="Times New Roman"/>
                <a:cs typeface="Times New Roman"/>
              </a:rPr>
              <a:t>s  attaining</a:t>
            </a:r>
            <a:r>
              <a:rPr sz="2800" spc="-25" dirty="0">
                <a:latin typeface="Times New Roman"/>
                <a:cs typeface="Times New Roman"/>
              </a:rPr>
              <a:t> </a:t>
            </a:r>
            <a:r>
              <a:rPr sz="2800" dirty="0">
                <a:latin typeface="Times New Roman"/>
                <a:cs typeface="Times New Roman"/>
              </a:rPr>
              <a:t>700-1200g.</a:t>
            </a:r>
            <a:endParaRPr sz="2800">
              <a:latin typeface="Times New Roman"/>
              <a:cs typeface="Times New Roman"/>
            </a:endParaRPr>
          </a:p>
          <a:p>
            <a:pPr marL="279400" indent="-228600">
              <a:lnSpc>
                <a:spcPct val="100000"/>
              </a:lnSpc>
              <a:spcBef>
                <a:spcPts val="2675"/>
              </a:spcBef>
              <a:buFont typeface="Arial"/>
              <a:buChar char="•"/>
              <a:tabLst>
                <a:tab pos="279400" algn="l"/>
              </a:tabLst>
            </a:pPr>
            <a:r>
              <a:rPr sz="2800" spc="-5" dirty="0">
                <a:latin typeface="Times New Roman"/>
                <a:cs typeface="Times New Roman"/>
              </a:rPr>
              <a:t>Size </a:t>
            </a:r>
            <a:r>
              <a:rPr sz="2800" dirty="0">
                <a:latin typeface="Times New Roman"/>
                <a:cs typeface="Times New Roman"/>
              </a:rPr>
              <a:t>of </a:t>
            </a:r>
            <a:r>
              <a:rPr sz="2800" spc="-5" dirty="0">
                <a:latin typeface="Times New Roman"/>
                <a:cs typeface="Times New Roman"/>
              </a:rPr>
              <a:t>grow </a:t>
            </a:r>
            <a:r>
              <a:rPr sz="2800" dirty="0">
                <a:latin typeface="Times New Roman"/>
                <a:cs typeface="Times New Roman"/>
              </a:rPr>
              <a:t>out ponds </a:t>
            </a:r>
            <a:r>
              <a:rPr sz="2800" spc="-5" dirty="0">
                <a:latin typeface="Times New Roman"/>
                <a:cs typeface="Times New Roman"/>
              </a:rPr>
              <a:t>ranges 0.1 to several</a:t>
            </a:r>
            <a:r>
              <a:rPr sz="2800" spc="-20" dirty="0">
                <a:latin typeface="Times New Roman"/>
                <a:cs typeface="Times New Roman"/>
              </a:rPr>
              <a:t> </a:t>
            </a:r>
            <a:r>
              <a:rPr sz="2800" dirty="0">
                <a:latin typeface="Times New Roman"/>
                <a:cs typeface="Times New Roman"/>
              </a:rPr>
              <a:t>ha</a:t>
            </a:r>
            <a:endParaRPr sz="2800">
              <a:latin typeface="Times New Roman"/>
              <a:cs typeface="Times New Roman"/>
            </a:endParaRPr>
          </a:p>
          <a:p>
            <a:pPr marL="278765" marR="44450" indent="-228600">
              <a:lnSpc>
                <a:spcPct val="150100"/>
              </a:lnSpc>
              <a:spcBef>
                <a:spcPts val="1005"/>
              </a:spcBef>
              <a:buFont typeface="Arial"/>
              <a:buChar char="•"/>
              <a:tabLst>
                <a:tab pos="279400" algn="l"/>
              </a:tabLst>
            </a:pPr>
            <a:r>
              <a:rPr sz="2800" b="1" spc="-40" dirty="0">
                <a:latin typeface="Times New Roman"/>
                <a:cs typeface="Times New Roman"/>
              </a:rPr>
              <a:t>Taiwan</a:t>
            </a:r>
            <a:r>
              <a:rPr sz="2800" spc="-40" dirty="0">
                <a:latin typeface="Times New Roman"/>
                <a:cs typeface="Times New Roman"/>
              </a:rPr>
              <a:t>: </a:t>
            </a:r>
            <a:r>
              <a:rPr sz="2800" dirty="0">
                <a:latin typeface="Times New Roman"/>
                <a:cs typeface="Times New Roman"/>
              </a:rPr>
              <a:t>Pond </a:t>
            </a:r>
            <a:r>
              <a:rPr sz="2800" spc="-5" dirty="0">
                <a:latin typeface="Times New Roman"/>
                <a:cs typeface="Times New Roman"/>
              </a:rPr>
              <a:t>concrete walls with soft substrate bottom, water column </a:t>
            </a:r>
            <a:r>
              <a:rPr sz="2800" dirty="0">
                <a:latin typeface="Times New Roman"/>
                <a:cs typeface="Times New Roman"/>
              </a:rPr>
              <a:t>of </a:t>
            </a:r>
            <a:r>
              <a:rPr sz="2800" spc="-5" dirty="0">
                <a:latin typeface="Times New Roman"/>
                <a:cs typeface="Times New Roman"/>
              </a:rPr>
              <a:t>2m in  culture </a:t>
            </a:r>
            <a:r>
              <a:rPr sz="2800" dirty="0">
                <a:latin typeface="Times New Roman"/>
                <a:cs typeface="Times New Roman"/>
              </a:rPr>
              <a:t>period; </a:t>
            </a:r>
            <a:r>
              <a:rPr sz="2800" spc="-5" dirty="0">
                <a:latin typeface="Times New Roman"/>
                <a:cs typeface="Times New Roman"/>
              </a:rPr>
              <a:t>1 </a:t>
            </a:r>
            <a:r>
              <a:rPr sz="2800" spc="-110" dirty="0">
                <a:latin typeface="Times New Roman"/>
                <a:cs typeface="Times New Roman"/>
              </a:rPr>
              <a:t>HP, </a:t>
            </a:r>
            <a:r>
              <a:rPr sz="2800" spc="-5" dirty="0">
                <a:latin typeface="Times New Roman"/>
                <a:cs typeface="Times New Roman"/>
              </a:rPr>
              <a:t>8 paddle wheel aerators per ha, 5% daily water</a:t>
            </a:r>
            <a:r>
              <a:rPr sz="2800" spc="210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drainable.</a:t>
            </a:r>
            <a:endParaRPr sz="2800">
              <a:latin typeface="Times New Roman"/>
              <a:cs typeface="Times New Roman"/>
            </a:endParaRPr>
          </a:p>
          <a:p>
            <a:pPr marL="278765" marR="43180" indent="-228600">
              <a:lnSpc>
                <a:spcPct val="150000"/>
              </a:lnSpc>
              <a:spcBef>
                <a:spcPts val="1000"/>
              </a:spcBef>
              <a:buFont typeface="Arial"/>
              <a:buChar char="•"/>
              <a:tabLst>
                <a:tab pos="279400" algn="l"/>
                <a:tab pos="1243965" algn="l"/>
                <a:tab pos="1854835" algn="l"/>
                <a:tab pos="2798445" algn="l"/>
                <a:tab pos="3387090" algn="l"/>
                <a:tab pos="4646930" algn="l"/>
                <a:tab pos="5100320" algn="l"/>
                <a:tab pos="6721475" algn="l"/>
                <a:tab pos="7804150" algn="l"/>
                <a:tab pos="8256905" algn="l"/>
                <a:tab pos="9810115" algn="l"/>
                <a:tab pos="10516870" algn="l"/>
                <a:tab pos="11460480" algn="l"/>
              </a:tabLst>
            </a:pPr>
            <a:r>
              <a:rPr sz="2800" spc="-5" dirty="0">
                <a:latin typeface="Times New Roman"/>
                <a:cs typeface="Times New Roman"/>
              </a:rPr>
              <a:t>Grow	</a:t>
            </a:r>
            <a:r>
              <a:rPr sz="2800" dirty="0">
                <a:latin typeface="Times New Roman"/>
                <a:cs typeface="Times New Roman"/>
              </a:rPr>
              <a:t>ou</a:t>
            </a:r>
            <a:r>
              <a:rPr sz="2800" spc="-5" dirty="0">
                <a:latin typeface="Times New Roman"/>
                <a:cs typeface="Times New Roman"/>
              </a:rPr>
              <a:t>t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c</a:t>
            </a:r>
            <a:r>
              <a:rPr sz="2800" spc="-20" dirty="0">
                <a:latin typeface="Times New Roman"/>
                <a:cs typeface="Times New Roman"/>
              </a:rPr>
              <a:t>a</a:t>
            </a:r>
            <a:r>
              <a:rPr sz="2800" spc="-5" dirty="0">
                <a:latin typeface="Times New Roman"/>
                <a:cs typeface="Times New Roman"/>
              </a:rPr>
              <a:t>ges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are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fl</a:t>
            </a:r>
            <a:r>
              <a:rPr sz="2800" spc="5" dirty="0">
                <a:latin typeface="Times New Roman"/>
                <a:cs typeface="Times New Roman"/>
              </a:rPr>
              <a:t>o</a:t>
            </a:r>
            <a:r>
              <a:rPr sz="2800" spc="-5" dirty="0">
                <a:latin typeface="Times New Roman"/>
                <a:cs typeface="Times New Roman"/>
              </a:rPr>
              <a:t>at</a:t>
            </a:r>
            <a:r>
              <a:rPr sz="2800" spc="-20" dirty="0">
                <a:latin typeface="Times New Roman"/>
                <a:cs typeface="Times New Roman"/>
              </a:rPr>
              <a:t>i</a:t>
            </a:r>
            <a:r>
              <a:rPr sz="2800" spc="-5" dirty="0">
                <a:latin typeface="Times New Roman"/>
                <a:cs typeface="Times New Roman"/>
              </a:rPr>
              <a:t>ng</a:t>
            </a:r>
            <a:r>
              <a:rPr sz="2800" dirty="0">
                <a:latin typeface="Times New Roman"/>
                <a:cs typeface="Times New Roman"/>
              </a:rPr>
              <a:t>	o</a:t>
            </a:r>
            <a:r>
              <a:rPr sz="2800" spc="-5" dirty="0">
                <a:latin typeface="Times New Roman"/>
                <a:cs typeface="Times New Roman"/>
              </a:rPr>
              <a:t>r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stati</a:t>
            </a:r>
            <a:r>
              <a:rPr sz="2800" spc="-20" dirty="0">
                <a:latin typeface="Times New Roman"/>
                <a:cs typeface="Times New Roman"/>
              </a:rPr>
              <a:t>o</a:t>
            </a:r>
            <a:r>
              <a:rPr sz="2800" spc="-5" dirty="0">
                <a:latin typeface="Times New Roman"/>
                <a:cs typeface="Times New Roman"/>
              </a:rPr>
              <a:t>nar</a:t>
            </a:r>
            <a:r>
              <a:rPr sz="2800" spc="-175" dirty="0">
                <a:latin typeface="Times New Roman"/>
                <a:cs typeface="Times New Roman"/>
              </a:rPr>
              <a:t>y</a:t>
            </a:r>
            <a:r>
              <a:rPr sz="2800" spc="-5" dirty="0">
                <a:latin typeface="Times New Roman"/>
                <a:cs typeface="Times New Roman"/>
              </a:rPr>
              <a:t>,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s</a:t>
            </a:r>
            <a:r>
              <a:rPr sz="2800" dirty="0">
                <a:latin typeface="Times New Roman"/>
                <a:cs typeface="Times New Roman"/>
              </a:rPr>
              <a:t>q</a:t>
            </a:r>
            <a:r>
              <a:rPr sz="2800" spc="-5" dirty="0">
                <a:latin typeface="Times New Roman"/>
                <a:cs typeface="Times New Roman"/>
              </a:rPr>
              <a:t>uare</a:t>
            </a:r>
            <a:r>
              <a:rPr sz="2800" dirty="0">
                <a:latin typeface="Times New Roman"/>
                <a:cs typeface="Times New Roman"/>
              </a:rPr>
              <a:t>	o</a:t>
            </a:r>
            <a:r>
              <a:rPr sz="2800" spc="-5" dirty="0">
                <a:latin typeface="Times New Roman"/>
                <a:cs typeface="Times New Roman"/>
              </a:rPr>
              <a:t>r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rect</a:t>
            </a:r>
            <a:r>
              <a:rPr sz="2800" spc="-15" dirty="0">
                <a:latin typeface="Times New Roman"/>
                <a:cs typeface="Times New Roman"/>
              </a:rPr>
              <a:t>a</a:t>
            </a:r>
            <a:r>
              <a:rPr sz="2800" spc="-5" dirty="0">
                <a:latin typeface="Times New Roman"/>
                <a:cs typeface="Times New Roman"/>
              </a:rPr>
              <a:t>ngle: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size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r</a:t>
            </a:r>
            <a:r>
              <a:rPr sz="2800" spc="-20" dirty="0">
                <a:latin typeface="Times New Roman"/>
                <a:cs typeface="Times New Roman"/>
              </a:rPr>
              <a:t>a</a:t>
            </a:r>
            <a:r>
              <a:rPr sz="2800" spc="-5" dirty="0">
                <a:latin typeface="Times New Roman"/>
                <a:cs typeface="Times New Roman"/>
              </a:rPr>
              <a:t>n</a:t>
            </a:r>
            <a:r>
              <a:rPr sz="2800" dirty="0">
                <a:latin typeface="Times New Roman"/>
                <a:cs typeface="Times New Roman"/>
              </a:rPr>
              <a:t>g</a:t>
            </a:r>
            <a:r>
              <a:rPr sz="2800" spc="-5" dirty="0">
                <a:latin typeface="Times New Roman"/>
                <a:cs typeface="Times New Roman"/>
              </a:rPr>
              <a:t>e</a:t>
            </a:r>
            <a:r>
              <a:rPr sz="2800" dirty="0">
                <a:latin typeface="Times New Roman"/>
                <a:cs typeface="Times New Roman"/>
              </a:rPr>
              <a:t>	20</a:t>
            </a:r>
            <a:r>
              <a:rPr sz="2800" spc="-5" dirty="0">
                <a:latin typeface="Times New Roman"/>
                <a:cs typeface="Times New Roman"/>
              </a:rPr>
              <a:t>-  100m</a:t>
            </a:r>
            <a:r>
              <a:rPr sz="2775" spc="-7" baseline="25525" dirty="0">
                <a:latin typeface="Times New Roman"/>
                <a:cs typeface="Times New Roman"/>
              </a:rPr>
              <a:t>3</a:t>
            </a:r>
            <a:r>
              <a:rPr sz="2800" spc="-5" dirty="0">
                <a:latin typeface="Times New Roman"/>
                <a:cs typeface="Times New Roman"/>
              </a:rPr>
              <a:t>, </a:t>
            </a:r>
            <a:r>
              <a:rPr sz="2800" spc="-10" dirty="0">
                <a:latin typeface="Times New Roman"/>
                <a:cs typeface="Times New Roman"/>
              </a:rPr>
              <a:t>mesh </a:t>
            </a:r>
            <a:r>
              <a:rPr sz="2800" spc="-5" dirty="0">
                <a:latin typeface="Times New Roman"/>
                <a:cs typeface="Times New Roman"/>
              </a:rPr>
              <a:t>size range 2-8 </a:t>
            </a:r>
            <a:r>
              <a:rPr sz="2800" spc="-10" dirty="0">
                <a:latin typeface="Times New Roman"/>
                <a:cs typeface="Times New Roman"/>
              </a:rPr>
              <a:t>cm </a:t>
            </a:r>
            <a:r>
              <a:rPr sz="2800" spc="-5" dirty="0">
                <a:latin typeface="Times New Roman"/>
                <a:cs typeface="Times New Roman"/>
              </a:rPr>
              <a:t>based on </a:t>
            </a:r>
            <a:r>
              <a:rPr sz="2800" dirty="0">
                <a:latin typeface="Times New Roman"/>
                <a:cs typeface="Times New Roman"/>
              </a:rPr>
              <a:t>fish</a:t>
            </a:r>
            <a:r>
              <a:rPr sz="2800" spc="20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size.</a:t>
            </a:r>
            <a:endParaRPr sz="2800">
              <a:latin typeface="Times New Roman"/>
              <a:cs typeface="Times New Roman"/>
            </a:endParaRPr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941832"/>
            <a:ext cx="12192000" cy="5916295"/>
          </a:xfrm>
          <a:custGeom>
            <a:avLst/>
            <a:gdLst/>
            <a:ahLst/>
            <a:cxnLst/>
            <a:rect l="l" t="t" r="r" b="b"/>
            <a:pathLst>
              <a:path w="12192000" h="5916295">
                <a:moveTo>
                  <a:pt x="0" y="5916167"/>
                </a:moveTo>
                <a:lnTo>
                  <a:pt x="12192000" y="5916167"/>
                </a:lnTo>
                <a:lnTo>
                  <a:pt x="12192000" y="0"/>
                </a:lnTo>
                <a:lnTo>
                  <a:pt x="0" y="0"/>
                </a:lnTo>
                <a:lnTo>
                  <a:pt x="0" y="5916167"/>
                </a:lnTo>
                <a:close/>
              </a:path>
            </a:pathLst>
          </a:custGeom>
          <a:solidFill>
            <a:srgbClr val="C00000"/>
          </a:solidFill>
        </p:spPr>
        <p:txBody>
          <a:bodyPr wrap="square" lIns="0" tIns="0" rIns="0" bIns="0" rtlCol="0"/>
          <a:lstStyle/>
          <a:p>
            <a:endParaRPr/>
          </a:p>
        </p:txBody>
      </p:sp>
      <p:grpSp>
        <p:nvGrpSpPr>
          <p:cNvPr id="3" name="object 3"/>
          <p:cNvGrpSpPr/>
          <p:nvPr/>
        </p:nvGrpSpPr>
        <p:grpSpPr>
          <a:xfrm>
            <a:off x="-4572" y="0"/>
            <a:ext cx="12201525" cy="951230"/>
            <a:chOff x="-4572" y="0"/>
            <a:chExt cx="12201525" cy="951230"/>
          </a:xfrm>
        </p:grpSpPr>
        <p:sp>
          <p:nvSpPr>
            <p:cNvPr id="4" name="object 4"/>
            <p:cNvSpPr/>
            <p:nvPr/>
          </p:nvSpPr>
          <p:spPr>
            <a:xfrm>
              <a:off x="0" y="0"/>
              <a:ext cx="12192000" cy="942340"/>
            </a:xfrm>
            <a:custGeom>
              <a:avLst/>
              <a:gdLst/>
              <a:ahLst/>
              <a:cxnLst/>
              <a:rect l="l" t="t" r="r" b="b"/>
              <a:pathLst>
                <a:path w="12192000" h="942340">
                  <a:moveTo>
                    <a:pt x="12192000" y="0"/>
                  </a:moveTo>
                  <a:lnTo>
                    <a:pt x="0" y="0"/>
                  </a:lnTo>
                  <a:lnTo>
                    <a:pt x="0" y="941832"/>
                  </a:lnTo>
                  <a:lnTo>
                    <a:pt x="12192000" y="941832"/>
                  </a:lnTo>
                  <a:lnTo>
                    <a:pt x="12192000" y="0"/>
                  </a:lnTo>
                  <a:close/>
                </a:path>
              </a:pathLst>
            </a:custGeom>
            <a:solidFill>
              <a:srgbClr val="6F2F9F">
                <a:alpha val="98823"/>
              </a:srgbClr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" name="object 5"/>
            <p:cNvSpPr/>
            <p:nvPr/>
          </p:nvSpPr>
          <p:spPr>
            <a:xfrm>
              <a:off x="0" y="0"/>
              <a:ext cx="12192000" cy="942340"/>
            </a:xfrm>
            <a:custGeom>
              <a:avLst/>
              <a:gdLst/>
              <a:ahLst/>
              <a:cxnLst/>
              <a:rect l="l" t="t" r="r" b="b"/>
              <a:pathLst>
                <a:path w="12192000" h="942340">
                  <a:moveTo>
                    <a:pt x="0" y="941832"/>
                  </a:moveTo>
                  <a:lnTo>
                    <a:pt x="12192000" y="941832"/>
                  </a:lnTo>
                  <a:lnTo>
                    <a:pt x="12192000" y="0"/>
                  </a:lnTo>
                  <a:lnTo>
                    <a:pt x="0" y="0"/>
                  </a:lnTo>
                  <a:lnTo>
                    <a:pt x="0" y="941832"/>
                  </a:lnTo>
                  <a:close/>
                </a:path>
              </a:pathLst>
            </a:custGeom>
            <a:ln w="9144">
              <a:solidFill>
                <a:srgbClr val="000000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6" name="object 6"/>
          <p:cNvSpPr txBox="1">
            <a:spLocks noGrp="1"/>
          </p:cNvSpPr>
          <p:nvPr>
            <p:ph type="title"/>
          </p:nvPr>
        </p:nvSpPr>
        <p:spPr>
          <a:xfrm>
            <a:off x="1475613" y="0"/>
            <a:ext cx="9237980" cy="1184275"/>
          </a:xfrm>
          <a:prstGeom prst="rect">
            <a:avLst/>
          </a:prstGeom>
        </p:spPr>
        <p:txBody>
          <a:bodyPr vert="horz" wrap="square" lIns="0" tIns="81280" rIns="0" bIns="0" rtlCol="0">
            <a:spAutoFit/>
          </a:bodyPr>
          <a:lstStyle/>
          <a:p>
            <a:pPr marL="2085339" marR="5080" indent="-2073275">
              <a:lnSpc>
                <a:spcPts val="4320"/>
              </a:lnSpc>
              <a:spcBef>
                <a:spcPts val="640"/>
              </a:spcBef>
            </a:pPr>
            <a:r>
              <a:rPr sz="4000" b="1" spc="-5" dirty="0">
                <a:latin typeface="Times New Roman"/>
                <a:cs typeface="Times New Roman"/>
              </a:rPr>
              <a:t>Stationary </a:t>
            </a:r>
            <a:r>
              <a:rPr sz="4000" b="1" dirty="0">
                <a:latin typeface="Times New Roman"/>
                <a:cs typeface="Times New Roman"/>
              </a:rPr>
              <a:t>cages </a:t>
            </a:r>
            <a:r>
              <a:rPr sz="4000" b="1" spc="-5" dirty="0">
                <a:latin typeface="Times New Roman"/>
                <a:cs typeface="Times New Roman"/>
              </a:rPr>
              <a:t>for Asian sea </a:t>
            </a:r>
            <a:r>
              <a:rPr sz="4000" b="1" dirty="0">
                <a:latin typeface="Times New Roman"/>
                <a:cs typeface="Times New Roman"/>
              </a:rPr>
              <a:t>bass</a:t>
            </a:r>
            <a:r>
              <a:rPr sz="4000" b="1" spc="-250" dirty="0">
                <a:latin typeface="Times New Roman"/>
                <a:cs typeface="Times New Roman"/>
              </a:rPr>
              <a:t> </a:t>
            </a:r>
            <a:r>
              <a:rPr sz="4000" b="1" spc="-15" dirty="0">
                <a:latin typeface="Times New Roman"/>
                <a:cs typeface="Times New Roman"/>
              </a:rPr>
              <a:t>culture  </a:t>
            </a:r>
            <a:r>
              <a:rPr sz="4000" b="1" spc="-5" dirty="0">
                <a:latin typeface="Times New Roman"/>
                <a:cs typeface="Times New Roman"/>
              </a:rPr>
              <a:t>(Kangvankii et al</a:t>
            </a:r>
            <a:r>
              <a:rPr sz="4000" b="1" spc="15" dirty="0">
                <a:latin typeface="Times New Roman"/>
                <a:cs typeface="Times New Roman"/>
              </a:rPr>
              <a:t> </a:t>
            </a:r>
            <a:r>
              <a:rPr sz="4000" b="1" dirty="0">
                <a:latin typeface="Times New Roman"/>
                <a:cs typeface="Times New Roman"/>
              </a:rPr>
              <a:t>1986)</a:t>
            </a:r>
            <a:endParaRPr sz="4000">
              <a:latin typeface="Times New Roman"/>
              <a:cs typeface="Times New Roman"/>
            </a:endParaRPr>
          </a:p>
        </p:txBody>
      </p:sp>
      <p:sp>
        <p:nvSpPr>
          <p:cNvPr id="7" name="object 7"/>
          <p:cNvSpPr/>
          <p:nvPr/>
        </p:nvSpPr>
        <p:spPr>
          <a:xfrm>
            <a:off x="621791" y="1082039"/>
            <a:ext cx="10590276" cy="5775959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112776" y="0"/>
            <a:ext cx="11915140" cy="802005"/>
          </a:xfrm>
          <a:custGeom>
            <a:avLst/>
            <a:gdLst/>
            <a:ahLst/>
            <a:cxnLst/>
            <a:rect l="l" t="t" r="r" b="b"/>
            <a:pathLst>
              <a:path w="11915140" h="802005">
                <a:moveTo>
                  <a:pt x="11914632" y="0"/>
                </a:moveTo>
                <a:lnTo>
                  <a:pt x="0" y="0"/>
                </a:lnTo>
                <a:lnTo>
                  <a:pt x="0" y="801624"/>
                </a:lnTo>
                <a:lnTo>
                  <a:pt x="11914632" y="801624"/>
                </a:lnTo>
                <a:lnTo>
                  <a:pt x="11914632" y="0"/>
                </a:lnTo>
                <a:close/>
              </a:path>
            </a:pathLst>
          </a:custGeom>
          <a:solidFill>
            <a:srgbClr val="92D050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3072510" y="21081"/>
            <a:ext cx="6000115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4000" spc="-245" dirty="0">
                <a:latin typeface="Trebuchet MS"/>
                <a:cs typeface="Trebuchet MS"/>
              </a:rPr>
              <a:t>BHETKI</a:t>
            </a:r>
            <a:r>
              <a:rPr sz="4000" spc="-380" dirty="0">
                <a:latin typeface="Trebuchet MS"/>
                <a:cs typeface="Trebuchet MS"/>
              </a:rPr>
              <a:t> </a:t>
            </a:r>
            <a:r>
              <a:rPr sz="4000" spc="-140" dirty="0">
                <a:latin typeface="Trebuchet MS"/>
                <a:cs typeface="Trebuchet MS"/>
              </a:rPr>
              <a:t>GROW</a:t>
            </a:r>
            <a:r>
              <a:rPr sz="4000" spc="-434" dirty="0">
                <a:latin typeface="Trebuchet MS"/>
                <a:cs typeface="Trebuchet MS"/>
              </a:rPr>
              <a:t> </a:t>
            </a:r>
            <a:r>
              <a:rPr sz="4000" spc="-200" dirty="0">
                <a:latin typeface="Trebuchet MS"/>
                <a:cs typeface="Trebuchet MS"/>
              </a:rPr>
              <a:t>OUT</a:t>
            </a:r>
            <a:r>
              <a:rPr sz="4000" spc="-395" dirty="0">
                <a:latin typeface="Trebuchet MS"/>
                <a:cs typeface="Trebuchet MS"/>
              </a:rPr>
              <a:t> </a:t>
            </a:r>
            <a:r>
              <a:rPr sz="4000" spc="-75" dirty="0">
                <a:latin typeface="Trebuchet MS"/>
                <a:cs typeface="Trebuchet MS"/>
              </a:rPr>
              <a:t>IN</a:t>
            </a:r>
            <a:r>
              <a:rPr sz="4000" spc="-390" dirty="0">
                <a:latin typeface="Trebuchet MS"/>
                <a:cs typeface="Trebuchet MS"/>
              </a:rPr>
              <a:t> </a:t>
            </a:r>
            <a:r>
              <a:rPr sz="4000" spc="-114" dirty="0">
                <a:latin typeface="Trebuchet MS"/>
                <a:cs typeface="Trebuchet MS"/>
              </a:rPr>
              <a:t>PONDS</a:t>
            </a:r>
            <a:endParaRPr sz="4000">
              <a:latin typeface="Trebuchet MS"/>
              <a:cs typeface="Trebuchet MS"/>
            </a:endParaRPr>
          </a:p>
        </p:txBody>
      </p:sp>
      <p:sp>
        <p:nvSpPr>
          <p:cNvPr id="4" name="object 4"/>
          <p:cNvSpPr txBox="1"/>
          <p:nvPr/>
        </p:nvSpPr>
        <p:spPr>
          <a:xfrm>
            <a:off x="191211" y="766089"/>
            <a:ext cx="11760200" cy="556323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240665" marR="5080" indent="-228600" algn="just">
              <a:lnSpc>
                <a:spcPct val="150000"/>
              </a:lnSpc>
              <a:spcBef>
                <a:spcPts val="100"/>
              </a:spcBef>
              <a:buFont typeface="Arial"/>
              <a:buChar char="•"/>
              <a:tabLst>
                <a:tab pos="241300" algn="l"/>
              </a:tabLst>
            </a:pPr>
            <a:r>
              <a:rPr sz="2200" spc="-5" dirty="0">
                <a:latin typeface="Times New Roman"/>
                <a:cs typeface="Times New Roman"/>
              </a:rPr>
              <a:t>Has vague </a:t>
            </a:r>
            <a:r>
              <a:rPr sz="2200" dirty="0">
                <a:solidFill>
                  <a:srgbClr val="006FC0"/>
                </a:solidFill>
                <a:latin typeface="Times New Roman"/>
                <a:cs typeface="Times New Roman"/>
              </a:rPr>
              <a:t>for </a:t>
            </a:r>
            <a:r>
              <a:rPr sz="2200" spc="-5" dirty="0">
                <a:solidFill>
                  <a:srgbClr val="006FC0"/>
                </a:solidFill>
                <a:latin typeface="Times New Roman"/>
                <a:cs typeface="Times New Roman"/>
              </a:rPr>
              <a:t>&gt; </a:t>
            </a:r>
            <a:r>
              <a:rPr sz="2200" dirty="0">
                <a:solidFill>
                  <a:srgbClr val="006FC0"/>
                </a:solidFill>
                <a:latin typeface="Times New Roman"/>
                <a:cs typeface="Times New Roman"/>
              </a:rPr>
              <a:t>80 years </a:t>
            </a:r>
            <a:r>
              <a:rPr sz="2200" spc="-5" dirty="0">
                <a:solidFill>
                  <a:srgbClr val="006FC0"/>
                </a:solidFill>
                <a:latin typeface="Times New Roman"/>
                <a:cs typeface="Times New Roman"/>
              </a:rPr>
              <a:t>in south </a:t>
            </a:r>
            <a:r>
              <a:rPr sz="2200" spc="-10" dirty="0">
                <a:solidFill>
                  <a:srgbClr val="006FC0"/>
                </a:solidFill>
                <a:latin typeface="Times New Roman"/>
                <a:cs typeface="Times New Roman"/>
              </a:rPr>
              <a:t>east </a:t>
            </a:r>
            <a:r>
              <a:rPr sz="2200" spc="-5" dirty="0">
                <a:solidFill>
                  <a:srgbClr val="006FC0"/>
                </a:solidFill>
                <a:latin typeface="Times New Roman"/>
                <a:cs typeface="Times New Roman"/>
              </a:rPr>
              <a:t>Asia &amp; Australia carried </a:t>
            </a:r>
            <a:r>
              <a:rPr sz="2200" dirty="0">
                <a:solidFill>
                  <a:srgbClr val="006FC0"/>
                </a:solidFill>
                <a:latin typeface="Times New Roman"/>
                <a:cs typeface="Times New Roman"/>
              </a:rPr>
              <a:t>out </a:t>
            </a:r>
            <a:r>
              <a:rPr sz="2200" spc="-5" dirty="0">
                <a:solidFill>
                  <a:srgbClr val="006FC0"/>
                </a:solidFill>
                <a:latin typeface="Times New Roman"/>
                <a:cs typeface="Times New Roman"/>
              </a:rPr>
              <a:t>in </a:t>
            </a:r>
            <a:r>
              <a:rPr sz="2200" spc="-10" dirty="0">
                <a:solidFill>
                  <a:srgbClr val="006FC0"/>
                </a:solidFill>
                <a:latin typeface="Times New Roman"/>
                <a:cs typeface="Times New Roman"/>
              </a:rPr>
              <a:t>mono </a:t>
            </a:r>
            <a:r>
              <a:rPr sz="2200" dirty="0">
                <a:solidFill>
                  <a:srgbClr val="006FC0"/>
                </a:solidFill>
                <a:latin typeface="Times New Roman"/>
                <a:cs typeface="Times New Roman"/>
              </a:rPr>
              <a:t>or poly </a:t>
            </a:r>
            <a:r>
              <a:rPr sz="2200" spc="-5" dirty="0">
                <a:solidFill>
                  <a:srgbClr val="006FC0"/>
                </a:solidFill>
                <a:latin typeface="Times New Roman"/>
                <a:cs typeface="Times New Roman"/>
              </a:rPr>
              <a:t>culture</a:t>
            </a:r>
            <a:r>
              <a:rPr sz="2200" spc="-5" dirty="0">
                <a:latin typeface="Times New Roman"/>
                <a:cs typeface="Times New Roman"/>
              </a:rPr>
              <a:t>. </a:t>
            </a:r>
            <a:r>
              <a:rPr sz="2200" u="heavy" spc="-5" dirty="0">
                <a:uFill>
                  <a:solidFill>
                    <a:srgbClr val="000000"/>
                  </a:solidFill>
                </a:uFill>
                <a:latin typeface="Times New Roman"/>
                <a:cs typeface="Times New Roman"/>
              </a:rPr>
              <a:t> </a:t>
            </a:r>
            <a:r>
              <a:rPr sz="2200" b="1" u="heavy" spc="-5" dirty="0">
                <a:uFill>
                  <a:solidFill>
                    <a:srgbClr val="000000"/>
                  </a:solidFill>
                </a:uFill>
                <a:latin typeface="Times New Roman"/>
                <a:cs typeface="Times New Roman"/>
              </a:rPr>
              <a:t>Monoculture </a:t>
            </a:r>
            <a:r>
              <a:rPr sz="2200" b="1" u="heavy" dirty="0">
                <a:uFill>
                  <a:solidFill>
                    <a:srgbClr val="000000"/>
                  </a:solidFill>
                </a:uFill>
                <a:latin typeface="Times New Roman"/>
                <a:cs typeface="Times New Roman"/>
              </a:rPr>
              <a:t>of </a:t>
            </a:r>
            <a:r>
              <a:rPr sz="2200" b="1" u="heavy" spc="-5" dirty="0">
                <a:uFill>
                  <a:solidFill>
                    <a:srgbClr val="000000"/>
                  </a:solidFill>
                </a:uFill>
                <a:latin typeface="Times New Roman"/>
                <a:cs typeface="Times New Roman"/>
              </a:rPr>
              <a:t>Bhetki in ponds</a:t>
            </a:r>
            <a:r>
              <a:rPr sz="2200" b="1" spc="-5" dirty="0">
                <a:latin typeface="Times New Roman"/>
                <a:cs typeface="Times New Roman"/>
              </a:rPr>
              <a:t>: </a:t>
            </a:r>
            <a:r>
              <a:rPr sz="2200" spc="-5" dirty="0">
                <a:latin typeface="Times New Roman"/>
                <a:cs typeface="Times New Roman"/>
              </a:rPr>
              <a:t>Prior to stocking ponds prepared </a:t>
            </a:r>
            <a:r>
              <a:rPr sz="2200" spc="-10" dirty="0">
                <a:latin typeface="Times New Roman"/>
                <a:cs typeface="Times New Roman"/>
              </a:rPr>
              <a:t>by </a:t>
            </a:r>
            <a:r>
              <a:rPr sz="2200" spc="-5" dirty="0">
                <a:latin typeface="Times New Roman"/>
                <a:cs typeface="Times New Roman"/>
              </a:rPr>
              <a:t>sun drying bottom, applying  quick </a:t>
            </a:r>
            <a:r>
              <a:rPr sz="2200" spc="-10" dirty="0">
                <a:latin typeface="Times New Roman"/>
                <a:cs typeface="Times New Roman"/>
              </a:rPr>
              <a:t>lime </a:t>
            </a:r>
            <a:r>
              <a:rPr sz="2200" spc="-5" dirty="0">
                <a:latin typeface="Times New Roman"/>
                <a:cs typeface="Times New Roman"/>
              </a:rPr>
              <a:t>@ </a:t>
            </a:r>
            <a:r>
              <a:rPr sz="2200" dirty="0">
                <a:latin typeface="Times New Roman"/>
                <a:cs typeface="Times New Roman"/>
              </a:rPr>
              <a:t>800-2000 </a:t>
            </a:r>
            <a:r>
              <a:rPr sz="2200" spc="-5" dirty="0">
                <a:latin typeface="Times New Roman"/>
                <a:cs typeface="Times New Roman"/>
              </a:rPr>
              <a:t>kg/ha and </a:t>
            </a:r>
            <a:r>
              <a:rPr sz="2200" spc="-10" dirty="0">
                <a:latin typeface="Times New Roman"/>
                <a:cs typeface="Times New Roman"/>
              </a:rPr>
              <a:t>OM </a:t>
            </a:r>
            <a:r>
              <a:rPr sz="2200" spc="-5" dirty="0">
                <a:latin typeface="Times New Roman"/>
                <a:cs typeface="Times New Roman"/>
              </a:rPr>
              <a:t>@ </a:t>
            </a:r>
            <a:r>
              <a:rPr sz="2200" dirty="0">
                <a:latin typeface="Times New Roman"/>
                <a:cs typeface="Times New Roman"/>
              </a:rPr>
              <a:t>300-400</a:t>
            </a:r>
            <a:r>
              <a:rPr sz="2200" spc="25" dirty="0">
                <a:latin typeface="Times New Roman"/>
                <a:cs typeface="Times New Roman"/>
              </a:rPr>
              <a:t> </a:t>
            </a:r>
            <a:r>
              <a:rPr sz="2200" spc="-5" dirty="0">
                <a:latin typeface="Times New Roman"/>
                <a:cs typeface="Times New Roman"/>
              </a:rPr>
              <a:t>kg/ha.</a:t>
            </a:r>
            <a:endParaRPr sz="2200" dirty="0">
              <a:latin typeface="Times New Roman"/>
              <a:cs typeface="Times New Roman"/>
            </a:endParaRPr>
          </a:p>
          <a:p>
            <a:pPr marL="240665" marR="8255" indent="-228600" algn="just">
              <a:lnSpc>
                <a:spcPct val="150000"/>
              </a:lnSpc>
              <a:spcBef>
                <a:spcPts val="994"/>
              </a:spcBef>
              <a:buFont typeface="Arial"/>
              <a:buChar char="•"/>
              <a:tabLst>
                <a:tab pos="311785" algn="l"/>
              </a:tabLst>
            </a:pPr>
            <a:r>
              <a:rPr dirty="0"/>
              <a:t>	</a:t>
            </a:r>
            <a:r>
              <a:rPr sz="2200" spc="-5" dirty="0">
                <a:latin typeface="Times New Roman"/>
                <a:cs typeface="Times New Roman"/>
              </a:rPr>
              <a:t>Rice bran will apply @ </a:t>
            </a:r>
            <a:r>
              <a:rPr sz="2200" dirty="0">
                <a:latin typeface="Times New Roman"/>
                <a:cs typeface="Times New Roman"/>
              </a:rPr>
              <a:t>300-350 </a:t>
            </a:r>
            <a:r>
              <a:rPr sz="2200" spc="-5" dirty="0">
                <a:latin typeface="Times New Roman"/>
                <a:cs typeface="Times New Roman"/>
              </a:rPr>
              <a:t>kg/ha, dilute night soil @ </a:t>
            </a:r>
            <a:r>
              <a:rPr sz="2200" spc="-10" dirty="0">
                <a:latin typeface="Times New Roman"/>
                <a:cs typeface="Times New Roman"/>
              </a:rPr>
              <a:t>15 </a:t>
            </a:r>
            <a:r>
              <a:rPr sz="2200" spc="-5" dirty="0">
                <a:latin typeface="Times New Roman"/>
                <a:cs typeface="Times New Roman"/>
              </a:rPr>
              <a:t>tonnes/ha then </a:t>
            </a:r>
            <a:r>
              <a:rPr sz="2200" dirty="0">
                <a:latin typeface="Times New Roman"/>
                <a:cs typeface="Times New Roman"/>
              </a:rPr>
              <a:t>pond </a:t>
            </a:r>
            <a:r>
              <a:rPr sz="2200" spc="-5" dirty="0">
                <a:latin typeface="Times New Roman"/>
                <a:cs typeface="Times New Roman"/>
              </a:rPr>
              <a:t>will filled with  brackish water </a:t>
            </a:r>
            <a:r>
              <a:rPr sz="2200" dirty="0">
                <a:latin typeface="Times New Roman"/>
                <a:cs typeface="Times New Roman"/>
              </a:rPr>
              <a:t>(5-10 ppt), </a:t>
            </a:r>
            <a:r>
              <a:rPr sz="2200" spc="-5" dirty="0">
                <a:latin typeface="Times New Roman"/>
                <a:cs typeface="Times New Roman"/>
              </a:rPr>
              <a:t>2m</a:t>
            </a:r>
            <a:r>
              <a:rPr sz="2200" spc="10" dirty="0">
                <a:latin typeface="Times New Roman"/>
                <a:cs typeface="Times New Roman"/>
              </a:rPr>
              <a:t> </a:t>
            </a:r>
            <a:r>
              <a:rPr sz="2200" dirty="0">
                <a:latin typeface="Times New Roman"/>
                <a:cs typeface="Times New Roman"/>
              </a:rPr>
              <a:t>depth.</a:t>
            </a:r>
          </a:p>
          <a:p>
            <a:pPr>
              <a:lnSpc>
                <a:spcPct val="100000"/>
              </a:lnSpc>
              <a:spcBef>
                <a:spcPts val="20"/>
              </a:spcBef>
              <a:buFont typeface="Arial"/>
              <a:buChar char="•"/>
            </a:pPr>
            <a:endParaRPr sz="2000" dirty="0">
              <a:latin typeface="Times New Roman"/>
              <a:cs typeface="Times New Roman"/>
            </a:endParaRPr>
          </a:p>
          <a:p>
            <a:pPr marL="241300" indent="-228600">
              <a:lnSpc>
                <a:spcPct val="100000"/>
              </a:lnSpc>
              <a:buFont typeface="Arial"/>
              <a:buChar char="•"/>
              <a:tabLst>
                <a:tab pos="240665" algn="l"/>
                <a:tab pos="241300" algn="l"/>
              </a:tabLst>
            </a:pPr>
            <a:r>
              <a:rPr sz="2200" b="1" spc="-5" dirty="0">
                <a:latin typeface="Times New Roman"/>
                <a:cs typeface="Times New Roman"/>
              </a:rPr>
              <a:t>Secchi disc </a:t>
            </a:r>
            <a:r>
              <a:rPr sz="2200" spc="-5" dirty="0">
                <a:latin typeface="Times New Roman"/>
                <a:cs typeface="Times New Roman"/>
              </a:rPr>
              <a:t>reading </a:t>
            </a:r>
            <a:r>
              <a:rPr sz="2200" b="1" dirty="0">
                <a:latin typeface="Times New Roman"/>
                <a:cs typeface="Times New Roman"/>
              </a:rPr>
              <a:t>30 </a:t>
            </a:r>
            <a:r>
              <a:rPr sz="2200" b="1" spc="-10" dirty="0">
                <a:latin typeface="Times New Roman"/>
                <a:cs typeface="Times New Roman"/>
              </a:rPr>
              <a:t>cm </a:t>
            </a:r>
            <a:r>
              <a:rPr sz="2200" spc="-5" dirty="0">
                <a:latin typeface="Times New Roman"/>
                <a:cs typeface="Times New Roman"/>
              </a:rPr>
              <a:t>in </a:t>
            </a:r>
            <a:r>
              <a:rPr sz="2200" b="1" spc="-5" dirty="0">
                <a:latin typeface="Times New Roman"/>
                <a:cs typeface="Times New Roman"/>
              </a:rPr>
              <a:t>pond</a:t>
            </a:r>
            <a:r>
              <a:rPr sz="2200" b="1" spc="55" dirty="0">
                <a:latin typeface="Times New Roman"/>
                <a:cs typeface="Times New Roman"/>
              </a:rPr>
              <a:t> </a:t>
            </a:r>
            <a:r>
              <a:rPr sz="2200" b="1" spc="-40" dirty="0">
                <a:latin typeface="Times New Roman"/>
                <a:cs typeface="Times New Roman"/>
              </a:rPr>
              <a:t>water.</a:t>
            </a:r>
            <a:endParaRPr sz="2200" dirty="0">
              <a:latin typeface="Times New Roman"/>
              <a:cs typeface="Times New Roman"/>
            </a:endParaRPr>
          </a:p>
          <a:p>
            <a:pPr marL="240665" marR="6985" indent="-228600" algn="just">
              <a:lnSpc>
                <a:spcPct val="150000"/>
              </a:lnSpc>
              <a:spcBef>
                <a:spcPts val="1010"/>
              </a:spcBef>
              <a:buFont typeface="Arial"/>
              <a:buChar char="•"/>
              <a:tabLst>
                <a:tab pos="241300" algn="l"/>
              </a:tabLst>
            </a:pPr>
            <a:r>
              <a:rPr sz="2200" b="1" spc="-5" dirty="0">
                <a:latin typeface="Times New Roman"/>
                <a:cs typeface="Times New Roman"/>
              </a:rPr>
              <a:t>Fingerlings 5-6 </a:t>
            </a:r>
            <a:r>
              <a:rPr sz="2200" b="1" spc="-10" dirty="0">
                <a:latin typeface="Times New Roman"/>
                <a:cs typeface="Times New Roman"/>
              </a:rPr>
              <a:t>cm </a:t>
            </a:r>
            <a:r>
              <a:rPr sz="2200" spc="-5" dirty="0">
                <a:latin typeface="Times New Roman"/>
                <a:cs typeface="Times New Roman"/>
              </a:rPr>
              <a:t>stocked </a:t>
            </a:r>
            <a:r>
              <a:rPr sz="2200" b="1" spc="-5" dirty="0">
                <a:latin typeface="Times New Roman"/>
                <a:cs typeface="Times New Roman"/>
              </a:rPr>
              <a:t>@ </a:t>
            </a:r>
            <a:r>
              <a:rPr sz="2200" b="1" dirty="0">
                <a:latin typeface="Times New Roman"/>
                <a:cs typeface="Times New Roman"/>
              </a:rPr>
              <a:t>10000-40000/ha </a:t>
            </a:r>
            <a:r>
              <a:rPr sz="2200" spc="-5" dirty="0">
                <a:latin typeface="Times New Roman"/>
                <a:cs typeface="Times New Roman"/>
              </a:rPr>
              <a:t>fed with </a:t>
            </a:r>
            <a:r>
              <a:rPr sz="2200" dirty="0">
                <a:latin typeface="Times New Roman"/>
                <a:cs typeface="Times New Roman"/>
              </a:rPr>
              <a:t>fresh trash </a:t>
            </a:r>
            <a:r>
              <a:rPr sz="2200" spc="-5" dirty="0">
                <a:latin typeface="Times New Roman"/>
                <a:cs typeface="Times New Roman"/>
              </a:rPr>
              <a:t>fish </a:t>
            </a:r>
            <a:r>
              <a:rPr sz="2200" dirty="0">
                <a:latin typeface="Times New Roman"/>
                <a:cs typeface="Times New Roman"/>
              </a:rPr>
              <a:t>or </a:t>
            </a:r>
            <a:r>
              <a:rPr sz="2200" b="1" dirty="0">
                <a:latin typeface="Times New Roman"/>
                <a:cs typeface="Times New Roman"/>
              </a:rPr>
              <a:t>tilapia </a:t>
            </a:r>
            <a:r>
              <a:rPr sz="2200" b="1" spc="-5" dirty="0">
                <a:latin typeface="Times New Roman"/>
                <a:cs typeface="Times New Roman"/>
              </a:rPr>
              <a:t>&lt;200g </a:t>
            </a:r>
            <a:r>
              <a:rPr sz="2200" b="1" spc="-10" dirty="0">
                <a:latin typeface="Times New Roman"/>
                <a:cs typeface="Times New Roman"/>
              </a:rPr>
              <a:t>size </a:t>
            </a:r>
            <a:r>
              <a:rPr sz="2200" spc="-5" dirty="0">
                <a:latin typeface="Times New Roman"/>
                <a:cs typeface="Times New Roman"/>
              </a:rPr>
              <a:t>@ </a:t>
            </a:r>
            <a:r>
              <a:rPr sz="2200" dirty="0">
                <a:solidFill>
                  <a:srgbClr val="006FC0"/>
                </a:solidFill>
                <a:latin typeface="Times New Roman"/>
                <a:cs typeface="Times New Roman"/>
              </a:rPr>
              <a:t>10%  </a:t>
            </a:r>
            <a:r>
              <a:rPr sz="2200" spc="-5" dirty="0">
                <a:solidFill>
                  <a:srgbClr val="006FC0"/>
                </a:solidFill>
                <a:latin typeface="Times New Roman"/>
                <a:cs typeface="Times New Roman"/>
              </a:rPr>
              <a:t>biomass </a:t>
            </a:r>
            <a:r>
              <a:rPr sz="2200" spc="-5" dirty="0">
                <a:latin typeface="Times New Roman"/>
                <a:cs typeface="Times New Roman"/>
              </a:rPr>
              <a:t>in grow </a:t>
            </a:r>
            <a:r>
              <a:rPr sz="2200" dirty="0">
                <a:latin typeface="Times New Roman"/>
                <a:cs typeface="Times New Roman"/>
              </a:rPr>
              <a:t>out</a:t>
            </a:r>
            <a:r>
              <a:rPr sz="2200" spc="20" dirty="0">
                <a:latin typeface="Times New Roman"/>
                <a:cs typeface="Times New Roman"/>
              </a:rPr>
              <a:t> </a:t>
            </a:r>
            <a:r>
              <a:rPr sz="2200" dirty="0">
                <a:latin typeface="Times New Roman"/>
                <a:cs typeface="Times New Roman"/>
              </a:rPr>
              <a:t>pond.</a:t>
            </a:r>
          </a:p>
          <a:p>
            <a:pPr>
              <a:lnSpc>
                <a:spcPct val="100000"/>
              </a:lnSpc>
              <a:spcBef>
                <a:spcPts val="15"/>
              </a:spcBef>
              <a:buFont typeface="Arial"/>
              <a:buChar char="•"/>
            </a:pPr>
            <a:endParaRPr sz="2000" dirty="0">
              <a:latin typeface="Times New Roman"/>
              <a:cs typeface="Times New Roman"/>
            </a:endParaRPr>
          </a:p>
          <a:p>
            <a:pPr marL="241300" indent="-228600">
              <a:lnSpc>
                <a:spcPct val="100000"/>
              </a:lnSpc>
              <a:buFont typeface="Arial"/>
              <a:buChar char="•"/>
              <a:tabLst>
                <a:tab pos="240665" algn="l"/>
                <a:tab pos="241300" algn="l"/>
              </a:tabLst>
            </a:pPr>
            <a:r>
              <a:rPr sz="2200" b="1" spc="-20" dirty="0">
                <a:latin typeface="Times New Roman"/>
                <a:cs typeface="Times New Roman"/>
              </a:rPr>
              <a:t>Yield</a:t>
            </a:r>
            <a:r>
              <a:rPr sz="2200" b="1" spc="90" dirty="0">
                <a:latin typeface="Times New Roman"/>
                <a:cs typeface="Times New Roman"/>
              </a:rPr>
              <a:t> </a:t>
            </a:r>
            <a:r>
              <a:rPr sz="2200" b="1" dirty="0">
                <a:latin typeface="Times New Roman"/>
                <a:cs typeface="Times New Roman"/>
              </a:rPr>
              <a:t>10mt/ha</a:t>
            </a:r>
            <a:r>
              <a:rPr sz="2200" dirty="0">
                <a:latin typeface="Times New Roman"/>
                <a:cs typeface="Times New Roman"/>
              </a:rPr>
              <a:t>.</a:t>
            </a:r>
            <a:r>
              <a:rPr sz="2200" spc="95" dirty="0">
                <a:latin typeface="Times New Roman"/>
                <a:cs typeface="Times New Roman"/>
              </a:rPr>
              <a:t> </a:t>
            </a:r>
            <a:r>
              <a:rPr sz="2200" spc="-45" dirty="0">
                <a:latin typeface="Times New Roman"/>
                <a:cs typeface="Times New Roman"/>
              </a:rPr>
              <a:t>Avg.</a:t>
            </a:r>
            <a:r>
              <a:rPr sz="2200" spc="95" dirty="0">
                <a:latin typeface="Times New Roman"/>
                <a:cs typeface="Times New Roman"/>
              </a:rPr>
              <a:t> </a:t>
            </a:r>
            <a:r>
              <a:rPr sz="2200" spc="-5" dirty="0">
                <a:latin typeface="Times New Roman"/>
                <a:cs typeface="Times New Roman"/>
              </a:rPr>
              <a:t>market</a:t>
            </a:r>
            <a:r>
              <a:rPr sz="2200" spc="85" dirty="0">
                <a:latin typeface="Times New Roman"/>
                <a:cs typeface="Times New Roman"/>
              </a:rPr>
              <a:t> </a:t>
            </a:r>
            <a:r>
              <a:rPr sz="2200" spc="-5" dirty="0">
                <a:latin typeface="Times New Roman"/>
                <a:cs typeface="Times New Roman"/>
              </a:rPr>
              <a:t>size</a:t>
            </a:r>
            <a:r>
              <a:rPr sz="2200" spc="85" dirty="0">
                <a:latin typeface="Times New Roman"/>
                <a:cs typeface="Times New Roman"/>
              </a:rPr>
              <a:t> </a:t>
            </a:r>
            <a:r>
              <a:rPr sz="2200" b="1" spc="-5" dirty="0">
                <a:latin typeface="Times New Roman"/>
                <a:cs typeface="Times New Roman"/>
              </a:rPr>
              <a:t>600g</a:t>
            </a:r>
            <a:r>
              <a:rPr sz="2200" b="1" spc="75" dirty="0">
                <a:latin typeface="Times New Roman"/>
                <a:cs typeface="Times New Roman"/>
              </a:rPr>
              <a:t> </a:t>
            </a:r>
            <a:r>
              <a:rPr sz="2200" spc="-5" dirty="0">
                <a:latin typeface="Times New Roman"/>
                <a:cs typeface="Times New Roman"/>
              </a:rPr>
              <a:t>within</a:t>
            </a:r>
            <a:r>
              <a:rPr sz="2200" spc="100" dirty="0">
                <a:latin typeface="Times New Roman"/>
                <a:cs typeface="Times New Roman"/>
              </a:rPr>
              <a:t> </a:t>
            </a:r>
            <a:r>
              <a:rPr sz="2200" b="1" spc="-5" dirty="0">
                <a:latin typeface="Times New Roman"/>
                <a:cs typeface="Times New Roman"/>
              </a:rPr>
              <a:t>4-5</a:t>
            </a:r>
            <a:r>
              <a:rPr sz="2200" b="1" spc="100" dirty="0">
                <a:latin typeface="Times New Roman"/>
                <a:cs typeface="Times New Roman"/>
              </a:rPr>
              <a:t> </a:t>
            </a:r>
            <a:r>
              <a:rPr sz="2200" b="1" spc="-5" dirty="0">
                <a:latin typeface="Times New Roman"/>
                <a:cs typeface="Times New Roman"/>
              </a:rPr>
              <a:t>months</a:t>
            </a:r>
            <a:r>
              <a:rPr sz="2200" b="1" spc="90" dirty="0">
                <a:latin typeface="Times New Roman"/>
                <a:cs typeface="Times New Roman"/>
              </a:rPr>
              <a:t> </a:t>
            </a:r>
            <a:r>
              <a:rPr sz="2200" spc="-5" dirty="0">
                <a:latin typeface="Times New Roman"/>
                <a:cs typeface="Times New Roman"/>
              </a:rPr>
              <a:t>and</a:t>
            </a:r>
            <a:r>
              <a:rPr sz="2200" spc="100" dirty="0">
                <a:latin typeface="Times New Roman"/>
                <a:cs typeface="Times New Roman"/>
              </a:rPr>
              <a:t> </a:t>
            </a:r>
            <a:r>
              <a:rPr sz="2200" b="1" spc="-5" dirty="0">
                <a:latin typeface="Times New Roman"/>
                <a:cs typeface="Times New Roman"/>
              </a:rPr>
              <a:t>6-7</a:t>
            </a:r>
            <a:r>
              <a:rPr sz="2200" b="1" spc="95" dirty="0">
                <a:latin typeface="Times New Roman"/>
                <a:cs typeface="Times New Roman"/>
              </a:rPr>
              <a:t> </a:t>
            </a:r>
            <a:r>
              <a:rPr sz="2200" b="1" spc="-5" dirty="0">
                <a:latin typeface="Times New Roman"/>
                <a:cs typeface="Times New Roman"/>
              </a:rPr>
              <a:t>months</a:t>
            </a:r>
            <a:r>
              <a:rPr sz="2200" b="1" spc="90" dirty="0">
                <a:latin typeface="Times New Roman"/>
                <a:cs typeface="Times New Roman"/>
              </a:rPr>
              <a:t> </a:t>
            </a:r>
            <a:r>
              <a:rPr sz="2200" b="1" spc="-5" dirty="0">
                <a:latin typeface="Times New Roman"/>
                <a:cs typeface="Times New Roman"/>
              </a:rPr>
              <a:t>in</a:t>
            </a:r>
            <a:r>
              <a:rPr sz="2200" b="1" spc="95" dirty="0">
                <a:latin typeface="Times New Roman"/>
                <a:cs typeface="Times New Roman"/>
              </a:rPr>
              <a:t> </a:t>
            </a:r>
            <a:r>
              <a:rPr sz="2200" b="1" spc="-5" dirty="0">
                <a:latin typeface="Times New Roman"/>
                <a:cs typeface="Times New Roman"/>
              </a:rPr>
              <a:t>winter</a:t>
            </a:r>
            <a:r>
              <a:rPr sz="2200" b="1" spc="50" dirty="0">
                <a:latin typeface="Times New Roman"/>
                <a:cs typeface="Times New Roman"/>
              </a:rPr>
              <a:t> </a:t>
            </a:r>
            <a:r>
              <a:rPr sz="2200" b="1" spc="-5" dirty="0">
                <a:latin typeface="Times New Roman"/>
                <a:cs typeface="Times New Roman"/>
              </a:rPr>
              <a:t>in</a:t>
            </a:r>
            <a:r>
              <a:rPr sz="2200" b="1" spc="95" dirty="0">
                <a:latin typeface="Times New Roman"/>
                <a:cs typeface="Times New Roman"/>
              </a:rPr>
              <a:t> </a:t>
            </a:r>
            <a:r>
              <a:rPr sz="2200" b="1" spc="-40" dirty="0">
                <a:latin typeface="Times New Roman"/>
                <a:cs typeface="Times New Roman"/>
              </a:rPr>
              <a:t>Taiwan</a:t>
            </a:r>
            <a:r>
              <a:rPr sz="2200" b="1" spc="100" dirty="0">
                <a:latin typeface="Times New Roman"/>
                <a:cs typeface="Times New Roman"/>
              </a:rPr>
              <a:t> </a:t>
            </a:r>
            <a:r>
              <a:rPr sz="2200" spc="-5" dirty="0">
                <a:latin typeface="Times New Roman"/>
                <a:cs typeface="Times New Roman"/>
              </a:rPr>
              <a:t>with</a:t>
            </a:r>
            <a:endParaRPr sz="2200" dirty="0">
              <a:latin typeface="Times New Roman"/>
              <a:cs typeface="Times New Roman"/>
            </a:endParaRPr>
          </a:p>
          <a:p>
            <a:pPr marL="240665">
              <a:lnSpc>
                <a:spcPct val="100000"/>
              </a:lnSpc>
              <a:spcBef>
                <a:spcPts val="1325"/>
              </a:spcBef>
            </a:pPr>
            <a:r>
              <a:rPr sz="2200" dirty="0">
                <a:latin typeface="Times New Roman"/>
                <a:cs typeface="Times New Roman"/>
              </a:rPr>
              <a:t>80%</a:t>
            </a:r>
            <a:r>
              <a:rPr sz="2200" spc="-10" dirty="0">
                <a:latin typeface="Times New Roman"/>
                <a:cs typeface="Times New Roman"/>
              </a:rPr>
              <a:t> </a:t>
            </a:r>
            <a:r>
              <a:rPr sz="2200" spc="-5" dirty="0">
                <a:latin typeface="Times New Roman"/>
                <a:cs typeface="Times New Roman"/>
              </a:rPr>
              <a:t>survival.</a:t>
            </a:r>
            <a:endParaRPr sz="2200" dirty="0">
              <a:latin typeface="Times New Roman"/>
              <a:cs typeface="Times New Roman"/>
            </a:endParaRP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230428" y="822452"/>
            <a:ext cx="11702415" cy="2626995"/>
          </a:xfrm>
          <a:prstGeom prst="rect">
            <a:avLst/>
          </a:prstGeom>
        </p:spPr>
        <p:txBody>
          <a:bodyPr vert="horz" wrap="square" lIns="0" tIns="60960" rIns="0" bIns="0" rtlCol="0">
            <a:spAutoFit/>
          </a:bodyPr>
          <a:lstStyle/>
          <a:p>
            <a:pPr marL="266700" marR="30480" indent="-228600">
              <a:lnSpc>
                <a:spcPts val="3020"/>
              </a:lnSpc>
              <a:spcBef>
                <a:spcPts val="480"/>
              </a:spcBef>
              <a:buFont typeface="Arial"/>
              <a:buChar char="•"/>
              <a:tabLst>
                <a:tab pos="266700" algn="l"/>
                <a:tab pos="1346835" algn="l"/>
                <a:tab pos="4204970" algn="l"/>
                <a:tab pos="6950075" algn="l"/>
                <a:tab pos="7715250" algn="l"/>
                <a:tab pos="8124825" algn="l"/>
                <a:tab pos="8891905" algn="l"/>
                <a:tab pos="11383645" algn="l"/>
              </a:tabLst>
            </a:pPr>
            <a:r>
              <a:rPr sz="2800" spc="-5" dirty="0">
                <a:latin typeface="Times New Roman"/>
                <a:cs typeface="Times New Roman"/>
              </a:rPr>
              <a:t>Bhetki	with</a:t>
            </a:r>
            <a:r>
              <a:rPr sz="2800" spc="340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tilapia</a:t>
            </a:r>
            <a:r>
              <a:rPr sz="2800" spc="335" dirty="0">
                <a:latin typeface="Times New Roman"/>
                <a:cs typeface="Times New Roman"/>
              </a:rPr>
              <a:t> </a:t>
            </a:r>
            <a:r>
              <a:rPr sz="2800" spc="-15" dirty="0">
                <a:latin typeface="Times New Roman"/>
                <a:cs typeface="Times New Roman"/>
              </a:rPr>
              <a:t>i</a:t>
            </a:r>
            <a:r>
              <a:rPr sz="2800" spc="-5" dirty="0">
                <a:latin typeface="Times New Roman"/>
                <a:cs typeface="Times New Roman"/>
              </a:rPr>
              <a:t>s</a:t>
            </a:r>
            <a:r>
              <a:rPr sz="2800" spc="345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best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choice</a:t>
            </a:r>
            <a:r>
              <a:rPr sz="2800" spc="330" dirty="0">
                <a:latin typeface="Times New Roman"/>
                <a:cs typeface="Times New Roman"/>
              </a:rPr>
              <a:t> </a:t>
            </a:r>
            <a:r>
              <a:rPr sz="2800" spc="-15" dirty="0">
                <a:latin typeface="Times New Roman"/>
                <a:cs typeface="Times New Roman"/>
              </a:rPr>
              <a:t>a</a:t>
            </a:r>
            <a:r>
              <a:rPr sz="2800" spc="-5" dirty="0">
                <a:latin typeface="Times New Roman"/>
                <a:cs typeface="Times New Roman"/>
              </a:rPr>
              <a:t>s</a:t>
            </a:r>
            <a:r>
              <a:rPr sz="2800" spc="345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p</a:t>
            </a:r>
            <a:r>
              <a:rPr sz="2800" dirty="0">
                <a:latin typeface="Times New Roman"/>
                <a:cs typeface="Times New Roman"/>
              </a:rPr>
              <a:t>r</a:t>
            </a:r>
            <a:r>
              <a:rPr sz="2800" spc="-5" dirty="0">
                <a:latin typeface="Times New Roman"/>
                <a:cs typeface="Times New Roman"/>
              </a:rPr>
              <a:t>i</a:t>
            </a:r>
            <a:r>
              <a:rPr sz="2800" spc="-20" dirty="0">
                <a:latin typeface="Times New Roman"/>
                <a:cs typeface="Times New Roman"/>
              </a:rPr>
              <a:t>m</a:t>
            </a:r>
            <a:r>
              <a:rPr sz="2800" spc="-5" dirty="0">
                <a:latin typeface="Times New Roman"/>
                <a:cs typeface="Times New Roman"/>
              </a:rPr>
              <a:t>ary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crop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in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p</a:t>
            </a:r>
            <a:r>
              <a:rPr sz="2800" dirty="0">
                <a:latin typeface="Times New Roman"/>
                <a:cs typeface="Times New Roman"/>
              </a:rPr>
              <a:t>o</a:t>
            </a:r>
            <a:r>
              <a:rPr sz="2800" spc="-5" dirty="0">
                <a:latin typeface="Times New Roman"/>
                <a:cs typeface="Times New Roman"/>
              </a:rPr>
              <a:t>ly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25" dirty="0">
                <a:latin typeface="Times New Roman"/>
                <a:cs typeface="Times New Roman"/>
              </a:rPr>
              <a:t>c</a:t>
            </a:r>
            <a:r>
              <a:rPr sz="2800" spc="-5" dirty="0">
                <a:latin typeface="Times New Roman"/>
                <a:cs typeface="Times New Roman"/>
              </a:rPr>
              <a:t>u</a:t>
            </a:r>
            <a:r>
              <a:rPr sz="2800" dirty="0">
                <a:latin typeface="Times New Roman"/>
                <a:cs typeface="Times New Roman"/>
              </a:rPr>
              <a:t>l</a:t>
            </a:r>
            <a:r>
              <a:rPr sz="2800" spc="-15" dirty="0">
                <a:latin typeface="Times New Roman"/>
                <a:cs typeface="Times New Roman"/>
              </a:rPr>
              <a:t>t</a:t>
            </a:r>
            <a:r>
              <a:rPr sz="2800" spc="-5" dirty="0">
                <a:latin typeface="Times New Roman"/>
                <a:cs typeface="Times New Roman"/>
              </a:rPr>
              <a:t>u</a:t>
            </a:r>
            <a:r>
              <a:rPr sz="2800" dirty="0">
                <a:latin typeface="Times New Roman"/>
                <a:cs typeface="Times New Roman"/>
              </a:rPr>
              <a:t>r</a:t>
            </a:r>
            <a:r>
              <a:rPr sz="2800" spc="-5" dirty="0">
                <a:latin typeface="Times New Roman"/>
                <a:cs typeface="Times New Roman"/>
              </a:rPr>
              <a:t>e</a:t>
            </a:r>
            <a:r>
              <a:rPr sz="2800" spc="340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com</a:t>
            </a:r>
            <a:r>
              <a:rPr sz="2800" spc="-25" dirty="0">
                <a:latin typeface="Times New Roman"/>
                <a:cs typeface="Times New Roman"/>
              </a:rPr>
              <a:t>m</a:t>
            </a:r>
            <a:r>
              <a:rPr sz="2800" spc="-5" dirty="0">
                <a:latin typeface="Times New Roman"/>
                <a:cs typeface="Times New Roman"/>
              </a:rPr>
              <a:t>on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5" dirty="0">
                <a:latin typeface="Times New Roman"/>
                <a:cs typeface="Times New Roman"/>
              </a:rPr>
              <a:t>in  </a:t>
            </a:r>
            <a:r>
              <a:rPr sz="2800" spc="-5" dirty="0">
                <a:latin typeface="Times New Roman"/>
                <a:cs typeface="Times New Roman"/>
              </a:rPr>
              <a:t>Thailand &amp;SEA</a:t>
            </a:r>
            <a:r>
              <a:rPr sz="2800" spc="-135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countries.</a:t>
            </a:r>
            <a:endParaRPr sz="2800">
              <a:latin typeface="Times New Roman"/>
              <a:cs typeface="Times New Roman"/>
            </a:endParaRPr>
          </a:p>
          <a:p>
            <a:pPr marL="266700" marR="31750" indent="-228600">
              <a:lnSpc>
                <a:spcPts val="3020"/>
              </a:lnSpc>
              <a:spcBef>
                <a:spcPts val="1015"/>
              </a:spcBef>
              <a:buFont typeface="Arial"/>
              <a:buChar char="•"/>
              <a:tabLst>
                <a:tab pos="266700" algn="l"/>
                <a:tab pos="6169660" algn="l"/>
              </a:tabLst>
            </a:pPr>
            <a:r>
              <a:rPr sz="2800" spc="-20" dirty="0">
                <a:latin typeface="Times New Roman"/>
                <a:cs typeface="Times New Roman"/>
              </a:rPr>
              <a:t>Tilapia </a:t>
            </a:r>
            <a:r>
              <a:rPr sz="2800" dirty="0">
                <a:latin typeface="Times New Roman"/>
                <a:cs typeface="Times New Roman"/>
              </a:rPr>
              <a:t>brood Stock 5000-10000/ha </a:t>
            </a:r>
            <a:r>
              <a:rPr sz="2800" spc="-5" dirty="0">
                <a:latin typeface="Times New Roman"/>
                <a:cs typeface="Times New Roman"/>
              </a:rPr>
              <a:t>introduced ratio </a:t>
            </a:r>
            <a:r>
              <a:rPr sz="2800" dirty="0">
                <a:latin typeface="Times New Roman"/>
                <a:cs typeface="Times New Roman"/>
              </a:rPr>
              <a:t>of 1:3 </a:t>
            </a:r>
            <a:r>
              <a:rPr sz="2800" spc="-5" dirty="0">
                <a:latin typeface="Times New Roman"/>
                <a:cs typeface="Times New Roman"/>
              </a:rPr>
              <a:t>( M:F) breed after  </a:t>
            </a:r>
            <a:r>
              <a:rPr sz="2800" dirty="0">
                <a:latin typeface="Times New Roman"/>
                <a:cs typeface="Times New Roman"/>
              </a:rPr>
              <a:t>1or </a:t>
            </a:r>
            <a:r>
              <a:rPr sz="2800" spc="-5" dirty="0">
                <a:latin typeface="Times New Roman"/>
                <a:cs typeface="Times New Roman"/>
              </a:rPr>
              <a:t>2 months. bhetki</a:t>
            </a:r>
            <a:r>
              <a:rPr sz="2800" spc="55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juveniles (5-10cm)	</a:t>
            </a:r>
            <a:r>
              <a:rPr sz="2800" dirty="0">
                <a:latin typeface="Times New Roman"/>
                <a:cs typeface="Times New Roman"/>
              </a:rPr>
              <a:t>3000-5000</a:t>
            </a:r>
            <a:r>
              <a:rPr sz="2800" spc="-25" dirty="0">
                <a:latin typeface="Times New Roman"/>
                <a:cs typeface="Times New Roman"/>
              </a:rPr>
              <a:t> </a:t>
            </a:r>
            <a:r>
              <a:rPr sz="2800" dirty="0">
                <a:latin typeface="Times New Roman"/>
                <a:cs typeface="Times New Roman"/>
              </a:rPr>
              <a:t>no/ha.</a:t>
            </a:r>
            <a:endParaRPr sz="2800">
              <a:latin typeface="Times New Roman"/>
              <a:cs typeface="Times New Roman"/>
            </a:endParaRPr>
          </a:p>
          <a:p>
            <a:pPr marL="266700" marR="30480" indent="-228600">
              <a:lnSpc>
                <a:spcPts val="3020"/>
              </a:lnSpc>
              <a:spcBef>
                <a:spcPts val="1005"/>
              </a:spcBef>
              <a:buFont typeface="Arial"/>
              <a:buChar char="•"/>
              <a:tabLst>
                <a:tab pos="266700" algn="l"/>
                <a:tab pos="2546350" algn="l"/>
                <a:tab pos="3037205" algn="l"/>
                <a:tab pos="4139565" algn="l"/>
                <a:tab pos="4942840" algn="l"/>
                <a:tab pos="6596380" algn="l"/>
                <a:tab pos="7067550" algn="l"/>
                <a:tab pos="8611235" algn="l"/>
                <a:tab pos="10193655" algn="l"/>
              </a:tabLst>
            </a:pPr>
            <a:r>
              <a:rPr sz="2800" b="1" spc="-5" dirty="0">
                <a:solidFill>
                  <a:srgbClr val="006FC0"/>
                </a:solidFill>
                <a:latin typeface="Times New Roman"/>
                <a:cs typeface="Times New Roman"/>
              </a:rPr>
              <a:t>Bhe</a:t>
            </a:r>
            <a:r>
              <a:rPr sz="2800" b="1" dirty="0">
                <a:solidFill>
                  <a:srgbClr val="006FC0"/>
                </a:solidFill>
                <a:latin typeface="Times New Roman"/>
                <a:cs typeface="Times New Roman"/>
              </a:rPr>
              <a:t>t</a:t>
            </a:r>
            <a:r>
              <a:rPr sz="2800" b="1" spc="-25" dirty="0">
                <a:solidFill>
                  <a:srgbClr val="006FC0"/>
                </a:solidFill>
                <a:latin typeface="Times New Roman"/>
                <a:cs typeface="Times New Roman"/>
              </a:rPr>
              <a:t>k</a:t>
            </a:r>
            <a:r>
              <a:rPr sz="2800" b="1" spc="5" dirty="0">
                <a:solidFill>
                  <a:srgbClr val="006FC0"/>
                </a:solidFill>
                <a:latin typeface="Times New Roman"/>
                <a:cs typeface="Times New Roman"/>
              </a:rPr>
              <a:t>i</a:t>
            </a:r>
            <a:r>
              <a:rPr sz="2800" b="1" spc="-5" dirty="0">
                <a:solidFill>
                  <a:srgbClr val="006FC0"/>
                </a:solidFill>
                <a:latin typeface="Times New Roman"/>
                <a:cs typeface="Times New Roman"/>
              </a:rPr>
              <a:t>cult</a:t>
            </a:r>
            <a:r>
              <a:rPr sz="2800" b="1" spc="5" dirty="0">
                <a:solidFill>
                  <a:srgbClr val="006FC0"/>
                </a:solidFill>
                <a:latin typeface="Times New Roman"/>
                <a:cs typeface="Times New Roman"/>
              </a:rPr>
              <a:t>u</a:t>
            </a:r>
            <a:r>
              <a:rPr sz="2800" b="1" spc="-60" dirty="0">
                <a:solidFill>
                  <a:srgbClr val="006FC0"/>
                </a:solidFill>
                <a:latin typeface="Times New Roman"/>
                <a:cs typeface="Times New Roman"/>
              </a:rPr>
              <a:t>r</a:t>
            </a:r>
            <a:r>
              <a:rPr sz="2800" b="1" spc="-5" dirty="0">
                <a:solidFill>
                  <a:srgbClr val="006FC0"/>
                </a:solidFill>
                <a:latin typeface="Times New Roman"/>
                <a:cs typeface="Times New Roman"/>
              </a:rPr>
              <a:t>e</a:t>
            </a:r>
            <a:r>
              <a:rPr sz="2800" b="1" dirty="0">
                <a:solidFill>
                  <a:srgbClr val="006FC0"/>
                </a:solidFill>
                <a:latin typeface="Times New Roman"/>
                <a:cs typeface="Times New Roman"/>
              </a:rPr>
              <a:t>	</a:t>
            </a:r>
            <a:r>
              <a:rPr sz="2800" b="1" spc="-5" dirty="0">
                <a:solidFill>
                  <a:srgbClr val="006FC0"/>
                </a:solidFill>
                <a:latin typeface="Times New Roman"/>
                <a:cs typeface="Times New Roman"/>
              </a:rPr>
              <a:t>in</a:t>
            </a:r>
            <a:r>
              <a:rPr sz="2800" b="1" dirty="0">
                <a:solidFill>
                  <a:srgbClr val="006FC0"/>
                </a:solidFill>
                <a:latin typeface="Times New Roman"/>
                <a:cs typeface="Times New Roman"/>
              </a:rPr>
              <a:t>	</a:t>
            </a:r>
            <a:r>
              <a:rPr sz="2800" b="1" spc="-5" dirty="0">
                <a:solidFill>
                  <a:srgbClr val="006FC0"/>
                </a:solidFill>
                <a:latin typeface="Times New Roman"/>
                <a:cs typeface="Times New Roman"/>
              </a:rPr>
              <a:t>cage</a:t>
            </a:r>
            <a:r>
              <a:rPr sz="2800" b="1" dirty="0">
                <a:solidFill>
                  <a:srgbClr val="006FC0"/>
                </a:solidFill>
                <a:latin typeface="Times New Roman"/>
                <a:cs typeface="Times New Roman"/>
              </a:rPr>
              <a:t>s</a:t>
            </a:r>
            <a:r>
              <a:rPr sz="2800" spc="-5" dirty="0">
                <a:latin typeface="Times New Roman"/>
                <a:cs typeface="Times New Roman"/>
              </a:rPr>
              <a:t>: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well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devel</a:t>
            </a:r>
            <a:r>
              <a:rPr sz="2800" dirty="0">
                <a:latin typeface="Times New Roman"/>
                <a:cs typeface="Times New Roman"/>
              </a:rPr>
              <a:t>o</a:t>
            </a:r>
            <a:r>
              <a:rPr sz="2800" spc="-5" dirty="0">
                <a:latin typeface="Times New Roman"/>
                <a:cs typeface="Times New Roman"/>
              </a:rPr>
              <a:t>p</a:t>
            </a:r>
            <a:r>
              <a:rPr sz="2800" spc="-20" dirty="0">
                <a:latin typeface="Times New Roman"/>
                <a:cs typeface="Times New Roman"/>
              </a:rPr>
              <a:t>e</a:t>
            </a:r>
            <a:r>
              <a:rPr sz="2800" spc="-5" dirty="0">
                <a:latin typeface="Times New Roman"/>
                <a:cs typeface="Times New Roman"/>
              </a:rPr>
              <a:t>d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in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Tha</a:t>
            </a:r>
            <a:r>
              <a:rPr sz="2800" spc="-20" dirty="0">
                <a:latin typeface="Times New Roman"/>
                <a:cs typeface="Times New Roman"/>
              </a:rPr>
              <a:t>i</a:t>
            </a:r>
            <a:r>
              <a:rPr sz="2800" spc="-5" dirty="0">
                <a:latin typeface="Times New Roman"/>
                <a:cs typeface="Times New Roman"/>
              </a:rPr>
              <a:t>lan</a:t>
            </a:r>
            <a:r>
              <a:rPr sz="2800" dirty="0">
                <a:latin typeface="Times New Roman"/>
                <a:cs typeface="Times New Roman"/>
              </a:rPr>
              <a:t>d</a:t>
            </a:r>
            <a:r>
              <a:rPr sz="2800" spc="-5" dirty="0">
                <a:latin typeface="Times New Roman"/>
                <a:cs typeface="Times New Roman"/>
              </a:rPr>
              <a:t>,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Ma</a:t>
            </a:r>
            <a:r>
              <a:rPr sz="2800" spc="-25" dirty="0">
                <a:latin typeface="Times New Roman"/>
                <a:cs typeface="Times New Roman"/>
              </a:rPr>
              <a:t>l</a:t>
            </a:r>
            <a:r>
              <a:rPr sz="2800" spc="-5" dirty="0">
                <a:latin typeface="Times New Roman"/>
                <a:cs typeface="Times New Roman"/>
              </a:rPr>
              <a:t>aysia,</a:t>
            </a:r>
            <a:r>
              <a:rPr sz="2800" dirty="0">
                <a:latin typeface="Times New Roman"/>
                <a:cs typeface="Times New Roman"/>
              </a:rPr>
              <a:t>	</a:t>
            </a:r>
            <a:r>
              <a:rPr sz="2800" spc="-5" dirty="0">
                <a:latin typeface="Times New Roman"/>
                <a:cs typeface="Times New Roman"/>
              </a:rPr>
              <a:t>I</a:t>
            </a:r>
            <a:r>
              <a:rPr sz="2800" dirty="0">
                <a:latin typeface="Times New Roman"/>
                <a:cs typeface="Times New Roman"/>
              </a:rPr>
              <a:t>n</a:t>
            </a:r>
            <a:r>
              <a:rPr sz="2800" spc="-5" dirty="0">
                <a:latin typeface="Times New Roman"/>
                <a:cs typeface="Times New Roman"/>
              </a:rPr>
              <a:t>donesia,  </a:t>
            </a:r>
            <a:r>
              <a:rPr sz="2800" dirty="0">
                <a:latin typeface="Times New Roman"/>
                <a:cs typeface="Times New Roman"/>
              </a:rPr>
              <a:t>Hongkong </a:t>
            </a:r>
            <a:r>
              <a:rPr sz="2800" spc="-5" dirty="0">
                <a:latin typeface="Times New Roman"/>
                <a:cs typeface="Times New Roman"/>
              </a:rPr>
              <a:t>and </a:t>
            </a:r>
            <a:r>
              <a:rPr sz="2800" dirty="0">
                <a:latin typeface="Times New Roman"/>
                <a:cs typeface="Times New Roman"/>
              </a:rPr>
              <a:t>Singapore. Fingerlings stocked</a:t>
            </a:r>
            <a:r>
              <a:rPr sz="2800" spc="-60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40-50/m</a:t>
            </a:r>
            <a:r>
              <a:rPr sz="2775" spc="-7" baseline="25525" dirty="0">
                <a:latin typeface="Times New Roman"/>
                <a:cs typeface="Times New Roman"/>
              </a:rPr>
              <a:t>3</a:t>
            </a:r>
            <a:r>
              <a:rPr sz="2800" spc="-5" dirty="0">
                <a:latin typeface="Times New Roman"/>
                <a:cs typeface="Times New Roman"/>
              </a:rPr>
              <a:t>.</a:t>
            </a:r>
            <a:endParaRPr sz="2800">
              <a:latin typeface="Times New Roman"/>
              <a:cs typeface="Times New Roman"/>
            </a:endParaRPr>
          </a:p>
        </p:txBody>
      </p:sp>
      <p:graphicFrame>
        <p:nvGraphicFramePr>
          <p:cNvPr id="3" name="object 3"/>
          <p:cNvGraphicFramePr>
            <a:graphicFrameLocks noGrp="1"/>
          </p:cNvGraphicFramePr>
          <p:nvPr/>
        </p:nvGraphicFramePr>
        <p:xfrm>
          <a:off x="5437885" y="3646423"/>
          <a:ext cx="6541770" cy="3113315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3270885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3270885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944880">
                <a:tc>
                  <a:txBody>
                    <a:bodyPr/>
                    <a:lstStyle/>
                    <a:p>
                      <a:pPr marL="1016000" marR="418465" indent="-590550">
                        <a:lnSpc>
                          <a:spcPct val="100000"/>
                        </a:lnSpc>
                        <a:spcBef>
                          <a:spcPts val="265"/>
                        </a:spcBef>
                      </a:pPr>
                      <a:r>
                        <a:rPr sz="2800" b="1" spc="-5" dirty="0">
                          <a:latin typeface="Times New Roman"/>
                          <a:cs typeface="Times New Roman"/>
                        </a:rPr>
                        <a:t>Stocking</a:t>
                      </a:r>
                      <a:r>
                        <a:rPr sz="2800" b="1" spc="-30" dirty="0">
                          <a:latin typeface="Times New Roman"/>
                          <a:cs typeface="Times New Roman"/>
                        </a:rPr>
                        <a:t> </a:t>
                      </a:r>
                      <a:r>
                        <a:rPr sz="2800" b="1" spc="-10" dirty="0">
                          <a:latin typeface="Times New Roman"/>
                          <a:cs typeface="Times New Roman"/>
                        </a:rPr>
                        <a:t>Bhetki  </a:t>
                      </a:r>
                      <a:r>
                        <a:rPr sz="2800" b="1" spc="-5" dirty="0">
                          <a:latin typeface="Times New Roman"/>
                          <a:cs typeface="Times New Roman"/>
                        </a:rPr>
                        <a:t>size(cm)</a:t>
                      </a:r>
                      <a:endParaRPr sz="2800">
                        <a:latin typeface="Times New Roman"/>
                        <a:cs typeface="Times New Roman"/>
                      </a:endParaRPr>
                    </a:p>
                  </a:txBody>
                  <a:tcPr marL="0" marR="0" marT="33655" marB="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28575">
                      <a:solidFill>
                        <a:srgbClr val="000000"/>
                      </a:solidFill>
                      <a:prstDash val="solid"/>
                    </a:lnB>
                  </a:tcPr>
                </a:tc>
                <a:tc>
                  <a:txBody>
                    <a:bodyPr/>
                    <a:lstStyle/>
                    <a:p>
                      <a:pPr marL="1290320" marR="226695" indent="-968375">
                        <a:lnSpc>
                          <a:spcPct val="100000"/>
                        </a:lnSpc>
                        <a:spcBef>
                          <a:spcPts val="265"/>
                        </a:spcBef>
                      </a:pPr>
                      <a:r>
                        <a:rPr sz="2800" b="1" spc="-5" dirty="0">
                          <a:latin typeface="Times New Roman"/>
                          <a:cs typeface="Times New Roman"/>
                        </a:rPr>
                        <a:t>mesh </a:t>
                      </a:r>
                      <a:r>
                        <a:rPr sz="2800" b="1" spc="-10" dirty="0">
                          <a:latin typeface="Times New Roman"/>
                          <a:cs typeface="Times New Roman"/>
                        </a:rPr>
                        <a:t>size </a:t>
                      </a:r>
                      <a:r>
                        <a:rPr sz="2800" b="1" spc="-5" dirty="0">
                          <a:latin typeface="Times New Roman"/>
                          <a:cs typeface="Times New Roman"/>
                        </a:rPr>
                        <a:t>of cages  (cm)</a:t>
                      </a:r>
                      <a:endParaRPr sz="2800">
                        <a:latin typeface="Times New Roman"/>
                        <a:cs typeface="Times New Roman"/>
                      </a:endParaRPr>
                    </a:p>
                  </a:txBody>
                  <a:tcPr marL="0" marR="0" marT="33655" marB="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28575">
                      <a:solidFill>
                        <a:srgbClr val="000000"/>
                      </a:solidFill>
                      <a:prstDash val="soli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542163">
                <a:tc>
                  <a:txBody>
                    <a:bodyPr/>
                    <a:lstStyle/>
                    <a:p>
                      <a:pPr marL="635" algn="ctr">
                        <a:lnSpc>
                          <a:spcPct val="100000"/>
                        </a:lnSpc>
                        <a:spcBef>
                          <a:spcPts val="265"/>
                        </a:spcBef>
                      </a:pPr>
                      <a:r>
                        <a:rPr sz="2800" spc="-5" dirty="0">
                          <a:latin typeface="Times New Roman"/>
                          <a:cs typeface="Times New Roman"/>
                        </a:rPr>
                        <a:t>1-2</a:t>
                      </a:r>
                      <a:endParaRPr sz="2800">
                        <a:latin typeface="Times New Roman"/>
                        <a:cs typeface="Times New Roman"/>
                      </a:endParaRPr>
                    </a:p>
                  </a:txBody>
                  <a:tcPr marL="0" marR="0" marT="33655" marB="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28575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CCCCCC"/>
                    </a:solidFill>
                  </a:tcPr>
                </a:tc>
                <a:tc>
                  <a:txBody>
                    <a:bodyPr/>
                    <a:lstStyle/>
                    <a:p>
                      <a:pPr marL="1905" algn="ctr">
                        <a:lnSpc>
                          <a:spcPct val="100000"/>
                        </a:lnSpc>
                        <a:spcBef>
                          <a:spcPts val="265"/>
                        </a:spcBef>
                      </a:pPr>
                      <a:r>
                        <a:rPr sz="2800" spc="-5" dirty="0">
                          <a:latin typeface="Times New Roman"/>
                          <a:cs typeface="Times New Roman"/>
                        </a:rPr>
                        <a:t>0.5</a:t>
                      </a:r>
                      <a:endParaRPr sz="2800">
                        <a:latin typeface="Times New Roman"/>
                        <a:cs typeface="Times New Roman"/>
                      </a:endParaRPr>
                    </a:p>
                  </a:txBody>
                  <a:tcPr marL="0" marR="0" marT="33655" marB="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28575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CCCCCC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542048"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265"/>
                        </a:spcBef>
                      </a:pPr>
                      <a:r>
                        <a:rPr sz="2800" spc="-5" dirty="0">
                          <a:latin typeface="Times New Roman"/>
                          <a:cs typeface="Times New Roman"/>
                        </a:rPr>
                        <a:t>5-10</a:t>
                      </a:r>
                      <a:endParaRPr sz="2800">
                        <a:latin typeface="Times New Roman"/>
                        <a:cs typeface="Times New Roman"/>
                      </a:endParaRPr>
                    </a:p>
                  </a:txBody>
                  <a:tcPr marL="0" marR="0" marT="33655" marB="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265"/>
                        </a:spcBef>
                      </a:pPr>
                      <a:r>
                        <a:rPr sz="2800" dirty="0">
                          <a:latin typeface="Times New Roman"/>
                          <a:cs typeface="Times New Roman"/>
                        </a:rPr>
                        <a:t>1</a:t>
                      </a:r>
                      <a:endParaRPr sz="2800">
                        <a:latin typeface="Times New Roman"/>
                        <a:cs typeface="Times New Roman"/>
                      </a:endParaRPr>
                    </a:p>
                  </a:txBody>
                  <a:tcPr marL="0" marR="0" marT="33655" marB="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542112">
                <a:tc>
                  <a:txBody>
                    <a:bodyPr/>
                    <a:lstStyle/>
                    <a:p>
                      <a:pPr marL="1270" algn="ctr">
                        <a:lnSpc>
                          <a:spcPct val="100000"/>
                        </a:lnSpc>
                        <a:spcBef>
                          <a:spcPts val="265"/>
                        </a:spcBef>
                      </a:pPr>
                      <a:r>
                        <a:rPr sz="2800" dirty="0">
                          <a:latin typeface="Times New Roman"/>
                          <a:cs typeface="Times New Roman"/>
                        </a:rPr>
                        <a:t>20-30</a:t>
                      </a:r>
                      <a:endParaRPr sz="2800">
                        <a:latin typeface="Times New Roman"/>
                        <a:cs typeface="Times New Roman"/>
                      </a:endParaRPr>
                    </a:p>
                  </a:txBody>
                  <a:tcPr marL="0" marR="0" marT="33655" marB="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CCCCCC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265"/>
                        </a:spcBef>
                      </a:pPr>
                      <a:r>
                        <a:rPr sz="2800" dirty="0">
                          <a:latin typeface="Times New Roman"/>
                          <a:cs typeface="Times New Roman"/>
                        </a:rPr>
                        <a:t>2</a:t>
                      </a:r>
                      <a:endParaRPr sz="2800">
                        <a:latin typeface="Times New Roman"/>
                        <a:cs typeface="Times New Roman"/>
                      </a:endParaRPr>
                    </a:p>
                  </a:txBody>
                  <a:tcPr marL="0" marR="0" marT="33655" marB="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  <a:solidFill>
                      <a:srgbClr val="CCCCCC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542112"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270"/>
                        </a:spcBef>
                      </a:pPr>
                      <a:r>
                        <a:rPr sz="2800" spc="-5" dirty="0">
                          <a:latin typeface="Times New Roman"/>
                          <a:cs typeface="Times New Roman"/>
                        </a:rPr>
                        <a:t>&gt;25</a:t>
                      </a:r>
                      <a:endParaRPr sz="2800">
                        <a:latin typeface="Times New Roman"/>
                        <a:cs typeface="Times New Roman"/>
                      </a:endParaRPr>
                    </a:p>
                  </a:txBody>
                  <a:tcPr marL="0" marR="0" marT="34290" marB="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  <a:spcBef>
                          <a:spcPts val="270"/>
                        </a:spcBef>
                      </a:pPr>
                      <a:r>
                        <a:rPr sz="2800" dirty="0">
                          <a:latin typeface="Times New Roman"/>
                          <a:cs typeface="Times New Roman"/>
                        </a:rPr>
                        <a:t>4</a:t>
                      </a:r>
                      <a:endParaRPr sz="2800">
                        <a:latin typeface="Times New Roman"/>
                        <a:cs typeface="Times New Roman"/>
                      </a:endParaRPr>
                    </a:p>
                  </a:txBody>
                  <a:tcPr marL="0" marR="0" marT="34290" marB="0">
                    <a:lnL w="12700">
                      <a:solidFill>
                        <a:srgbClr val="000000"/>
                      </a:solidFill>
                      <a:prstDash val="solid"/>
                    </a:lnL>
                    <a:lnR w="12700">
                      <a:solidFill>
                        <a:srgbClr val="000000"/>
                      </a:solidFill>
                      <a:prstDash val="solid"/>
                    </a:lnR>
                    <a:lnT w="12700">
                      <a:solidFill>
                        <a:srgbClr val="000000"/>
                      </a:solidFill>
                      <a:prstDash val="solid"/>
                    </a:lnT>
                    <a:lnB w="12700">
                      <a:solidFill>
                        <a:srgbClr val="000000"/>
                      </a:solidFill>
                      <a:prstDash val="soli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</a:tbl>
          </a:graphicData>
        </a:graphic>
      </p:graphicFrame>
      <p:grpSp>
        <p:nvGrpSpPr>
          <p:cNvPr id="4" name="object 4"/>
          <p:cNvGrpSpPr/>
          <p:nvPr/>
        </p:nvGrpSpPr>
        <p:grpSpPr>
          <a:xfrm>
            <a:off x="173736" y="152400"/>
            <a:ext cx="11913235" cy="441959"/>
            <a:chOff x="173736" y="152400"/>
            <a:chExt cx="11913235" cy="441959"/>
          </a:xfrm>
        </p:grpSpPr>
        <p:sp>
          <p:nvSpPr>
            <p:cNvPr id="5" name="object 5"/>
            <p:cNvSpPr/>
            <p:nvPr/>
          </p:nvSpPr>
          <p:spPr>
            <a:xfrm>
              <a:off x="176784" y="155447"/>
              <a:ext cx="11907012" cy="435863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" name="object 6"/>
            <p:cNvSpPr/>
            <p:nvPr/>
          </p:nvSpPr>
          <p:spPr>
            <a:xfrm>
              <a:off x="176784" y="155447"/>
              <a:ext cx="11907520" cy="436245"/>
            </a:xfrm>
            <a:custGeom>
              <a:avLst/>
              <a:gdLst/>
              <a:ahLst/>
              <a:cxnLst/>
              <a:rect l="l" t="t" r="r" b="b"/>
              <a:pathLst>
                <a:path w="11907520" h="436245">
                  <a:moveTo>
                    <a:pt x="0" y="435863"/>
                  </a:moveTo>
                  <a:lnTo>
                    <a:pt x="11907012" y="435863"/>
                  </a:lnTo>
                  <a:lnTo>
                    <a:pt x="11907012" y="0"/>
                  </a:lnTo>
                  <a:lnTo>
                    <a:pt x="0" y="0"/>
                  </a:lnTo>
                  <a:lnTo>
                    <a:pt x="0" y="435863"/>
                  </a:lnTo>
                  <a:close/>
                </a:path>
              </a:pathLst>
            </a:custGeom>
            <a:ln w="6096">
              <a:solidFill>
                <a:srgbClr val="5B9BD4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7" name="object 7"/>
          <p:cNvSpPr txBox="1">
            <a:spLocks noGrp="1"/>
          </p:cNvSpPr>
          <p:nvPr>
            <p:ph type="title"/>
          </p:nvPr>
        </p:nvSpPr>
        <p:spPr>
          <a:xfrm>
            <a:off x="3223641" y="7696"/>
            <a:ext cx="5812790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4000" spc="-5" dirty="0">
                <a:solidFill>
                  <a:srgbClr val="FFFFFF"/>
                </a:solidFill>
              </a:rPr>
              <a:t>Bhetki </a:t>
            </a:r>
            <a:r>
              <a:rPr sz="4000" dirty="0">
                <a:solidFill>
                  <a:srgbClr val="FFFFFF"/>
                </a:solidFill>
              </a:rPr>
              <a:t>poly </a:t>
            </a:r>
            <a:r>
              <a:rPr sz="4000" spc="-5" dirty="0">
                <a:solidFill>
                  <a:srgbClr val="FFFFFF"/>
                </a:solidFill>
              </a:rPr>
              <a:t>culture in</a:t>
            </a:r>
            <a:r>
              <a:rPr sz="4000" spc="-15" dirty="0">
                <a:solidFill>
                  <a:srgbClr val="FFFFFF"/>
                </a:solidFill>
              </a:rPr>
              <a:t> </a:t>
            </a:r>
            <a:r>
              <a:rPr sz="4000" dirty="0">
                <a:solidFill>
                  <a:srgbClr val="FFFFFF"/>
                </a:solidFill>
              </a:rPr>
              <a:t>ponds</a:t>
            </a:r>
            <a:endParaRPr sz="4000"/>
          </a:p>
        </p:txBody>
      </p:sp>
      <p:sp>
        <p:nvSpPr>
          <p:cNvPr id="8" name="object 8"/>
          <p:cNvSpPr/>
          <p:nvPr/>
        </p:nvSpPr>
        <p:spPr>
          <a:xfrm>
            <a:off x="464819" y="3601237"/>
            <a:ext cx="4739640" cy="3054604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281228" y="270763"/>
            <a:ext cx="11762740" cy="3267075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292100" indent="-228600">
              <a:lnSpc>
                <a:spcPct val="100000"/>
              </a:lnSpc>
              <a:spcBef>
                <a:spcPts val="95"/>
              </a:spcBef>
              <a:buFont typeface="Arial"/>
              <a:buChar char="•"/>
              <a:tabLst>
                <a:tab pos="292100" algn="l"/>
              </a:tabLst>
            </a:pPr>
            <a:r>
              <a:rPr sz="2800" spc="-5" dirty="0">
                <a:latin typeface="Times New Roman"/>
                <a:cs typeface="Times New Roman"/>
              </a:rPr>
              <a:t>Conti…</a:t>
            </a:r>
            <a:endParaRPr sz="2800">
              <a:latin typeface="Times New Roman"/>
              <a:cs typeface="Times New Roman"/>
            </a:endParaRPr>
          </a:p>
          <a:p>
            <a:pPr marL="292100" marR="55880" indent="-228600">
              <a:lnSpc>
                <a:spcPct val="150100"/>
              </a:lnSpc>
              <a:spcBef>
                <a:spcPts val="990"/>
              </a:spcBef>
              <a:buFont typeface="Arial"/>
              <a:buChar char="•"/>
              <a:tabLst>
                <a:tab pos="292100" algn="l"/>
                <a:tab pos="4218305" algn="l"/>
                <a:tab pos="7355205" algn="l"/>
              </a:tabLst>
            </a:pPr>
            <a:r>
              <a:rPr sz="2800" spc="-5" dirty="0">
                <a:solidFill>
                  <a:srgbClr val="001F5F"/>
                </a:solidFill>
                <a:latin typeface="Times New Roman"/>
                <a:cs typeface="Times New Roman"/>
              </a:rPr>
              <a:t>Fingerlings</a:t>
            </a:r>
            <a:r>
              <a:rPr sz="2800" spc="210" dirty="0">
                <a:solidFill>
                  <a:srgbClr val="001F5F"/>
                </a:solidFill>
                <a:latin typeface="Times New Roman"/>
                <a:cs typeface="Times New Roman"/>
              </a:rPr>
              <a:t> </a:t>
            </a:r>
            <a:r>
              <a:rPr sz="2800" spc="-5" dirty="0">
                <a:solidFill>
                  <a:srgbClr val="001F5F"/>
                </a:solidFill>
                <a:latin typeface="Times New Roman"/>
                <a:cs typeface="Times New Roman"/>
              </a:rPr>
              <a:t>stocked</a:t>
            </a:r>
            <a:r>
              <a:rPr sz="2800" spc="215" dirty="0">
                <a:solidFill>
                  <a:srgbClr val="001F5F"/>
                </a:solidFill>
                <a:latin typeface="Times New Roman"/>
                <a:cs typeface="Times New Roman"/>
              </a:rPr>
              <a:t> </a:t>
            </a:r>
            <a:r>
              <a:rPr sz="2800" spc="-5" dirty="0">
                <a:solidFill>
                  <a:srgbClr val="001F5F"/>
                </a:solidFill>
                <a:latin typeface="Times New Roman"/>
                <a:cs typeface="Times New Roman"/>
              </a:rPr>
              <a:t>when	attained</a:t>
            </a:r>
            <a:r>
              <a:rPr sz="2800" spc="200" dirty="0">
                <a:solidFill>
                  <a:srgbClr val="001F5F"/>
                </a:solidFill>
                <a:latin typeface="Times New Roman"/>
                <a:cs typeface="Times New Roman"/>
              </a:rPr>
              <a:t> </a:t>
            </a:r>
            <a:r>
              <a:rPr sz="2800" b="1" spc="-5" dirty="0">
                <a:solidFill>
                  <a:srgbClr val="001F5F"/>
                </a:solidFill>
                <a:latin typeface="Times New Roman"/>
                <a:cs typeface="Times New Roman"/>
              </a:rPr>
              <a:t>50-200g</a:t>
            </a:r>
            <a:r>
              <a:rPr sz="2800" b="1" spc="215" dirty="0">
                <a:solidFill>
                  <a:srgbClr val="001F5F"/>
                </a:solidFill>
                <a:latin typeface="Times New Roman"/>
                <a:cs typeface="Times New Roman"/>
              </a:rPr>
              <a:t> </a:t>
            </a:r>
            <a:r>
              <a:rPr sz="2800" b="1" spc="-10" dirty="0">
                <a:solidFill>
                  <a:srgbClr val="001F5F"/>
                </a:solidFill>
                <a:latin typeface="Times New Roman"/>
                <a:cs typeface="Times New Roman"/>
              </a:rPr>
              <a:t>wt	</a:t>
            </a:r>
            <a:r>
              <a:rPr sz="2800" spc="-5" dirty="0">
                <a:solidFill>
                  <a:srgbClr val="001F5F"/>
                </a:solidFill>
                <a:latin typeface="Times New Roman"/>
                <a:cs typeface="Times New Roman"/>
              </a:rPr>
              <a:t>then </a:t>
            </a:r>
            <a:r>
              <a:rPr sz="2800" dirty="0">
                <a:solidFill>
                  <a:srgbClr val="001F5F"/>
                </a:solidFill>
                <a:latin typeface="Times New Roman"/>
                <a:cs typeface="Times New Roman"/>
              </a:rPr>
              <a:t>by </a:t>
            </a:r>
            <a:r>
              <a:rPr sz="2800" spc="-5" dirty="0">
                <a:solidFill>
                  <a:srgbClr val="001F5F"/>
                </a:solidFill>
                <a:latin typeface="Times New Roman"/>
                <a:cs typeface="Times New Roman"/>
              </a:rPr>
              <a:t>transferring next </a:t>
            </a:r>
            <a:r>
              <a:rPr sz="2800" spc="-10" dirty="0">
                <a:solidFill>
                  <a:srgbClr val="001F5F"/>
                </a:solidFill>
                <a:latin typeface="Times New Roman"/>
                <a:cs typeface="Times New Roman"/>
              </a:rPr>
              <a:t>cage  </a:t>
            </a:r>
            <a:r>
              <a:rPr sz="2800" spc="-5" dirty="0">
                <a:solidFill>
                  <a:srgbClr val="001F5F"/>
                </a:solidFill>
                <a:latin typeface="Times New Roman"/>
                <a:cs typeface="Times New Roman"/>
              </a:rPr>
              <a:t>reduced to </a:t>
            </a:r>
            <a:r>
              <a:rPr sz="2800" b="1" dirty="0">
                <a:solidFill>
                  <a:srgbClr val="001F5F"/>
                </a:solidFill>
                <a:latin typeface="Times New Roman"/>
                <a:cs typeface="Times New Roman"/>
              </a:rPr>
              <a:t>10-20fish/m</a:t>
            </a:r>
            <a:r>
              <a:rPr sz="2775" b="1" baseline="25525" dirty="0">
                <a:solidFill>
                  <a:srgbClr val="001F5F"/>
                </a:solidFill>
                <a:latin typeface="Times New Roman"/>
                <a:cs typeface="Times New Roman"/>
              </a:rPr>
              <a:t>3</a:t>
            </a:r>
            <a:endParaRPr sz="2775" baseline="25525">
              <a:latin typeface="Times New Roman"/>
              <a:cs typeface="Times New Roman"/>
            </a:endParaRPr>
          </a:p>
          <a:p>
            <a:pPr marL="292100" marR="56515" indent="-228600">
              <a:lnSpc>
                <a:spcPct val="150000"/>
              </a:lnSpc>
              <a:spcBef>
                <a:spcPts val="1010"/>
              </a:spcBef>
              <a:buFont typeface="Arial"/>
              <a:buChar char="•"/>
              <a:tabLst>
                <a:tab pos="292100" algn="l"/>
              </a:tabLst>
            </a:pPr>
            <a:r>
              <a:rPr sz="2800" b="1" spc="-5" dirty="0">
                <a:latin typeface="Times New Roman"/>
                <a:cs typeface="Times New Roman"/>
              </a:rPr>
              <a:t>Feeding </a:t>
            </a:r>
            <a:r>
              <a:rPr sz="2800" b="1" dirty="0">
                <a:latin typeface="Times New Roman"/>
                <a:cs typeface="Times New Roman"/>
              </a:rPr>
              <a:t>in </a:t>
            </a:r>
            <a:r>
              <a:rPr sz="2800" b="1" spc="-5" dirty="0">
                <a:latin typeface="Times New Roman"/>
                <a:cs typeface="Times New Roman"/>
              </a:rPr>
              <a:t>cagesn2times/day </a:t>
            </a:r>
            <a:r>
              <a:rPr sz="2800" spc="-5" dirty="0">
                <a:latin typeface="Times New Roman"/>
                <a:cs typeface="Times New Roman"/>
              </a:rPr>
              <a:t>chopped fish @ </a:t>
            </a:r>
            <a:r>
              <a:rPr sz="2800" b="1" spc="-5" dirty="0">
                <a:latin typeface="Times New Roman"/>
                <a:cs typeface="Times New Roman"/>
              </a:rPr>
              <a:t>10% </a:t>
            </a:r>
            <a:r>
              <a:rPr sz="2800" b="1" dirty="0">
                <a:latin typeface="Times New Roman"/>
                <a:cs typeface="Times New Roman"/>
              </a:rPr>
              <a:t>Bw </a:t>
            </a:r>
            <a:r>
              <a:rPr sz="2800" dirty="0">
                <a:latin typeface="Times New Roman"/>
                <a:cs typeface="Times New Roman"/>
              </a:rPr>
              <a:t>for </a:t>
            </a:r>
            <a:r>
              <a:rPr sz="2800" spc="5" dirty="0">
                <a:latin typeface="Times New Roman"/>
                <a:cs typeface="Times New Roman"/>
              </a:rPr>
              <a:t>1</a:t>
            </a:r>
            <a:r>
              <a:rPr sz="2775" spc="7" baseline="25525" dirty="0">
                <a:latin typeface="Times New Roman"/>
                <a:cs typeface="Times New Roman"/>
              </a:rPr>
              <a:t>st </a:t>
            </a:r>
            <a:r>
              <a:rPr sz="2800" spc="-5" dirty="0">
                <a:latin typeface="Times New Roman"/>
                <a:cs typeface="Times New Roman"/>
              </a:rPr>
              <a:t>2-3 months </a:t>
            </a:r>
            <a:r>
              <a:rPr sz="2800" dirty="0">
                <a:latin typeface="Times New Roman"/>
                <a:cs typeface="Times New Roman"/>
              </a:rPr>
              <a:t>of  </a:t>
            </a:r>
            <a:r>
              <a:rPr sz="2800" spc="-5" dirty="0">
                <a:latin typeface="Times New Roman"/>
                <a:cs typeface="Times New Roman"/>
              </a:rPr>
              <a:t>stocking then </a:t>
            </a:r>
            <a:r>
              <a:rPr sz="2800" b="1" spc="-5" dirty="0">
                <a:latin typeface="Times New Roman"/>
                <a:cs typeface="Times New Roman"/>
              </a:rPr>
              <a:t>5%BW</a:t>
            </a:r>
            <a:r>
              <a:rPr sz="2800" b="1" spc="-70" dirty="0">
                <a:latin typeface="Times New Roman"/>
                <a:cs typeface="Times New Roman"/>
              </a:rPr>
              <a:t> </a:t>
            </a:r>
            <a:r>
              <a:rPr sz="2800" b="1" spc="-20" dirty="0">
                <a:latin typeface="Times New Roman"/>
                <a:cs typeface="Times New Roman"/>
              </a:rPr>
              <a:t>once/day.</a:t>
            </a:r>
            <a:endParaRPr sz="2800">
              <a:latin typeface="Times New Roman"/>
              <a:cs typeface="Times New Roman"/>
            </a:endParaRPr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123444" y="123444"/>
            <a:ext cx="11940540" cy="6577583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225552" y="210311"/>
            <a:ext cx="11732260" cy="873760"/>
          </a:xfrm>
          <a:prstGeom prst="rect">
            <a:avLst/>
          </a:prstGeom>
          <a:solidFill>
            <a:srgbClr val="6F2F9F"/>
          </a:solidFill>
        </p:spPr>
        <p:txBody>
          <a:bodyPr vert="horz" wrap="square" lIns="0" tIns="13335" rIns="0" bIns="0" rtlCol="0">
            <a:spAutoFit/>
          </a:bodyPr>
          <a:lstStyle/>
          <a:p>
            <a:pPr marL="635" algn="ctr">
              <a:lnSpc>
                <a:spcPct val="100000"/>
              </a:lnSpc>
              <a:spcBef>
                <a:spcPts val="105"/>
              </a:spcBef>
            </a:pPr>
            <a:r>
              <a:rPr sz="4800" b="1" spc="-5" dirty="0">
                <a:latin typeface="Times New Roman"/>
                <a:cs typeface="Times New Roman"/>
              </a:rPr>
              <a:t>conclusion</a:t>
            </a:r>
            <a:endParaRPr sz="4800">
              <a:latin typeface="Times New Roman"/>
              <a:cs typeface="Times New Roman"/>
            </a:endParaRPr>
          </a:p>
        </p:txBody>
      </p:sp>
      <p:sp>
        <p:nvSpPr>
          <p:cNvPr id="3" name="object 3"/>
          <p:cNvSpPr txBox="1"/>
          <p:nvPr/>
        </p:nvSpPr>
        <p:spPr>
          <a:xfrm>
            <a:off x="289661" y="1559509"/>
            <a:ext cx="11250295" cy="3011170"/>
          </a:xfrm>
          <a:prstGeom prst="rect">
            <a:avLst/>
          </a:prstGeom>
        </p:spPr>
        <p:txBody>
          <a:bodyPr vert="horz" wrap="square" lIns="0" tIns="55244" rIns="0" bIns="0" rtlCol="0">
            <a:spAutoFit/>
          </a:bodyPr>
          <a:lstStyle/>
          <a:p>
            <a:pPr marL="241300" marR="5080" indent="-229235">
              <a:lnSpc>
                <a:spcPct val="90000"/>
              </a:lnSpc>
              <a:spcBef>
                <a:spcPts val="434"/>
              </a:spcBef>
              <a:buFont typeface="Arial"/>
              <a:buChar char="•"/>
              <a:tabLst>
                <a:tab pos="241935" algn="l"/>
                <a:tab pos="5101590" algn="l"/>
              </a:tabLst>
            </a:pPr>
            <a:r>
              <a:rPr sz="2800" spc="-5" dirty="0">
                <a:latin typeface="Times New Roman"/>
                <a:cs typeface="Times New Roman"/>
              </a:rPr>
              <a:t>Sea bass near </a:t>
            </a:r>
            <a:r>
              <a:rPr sz="2800" dirty="0">
                <a:latin typeface="Times New Roman"/>
                <a:cs typeface="Times New Roman"/>
              </a:rPr>
              <a:t>surface </a:t>
            </a:r>
            <a:r>
              <a:rPr sz="2800" spc="-10" dirty="0">
                <a:latin typeface="Times New Roman"/>
                <a:cs typeface="Times New Roman"/>
              </a:rPr>
              <a:t>swimming </a:t>
            </a:r>
            <a:r>
              <a:rPr sz="2800" spc="-5" dirty="0">
                <a:latin typeface="Times New Roman"/>
                <a:cs typeface="Times New Roman"/>
              </a:rPr>
              <a:t>has been expected to as it </a:t>
            </a:r>
            <a:r>
              <a:rPr sz="2800" dirty="0">
                <a:latin typeface="Times New Roman"/>
                <a:cs typeface="Times New Roman"/>
              </a:rPr>
              <a:t>hungerness </a:t>
            </a:r>
            <a:r>
              <a:rPr sz="2800" spc="-5" dirty="0">
                <a:latin typeface="Times New Roman"/>
                <a:cs typeface="Times New Roman"/>
              </a:rPr>
              <a:t>it </a:t>
            </a:r>
            <a:r>
              <a:rPr sz="2800" spc="-10" dirty="0">
                <a:latin typeface="Times New Roman"/>
                <a:cs typeface="Times New Roman"/>
              </a:rPr>
              <a:t>may  </a:t>
            </a:r>
            <a:r>
              <a:rPr sz="2800" spc="-5" dirty="0">
                <a:latin typeface="Times New Roman"/>
                <a:cs typeface="Times New Roman"/>
              </a:rPr>
              <a:t>be due to some</a:t>
            </a:r>
            <a:r>
              <a:rPr sz="2800" spc="30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other</a:t>
            </a:r>
            <a:r>
              <a:rPr sz="2800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impairment	</a:t>
            </a:r>
            <a:r>
              <a:rPr sz="2800" spc="-10" dirty="0">
                <a:latin typeface="Times New Roman"/>
                <a:cs typeface="Times New Roman"/>
              </a:rPr>
              <a:t>may </a:t>
            </a:r>
            <a:r>
              <a:rPr sz="2800" spc="-5" dirty="0">
                <a:latin typeface="Times New Roman"/>
                <a:cs typeface="Times New Roman"/>
              </a:rPr>
              <a:t>lead to over feed wastage and </a:t>
            </a:r>
            <a:r>
              <a:rPr sz="2800" dirty="0">
                <a:latin typeface="Times New Roman"/>
                <a:cs typeface="Times New Roman"/>
              </a:rPr>
              <a:t>higher  </a:t>
            </a:r>
            <a:r>
              <a:rPr sz="2800" spc="-5" dirty="0">
                <a:latin typeface="Times New Roman"/>
                <a:cs typeface="Times New Roman"/>
              </a:rPr>
              <a:t>feed</a:t>
            </a:r>
            <a:r>
              <a:rPr sz="2800" spc="-10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cost.</a:t>
            </a:r>
            <a:endParaRPr sz="2800">
              <a:latin typeface="Times New Roman"/>
              <a:cs typeface="Times New Roman"/>
            </a:endParaRPr>
          </a:p>
          <a:p>
            <a:pPr marL="241300" marR="536575" indent="-229235">
              <a:lnSpc>
                <a:spcPts val="3030"/>
              </a:lnSpc>
              <a:spcBef>
                <a:spcPts val="1045"/>
              </a:spcBef>
              <a:buFont typeface="Arial"/>
              <a:buChar char="•"/>
              <a:tabLst>
                <a:tab pos="329565" algn="l"/>
                <a:tab pos="330200" algn="l"/>
                <a:tab pos="1030605" algn="l"/>
              </a:tabLst>
            </a:pPr>
            <a:r>
              <a:rPr dirty="0"/>
              <a:t>	</a:t>
            </a:r>
            <a:r>
              <a:rPr sz="2800" spc="-5" dirty="0">
                <a:latin typeface="Times New Roman"/>
                <a:cs typeface="Times New Roman"/>
              </a:rPr>
              <a:t>it</a:t>
            </a:r>
            <a:r>
              <a:rPr sz="2800" spc="5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is	</a:t>
            </a:r>
            <a:r>
              <a:rPr sz="2800" dirty="0">
                <a:latin typeface="Times New Roman"/>
                <a:cs typeface="Times New Roman"/>
              </a:rPr>
              <a:t>one </a:t>
            </a:r>
            <a:r>
              <a:rPr sz="2800" spc="-5" dirty="0">
                <a:latin typeface="Times New Roman"/>
                <a:cs typeface="Times New Roman"/>
              </a:rPr>
              <a:t>of major best </a:t>
            </a:r>
            <a:r>
              <a:rPr sz="2800" dirty="0">
                <a:latin typeface="Times New Roman"/>
                <a:cs typeface="Times New Roman"/>
              </a:rPr>
              <a:t>suited </a:t>
            </a:r>
            <a:r>
              <a:rPr sz="2800" spc="-5" dirty="0">
                <a:latin typeface="Times New Roman"/>
                <a:cs typeface="Times New Roman"/>
              </a:rPr>
              <a:t>candidate species and few </a:t>
            </a:r>
            <a:r>
              <a:rPr sz="2800" dirty="0">
                <a:latin typeface="Times New Roman"/>
                <a:cs typeface="Times New Roman"/>
              </a:rPr>
              <a:t>reports from fish  </a:t>
            </a:r>
            <a:r>
              <a:rPr sz="2800" spc="-5" dirty="0">
                <a:latin typeface="Times New Roman"/>
                <a:cs typeface="Times New Roman"/>
              </a:rPr>
              <a:t>farmers from </a:t>
            </a:r>
            <a:r>
              <a:rPr sz="2800" dirty="0">
                <a:latin typeface="Times New Roman"/>
                <a:cs typeface="Times New Roman"/>
              </a:rPr>
              <a:t>India </a:t>
            </a:r>
            <a:r>
              <a:rPr sz="2800" spc="-5" dirty="0">
                <a:latin typeface="Times New Roman"/>
                <a:cs typeface="Times New Roman"/>
              </a:rPr>
              <a:t>successfully cultured earned higher</a:t>
            </a:r>
            <a:r>
              <a:rPr sz="2800" spc="-15" dirty="0">
                <a:latin typeface="Times New Roman"/>
                <a:cs typeface="Times New Roman"/>
              </a:rPr>
              <a:t> </a:t>
            </a:r>
            <a:r>
              <a:rPr sz="2800" dirty="0">
                <a:latin typeface="Times New Roman"/>
                <a:cs typeface="Times New Roman"/>
              </a:rPr>
              <a:t>profits.</a:t>
            </a:r>
            <a:endParaRPr sz="2800">
              <a:latin typeface="Times New Roman"/>
              <a:cs typeface="Times New Roman"/>
            </a:endParaRPr>
          </a:p>
          <a:p>
            <a:pPr marL="241300" marR="189865" indent="-229235">
              <a:lnSpc>
                <a:spcPts val="3020"/>
              </a:lnSpc>
              <a:spcBef>
                <a:spcPts val="994"/>
              </a:spcBef>
              <a:buFont typeface="Arial"/>
              <a:buChar char="•"/>
              <a:tabLst>
                <a:tab pos="241935" algn="l"/>
                <a:tab pos="2400935" algn="l"/>
              </a:tabLst>
            </a:pPr>
            <a:r>
              <a:rPr sz="2800" spc="-5" dirty="0">
                <a:latin typeface="Times New Roman"/>
                <a:cs typeface="Times New Roman"/>
              </a:rPr>
              <a:t>Asian</a:t>
            </a:r>
            <a:r>
              <a:rPr sz="2800" spc="35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seabass	&amp; tilapia best </a:t>
            </a:r>
            <a:r>
              <a:rPr sz="2800" dirty="0">
                <a:latin typeface="Times New Roman"/>
                <a:cs typeface="Times New Roman"/>
              </a:rPr>
              <a:t>suited </a:t>
            </a:r>
            <a:r>
              <a:rPr sz="2800" spc="-5" dirty="0">
                <a:latin typeface="Times New Roman"/>
                <a:cs typeface="Times New Roman"/>
              </a:rPr>
              <a:t>in combination with size stage </a:t>
            </a:r>
            <a:r>
              <a:rPr sz="2800" spc="-15" dirty="0">
                <a:latin typeface="Times New Roman"/>
                <a:cs typeface="Times New Roman"/>
              </a:rPr>
              <a:t>diff </a:t>
            </a:r>
            <a:r>
              <a:rPr sz="2800" spc="-5" dirty="0">
                <a:latin typeface="Times New Roman"/>
                <a:cs typeface="Times New Roman"/>
              </a:rPr>
              <a:t>erent  </a:t>
            </a:r>
            <a:r>
              <a:rPr sz="2800" dirty="0">
                <a:latin typeface="Times New Roman"/>
                <a:cs typeface="Times New Roman"/>
              </a:rPr>
              <a:t>stocking </a:t>
            </a:r>
            <a:r>
              <a:rPr sz="2800" spc="-5" dirty="0">
                <a:latin typeface="Times New Roman"/>
                <a:cs typeface="Times New Roman"/>
              </a:rPr>
              <a:t>its early stage require </a:t>
            </a:r>
            <a:r>
              <a:rPr sz="2800" dirty="0">
                <a:latin typeface="Times New Roman"/>
                <a:cs typeface="Times New Roman"/>
              </a:rPr>
              <a:t>highly </a:t>
            </a:r>
            <a:r>
              <a:rPr sz="2800" spc="-5" dirty="0">
                <a:latin typeface="Times New Roman"/>
                <a:cs typeface="Times New Roman"/>
              </a:rPr>
              <a:t>animal flesh</a:t>
            </a:r>
            <a:r>
              <a:rPr sz="2800" spc="-60" dirty="0">
                <a:latin typeface="Times New Roman"/>
                <a:cs typeface="Times New Roman"/>
              </a:rPr>
              <a:t> </a:t>
            </a:r>
            <a:r>
              <a:rPr sz="2800" spc="-25" dirty="0">
                <a:latin typeface="Times New Roman"/>
                <a:cs typeface="Times New Roman"/>
              </a:rPr>
              <a:t>freshly.</a:t>
            </a:r>
            <a:endParaRPr sz="2800">
              <a:latin typeface="Times New Roman"/>
              <a:cs typeface="Times New Roman"/>
            </a:endParaRPr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4903470" y="345135"/>
            <a:ext cx="2384425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4000" b="1" spc="-5" dirty="0">
                <a:latin typeface="Times New Roman"/>
                <a:cs typeface="Times New Roman"/>
              </a:rPr>
              <a:t>Refe</a:t>
            </a:r>
            <a:r>
              <a:rPr sz="4000" b="1" spc="-85" dirty="0">
                <a:latin typeface="Times New Roman"/>
                <a:cs typeface="Times New Roman"/>
              </a:rPr>
              <a:t>r</a:t>
            </a:r>
            <a:r>
              <a:rPr sz="4000" b="1" spc="-5" dirty="0">
                <a:latin typeface="Times New Roman"/>
                <a:cs typeface="Times New Roman"/>
              </a:rPr>
              <a:t>ences</a:t>
            </a:r>
            <a:endParaRPr sz="4000">
              <a:latin typeface="Times New Roman"/>
              <a:cs typeface="Times New Roman"/>
            </a:endParaRPr>
          </a:p>
        </p:txBody>
      </p:sp>
      <p:sp>
        <p:nvSpPr>
          <p:cNvPr id="3" name="object 3"/>
          <p:cNvSpPr txBox="1"/>
          <p:nvPr/>
        </p:nvSpPr>
        <p:spPr>
          <a:xfrm>
            <a:off x="374091" y="1314958"/>
            <a:ext cx="11534140" cy="3853179"/>
          </a:xfrm>
          <a:prstGeom prst="rect">
            <a:avLst/>
          </a:prstGeom>
        </p:spPr>
        <p:txBody>
          <a:bodyPr vert="horz" wrap="square" lIns="0" tIns="60960" rIns="0" bIns="0" rtlCol="0">
            <a:spAutoFit/>
          </a:bodyPr>
          <a:lstStyle/>
          <a:p>
            <a:pPr marL="241300" marR="5080" indent="-229235" algn="just">
              <a:lnSpc>
                <a:spcPts val="3020"/>
              </a:lnSpc>
              <a:spcBef>
                <a:spcPts val="480"/>
              </a:spcBef>
              <a:buFont typeface="Arial"/>
              <a:buChar char="•"/>
              <a:tabLst>
                <a:tab pos="241935" algn="l"/>
              </a:tabLst>
            </a:pPr>
            <a:r>
              <a:rPr sz="2800" spc="-5" dirty="0">
                <a:latin typeface="Times New Roman"/>
                <a:cs typeface="Times New Roman"/>
              </a:rPr>
              <a:t>Rajalakshmi </a:t>
            </a:r>
            <a:r>
              <a:rPr sz="2800" spc="-110" dirty="0">
                <a:latin typeface="Times New Roman"/>
                <a:cs typeface="Times New Roman"/>
              </a:rPr>
              <a:t>T. </a:t>
            </a:r>
            <a:r>
              <a:rPr sz="2800" dirty="0">
                <a:latin typeface="Times New Roman"/>
                <a:cs typeface="Times New Roman"/>
              </a:rPr>
              <a:t>1980 </a:t>
            </a:r>
            <a:r>
              <a:rPr sz="2800" spc="-5" dirty="0">
                <a:latin typeface="Times New Roman"/>
                <a:cs typeface="Times New Roman"/>
              </a:rPr>
              <a:t>: manual brackish water </a:t>
            </a:r>
            <a:r>
              <a:rPr sz="2800" dirty="0">
                <a:latin typeface="Times New Roman"/>
                <a:cs typeface="Times New Roman"/>
              </a:rPr>
              <a:t>aquculture </a:t>
            </a:r>
            <a:r>
              <a:rPr sz="2800" spc="-5" dirty="0">
                <a:latin typeface="Times New Roman"/>
                <a:cs typeface="Times New Roman"/>
              </a:rPr>
              <a:t>India ICAR, CIFRI,  Barrackpore</a:t>
            </a:r>
            <a:r>
              <a:rPr sz="2800" spc="5" dirty="0">
                <a:latin typeface="Times New Roman"/>
                <a:cs typeface="Times New Roman"/>
              </a:rPr>
              <a:t> </a:t>
            </a:r>
            <a:r>
              <a:rPr sz="2800" dirty="0">
                <a:latin typeface="Times New Roman"/>
                <a:cs typeface="Times New Roman"/>
              </a:rPr>
              <a:t>P125.</a:t>
            </a:r>
            <a:endParaRPr sz="2800">
              <a:latin typeface="Times New Roman"/>
              <a:cs typeface="Times New Roman"/>
            </a:endParaRPr>
          </a:p>
          <a:p>
            <a:pPr marL="241300" marR="6350" indent="-229235" algn="just">
              <a:lnSpc>
                <a:spcPct val="90000"/>
              </a:lnSpc>
              <a:spcBef>
                <a:spcPts val="965"/>
              </a:spcBef>
              <a:buFont typeface="Arial"/>
              <a:buChar char="•"/>
              <a:tabLst>
                <a:tab pos="241935" algn="l"/>
              </a:tabLst>
            </a:pPr>
            <a:r>
              <a:rPr sz="2800" spc="-5" dirty="0">
                <a:latin typeface="Times New Roman"/>
                <a:cs typeface="Times New Roman"/>
              </a:rPr>
              <a:t>Susheela jose, Mathew </a:t>
            </a:r>
            <a:r>
              <a:rPr sz="2800" spc="-65" dirty="0">
                <a:latin typeface="Times New Roman"/>
                <a:cs typeface="Times New Roman"/>
              </a:rPr>
              <a:t>P.M., </a:t>
            </a:r>
            <a:r>
              <a:rPr sz="2800" spc="-5" dirty="0">
                <a:latin typeface="Times New Roman"/>
                <a:cs typeface="Times New Roman"/>
              </a:rPr>
              <a:t>jose </a:t>
            </a:r>
            <a:r>
              <a:rPr sz="2800" spc="-10" dirty="0">
                <a:latin typeface="Times New Roman"/>
                <a:cs typeface="Times New Roman"/>
              </a:rPr>
              <a:t>M.M. </a:t>
            </a:r>
            <a:r>
              <a:rPr sz="2800" spc="-5" dirty="0">
                <a:latin typeface="Times New Roman"/>
                <a:cs typeface="Times New Roman"/>
              </a:rPr>
              <a:t>And Mrithunjayan </a:t>
            </a:r>
            <a:r>
              <a:rPr sz="2800" spc="-80" dirty="0">
                <a:latin typeface="Times New Roman"/>
                <a:cs typeface="Times New Roman"/>
              </a:rPr>
              <a:t>P.S. </a:t>
            </a:r>
            <a:r>
              <a:rPr sz="2800" dirty="0">
                <a:latin typeface="Times New Roman"/>
                <a:cs typeface="Times New Roman"/>
              </a:rPr>
              <a:t>1988(b):  </a:t>
            </a:r>
            <a:r>
              <a:rPr sz="2800" spc="-5" dirty="0">
                <a:latin typeface="Times New Roman"/>
                <a:cs typeface="Times New Roman"/>
              </a:rPr>
              <a:t>zooplankton and macrobenthos in a brackish water fish farm in the southwest  coast </a:t>
            </a:r>
            <a:r>
              <a:rPr sz="2800" dirty="0">
                <a:latin typeface="Times New Roman"/>
                <a:cs typeface="Times New Roman"/>
              </a:rPr>
              <a:t>of India proc. First </a:t>
            </a:r>
            <a:r>
              <a:rPr sz="2800" spc="-5" dirty="0">
                <a:latin typeface="Times New Roman"/>
                <a:cs typeface="Times New Roman"/>
              </a:rPr>
              <a:t>Ind Fish </a:t>
            </a:r>
            <a:r>
              <a:rPr sz="2800" dirty="0">
                <a:latin typeface="Times New Roman"/>
                <a:cs typeface="Times New Roman"/>
              </a:rPr>
              <a:t>forum </a:t>
            </a:r>
            <a:r>
              <a:rPr sz="2800" spc="-5" dirty="0">
                <a:latin typeface="Times New Roman"/>
                <a:cs typeface="Times New Roman"/>
              </a:rPr>
              <a:t>Asian fish soc:</a:t>
            </a:r>
            <a:r>
              <a:rPr sz="2800" spc="-170" dirty="0">
                <a:latin typeface="Times New Roman"/>
                <a:cs typeface="Times New Roman"/>
              </a:rPr>
              <a:t> </a:t>
            </a:r>
            <a:r>
              <a:rPr sz="2800" dirty="0">
                <a:latin typeface="Times New Roman"/>
                <a:cs typeface="Times New Roman"/>
              </a:rPr>
              <a:t>147-149.</a:t>
            </a:r>
            <a:endParaRPr sz="2800">
              <a:latin typeface="Times New Roman"/>
              <a:cs typeface="Times New Roman"/>
            </a:endParaRPr>
          </a:p>
          <a:p>
            <a:pPr marL="241300" marR="5080" indent="-229235" algn="just">
              <a:lnSpc>
                <a:spcPct val="90000"/>
              </a:lnSpc>
              <a:spcBef>
                <a:spcPts val="994"/>
              </a:spcBef>
              <a:buFont typeface="Arial"/>
              <a:buChar char="•"/>
              <a:tabLst>
                <a:tab pos="241935" algn="l"/>
              </a:tabLst>
            </a:pPr>
            <a:r>
              <a:rPr sz="2800" spc="-5" dirty="0">
                <a:latin typeface="Times New Roman"/>
                <a:cs typeface="Times New Roman"/>
              </a:rPr>
              <a:t>Susheela jose, Mathew </a:t>
            </a:r>
            <a:r>
              <a:rPr sz="2800" spc="-65" dirty="0">
                <a:latin typeface="Times New Roman"/>
                <a:cs typeface="Times New Roman"/>
              </a:rPr>
              <a:t>P.M.,</a:t>
            </a:r>
            <a:r>
              <a:rPr sz="2800" spc="570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and Bright </a:t>
            </a:r>
            <a:r>
              <a:rPr sz="2800" dirty="0">
                <a:latin typeface="Times New Roman"/>
                <a:cs typeface="Times New Roman"/>
              </a:rPr>
              <a:t>Singh </a:t>
            </a:r>
            <a:r>
              <a:rPr sz="2800" spc="-5" dirty="0">
                <a:latin typeface="Times New Roman"/>
                <a:cs typeface="Times New Roman"/>
              </a:rPr>
              <a:t>I.S ., 1988(a) : </a:t>
            </a:r>
            <a:r>
              <a:rPr sz="2800" spc="-10" dirty="0">
                <a:latin typeface="Times New Roman"/>
                <a:cs typeface="Times New Roman"/>
              </a:rPr>
              <a:t>effect </a:t>
            </a:r>
            <a:r>
              <a:rPr sz="2800" dirty="0">
                <a:latin typeface="Times New Roman"/>
                <a:cs typeface="Times New Roman"/>
              </a:rPr>
              <a:t>of  </a:t>
            </a:r>
            <a:r>
              <a:rPr sz="2800" spc="-5" dirty="0">
                <a:latin typeface="Times New Roman"/>
                <a:cs typeface="Times New Roman"/>
              </a:rPr>
              <a:t>fetilizers </a:t>
            </a:r>
            <a:r>
              <a:rPr sz="2800" spc="-10" dirty="0">
                <a:latin typeface="Times New Roman"/>
                <a:cs typeface="Times New Roman"/>
              </a:rPr>
              <a:t>on </a:t>
            </a:r>
            <a:r>
              <a:rPr sz="2800" spc="-5" dirty="0">
                <a:latin typeface="Times New Roman"/>
                <a:cs typeface="Times New Roman"/>
              </a:rPr>
              <a:t>the </a:t>
            </a:r>
            <a:r>
              <a:rPr sz="2800" dirty="0">
                <a:latin typeface="Times New Roman"/>
                <a:cs typeface="Times New Roman"/>
              </a:rPr>
              <a:t>growth </a:t>
            </a:r>
            <a:r>
              <a:rPr sz="2800" spc="-5" dirty="0">
                <a:latin typeface="Times New Roman"/>
                <a:cs typeface="Times New Roman"/>
              </a:rPr>
              <a:t>and production of </a:t>
            </a:r>
            <a:r>
              <a:rPr sz="2800" spc="-10" dirty="0">
                <a:latin typeface="Times New Roman"/>
                <a:cs typeface="Times New Roman"/>
              </a:rPr>
              <a:t>milk </a:t>
            </a:r>
            <a:r>
              <a:rPr sz="2800" dirty="0">
                <a:latin typeface="Times New Roman"/>
                <a:cs typeface="Times New Roman"/>
              </a:rPr>
              <a:t>fish </a:t>
            </a:r>
            <a:r>
              <a:rPr sz="2800" spc="-5" dirty="0">
                <a:latin typeface="Times New Roman"/>
                <a:cs typeface="Times New Roman"/>
              </a:rPr>
              <a:t>in brackish water ponds J.  Aquatic Bio. </a:t>
            </a:r>
            <a:r>
              <a:rPr sz="2400" spc="-55" dirty="0">
                <a:latin typeface="Times New Roman"/>
                <a:cs typeface="Times New Roman"/>
              </a:rPr>
              <a:t>Vii</a:t>
            </a:r>
            <a:r>
              <a:rPr sz="2400" spc="-10" dirty="0">
                <a:latin typeface="Times New Roman"/>
                <a:cs typeface="Times New Roman"/>
              </a:rPr>
              <a:t> </a:t>
            </a:r>
            <a:r>
              <a:rPr sz="2400" dirty="0">
                <a:latin typeface="Times New Roman"/>
                <a:cs typeface="Times New Roman"/>
              </a:rPr>
              <a:t>131-139.</a:t>
            </a:r>
            <a:endParaRPr sz="2400">
              <a:latin typeface="Times New Roman"/>
              <a:cs typeface="Times New Roman"/>
            </a:endParaRPr>
          </a:p>
          <a:p>
            <a:pPr marL="241300" indent="-229235" algn="just">
              <a:lnSpc>
                <a:spcPct val="100000"/>
              </a:lnSpc>
              <a:spcBef>
                <a:spcPts val="725"/>
              </a:spcBef>
              <a:buFont typeface="Arial"/>
              <a:buChar char="•"/>
              <a:tabLst>
                <a:tab pos="241935" algn="l"/>
              </a:tabLst>
            </a:pPr>
            <a:r>
              <a:rPr sz="2400" spc="-65" dirty="0">
                <a:latin typeface="Times New Roman"/>
                <a:cs typeface="Times New Roman"/>
              </a:rPr>
              <a:t>FAO </a:t>
            </a:r>
            <a:r>
              <a:rPr sz="2400" dirty="0">
                <a:latin typeface="Times New Roman"/>
                <a:cs typeface="Times New Roman"/>
              </a:rPr>
              <a:t>aquaculture</a:t>
            </a:r>
            <a:r>
              <a:rPr sz="2400" spc="25" dirty="0">
                <a:latin typeface="Times New Roman"/>
                <a:cs typeface="Times New Roman"/>
              </a:rPr>
              <a:t> </a:t>
            </a:r>
            <a:r>
              <a:rPr sz="2400" dirty="0">
                <a:latin typeface="Times New Roman"/>
                <a:cs typeface="Times New Roman"/>
              </a:rPr>
              <a:t>species.</a:t>
            </a:r>
            <a:endParaRPr sz="2400">
              <a:latin typeface="Times New Roman"/>
              <a:cs typeface="Times New Roman"/>
            </a:endParaRPr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396240" y="286511"/>
            <a:ext cx="11422380" cy="6141720"/>
            <a:chOff x="396240" y="286511"/>
            <a:chExt cx="11422380" cy="6141720"/>
          </a:xfrm>
        </p:grpSpPr>
        <p:sp>
          <p:nvSpPr>
            <p:cNvPr id="3" name="object 3"/>
            <p:cNvSpPr/>
            <p:nvPr/>
          </p:nvSpPr>
          <p:spPr>
            <a:xfrm>
              <a:off x="396240" y="286511"/>
              <a:ext cx="11422380" cy="6141720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740664" y="2784347"/>
              <a:ext cx="10732008" cy="1507235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5" name="object 5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4598035" algn="l"/>
              </a:tabLst>
            </a:pPr>
            <a:r>
              <a:rPr spc="-5" dirty="0"/>
              <a:t>THANKS</a:t>
            </a:r>
            <a:r>
              <a:rPr spc="-180" dirty="0"/>
              <a:t> </a:t>
            </a:r>
            <a:r>
              <a:rPr spc="-5" dirty="0"/>
              <a:t>YOU	FOR YOUR</a:t>
            </a:r>
            <a:r>
              <a:rPr spc="-375" dirty="0"/>
              <a:t> </a:t>
            </a:r>
            <a:r>
              <a:rPr dirty="0"/>
              <a:t>TIME</a:t>
            </a: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176</TotalTime>
  <Words>1241</Words>
  <Application>Microsoft Office PowerPoint</Application>
  <PresentationFormat>Widescreen</PresentationFormat>
  <Paragraphs>89</Paragraphs>
  <Slides>18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18</vt:i4>
      </vt:variant>
    </vt:vector>
  </HeadingPairs>
  <TitlesOfParts>
    <vt:vector size="24" baseType="lpstr">
      <vt:lpstr>Arial</vt:lpstr>
      <vt:lpstr>Calibri</vt:lpstr>
      <vt:lpstr>Carlito</vt:lpstr>
      <vt:lpstr>Times New Roman</vt:lpstr>
      <vt:lpstr>Trebuchet MS</vt:lpstr>
      <vt:lpstr>Office Theme</vt:lpstr>
      <vt:lpstr>Asian sea bass Lates calcarifer culture</vt:lpstr>
      <vt:lpstr>INTRODUCTION</vt:lpstr>
      <vt:lpstr>PowerPoint Presentation</vt:lpstr>
      <vt:lpstr>ASIAN SEA BASS CULTURE CYCLE</vt:lpstr>
      <vt:lpstr>Nursery rearing of Bhetki fry</vt:lpstr>
      <vt:lpstr>PowerPoint Presentation</vt:lpstr>
      <vt:lpstr>BHETKI NURSERY IN INDOOR  TANKS INDIA</vt:lpstr>
      <vt:lpstr>PowerPoint Presentation</vt:lpstr>
      <vt:lpstr>PowerPoint Presentation</vt:lpstr>
      <vt:lpstr>Rearing of bhetki to marketable size</vt:lpstr>
      <vt:lpstr>Stationary cages for Asian sea bass culture  (Kangvankii et al 1986)</vt:lpstr>
      <vt:lpstr>BHETKI GROW OUT IN PONDS</vt:lpstr>
      <vt:lpstr>Bhetki poly culture in ponds</vt:lpstr>
      <vt:lpstr>PowerPoint Presentation</vt:lpstr>
      <vt:lpstr>PowerPoint Presentation</vt:lpstr>
      <vt:lpstr>conclusion</vt:lpstr>
      <vt:lpstr>References</vt:lpstr>
      <vt:lpstr>THANKS YOU FOR YOUR TIME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Asian sea bass Lates calcarifer culture</dc:title>
  <cp:lastModifiedBy>HP</cp:lastModifiedBy>
  <cp:revision>6</cp:revision>
  <dcterms:created xsi:type="dcterms:W3CDTF">2020-04-26T14:15:48Z</dcterms:created>
  <dcterms:modified xsi:type="dcterms:W3CDTF">2020-04-27T07:01:15Z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reated">
    <vt:filetime>2016-12-20T00:00:00Z</vt:filetime>
  </property>
  <property fmtid="{D5CDD505-2E9C-101B-9397-08002B2CF9AE}" pid="3" name="Creator">
    <vt:lpwstr>Microsoft® PowerPoint® 2013</vt:lpwstr>
  </property>
  <property fmtid="{D5CDD505-2E9C-101B-9397-08002B2CF9AE}" pid="4" name="LastSaved">
    <vt:filetime>2020-04-26T00:00:00Z</vt:filetime>
  </property>
</Properties>
</file>