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70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19200" y="1828800"/>
            <a:ext cx="6858000" cy="32766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i="1" dirty="0" smtClean="0">
                <a:solidFill>
                  <a:srgbClr val="002060"/>
                </a:solidFill>
              </a:rPr>
              <a:t>BLUE TONGUE</a:t>
            </a:r>
          </a:p>
          <a:p>
            <a:endParaRPr lang="en-IN" sz="2800" b="1" i="1" dirty="0" smtClean="0">
              <a:solidFill>
                <a:srgbClr val="002060"/>
              </a:solidFill>
            </a:endParaRPr>
          </a:p>
          <a:p>
            <a:r>
              <a:rPr lang="en-IN" sz="2800" b="1" i="1" dirty="0" smtClean="0">
                <a:solidFill>
                  <a:srgbClr val="002060"/>
                </a:solidFill>
              </a:rPr>
              <a:t>8</a:t>
            </a:r>
            <a:r>
              <a:rPr lang="en-IN" sz="2800" b="1" i="1" baseline="30000" dirty="0" smtClean="0">
                <a:solidFill>
                  <a:srgbClr val="002060"/>
                </a:solidFill>
              </a:rPr>
              <a:t>th</a:t>
            </a:r>
            <a:r>
              <a:rPr lang="en-IN" sz="2800" b="1" i="1" dirty="0" smtClean="0">
                <a:solidFill>
                  <a:srgbClr val="002060"/>
                </a:solidFill>
              </a:rPr>
              <a:t> Semester 		</a:t>
            </a:r>
            <a:r>
              <a:rPr lang="en-IN" sz="2800" b="1" i="1" dirty="0" err="1" smtClean="0">
                <a:solidFill>
                  <a:srgbClr val="002060"/>
                </a:solidFill>
              </a:rPr>
              <a:t>Dr.</a:t>
            </a:r>
            <a:r>
              <a:rPr lang="en-IN" sz="2800" b="1" i="1" dirty="0" smtClean="0">
                <a:solidFill>
                  <a:srgbClr val="002060"/>
                </a:solidFill>
              </a:rPr>
              <a:t> Anil Kumar</a:t>
            </a:r>
          </a:p>
          <a:p>
            <a:r>
              <a:rPr lang="en-IN" sz="2800" b="1" i="1" dirty="0" smtClean="0">
                <a:solidFill>
                  <a:srgbClr val="002060"/>
                </a:solidFill>
              </a:rPr>
              <a:t>				Asst. Professor</a:t>
            </a:r>
          </a:p>
          <a:p>
            <a:r>
              <a:rPr lang="en-IN" sz="2800" b="1" i="1" dirty="0" smtClean="0">
                <a:solidFill>
                  <a:srgbClr val="002060"/>
                </a:solidFill>
              </a:rPr>
              <a:t>				Dept. of VCC</a:t>
            </a:r>
            <a:endParaRPr lang="en-IN" sz="28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113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en-IN" sz="4000" b="1" dirty="0">
                <a:solidFill>
                  <a:srgbClr val="C00000"/>
                </a:solidFill>
              </a:rPr>
              <a:t>Bluetongue</a:t>
            </a:r>
            <a:r>
              <a:rPr lang="en-IN" sz="3100" dirty="0"/>
              <a:t/>
            </a:r>
            <a:br>
              <a:rPr lang="en-IN" sz="3100" dirty="0"/>
            </a:br>
            <a:r>
              <a:rPr lang="en-IN" sz="3100" dirty="0" smtClean="0"/>
              <a:t>(catarrhal </a:t>
            </a:r>
            <a:r>
              <a:rPr lang="en-IN" sz="3100" dirty="0"/>
              <a:t>fever of </a:t>
            </a:r>
            <a:r>
              <a:rPr lang="en-IN" sz="3100" dirty="0" smtClean="0"/>
              <a:t>sheep and sore muzzle)</a:t>
            </a:r>
            <a:endParaRPr lang="en-IN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31968" cy="58674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IN" dirty="0"/>
              <a:t>A</a:t>
            </a:r>
            <a:r>
              <a:rPr lang="en-IN" dirty="0" smtClean="0"/>
              <a:t> </a:t>
            </a:r>
            <a:r>
              <a:rPr lang="en-IN" dirty="0"/>
              <a:t>viral disease of sheep, and occasionally cattle and goats, </a:t>
            </a:r>
            <a:r>
              <a:rPr lang="en-IN" dirty="0" smtClean="0"/>
              <a:t>transmitted by </a:t>
            </a:r>
            <a:r>
              <a:rPr lang="en-IN" dirty="0"/>
              <a:t>insect vectors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It is characterized </a:t>
            </a:r>
            <a:r>
              <a:rPr lang="en-IN" dirty="0"/>
              <a:t>by catarrhal stomatitis, </a:t>
            </a:r>
            <a:r>
              <a:rPr lang="en-IN" dirty="0" smtClean="0"/>
              <a:t>rhinitis, enteritis</a:t>
            </a:r>
            <a:r>
              <a:rPr lang="en-IN" dirty="0"/>
              <a:t>, and lameness</a:t>
            </a:r>
            <a:r>
              <a:rPr lang="en-IN" dirty="0" smtClean="0"/>
              <a:t>.</a:t>
            </a:r>
          </a:p>
          <a:p>
            <a:pPr marL="0" indent="0" algn="just">
              <a:buNone/>
            </a:pPr>
            <a:r>
              <a:rPr lang="en-IN" b="1" dirty="0" err="1" smtClean="0">
                <a:solidFill>
                  <a:srgbClr val="FF0000"/>
                </a:solidFill>
              </a:rPr>
              <a:t>Etiology</a:t>
            </a:r>
            <a:r>
              <a:rPr lang="en-IN" b="1" dirty="0" smtClean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en-IN" dirty="0"/>
              <a:t>Bluetongue virus is an </a:t>
            </a:r>
            <a:r>
              <a:rPr lang="en-IN" dirty="0" smtClean="0"/>
              <a:t>arthropod-borne RNA </a:t>
            </a:r>
            <a:r>
              <a:rPr lang="en-IN" dirty="0" err="1" smtClean="0"/>
              <a:t>orbivirus</a:t>
            </a:r>
            <a:r>
              <a:rPr lang="en-IN" dirty="0" smtClean="0"/>
              <a:t> in </a:t>
            </a:r>
            <a:r>
              <a:rPr lang="en-IN" dirty="0"/>
              <a:t>the Family </a:t>
            </a:r>
            <a:r>
              <a:rPr lang="en-IN" i="1" dirty="0" err="1"/>
              <a:t>Reoviridae</a:t>
            </a:r>
            <a:r>
              <a:rPr lang="en-IN" i="1" dirty="0" smtClean="0"/>
              <a:t>.</a:t>
            </a:r>
          </a:p>
          <a:p>
            <a:pPr algn="just"/>
            <a:r>
              <a:rPr lang="en-IN" dirty="0"/>
              <a:t>Bluetongue is endemic in </a:t>
            </a:r>
            <a:r>
              <a:rPr lang="en-IN" dirty="0" smtClean="0"/>
              <a:t>India</a:t>
            </a:r>
          </a:p>
          <a:p>
            <a:pPr algn="just"/>
            <a:r>
              <a:rPr lang="en-IN" dirty="0" smtClean="0"/>
              <a:t>The disease has </a:t>
            </a:r>
            <a:r>
              <a:rPr lang="en-IN" dirty="0"/>
              <a:t>increased manifold in our country in sheep, cattle and </a:t>
            </a:r>
            <a:r>
              <a:rPr lang="en-IN" dirty="0" smtClean="0"/>
              <a:t>buffaloes.</a:t>
            </a:r>
          </a:p>
          <a:p>
            <a:pPr algn="just"/>
            <a:r>
              <a:rPr lang="en-IN" dirty="0"/>
              <a:t>BT is </a:t>
            </a:r>
            <a:r>
              <a:rPr lang="en-IN" dirty="0" smtClean="0"/>
              <a:t>most severe </a:t>
            </a:r>
            <a:r>
              <a:rPr lang="en-IN" dirty="0"/>
              <a:t>in </a:t>
            </a:r>
            <a:r>
              <a:rPr lang="en-IN" dirty="0" smtClean="0"/>
              <a:t>sheep</a:t>
            </a:r>
            <a:r>
              <a:rPr lang="en-IN" dirty="0"/>
              <a:t>, whereas In cattle, the infection is </a:t>
            </a:r>
            <a:r>
              <a:rPr lang="en-IN" dirty="0" smtClean="0"/>
              <a:t>usually not </a:t>
            </a:r>
            <a:r>
              <a:rPr lang="en-IN" dirty="0"/>
              <a:t>much </a:t>
            </a:r>
            <a:r>
              <a:rPr lang="en-IN" dirty="0" smtClean="0"/>
              <a:t>noticeable</a:t>
            </a:r>
          </a:p>
          <a:p>
            <a:pPr marL="0" indent="0" algn="just">
              <a:buNone/>
            </a:pPr>
            <a:r>
              <a:rPr lang="en-IN" b="1" dirty="0" smtClean="0">
                <a:solidFill>
                  <a:srgbClr val="FF0000"/>
                </a:solidFill>
              </a:rPr>
              <a:t>Spread :</a:t>
            </a:r>
            <a:endParaRPr lang="en-IN" b="1" dirty="0">
              <a:solidFill>
                <a:srgbClr val="FF0000"/>
              </a:solidFill>
            </a:endParaRPr>
          </a:p>
          <a:p>
            <a:pPr algn="just"/>
            <a:r>
              <a:rPr lang="en-IN" dirty="0" smtClean="0"/>
              <a:t>Bluetongue </a:t>
            </a:r>
            <a:r>
              <a:rPr lang="en-IN" dirty="0"/>
              <a:t>is transmitted by biting insects of the genus </a:t>
            </a:r>
            <a:r>
              <a:rPr lang="en-IN" dirty="0" err="1" smtClean="0"/>
              <a:t>Culicoides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57614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en-IN" sz="2800" dirty="0" smtClean="0"/>
              <a:t>Mechanical transmission</a:t>
            </a:r>
          </a:p>
          <a:p>
            <a:pPr algn="just"/>
            <a:r>
              <a:rPr lang="en-IN" sz="2800" dirty="0" smtClean="0"/>
              <a:t>In utero</a:t>
            </a:r>
            <a:endParaRPr lang="en-IN" sz="2800" dirty="0" smtClean="0"/>
          </a:p>
          <a:p>
            <a:pPr algn="just"/>
            <a:r>
              <a:rPr lang="en-IN" sz="2800" dirty="0" smtClean="0"/>
              <a:t>Infection </a:t>
            </a:r>
            <a:r>
              <a:rPr lang="en-IN" sz="2800" dirty="0"/>
              <a:t>has been transmitted by insemination from an </a:t>
            </a:r>
            <a:r>
              <a:rPr lang="en-IN" sz="2800" dirty="0" smtClean="0"/>
              <a:t>infected </a:t>
            </a:r>
            <a:r>
              <a:rPr lang="en-IN" sz="2800" dirty="0" smtClean="0"/>
              <a:t>bull</a:t>
            </a:r>
            <a:r>
              <a:rPr lang="en-IN" sz="2800" dirty="0"/>
              <a:t>, since the virus is present in the semen</a:t>
            </a:r>
            <a:r>
              <a:rPr lang="en-IN" sz="2800" dirty="0" smtClean="0"/>
              <a:t>.</a:t>
            </a:r>
          </a:p>
          <a:p>
            <a:pPr marL="0" indent="0" algn="just">
              <a:buNone/>
            </a:pPr>
            <a:r>
              <a:rPr lang="en-IN" b="1" dirty="0" smtClean="0">
                <a:solidFill>
                  <a:srgbClr val="FF0000"/>
                </a:solidFill>
              </a:rPr>
              <a:t>Pathogenesis:   </a:t>
            </a:r>
            <a:r>
              <a:rPr lang="en-IN" sz="2800" dirty="0" smtClean="0"/>
              <a:t>Following infection  </a:t>
            </a:r>
          </a:p>
          <a:p>
            <a:pPr marL="0" indent="0" algn="ctr">
              <a:buNone/>
            </a:pPr>
            <a:r>
              <a:rPr lang="en-IN" sz="2800" dirty="0" smtClean="0"/>
              <a:t>viral replication initially  occur in haematopoietic cells</a:t>
            </a:r>
          </a:p>
          <a:p>
            <a:pPr marL="0" indent="0" algn="ctr">
              <a:buNone/>
            </a:pPr>
            <a:r>
              <a:rPr lang="en-IN" sz="2800" dirty="0" smtClean="0"/>
              <a:t> This </a:t>
            </a:r>
            <a:r>
              <a:rPr lang="en-IN" sz="2800" dirty="0"/>
              <a:t>results in </a:t>
            </a:r>
            <a:r>
              <a:rPr lang="en-IN" sz="2800" dirty="0" err="1"/>
              <a:t>viraemia</a:t>
            </a:r>
            <a:r>
              <a:rPr lang="en-IN" sz="2800" dirty="0"/>
              <a:t> and subsequent replication in</a:t>
            </a:r>
          </a:p>
          <a:p>
            <a:pPr marL="0" indent="0" algn="ctr">
              <a:buNone/>
            </a:pPr>
            <a:r>
              <a:rPr lang="en-IN" sz="2800" dirty="0"/>
              <a:t>endothelial cells throughout the </a:t>
            </a:r>
            <a:r>
              <a:rPr lang="en-IN" sz="2800" dirty="0" smtClean="0"/>
              <a:t>body</a:t>
            </a:r>
          </a:p>
          <a:p>
            <a:pPr marL="0" indent="0" algn="just">
              <a:buNone/>
            </a:pPr>
            <a:r>
              <a:rPr lang="en-IN" sz="2800" dirty="0" smtClean="0"/>
              <a:t>Endothelial </a:t>
            </a:r>
            <a:r>
              <a:rPr lang="en-IN" sz="2800" dirty="0"/>
              <a:t>cells </a:t>
            </a:r>
            <a:r>
              <a:rPr lang="en-IN" sz="2800" dirty="0" smtClean="0"/>
              <a:t>become swollen </a:t>
            </a:r>
            <a:r>
              <a:rPr lang="en-IN" sz="2800" dirty="0"/>
              <a:t>and </a:t>
            </a:r>
            <a:r>
              <a:rPr lang="en-IN" sz="2800" dirty="0" smtClean="0"/>
              <a:t>later </a:t>
            </a:r>
            <a:r>
              <a:rPr lang="en-IN" sz="2800" dirty="0"/>
              <a:t>become necrotic, causing oedema, </a:t>
            </a:r>
            <a:r>
              <a:rPr lang="en-IN" sz="2800" dirty="0" smtClean="0"/>
              <a:t>haemorrhage, thrombosis</a:t>
            </a:r>
            <a:r>
              <a:rPr lang="en-IN" sz="2800" dirty="0"/>
              <a:t>, and </a:t>
            </a:r>
            <a:r>
              <a:rPr lang="en-IN" sz="2800" dirty="0" smtClean="0"/>
              <a:t>infarction</a:t>
            </a:r>
            <a:endParaRPr lang="en-IN" sz="2800" dirty="0"/>
          </a:p>
        </p:txBody>
      </p:sp>
      <p:sp>
        <p:nvSpPr>
          <p:cNvPr id="4" name="Right Arrow 3"/>
          <p:cNvSpPr/>
          <p:nvPr/>
        </p:nvSpPr>
        <p:spPr>
          <a:xfrm rot="5400000">
            <a:off x="4211688" y="2889724"/>
            <a:ext cx="228600" cy="4846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9632" y="2484912"/>
            <a:ext cx="573074" cy="228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0307" y="3520585"/>
            <a:ext cx="591363" cy="26215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3600" y="5029200"/>
            <a:ext cx="3048000" cy="183080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400" y="4953000"/>
            <a:ext cx="2819400" cy="189697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05000" y="6492679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i="1" dirty="0" smtClean="0"/>
              <a:t>Source: Image from Internet </a:t>
            </a:r>
            <a:endParaRPr lang="en-IN" i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83672" y="4053413"/>
            <a:ext cx="573074" cy="22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250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915400" cy="6629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N" sz="3300" b="1" dirty="0">
                <a:solidFill>
                  <a:srgbClr val="FF0000"/>
                </a:solidFill>
              </a:rPr>
              <a:t>Clinical </a:t>
            </a:r>
            <a:r>
              <a:rPr lang="en-IN" sz="3300" b="1" dirty="0" smtClean="0">
                <a:solidFill>
                  <a:srgbClr val="FF0000"/>
                </a:solidFill>
              </a:rPr>
              <a:t>signs:</a:t>
            </a:r>
          </a:p>
          <a:p>
            <a:pPr marL="0" indent="0" algn="just">
              <a:buNone/>
            </a:pPr>
            <a:r>
              <a:rPr lang="en-IN" dirty="0" smtClean="0"/>
              <a:t> </a:t>
            </a:r>
            <a:r>
              <a:rPr lang="en-IN" dirty="0"/>
              <a:t>Bluetongue disease has two </a:t>
            </a:r>
            <a:r>
              <a:rPr lang="en-IN" dirty="0" smtClean="0"/>
              <a:t>different manifestations</a:t>
            </a:r>
            <a:r>
              <a:rPr lang="en-IN" b="1" i="1" dirty="0" smtClean="0"/>
              <a:t>—reproductive </a:t>
            </a:r>
            <a:r>
              <a:rPr lang="en-IN" b="1" i="1" dirty="0"/>
              <a:t>problems </a:t>
            </a:r>
            <a:r>
              <a:rPr lang="en-IN" dirty="0"/>
              <a:t>and </a:t>
            </a:r>
            <a:r>
              <a:rPr lang="en-IN" b="1" i="1" dirty="0" err="1"/>
              <a:t>vasculitis</a:t>
            </a:r>
            <a:r>
              <a:rPr lang="en-IN" b="1" i="1" dirty="0"/>
              <a:t> </a:t>
            </a:r>
            <a:r>
              <a:rPr lang="en-IN" b="1" i="1" dirty="0" smtClean="0"/>
              <a:t>of several </a:t>
            </a:r>
            <a:r>
              <a:rPr lang="en-IN" b="1" i="1" dirty="0"/>
              <a:t>organ systems</a:t>
            </a:r>
            <a:r>
              <a:rPr lang="en-IN" dirty="0" smtClean="0"/>
              <a:t>.</a:t>
            </a:r>
          </a:p>
          <a:p>
            <a:pPr algn="just"/>
            <a:r>
              <a:rPr lang="en-IN" dirty="0"/>
              <a:t>A spiked fever often leads to </a:t>
            </a:r>
            <a:r>
              <a:rPr lang="en-IN" dirty="0" smtClean="0"/>
              <a:t>depression, anorexia</a:t>
            </a:r>
            <a:r>
              <a:rPr lang="en-IN" dirty="0"/>
              <a:t>, and rapid weight </a:t>
            </a:r>
            <a:r>
              <a:rPr lang="en-IN" dirty="0" smtClean="0"/>
              <a:t>loss.</a:t>
            </a:r>
          </a:p>
          <a:p>
            <a:pPr algn="just"/>
            <a:r>
              <a:rPr lang="en-IN" dirty="0"/>
              <a:t>Affected animals may develop </a:t>
            </a:r>
            <a:r>
              <a:rPr lang="en-IN" dirty="0" err="1"/>
              <a:t>edema</a:t>
            </a:r>
            <a:r>
              <a:rPr lang="en-IN" dirty="0"/>
              <a:t> of the </a:t>
            </a:r>
            <a:r>
              <a:rPr lang="en-IN" dirty="0" smtClean="0"/>
              <a:t>lips, tongue</a:t>
            </a:r>
            <a:r>
              <a:rPr lang="en-IN" dirty="0"/>
              <a:t>, throat, ears, and </a:t>
            </a:r>
            <a:r>
              <a:rPr lang="en-IN" dirty="0" smtClean="0"/>
              <a:t>brisket.</a:t>
            </a:r>
          </a:p>
          <a:p>
            <a:pPr algn="just"/>
            <a:r>
              <a:rPr lang="en-IN" dirty="0"/>
              <a:t>Other signs include </a:t>
            </a:r>
            <a:r>
              <a:rPr lang="en-IN" dirty="0" smtClean="0"/>
              <a:t>excessive salivation </a:t>
            </a:r>
            <a:r>
              <a:rPr lang="en-IN" dirty="0"/>
              <a:t>and </a:t>
            </a:r>
            <a:r>
              <a:rPr lang="en-IN" dirty="0" err="1"/>
              <a:t>hyperemia</a:t>
            </a:r>
            <a:r>
              <a:rPr lang="en-IN" dirty="0"/>
              <a:t> or cyanosis of the </a:t>
            </a:r>
            <a:r>
              <a:rPr lang="en-IN" dirty="0" smtClean="0"/>
              <a:t>oral mucosa</a:t>
            </a:r>
            <a:r>
              <a:rPr lang="en-IN" dirty="0"/>
              <a:t>, including the tongue (hence the name bluetongue</a:t>
            </a:r>
            <a:r>
              <a:rPr lang="en-IN" dirty="0" smtClean="0"/>
              <a:t>).</a:t>
            </a:r>
          </a:p>
          <a:p>
            <a:pPr algn="just"/>
            <a:r>
              <a:rPr lang="en-IN" dirty="0"/>
              <a:t>Affected sheep often produce profuse </a:t>
            </a:r>
            <a:r>
              <a:rPr lang="en-IN" dirty="0" smtClean="0"/>
              <a:t>serous nasal </a:t>
            </a:r>
            <a:r>
              <a:rPr lang="en-IN" dirty="0"/>
              <a:t>discharge that soon becomes </a:t>
            </a:r>
            <a:r>
              <a:rPr lang="en-IN" dirty="0" err="1"/>
              <a:t>mucopurulent</a:t>
            </a:r>
            <a:r>
              <a:rPr lang="en-IN" dirty="0"/>
              <a:t> </a:t>
            </a:r>
            <a:r>
              <a:rPr lang="en-IN" dirty="0" smtClean="0"/>
              <a:t>and produces </a:t>
            </a:r>
            <a:r>
              <a:rPr lang="en-IN" dirty="0"/>
              <a:t>crusts and excoriations around the nose </a:t>
            </a:r>
            <a:r>
              <a:rPr lang="en-IN" dirty="0" smtClean="0"/>
              <a:t>and muzzle.</a:t>
            </a:r>
          </a:p>
          <a:p>
            <a:pPr algn="just"/>
            <a:r>
              <a:rPr lang="en-IN" dirty="0"/>
              <a:t>Oral lesions progress to petechial </a:t>
            </a:r>
            <a:r>
              <a:rPr lang="en-IN" dirty="0" err="1" smtClean="0"/>
              <a:t>hemorrhages</a:t>
            </a:r>
            <a:r>
              <a:rPr lang="en-IN" dirty="0" smtClean="0"/>
              <a:t>, erosions</a:t>
            </a:r>
            <a:r>
              <a:rPr lang="en-IN" dirty="0"/>
              <a:t>, and </a:t>
            </a:r>
            <a:r>
              <a:rPr lang="en-IN" dirty="0" smtClean="0"/>
              <a:t>ulcers.</a:t>
            </a:r>
          </a:p>
          <a:p>
            <a:pPr algn="just"/>
            <a:r>
              <a:rPr lang="en-IN" dirty="0"/>
              <a:t>Pulmonary </a:t>
            </a:r>
            <a:r>
              <a:rPr lang="en-IN" dirty="0" err="1"/>
              <a:t>edema</a:t>
            </a:r>
            <a:r>
              <a:rPr lang="en-IN" dirty="0"/>
              <a:t> is often severe </a:t>
            </a:r>
            <a:r>
              <a:rPr lang="en-IN" dirty="0" smtClean="0"/>
              <a:t>and pneumonia </a:t>
            </a:r>
            <a:r>
              <a:rPr lang="en-IN" dirty="0"/>
              <a:t>may </a:t>
            </a:r>
            <a:r>
              <a:rPr lang="en-IN" dirty="0" smtClean="0"/>
              <a:t>develop.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43912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57201"/>
            <a:ext cx="8229600" cy="54101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0" y="59436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i="1" dirty="0" smtClean="0"/>
              <a:t>Source: Nature Review Microbiology</a:t>
            </a:r>
            <a:endParaRPr lang="en-IN" i="1" dirty="0"/>
          </a:p>
        </p:txBody>
      </p:sp>
    </p:spTree>
    <p:extLst>
      <p:ext uri="{BB962C8B-B14F-4D97-AF65-F5344CB8AC3E}">
        <p14:creationId xmlns:p14="http://schemas.microsoft.com/office/powerpoint/2010/main" val="3641409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pPr algn="just"/>
            <a:r>
              <a:rPr lang="en-IN" dirty="0"/>
              <a:t>stiffness </a:t>
            </a:r>
            <a:r>
              <a:rPr lang="en-IN" dirty="0" smtClean="0"/>
              <a:t>or lameness </a:t>
            </a:r>
            <a:r>
              <a:rPr lang="en-IN" dirty="0"/>
              <a:t>because of muscular changes and </a:t>
            </a:r>
            <a:r>
              <a:rPr lang="en-IN" dirty="0" smtClean="0"/>
              <a:t>laminitis.</a:t>
            </a:r>
          </a:p>
          <a:p>
            <a:pPr algn="just"/>
            <a:r>
              <a:rPr lang="en-IN" dirty="0"/>
              <a:t>Cyanosis or </a:t>
            </a:r>
            <a:r>
              <a:rPr lang="en-IN" dirty="0" err="1"/>
              <a:t>hemorrhagic</a:t>
            </a:r>
            <a:r>
              <a:rPr lang="en-IN" dirty="0"/>
              <a:t> changes of the skin of </a:t>
            </a:r>
            <a:r>
              <a:rPr lang="en-IN" dirty="0" smtClean="0"/>
              <a:t>the coronet </a:t>
            </a:r>
            <a:r>
              <a:rPr lang="en-IN" dirty="0"/>
              <a:t>can extend into the horny </a:t>
            </a:r>
            <a:r>
              <a:rPr lang="en-IN" dirty="0" smtClean="0"/>
              <a:t>tissue.</a:t>
            </a:r>
          </a:p>
          <a:p>
            <a:pPr algn="just"/>
            <a:r>
              <a:rPr lang="en-IN" dirty="0"/>
              <a:t>A</a:t>
            </a:r>
            <a:r>
              <a:rPr lang="en-IN" dirty="0" smtClean="0"/>
              <a:t> definite </a:t>
            </a:r>
            <a:r>
              <a:rPr lang="en-IN" dirty="0"/>
              <a:t>ridge in the horn of the hoof may be present </a:t>
            </a:r>
            <a:r>
              <a:rPr lang="en-IN" dirty="0" smtClean="0"/>
              <a:t>for many months </a:t>
            </a:r>
            <a:r>
              <a:rPr lang="en-IN" dirty="0"/>
              <a:t>a</a:t>
            </a:r>
            <a:r>
              <a:rPr lang="en-IN" dirty="0" smtClean="0"/>
              <a:t>fter recovery. </a:t>
            </a:r>
          </a:p>
          <a:p>
            <a:pPr algn="just"/>
            <a:r>
              <a:rPr lang="en-IN" dirty="0"/>
              <a:t>The reproductive or </a:t>
            </a:r>
            <a:r>
              <a:rPr lang="en-IN" dirty="0" err="1"/>
              <a:t>teratogenic</a:t>
            </a:r>
            <a:r>
              <a:rPr lang="en-IN" dirty="0"/>
              <a:t> form of the </a:t>
            </a:r>
            <a:r>
              <a:rPr lang="en-IN" dirty="0" smtClean="0"/>
              <a:t>disease varies </a:t>
            </a:r>
            <a:r>
              <a:rPr lang="en-IN" dirty="0"/>
              <a:t>greatly with strain, host, and environmental </a:t>
            </a:r>
            <a:r>
              <a:rPr lang="en-IN" dirty="0" smtClean="0"/>
              <a:t>factors.</a:t>
            </a:r>
            <a:endParaRPr lang="en-IN" dirty="0"/>
          </a:p>
          <a:p>
            <a:pPr algn="just"/>
            <a:r>
              <a:rPr lang="en-IN" dirty="0" err="1"/>
              <a:t>Teratogenic</a:t>
            </a:r>
            <a:r>
              <a:rPr lang="en-IN" dirty="0"/>
              <a:t> effects include abortions, stillbirths, </a:t>
            </a:r>
            <a:r>
              <a:rPr lang="en-IN" dirty="0" smtClean="0"/>
              <a:t>and weak</a:t>
            </a:r>
            <a:r>
              <a:rPr lang="en-IN" dirty="0"/>
              <a:t>, live “dummy lambs.” Congenital defects may </a:t>
            </a:r>
            <a:r>
              <a:rPr lang="en-IN" dirty="0" smtClean="0"/>
              <a:t>include </a:t>
            </a:r>
            <a:r>
              <a:rPr lang="en-IN" dirty="0" err="1" smtClean="0"/>
              <a:t>hydranencephaly</a:t>
            </a:r>
            <a:r>
              <a:rPr lang="en-IN" dirty="0" smtClean="0"/>
              <a:t>.</a:t>
            </a:r>
          </a:p>
          <a:p>
            <a:pPr marL="0" indent="0" algn="just">
              <a:buNone/>
            </a:pPr>
            <a:r>
              <a:rPr lang="en-IN" b="1" dirty="0" smtClean="0">
                <a:solidFill>
                  <a:srgbClr val="FF0000"/>
                </a:solidFill>
              </a:rPr>
              <a:t>Diagnosis:</a:t>
            </a:r>
          </a:p>
          <a:p>
            <a:pPr algn="just"/>
            <a:r>
              <a:rPr lang="en-IN" dirty="0"/>
              <a:t>clinical </a:t>
            </a:r>
            <a:r>
              <a:rPr lang="en-IN" dirty="0" smtClean="0"/>
              <a:t>signs.</a:t>
            </a:r>
          </a:p>
          <a:p>
            <a:pPr algn="just"/>
            <a:r>
              <a:rPr lang="en-IN" dirty="0"/>
              <a:t>Viral </a:t>
            </a:r>
            <a:r>
              <a:rPr lang="en-IN" dirty="0" smtClean="0"/>
              <a:t>isolation from </a:t>
            </a:r>
            <a:r>
              <a:rPr lang="en-IN" dirty="0"/>
              <a:t>blood obtained during the </a:t>
            </a:r>
            <a:r>
              <a:rPr lang="en-IN" dirty="0" err="1"/>
              <a:t>viremic</a:t>
            </a:r>
            <a:r>
              <a:rPr lang="en-IN" dirty="0"/>
              <a:t>, </a:t>
            </a:r>
            <a:r>
              <a:rPr lang="en-IN" dirty="0" smtClean="0"/>
              <a:t>febrile state </a:t>
            </a:r>
            <a:r>
              <a:rPr lang="en-IN" dirty="0"/>
              <a:t>is the most definitive means of </a:t>
            </a:r>
            <a:r>
              <a:rPr lang="en-IN" dirty="0" smtClean="0"/>
              <a:t>diagnosis.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28461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pPr algn="just"/>
            <a:r>
              <a:rPr lang="en-IN" dirty="0"/>
              <a:t>Serologic </a:t>
            </a:r>
            <a:r>
              <a:rPr lang="en-IN" dirty="0" smtClean="0"/>
              <a:t>evaluation, the two </a:t>
            </a:r>
            <a:r>
              <a:rPr lang="en-IN" dirty="0"/>
              <a:t>types of viral antigen </a:t>
            </a:r>
            <a:r>
              <a:rPr lang="en-IN" dirty="0" smtClean="0"/>
              <a:t>groups called </a:t>
            </a:r>
            <a:r>
              <a:rPr lang="en-IN" dirty="0"/>
              <a:t>P7 and P2. The former (P7) is found in all </a:t>
            </a:r>
            <a:r>
              <a:rPr lang="en-IN" dirty="0" err="1"/>
              <a:t>bluetongueviruses</a:t>
            </a:r>
            <a:r>
              <a:rPr lang="en-IN" dirty="0"/>
              <a:t>, and the </a:t>
            </a:r>
            <a:r>
              <a:rPr lang="en-IN" dirty="0" smtClean="0"/>
              <a:t>latter (P2) </a:t>
            </a:r>
            <a:r>
              <a:rPr lang="en-IN" dirty="0"/>
              <a:t>determines the </a:t>
            </a:r>
            <a:r>
              <a:rPr lang="en-IN" dirty="0" smtClean="0"/>
              <a:t>serotype.</a:t>
            </a:r>
          </a:p>
          <a:p>
            <a:pPr algn="just"/>
            <a:r>
              <a:rPr lang="en-IN" dirty="0"/>
              <a:t>complement fixation, agar gel </a:t>
            </a:r>
            <a:r>
              <a:rPr lang="en-IN" dirty="0" err="1" smtClean="0"/>
              <a:t>immuno</a:t>
            </a:r>
            <a:r>
              <a:rPr lang="en-IN" dirty="0" smtClean="0"/>
              <a:t>-diffusion (AGID</a:t>
            </a:r>
            <a:r>
              <a:rPr lang="en-IN" dirty="0"/>
              <a:t>), or one of several ELISA </a:t>
            </a:r>
            <a:r>
              <a:rPr lang="en-IN" dirty="0" smtClean="0"/>
              <a:t>tests.</a:t>
            </a:r>
          </a:p>
          <a:p>
            <a:pPr algn="just"/>
            <a:r>
              <a:rPr lang="en-IN" dirty="0" smtClean="0"/>
              <a:t>Polymerase chain </a:t>
            </a:r>
            <a:r>
              <a:rPr lang="en-IN" dirty="0"/>
              <a:t>reaction– (PCR-) based </a:t>
            </a:r>
            <a:r>
              <a:rPr lang="en-IN" dirty="0" smtClean="0"/>
              <a:t>tests.</a:t>
            </a:r>
          </a:p>
          <a:p>
            <a:pPr algn="just"/>
            <a:r>
              <a:rPr lang="en-IN" dirty="0" err="1"/>
              <a:t>C</a:t>
            </a:r>
            <a:r>
              <a:rPr lang="en-IN" dirty="0" err="1" smtClean="0"/>
              <a:t>linicopathologic</a:t>
            </a:r>
            <a:r>
              <a:rPr lang="en-IN" dirty="0" smtClean="0"/>
              <a:t> </a:t>
            </a:r>
            <a:r>
              <a:rPr lang="en-IN" dirty="0"/>
              <a:t>signs LIKE leukopenia during the early febrile stage of </a:t>
            </a:r>
            <a:r>
              <a:rPr lang="en-IN" dirty="0" smtClean="0"/>
              <a:t>the disease </a:t>
            </a:r>
            <a:r>
              <a:rPr lang="en-IN" dirty="0"/>
              <a:t>and an increase in serum CK corresponding to </a:t>
            </a:r>
            <a:r>
              <a:rPr lang="en-IN" dirty="0" smtClean="0"/>
              <a:t>the latter </a:t>
            </a:r>
            <a:r>
              <a:rPr lang="en-IN" dirty="0"/>
              <a:t>phase of muscle stiffness and </a:t>
            </a:r>
            <a:r>
              <a:rPr lang="en-IN" dirty="0" smtClean="0"/>
              <a:t>lameness.</a:t>
            </a:r>
          </a:p>
          <a:p>
            <a:pPr marL="0" indent="0" algn="just">
              <a:buNone/>
            </a:pPr>
            <a:r>
              <a:rPr lang="en-IN" b="1" dirty="0" smtClean="0">
                <a:solidFill>
                  <a:srgbClr val="FF0000"/>
                </a:solidFill>
              </a:rPr>
              <a:t>Treatment:</a:t>
            </a:r>
          </a:p>
          <a:p>
            <a:pPr algn="just"/>
            <a:r>
              <a:rPr lang="en-IN" dirty="0"/>
              <a:t>Broad-spectrum antimicrobials (</a:t>
            </a:r>
            <a:r>
              <a:rPr lang="en-IN" dirty="0" err="1"/>
              <a:t>oxytetracycline</a:t>
            </a:r>
            <a:r>
              <a:rPr lang="en-IN" dirty="0"/>
              <a:t> 5 </a:t>
            </a:r>
            <a:r>
              <a:rPr lang="en-IN" dirty="0" smtClean="0"/>
              <a:t>mg/kg IM </a:t>
            </a:r>
            <a:r>
              <a:rPr lang="en-IN" dirty="0"/>
              <a:t>SID to BID) are often used to treat secondary </a:t>
            </a:r>
            <a:r>
              <a:rPr lang="en-IN" dirty="0" smtClean="0"/>
              <a:t>pneumonia and </a:t>
            </a:r>
            <a:r>
              <a:rPr lang="en-IN" dirty="0"/>
              <a:t>dermatitis</a:t>
            </a:r>
            <a:r>
              <a:rPr lang="en-IN" dirty="0" smtClean="0"/>
              <a:t>.</a:t>
            </a:r>
          </a:p>
          <a:p>
            <a:pPr algn="just"/>
            <a:r>
              <a:rPr lang="en-IN" dirty="0"/>
              <a:t>NSAIDs (</a:t>
            </a:r>
            <a:r>
              <a:rPr lang="en-IN" dirty="0" err="1"/>
              <a:t>flunixin</a:t>
            </a:r>
            <a:r>
              <a:rPr lang="en-IN" dirty="0"/>
              <a:t> </a:t>
            </a:r>
            <a:r>
              <a:rPr lang="en-IN" dirty="0" err="1"/>
              <a:t>meglumine</a:t>
            </a:r>
            <a:r>
              <a:rPr lang="en-IN" dirty="0"/>
              <a:t> 1.1 to </a:t>
            </a:r>
            <a:r>
              <a:rPr lang="en-IN" dirty="0" smtClean="0"/>
              <a:t>2 mg/kg </a:t>
            </a:r>
            <a:r>
              <a:rPr lang="en-IN" dirty="0"/>
              <a:t>IV</a:t>
            </a:r>
            <a:r>
              <a:rPr lang="en-IN" dirty="0" smtClean="0"/>
              <a:t>) may be recommended.</a:t>
            </a:r>
          </a:p>
        </p:txBody>
      </p:sp>
    </p:spTree>
    <p:extLst>
      <p:ext uri="{BB962C8B-B14F-4D97-AF65-F5344CB8AC3E}">
        <p14:creationId xmlns:p14="http://schemas.microsoft.com/office/powerpoint/2010/main" val="4127991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r>
              <a:rPr lang="en-IN" dirty="0"/>
              <a:t>Animals should be kept on soft bedding with good </a:t>
            </a:r>
            <a:r>
              <a:rPr lang="en-IN" dirty="0" smtClean="0"/>
              <a:t>footing.</a:t>
            </a:r>
          </a:p>
          <a:p>
            <a:pPr algn="just"/>
            <a:r>
              <a:rPr lang="en-IN" dirty="0" smtClean="0"/>
              <a:t>Due to reluctance </a:t>
            </a:r>
            <a:r>
              <a:rPr lang="en-IN" dirty="0"/>
              <a:t>of animals to </a:t>
            </a:r>
            <a:r>
              <a:rPr lang="en-IN" dirty="0" smtClean="0"/>
              <a:t>eat, they </a:t>
            </a:r>
            <a:r>
              <a:rPr lang="en-IN" dirty="0"/>
              <a:t>should </a:t>
            </a:r>
            <a:r>
              <a:rPr lang="en-IN" dirty="0" smtClean="0"/>
              <a:t>give a </a:t>
            </a:r>
            <a:r>
              <a:rPr lang="en-IN" dirty="0"/>
              <a:t>gruel of alfalfa pellets by </a:t>
            </a:r>
            <a:r>
              <a:rPr lang="en-IN" dirty="0" smtClean="0"/>
              <a:t>stomach tube </a:t>
            </a:r>
            <a:r>
              <a:rPr lang="en-IN" dirty="0"/>
              <a:t>or encouraged to eat soft feeds and green </a:t>
            </a:r>
            <a:r>
              <a:rPr lang="en-IN" dirty="0" smtClean="0"/>
              <a:t>grass.</a:t>
            </a:r>
          </a:p>
          <a:p>
            <a:pPr marL="0" indent="0" algn="just">
              <a:buNone/>
            </a:pPr>
            <a:r>
              <a:rPr lang="en-IN" b="1" dirty="0" smtClean="0">
                <a:solidFill>
                  <a:srgbClr val="FF0000"/>
                </a:solidFill>
              </a:rPr>
              <a:t>Prevention:</a:t>
            </a:r>
          </a:p>
          <a:p>
            <a:pPr algn="just"/>
            <a:r>
              <a:rPr lang="en-IN" dirty="0" smtClean="0"/>
              <a:t>Control of </a:t>
            </a:r>
            <a:r>
              <a:rPr lang="en-IN" dirty="0" err="1" smtClean="0"/>
              <a:t>Culicoides</a:t>
            </a:r>
            <a:r>
              <a:rPr lang="en-IN" dirty="0" smtClean="0"/>
              <a:t> vector.</a:t>
            </a:r>
          </a:p>
          <a:p>
            <a:pPr algn="just"/>
            <a:r>
              <a:rPr lang="en-IN" dirty="0"/>
              <a:t>Modified live vaccines based on local strains </a:t>
            </a:r>
            <a:r>
              <a:rPr lang="en-IN" dirty="0" smtClean="0"/>
              <a:t>and serotypes </a:t>
            </a:r>
            <a:r>
              <a:rPr lang="en-IN" dirty="0"/>
              <a:t>are available in some parts of the </a:t>
            </a:r>
            <a:r>
              <a:rPr lang="en-IN" dirty="0" smtClean="0"/>
              <a:t>world.</a:t>
            </a:r>
          </a:p>
          <a:p>
            <a:pPr algn="just"/>
            <a:r>
              <a:rPr lang="en-IN" dirty="0"/>
              <a:t>The </a:t>
            </a:r>
            <a:r>
              <a:rPr lang="en-IN" dirty="0" smtClean="0"/>
              <a:t>vaccine should </a:t>
            </a:r>
            <a:r>
              <a:rPr lang="en-IN" dirty="0"/>
              <a:t>be administered at least 2 weeks </a:t>
            </a:r>
            <a:r>
              <a:rPr lang="en-IN" dirty="0" smtClean="0"/>
              <a:t>before breeding </a:t>
            </a:r>
            <a:r>
              <a:rPr lang="en-IN" dirty="0"/>
              <a:t>season to prevent </a:t>
            </a:r>
            <a:r>
              <a:rPr lang="en-IN" dirty="0" err="1"/>
              <a:t>teratogenic</a:t>
            </a:r>
            <a:r>
              <a:rPr lang="en-IN" dirty="0"/>
              <a:t> effects.</a:t>
            </a:r>
            <a:endParaRPr lang="en-IN" dirty="0" smtClean="0"/>
          </a:p>
          <a:p>
            <a:pPr algn="just"/>
            <a:r>
              <a:rPr lang="en-IN" dirty="0"/>
              <a:t>Pregnant animals cannot be vaccinated with </a:t>
            </a:r>
            <a:r>
              <a:rPr lang="en-IN" dirty="0" smtClean="0"/>
              <a:t>modified live vaccines.</a:t>
            </a:r>
          </a:p>
          <a:p>
            <a:pPr algn="just"/>
            <a:r>
              <a:rPr lang="en-IN" dirty="0"/>
              <a:t>Sheep that have recovered from an attack of </a:t>
            </a:r>
            <a:r>
              <a:rPr lang="en-IN" dirty="0" smtClean="0"/>
              <a:t>bluetongue are </a:t>
            </a:r>
            <a:r>
              <a:rPr lang="en-IN" dirty="0"/>
              <a:t>solidly resistant for months to infection by </a:t>
            </a:r>
            <a:r>
              <a:rPr lang="en-IN" dirty="0" smtClean="0"/>
              <a:t>the same </a:t>
            </a:r>
            <a:r>
              <a:rPr lang="en-IN" dirty="0"/>
              <a:t>viral </a:t>
            </a:r>
            <a:r>
              <a:rPr lang="en-IN" dirty="0" smtClean="0"/>
              <a:t>strain.</a:t>
            </a:r>
            <a:endParaRPr lang="en-IN" dirty="0"/>
          </a:p>
          <a:p>
            <a:pPr marL="0" indent="0" algn="just">
              <a:buNone/>
            </a:pPr>
            <a:endParaRPr lang="en-IN" b="1" dirty="0">
              <a:solidFill>
                <a:srgbClr val="FF0000"/>
              </a:solidFill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17367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648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Bluetongue (catarrhal fever of sheep and sore muzzle)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anil kumar</dc:creator>
  <cp:lastModifiedBy>anil kumar</cp:lastModifiedBy>
  <cp:revision>12</cp:revision>
  <dcterms:created xsi:type="dcterms:W3CDTF">2006-08-16T00:00:00Z</dcterms:created>
  <dcterms:modified xsi:type="dcterms:W3CDTF">2020-07-21T01:31:15Z</dcterms:modified>
</cp:coreProperties>
</file>