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82943B-B546-43F7-98A3-FD28EFB1A14A}" type="datetimeFigureOut">
              <a:rPr lang="en-US" smtClean="0"/>
              <a:t>7/22/2020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C2B4FD-5FC7-45E5-86D5-F98BE33E7299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142984"/>
            <a:ext cx="7406640" cy="1214446"/>
          </a:xfrm>
        </p:spPr>
        <p:txBody>
          <a:bodyPr>
            <a:normAutofit/>
          </a:bodyPr>
          <a:lstStyle/>
          <a:p>
            <a:pPr algn="ctr"/>
            <a:r>
              <a:rPr lang="en-IN" sz="3600" dirty="0" smtClean="0"/>
              <a:t>Basic Concepts of Heat Transfer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357562"/>
            <a:ext cx="7406640" cy="2500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N" sz="2800" b="1" dirty="0" smtClean="0"/>
              <a:t>Dr. J. </a:t>
            </a:r>
            <a:r>
              <a:rPr lang="en-IN" sz="2800" b="1" dirty="0" err="1" smtClean="0"/>
              <a:t>Badshah</a:t>
            </a:r>
            <a:endParaRPr lang="en-IN" sz="2800" b="1" dirty="0" smtClean="0"/>
          </a:p>
          <a:p>
            <a:pPr algn="ctr"/>
            <a:r>
              <a:rPr lang="en-IN" sz="2800" b="1" dirty="0" smtClean="0"/>
              <a:t>Professor and Head, Dairy Engineering</a:t>
            </a:r>
          </a:p>
          <a:p>
            <a:pPr algn="ctr"/>
            <a:r>
              <a:rPr lang="en-IN" sz="2800" b="1" dirty="0" smtClean="0"/>
              <a:t>SANJAY GANDHI INSTITUTE OF DAIRY TECHNOLOGY</a:t>
            </a:r>
          </a:p>
          <a:p>
            <a:pPr algn="ctr"/>
            <a:r>
              <a:rPr lang="en-IN" sz="2800" b="1" dirty="0" smtClean="0"/>
              <a:t>(Bihar Animal Sciences University, Patna)</a:t>
            </a:r>
          </a:p>
          <a:p>
            <a:pPr algn="ctr"/>
            <a:r>
              <a:rPr lang="en-IN" sz="2800" b="1" dirty="0" smtClean="0"/>
              <a:t>Email: ejazbadshah@gmail.com</a:t>
            </a:r>
            <a:endParaRPr lang="en-IN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82594"/>
          </a:xfrm>
        </p:spPr>
        <p:txBody>
          <a:bodyPr>
            <a:normAutofit fontScale="90000"/>
          </a:bodyPr>
          <a:lstStyle/>
          <a:p>
            <a:r>
              <a:rPr lang="en-IN" sz="3200" dirty="0" smtClean="0"/>
              <a:t>Basic Concepts of Thermodynamics and Heat Transfer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505092" cy="542928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/>
              <a:t>System &amp; Boundary: </a:t>
            </a:r>
          </a:p>
          <a:p>
            <a:pPr marL="813816" lvl="1" indent="-457200">
              <a:buFont typeface="+mj-lt"/>
              <a:buAutoNum type="alphaLcPeriod"/>
            </a:pPr>
            <a:r>
              <a:rPr lang="en-IN" sz="2000" dirty="0" smtClean="0"/>
              <a:t>Isolated, </a:t>
            </a:r>
          </a:p>
          <a:p>
            <a:pPr marL="813816" lvl="1" indent="-457200">
              <a:buFont typeface="+mj-lt"/>
              <a:buAutoNum type="alphaLcPeriod"/>
            </a:pPr>
            <a:r>
              <a:rPr lang="en-IN" sz="2000" dirty="0" smtClean="0"/>
              <a:t>Open, </a:t>
            </a:r>
          </a:p>
          <a:p>
            <a:pPr marL="813816" lvl="1" indent="-457200">
              <a:buFont typeface="+mj-lt"/>
              <a:buAutoNum type="alphaLcPeriod"/>
            </a:pPr>
            <a:r>
              <a:rPr lang="en-IN" sz="2000" dirty="0" smtClean="0"/>
              <a:t>closed, </a:t>
            </a:r>
          </a:p>
          <a:p>
            <a:pPr marL="813816" lvl="1" indent="-457200">
              <a:buFont typeface="+mj-lt"/>
              <a:buAutoNum type="alphaLcPeriod"/>
            </a:pPr>
            <a:r>
              <a:rPr lang="en-IN" sz="2000" dirty="0" smtClean="0"/>
              <a:t>Adiabatic,</a:t>
            </a:r>
          </a:p>
          <a:p>
            <a:pPr marL="813816" lvl="1" indent="-457200">
              <a:buFont typeface="+mj-lt"/>
              <a:buAutoNum type="alphaLcPeriod"/>
            </a:pPr>
            <a:r>
              <a:rPr lang="en-IN" sz="2000" dirty="0" smtClean="0"/>
              <a:t>Homogeneous system  e.g. Water plus </a:t>
            </a:r>
            <a:r>
              <a:rPr lang="en-IN" sz="2000" dirty="0" err="1" smtClean="0"/>
              <a:t>N</a:t>
            </a:r>
            <a:r>
              <a:rPr lang="en-IN" sz="2000" dirty="0" err="1" smtClean="0"/>
              <a:t>iitric</a:t>
            </a:r>
            <a:r>
              <a:rPr lang="en-IN" sz="2000" dirty="0" smtClean="0"/>
              <a:t> acid</a:t>
            </a:r>
          </a:p>
          <a:p>
            <a:pPr marL="813816" lvl="1" indent="-457200">
              <a:buFont typeface="+mj-lt"/>
              <a:buAutoNum type="alphaLcPeriod"/>
            </a:pPr>
            <a:r>
              <a:rPr lang="en-IN" sz="2000" dirty="0" smtClean="0"/>
              <a:t>Heterogeneous system e.g. Water plus Steam or Ice plus Water</a:t>
            </a:r>
          </a:p>
          <a:p>
            <a:pPr>
              <a:buFont typeface="Arial" pitchFamily="34" charset="0"/>
              <a:buChar char="•"/>
            </a:pPr>
            <a:r>
              <a:rPr lang="en-IN" sz="2000" dirty="0" smtClean="0"/>
              <a:t>Thermodynamic Equilibrium : 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sz="2000" dirty="0" smtClean="0"/>
              <a:t>Thermal Equilibrium,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sz="2000" dirty="0" smtClean="0"/>
              <a:t>Mechanical Equilibrium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sz="2000" dirty="0" smtClean="0"/>
              <a:t>Chemical Equilibrium</a:t>
            </a:r>
          </a:p>
          <a:p>
            <a:r>
              <a:rPr lang="en-IN" sz="2000" dirty="0" smtClean="0"/>
              <a:t>Properties of the system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sz="2000" dirty="0" smtClean="0"/>
              <a:t>Intensive Properties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sz="2000" dirty="0" smtClean="0"/>
              <a:t>Extensive Properties</a:t>
            </a:r>
            <a:endParaRPr lang="en-IN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Thermodynamic Terms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14422"/>
            <a:ext cx="8219340" cy="503397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dirty="0" smtClean="0"/>
              <a:t>State : a condition of the system at any instant of the time and it says each property has a single value at each equilibrium state.</a:t>
            </a:r>
          </a:p>
          <a:p>
            <a:pPr algn="just"/>
            <a:r>
              <a:rPr lang="en-IN" sz="2400" dirty="0" smtClean="0"/>
              <a:t>Process: It occurs when system undergoes a change instate</a:t>
            </a:r>
          </a:p>
          <a:p>
            <a:pPr marL="859536" lvl="1" indent="-457200" algn="just">
              <a:buFont typeface="+mj-lt"/>
              <a:buAutoNum type="alphaLcPeriod"/>
            </a:pPr>
            <a:r>
              <a:rPr lang="en-IN" sz="2400" dirty="0" smtClean="0"/>
              <a:t>Non-Flow Process : Closed systems undergo non-flow process</a:t>
            </a:r>
          </a:p>
          <a:p>
            <a:pPr marL="859536" lvl="1" indent="-457200" algn="just">
              <a:buFont typeface="+mj-lt"/>
              <a:buAutoNum type="alphaLcPeriod"/>
            </a:pPr>
            <a:r>
              <a:rPr lang="en-IN" sz="2400" dirty="0" smtClean="0"/>
              <a:t>Flow Process: Mass is entering and leaving through the boundary of an open system as well as heat or work crossing the boundary of the system</a:t>
            </a:r>
          </a:p>
          <a:p>
            <a:pPr marL="858838" lvl="1" indent="-679450" algn="just">
              <a:buFont typeface="Arial" pitchFamily="34" charset="0"/>
              <a:buChar char="•"/>
            </a:pPr>
            <a:r>
              <a:rPr lang="en-IN" sz="2400" dirty="0" smtClean="0"/>
              <a:t>Cycle , Point Function Properties and Path Function Properties</a:t>
            </a:r>
            <a:endParaRPr lang="en-IN" sz="2400" dirty="0" smtClean="0"/>
          </a:p>
          <a:p>
            <a:pPr algn="just"/>
            <a:r>
              <a:rPr lang="en-IN" sz="2400" dirty="0" smtClean="0"/>
              <a:t>Heat and work are path function properties, However temperature, Volume, Pressure are point function properties.</a:t>
            </a: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Temperature, Pressure and Energy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>
            <a:normAutofit fontScale="85000" lnSpcReduction="20000"/>
          </a:bodyPr>
          <a:lstStyle/>
          <a:p>
            <a:r>
              <a:rPr lang="en-IN" sz="2800" dirty="0" smtClean="0"/>
              <a:t>Temperature</a:t>
            </a:r>
          </a:p>
          <a:p>
            <a:r>
              <a:rPr lang="en-IN" sz="2800" dirty="0" smtClean="0"/>
              <a:t>Absolute Temperature :  </a:t>
            </a:r>
          </a:p>
          <a:p>
            <a:pPr marL="859536" lvl="1" indent="-457200" algn="just">
              <a:buFont typeface="+mj-lt"/>
              <a:buAutoNum type="alphaLcPeriod"/>
            </a:pPr>
            <a:r>
              <a:rPr lang="en-IN" sz="3100" dirty="0" smtClean="0"/>
              <a:t>When no kinetic energy left in any molecule of substance/gas and gas will not occupy any volume</a:t>
            </a:r>
          </a:p>
          <a:p>
            <a:pPr marL="859536" lvl="1" indent="-457200" algn="just">
              <a:buFont typeface="+mj-lt"/>
              <a:buAutoNum type="alphaLcPeriod"/>
            </a:pPr>
            <a:r>
              <a:rPr lang="en-IN" sz="3100" dirty="0" smtClean="0"/>
              <a:t>Absolute </a:t>
            </a:r>
            <a:r>
              <a:rPr lang="en-IN" sz="3100" dirty="0" err="1" smtClean="0"/>
              <a:t>temperatur</a:t>
            </a:r>
            <a:r>
              <a:rPr lang="en-IN" sz="3100" dirty="0" smtClean="0"/>
              <a:t> = </a:t>
            </a:r>
            <a:r>
              <a:rPr lang="en-IN" sz="3100" dirty="0" err="1" smtClean="0"/>
              <a:t>Thermameter</a:t>
            </a:r>
            <a:r>
              <a:rPr lang="en-IN" sz="3100" dirty="0" smtClean="0"/>
              <a:t> reading in °C + 273</a:t>
            </a:r>
          </a:p>
          <a:p>
            <a:pPr marL="859536" lvl="1" indent="-457200" algn="just">
              <a:buFont typeface="+mj-lt"/>
              <a:buAutoNum type="alphaLcPeriod"/>
            </a:pPr>
            <a:r>
              <a:rPr lang="en-IN" sz="3100" dirty="0" smtClean="0"/>
              <a:t>Absolute temperature = 0° A  or – 273 °C</a:t>
            </a:r>
          </a:p>
          <a:p>
            <a:pPr marL="858838" lvl="1" indent="-768350" algn="just">
              <a:buFont typeface="Arial" pitchFamily="34" charset="0"/>
              <a:buChar char="•"/>
            </a:pPr>
            <a:r>
              <a:rPr lang="en-IN" dirty="0" smtClean="0"/>
              <a:t>Methods to measure </a:t>
            </a:r>
            <a:r>
              <a:rPr lang="en-IN" dirty="0" err="1" smtClean="0"/>
              <a:t>temperatureand</a:t>
            </a:r>
            <a:r>
              <a:rPr lang="en-IN" dirty="0" smtClean="0"/>
              <a:t> calibration of Thermometer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dirty="0" smtClean="0"/>
              <a:t>Line above sulphur boiling uses Platinum Rhodium thermocouples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dirty="0" smtClean="0"/>
              <a:t>Line below sulphur boiling uses Platinum Resistance Thermometer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Calibration Table for </a:t>
            </a:r>
            <a:r>
              <a:rPr lang="en-IN" sz="3600" dirty="0" err="1" smtClean="0"/>
              <a:t>thermameter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Autofit/>
          </a:bodyPr>
          <a:lstStyle/>
          <a:p>
            <a:r>
              <a:rPr lang="en-IN" dirty="0" smtClean="0"/>
              <a:t>Gold Melting :      1316.16 °A  = 1063°C</a:t>
            </a:r>
          </a:p>
          <a:p>
            <a:r>
              <a:rPr lang="en-IN" dirty="0" smtClean="0"/>
              <a:t>Silver Melting :     1233.96 °A  = 960.80 °C</a:t>
            </a:r>
          </a:p>
          <a:p>
            <a:r>
              <a:rPr lang="en-IN" dirty="0" smtClean="0"/>
              <a:t>Sulphur Boiling :     717.76 °A  = 444.60°C</a:t>
            </a:r>
          </a:p>
          <a:p>
            <a:r>
              <a:rPr lang="en-IN" dirty="0" smtClean="0"/>
              <a:t>Water Boiling  :      373.16 °A  = 100°C</a:t>
            </a:r>
          </a:p>
          <a:p>
            <a:r>
              <a:rPr lang="en-IN" dirty="0" smtClean="0"/>
              <a:t>Melting point of Ice: 273.16°A  = 0°C</a:t>
            </a:r>
          </a:p>
          <a:p>
            <a:r>
              <a:rPr lang="en-IN" dirty="0" smtClean="0"/>
              <a:t>Oxygen Boiling Point :90.19°A = - 182.97 °C</a:t>
            </a:r>
          </a:p>
          <a:p>
            <a:r>
              <a:rPr lang="en-IN" dirty="0" smtClean="0"/>
              <a:t>No K.E. left in molecule :   0°A= - 273.16 °C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Autofit/>
          </a:bodyPr>
          <a:lstStyle/>
          <a:p>
            <a:r>
              <a:rPr lang="en-IN" sz="3600" dirty="0" smtClean="0"/>
              <a:t>Units of Heat and Temperature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071546"/>
            <a:ext cx="7933588" cy="5176854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Heat: A transient quantity which only appear at a boundary while a change is taking place </a:t>
            </a:r>
          </a:p>
          <a:p>
            <a:r>
              <a:rPr lang="en-IN" sz="2400" dirty="0" smtClean="0"/>
              <a:t>Units of Heat: </a:t>
            </a:r>
          </a:p>
          <a:p>
            <a:r>
              <a:rPr lang="en-IN" sz="2400" dirty="0" smtClean="0"/>
              <a:t>Mean gm calorie (quantity of heat required to raise the temperature of 1 gm of water from 0 to 100°C divided by 100)</a:t>
            </a:r>
          </a:p>
          <a:p>
            <a:r>
              <a:rPr lang="en-IN" sz="2400" dirty="0" smtClean="0"/>
              <a:t>Kg calorie : 1000 gm calorie</a:t>
            </a:r>
          </a:p>
          <a:p>
            <a:r>
              <a:rPr lang="en-IN" sz="2400" dirty="0" smtClean="0"/>
              <a:t>B.T.U. (quantity of heat required to change the temperature of 1 lb water from 59.9 to 61.7°F.</a:t>
            </a:r>
          </a:p>
          <a:p>
            <a:r>
              <a:rPr lang="en-IN" sz="2400" dirty="0" smtClean="0"/>
              <a:t>CHU (quantity of heat required to change the temperature of 1 lb of water by 1°C at 1 atm. Pressure)</a:t>
            </a:r>
          </a:p>
          <a:p>
            <a:r>
              <a:rPr lang="en-IN" sz="2400" dirty="0" smtClean="0"/>
              <a:t>°C  + 273.16 = Kelvin</a:t>
            </a:r>
          </a:p>
          <a:p>
            <a:r>
              <a:rPr lang="en-IN" sz="2400" dirty="0" smtClean="0"/>
              <a:t>C/5 = (F-32)/9 = (K -273)/5 = (</a:t>
            </a:r>
            <a:r>
              <a:rPr lang="en-IN" sz="2400" dirty="0" err="1" smtClean="0"/>
              <a:t>Reumer</a:t>
            </a:r>
            <a:r>
              <a:rPr lang="en-IN" sz="2400" dirty="0" smtClean="0"/>
              <a:t> -492)/9</a:t>
            </a:r>
          </a:p>
          <a:p>
            <a:endParaRPr lang="en-IN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r>
              <a:rPr lang="en-IN" sz="3600" dirty="0" smtClean="0"/>
              <a:t>Energy, Work and Heat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071546"/>
            <a:ext cx="8147902" cy="517685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sz="2400" dirty="0" smtClean="0"/>
              <a:t>Energy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sz="2400" dirty="0" smtClean="0"/>
              <a:t>Stored </a:t>
            </a:r>
            <a:r>
              <a:rPr lang="en-IN" sz="2400" dirty="0" smtClean="0"/>
              <a:t>Energy: Internal Energy (chemical energy, Electrical Energy) &amp; Mechanical Energy ( Potential energy , Kinetic </a:t>
            </a:r>
            <a:r>
              <a:rPr lang="en-IN" sz="2400" dirty="0" smtClean="0"/>
              <a:t>energy)</a:t>
            </a:r>
          </a:p>
          <a:p>
            <a:pPr marL="859536" lvl="1" indent="-457200">
              <a:buFont typeface="+mj-lt"/>
              <a:buAutoNum type="alphaLcPeriod"/>
            </a:pPr>
            <a:r>
              <a:rPr lang="en-IN" sz="2400" dirty="0" smtClean="0"/>
              <a:t>Energy in Transition : ( Heat and work</a:t>
            </a:r>
            <a:r>
              <a:rPr lang="en-IN" dirty="0" smtClean="0"/>
              <a:t>)</a:t>
            </a:r>
          </a:p>
          <a:p>
            <a:pPr marL="858838" lvl="1" indent="-679450">
              <a:buFont typeface="Wingdings" pitchFamily="2" charset="2"/>
              <a:buChar char="q"/>
            </a:pPr>
            <a:r>
              <a:rPr lang="en-IN" dirty="0" smtClean="0"/>
              <a:t>Work</a:t>
            </a:r>
          </a:p>
          <a:p>
            <a:pPr marL="1105726" lvl="2" indent="-679450">
              <a:buClrTx/>
              <a:buFont typeface="+mj-lt"/>
              <a:buAutoNum type="alphaLcPeriod"/>
            </a:pPr>
            <a:r>
              <a:rPr lang="en-IN" dirty="0" smtClean="0"/>
              <a:t>+ </a:t>
            </a:r>
            <a:r>
              <a:rPr lang="en-IN" dirty="0" err="1" smtClean="0"/>
              <a:t>ive</a:t>
            </a:r>
            <a:r>
              <a:rPr lang="en-IN" dirty="0" smtClean="0"/>
              <a:t> Work : Output work i.e. work done by the system</a:t>
            </a:r>
          </a:p>
          <a:p>
            <a:pPr marL="1105726" lvl="2" indent="-679450">
              <a:buClrTx/>
              <a:buFont typeface="+mj-lt"/>
              <a:buAutoNum type="alphaLcPeriod"/>
            </a:pPr>
            <a:r>
              <a:rPr lang="en-IN" dirty="0" smtClean="0"/>
              <a:t>_ </a:t>
            </a:r>
            <a:r>
              <a:rPr lang="en-IN" dirty="0" err="1" smtClean="0"/>
              <a:t>ve</a:t>
            </a:r>
            <a:r>
              <a:rPr lang="en-IN" dirty="0" smtClean="0"/>
              <a:t> Work : Work Input to the system i.e. work done on the system</a:t>
            </a:r>
          </a:p>
          <a:p>
            <a:pPr marL="1104900" lvl="2" indent="-925513">
              <a:buClr>
                <a:srgbClr val="00B0F0"/>
              </a:buClr>
              <a:buFont typeface="Wingdings" pitchFamily="2" charset="2"/>
              <a:buChar char="q"/>
            </a:pPr>
            <a:r>
              <a:rPr lang="en-IN" sz="2800" dirty="0" smtClean="0"/>
              <a:t>Heat</a:t>
            </a:r>
          </a:p>
          <a:p>
            <a:pPr marL="1104900" lvl="2" indent="-925513">
              <a:buClr>
                <a:schemeClr val="tx1"/>
              </a:buClr>
              <a:buFont typeface="+mj-lt"/>
              <a:buAutoNum type="alphaLcPeriod"/>
            </a:pPr>
            <a:r>
              <a:rPr lang="en-IN" sz="2800" dirty="0" smtClean="0"/>
              <a:t>+</a:t>
            </a:r>
            <a:r>
              <a:rPr lang="en-IN" sz="2800" dirty="0" err="1" smtClean="0"/>
              <a:t>ive</a:t>
            </a:r>
            <a:r>
              <a:rPr lang="en-IN" sz="2800" dirty="0" smtClean="0"/>
              <a:t> Heat: Heat received by the system</a:t>
            </a:r>
          </a:p>
          <a:p>
            <a:pPr marL="1104900" lvl="2" indent="-925513">
              <a:buClr>
                <a:schemeClr val="tx1"/>
              </a:buClr>
              <a:buFont typeface="+mj-lt"/>
              <a:buAutoNum type="alphaLcPeriod"/>
            </a:pPr>
            <a:r>
              <a:rPr lang="en-IN" sz="2800" dirty="0" smtClean="0"/>
              <a:t>-</a:t>
            </a:r>
            <a:r>
              <a:rPr lang="en-IN" sz="2800" dirty="0" err="1" smtClean="0"/>
              <a:t>ve</a:t>
            </a:r>
            <a:r>
              <a:rPr lang="en-IN" sz="2800" dirty="0" smtClean="0"/>
              <a:t> Heat : Heat rejected by the system</a:t>
            </a:r>
          </a:p>
          <a:p>
            <a:pPr marL="1105726" lvl="2" indent="-679450"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542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Basic Concepts of Heat Transfer</vt:lpstr>
      <vt:lpstr>Basic Concepts of Thermodynamics and Heat Transfer</vt:lpstr>
      <vt:lpstr>Thermodynamic Terms </vt:lpstr>
      <vt:lpstr>Temperature, Pressure and Energy</vt:lpstr>
      <vt:lpstr>Calibration Table for thermameter</vt:lpstr>
      <vt:lpstr>Units of Heat and Temperature</vt:lpstr>
      <vt:lpstr>Energy, Work and Heat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Heat Transfer</dc:title>
  <dc:creator>SGAC</dc:creator>
  <cp:lastModifiedBy>SGAC</cp:lastModifiedBy>
  <cp:revision>3</cp:revision>
  <dcterms:created xsi:type="dcterms:W3CDTF">2020-07-22T04:58:05Z</dcterms:created>
  <dcterms:modified xsi:type="dcterms:W3CDTF">2020-07-22T07:14:45Z</dcterms:modified>
</cp:coreProperties>
</file>