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3"/>
  </p:notesMasterIdLst>
  <p:sldIdLst>
    <p:sldId id="256" r:id="rId2"/>
    <p:sldId id="257" r:id="rId3"/>
    <p:sldId id="272" r:id="rId4"/>
    <p:sldId id="273" r:id="rId5"/>
    <p:sldId id="258" r:id="rId6"/>
    <p:sldId id="276" r:id="rId7"/>
    <p:sldId id="277" r:id="rId8"/>
    <p:sldId id="278" r:id="rId9"/>
    <p:sldId id="279" r:id="rId10"/>
    <p:sldId id="280" r:id="rId11"/>
    <p:sldId id="281" r:id="rId12"/>
  </p:sldIdLst>
  <p:sldSz cx="10160000" cy="7620000"/>
  <p:notesSz cx="7620000" cy="10160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-1434" y="-78"/>
      </p:cViewPr>
      <p:guideLst>
        <p:guide orient="horz" pos="2400"/>
        <p:guide pos="32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178865963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27119472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1623470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42795320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42795320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16234703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16234703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16234703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16234703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16234703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1623470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92667" y="1524000"/>
            <a:ext cx="8724053" cy="2032000"/>
          </a:xfrm>
          <a:ln>
            <a:noFill/>
          </a:ln>
        </p:spPr>
        <p:txBody>
          <a:bodyPr vert="horz" tIns="0" rIns="203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62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92667" y="3587262"/>
            <a:ext cx="8727440" cy="1947333"/>
          </a:xfrm>
        </p:spPr>
        <p:txBody>
          <a:bodyPr lIns="0" rIns="20320"/>
          <a:lstStyle>
            <a:lvl1pPr marL="0" marR="50799" indent="0" algn="r">
              <a:buNone/>
              <a:defRPr>
                <a:solidFill>
                  <a:schemeClr val="tx1"/>
                </a:solidFill>
              </a:defRPr>
            </a:lvl1pPr>
            <a:lvl2pPr marL="507995" indent="0" algn="ctr">
              <a:buNone/>
            </a:lvl2pPr>
            <a:lvl3pPr marL="1015990" indent="0" algn="ctr">
              <a:buNone/>
            </a:lvl3pPr>
            <a:lvl4pPr marL="1523985" indent="0" algn="ctr">
              <a:buNone/>
            </a:lvl4pPr>
            <a:lvl5pPr marL="2031980" indent="0" algn="ctr">
              <a:buNone/>
            </a:lvl5pPr>
            <a:lvl6pPr marL="2539975" indent="0" algn="ctr">
              <a:buNone/>
            </a:lvl6pPr>
            <a:lvl7pPr marL="3047970" indent="0" algn="ctr">
              <a:buNone/>
            </a:lvl7pPr>
            <a:lvl8pPr marL="3555964" indent="0" algn="ctr">
              <a:buNone/>
            </a:lvl8pPr>
            <a:lvl9pPr marL="4063959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1016002"/>
            <a:ext cx="2286000" cy="5790848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1016002"/>
            <a:ext cx="6688667" cy="5790848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280" y="1463040"/>
            <a:ext cx="8636000" cy="1513840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62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280" y="3005182"/>
            <a:ext cx="8636000" cy="1677458"/>
          </a:xfrm>
        </p:spPr>
        <p:txBody>
          <a:bodyPr lIns="50799" rIns="50799" anchor="t"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782320"/>
            <a:ext cx="9144000" cy="1270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2133428"/>
            <a:ext cx="4487333" cy="4927600"/>
          </a:xfrm>
        </p:spPr>
        <p:txBody>
          <a:bodyPr/>
          <a:lstStyle>
            <a:lvl1pPr>
              <a:defRPr sz="29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2133428"/>
            <a:ext cx="4487333" cy="4927600"/>
          </a:xfrm>
        </p:spPr>
        <p:txBody>
          <a:bodyPr/>
          <a:lstStyle>
            <a:lvl1pPr>
              <a:defRPr sz="29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782320"/>
            <a:ext cx="9144000" cy="1270000"/>
          </a:xfrm>
        </p:spPr>
        <p:txBody>
          <a:bodyPr tIns="50799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061387"/>
            <a:ext cx="4489098" cy="732613"/>
          </a:xfrm>
        </p:spPr>
        <p:txBody>
          <a:bodyPr lIns="50799" tIns="0" rIns="50799" bIns="0" anchor="ctr">
            <a:noAutofit/>
          </a:bodyPr>
          <a:lstStyle>
            <a:lvl1pPr marL="0" indent="0">
              <a:buNone/>
              <a:defRPr sz="27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161140" y="2066397"/>
            <a:ext cx="4490861" cy="727603"/>
          </a:xfrm>
        </p:spPr>
        <p:txBody>
          <a:bodyPr lIns="50799" tIns="0" rIns="50799" bIns="0" anchor="ctr"/>
          <a:lstStyle>
            <a:lvl1pPr marL="0" indent="0">
              <a:buNone/>
              <a:defRPr sz="27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8000" y="2794000"/>
            <a:ext cx="4489098" cy="4273022"/>
          </a:xfrm>
        </p:spPr>
        <p:txBody>
          <a:bodyPr tIns="0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0" y="2794000"/>
            <a:ext cx="4490861" cy="4273022"/>
          </a:xfrm>
        </p:spPr>
        <p:txBody>
          <a:bodyPr tIns="0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782320"/>
            <a:ext cx="9228667" cy="1270000"/>
          </a:xfrm>
        </p:spPr>
        <p:txBody>
          <a:bodyPr vert="horz" tIns="50799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71502"/>
            <a:ext cx="3048000" cy="1291167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9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62000" y="1862667"/>
            <a:ext cx="3048000" cy="5080000"/>
          </a:xfrm>
        </p:spPr>
        <p:txBody>
          <a:bodyPr lIns="20320" rIns="20320"/>
          <a:lstStyle>
            <a:lvl1pPr marL="0" indent="0" algn="l">
              <a:buNone/>
              <a:defRPr sz="1600"/>
            </a:lvl1pPr>
            <a:lvl2pPr indent="0" algn="l">
              <a:buNone/>
              <a:defRPr sz="1300"/>
            </a:lvl2pPr>
            <a:lvl3pPr indent="0" algn="l">
              <a:buNone/>
              <a:defRPr sz="1100"/>
            </a:lvl3pPr>
            <a:lvl4pPr indent="0" algn="l">
              <a:buNone/>
              <a:defRPr sz="1000"/>
            </a:lvl4pPr>
            <a:lvl5pPr indent="0" algn="l">
              <a:buNone/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972278" y="1862667"/>
            <a:ext cx="5679722" cy="5080000"/>
          </a:xfrm>
        </p:spPr>
        <p:txBody>
          <a:bodyPr tIns="0"/>
          <a:lstStyle>
            <a:lvl1pPr>
              <a:defRPr sz="3100"/>
            </a:lvl1pPr>
            <a:lvl2pPr>
              <a:defRPr sz="2900"/>
            </a:lvl2pPr>
            <a:lvl3pPr>
              <a:defRPr sz="2700"/>
            </a:lvl3pPr>
            <a:lvl4pPr>
              <a:defRPr sz="22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517503" y="1231197"/>
            <a:ext cx="5842000" cy="45720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99" tIns="50799" rIns="101599" bIns="5079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893482" y="5955299"/>
            <a:ext cx="172720" cy="172720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99" tIns="50799" rIns="101599" bIns="5079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1307774"/>
            <a:ext cx="2458720" cy="1758468"/>
          </a:xfrm>
        </p:spPr>
        <p:txBody>
          <a:bodyPr vert="horz" lIns="50799" tIns="50799" rIns="50799" bIns="50799" anchor="b"/>
          <a:lstStyle>
            <a:lvl1pPr algn="l">
              <a:buNone/>
              <a:defRPr sz="22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3143094"/>
            <a:ext cx="2455333" cy="2421467"/>
          </a:xfrm>
        </p:spPr>
        <p:txBody>
          <a:bodyPr lIns="71119" rIns="50799" bIns="50799" anchor="t"/>
          <a:lstStyle>
            <a:lvl1pPr marL="0" indent="0" algn="l">
              <a:spcBef>
                <a:spcPts val="278"/>
              </a:spcBef>
              <a:buFontTx/>
              <a:buNone/>
              <a:defRPr sz="14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974667" y="7062612"/>
            <a:ext cx="677333" cy="405694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873103" y="1332797"/>
            <a:ext cx="5130800" cy="436880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6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0584" y="6462889"/>
            <a:ext cx="10181167" cy="1157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599" tIns="50799" rIns="101599" bIns="50799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868333" y="6910917"/>
            <a:ext cx="5291667" cy="70908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599" tIns="50799" rIns="101599" bIns="50799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0584" y="-7938"/>
            <a:ext cx="10181167" cy="1157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599" tIns="50799" rIns="101599" bIns="50799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868333" y="-7937"/>
            <a:ext cx="5291667" cy="70908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599" tIns="50799" rIns="101599" bIns="50799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508000" y="782320"/>
            <a:ext cx="9144000" cy="1270000"/>
          </a:xfrm>
          <a:prstGeom prst="rect">
            <a:avLst/>
          </a:prstGeom>
        </p:spPr>
        <p:txBody>
          <a:bodyPr vert="horz" lIns="0" tIns="50799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508000" y="2150533"/>
            <a:ext cx="9144000" cy="4876800"/>
          </a:xfrm>
          <a:prstGeom prst="rect">
            <a:avLst/>
          </a:prstGeom>
        </p:spPr>
        <p:txBody>
          <a:bodyPr vert="horz" lIns="101599" tIns="50799" rIns="101599" bIns="50799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508000" y="7062612"/>
            <a:ext cx="2370667" cy="40569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7/28/2020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963334" y="7062612"/>
            <a:ext cx="3725333" cy="40569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805333" y="7062612"/>
            <a:ext cx="846667" cy="40569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21130" y="224898"/>
            <a:ext cx="10200609" cy="72136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l" rtl="0" eaLnBrk="1" latinLnBrk="0" hangingPunct="1">
        <a:spcBef>
          <a:spcPct val="0"/>
        </a:spcBef>
        <a:buNone/>
        <a:defRPr kumimoji="0" sz="56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04797" indent="-304797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11193" indent="-274317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015990" indent="-274317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20787" indent="-233678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625584" indent="-233678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1930381" indent="-233678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33579" indent="-203198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438376" indent="-203198" algn="l" rtl="0" eaLnBrk="1" latinLnBrk="0" hangingPunct="1">
        <a:spcBef>
          <a:spcPct val="20000"/>
        </a:spcBef>
        <a:buClr>
          <a:schemeClr val="tx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73" indent="-203198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79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159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2398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319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399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479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559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6395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3621888"/>
            <a:ext cx="10160000" cy="16932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20" name="Shape 20"/>
          <p:cNvSpPr/>
          <p:nvPr/>
        </p:nvSpPr>
        <p:spPr>
          <a:xfrm>
            <a:off x="0" y="2198892"/>
            <a:ext cx="10160000" cy="16932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21" name="Shape 21"/>
          <p:cNvSpPr txBox="1">
            <a:spLocks noGrp="1"/>
          </p:cNvSpPr>
          <p:nvPr>
            <p:ph type="ctrTitle" idx="4294967295"/>
          </p:nvPr>
        </p:nvSpPr>
        <p:spPr>
          <a:xfrm>
            <a:off x="0" y="2354239"/>
            <a:ext cx="10160000" cy="1243012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ctr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88" b="1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Basic Economic Concepts</a:t>
            </a:r>
          </a:p>
        </p:txBody>
      </p:sp>
      <p:sp>
        <p:nvSpPr>
          <p:cNvPr id="22" name="Shape 22"/>
          <p:cNvSpPr txBox="1">
            <a:spLocks noGrp="1"/>
          </p:cNvSpPr>
          <p:nvPr>
            <p:ph type="subTitle" idx="4294967295"/>
          </p:nvPr>
        </p:nvSpPr>
        <p:spPr>
          <a:xfrm>
            <a:off x="0" y="4554300"/>
            <a:ext cx="10160000" cy="129132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0" marR="0" indent="0" algn="ctr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ECONOMIC ANALYSIS (DBM-121)</a:t>
            </a:r>
            <a:endParaRPr lang="en-US" sz="3555" dirty="0" smtClean="0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indent="0" algn="ctr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55" dirty="0" smtClean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A K JHA</a:t>
            </a:r>
            <a:endParaRPr lang="en-US" sz="3555" dirty="0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0" y="1269975"/>
            <a:ext cx="10160000" cy="16932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36" name="Shape 36"/>
          <p:cNvSpPr txBox="1">
            <a:spLocks noGrp="1"/>
          </p:cNvSpPr>
          <p:nvPr>
            <p:ph type="title" idx="4294967295"/>
          </p:nvPr>
        </p:nvSpPr>
        <p:spPr>
          <a:xfrm>
            <a:off x="1063156" y="50800"/>
            <a:ext cx="8509000" cy="1244600"/>
          </a:xfrm>
          <a:prstGeom prst="rect">
            <a:avLst/>
          </a:prstGeom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ctr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88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Types of Goods</a:t>
            </a:r>
            <a:endParaRPr lang="en-US" sz="4888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Shape 38"/>
          <p:cNvSpPr txBox="1">
            <a:spLocks noGrp="1"/>
          </p:cNvSpPr>
          <p:nvPr>
            <p:ph type="body" idx="4294967295"/>
          </p:nvPr>
        </p:nvSpPr>
        <p:spPr>
          <a:xfrm>
            <a:off x="244929" y="1371595"/>
            <a:ext cx="9915072" cy="5285692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indent="0">
              <a:buNone/>
            </a:pPr>
            <a:r>
              <a:rPr lang="en-IN" sz="2400" b="1" dirty="0" smtClean="0">
                <a:solidFill>
                  <a:srgbClr val="FFFF00"/>
                </a:solidFill>
              </a:rPr>
              <a:t>Consumption goods and capital goods </a:t>
            </a:r>
            <a:r>
              <a:rPr lang="en-IN" sz="2400" dirty="0" err="1" smtClean="0">
                <a:solidFill>
                  <a:srgbClr val="FFFF00"/>
                </a:solidFill>
              </a:rPr>
              <a:t>Goods</a:t>
            </a:r>
            <a:r>
              <a:rPr lang="en-IN" sz="2400" dirty="0" smtClean="0">
                <a:solidFill>
                  <a:srgbClr val="FFFF00"/>
                </a:solidFill>
              </a:rPr>
              <a:t> can also be classified as consumption goods and capital goods .</a:t>
            </a:r>
          </a:p>
          <a:p>
            <a:pPr>
              <a:buClr>
                <a:schemeClr val="tx1"/>
              </a:buClr>
            </a:pPr>
            <a:r>
              <a:rPr lang="en-IN" sz="2400" dirty="0" smtClean="0"/>
              <a:t> </a:t>
            </a:r>
            <a:r>
              <a:rPr lang="en-IN" sz="2400" b="1" dirty="0" smtClean="0"/>
              <a:t>Consumption goods </a:t>
            </a:r>
            <a:r>
              <a:rPr lang="en-IN" sz="2400" dirty="0" smtClean="0"/>
              <a:t>are those goods which yield satisfaction directly. </a:t>
            </a:r>
          </a:p>
          <a:p>
            <a:pPr lvl="1">
              <a:buClr>
                <a:schemeClr val="tx1"/>
              </a:buClr>
            </a:pPr>
            <a:r>
              <a:rPr lang="en-IN" sz="2200" dirty="0" smtClean="0"/>
              <a:t>They are used by the consumers to satisfy their wants directly, e.g., food, clothing, pen, ink, etc.. They are also called goods of the first order.</a:t>
            </a:r>
          </a:p>
          <a:p>
            <a:pPr>
              <a:buClr>
                <a:schemeClr val="tx1"/>
              </a:buClr>
            </a:pPr>
            <a:r>
              <a:rPr lang="en-IN" sz="2400" dirty="0" smtClean="0"/>
              <a:t> </a:t>
            </a:r>
            <a:r>
              <a:rPr lang="en-IN" sz="2400" b="1" dirty="0" smtClean="0"/>
              <a:t>Capita goods </a:t>
            </a:r>
            <a:r>
              <a:rPr lang="en-IN" sz="2400" dirty="0" smtClean="0"/>
              <a:t> are those goods which help us to produce other goods, </a:t>
            </a:r>
          </a:p>
          <a:p>
            <a:pPr lvl="1">
              <a:buClr>
                <a:schemeClr val="tx1"/>
              </a:buClr>
            </a:pPr>
            <a:r>
              <a:rPr lang="en-IN" sz="2200" dirty="0" smtClean="0"/>
              <a:t>For example, tools, machines, etc. They are also called </a:t>
            </a:r>
            <a:r>
              <a:rPr lang="en-IN" sz="2200" b="1" dirty="0" smtClean="0"/>
              <a:t>Producers’ goods or Goods of Second Order.</a:t>
            </a:r>
            <a:endParaRPr lang="en-IN" sz="2200" dirty="0" smtClean="0"/>
          </a:p>
          <a:p>
            <a:pPr lvl="1">
              <a:buClr>
                <a:schemeClr val="tx1"/>
              </a:buClr>
            </a:pPr>
            <a:r>
              <a:rPr lang="en-IN" sz="2200" dirty="0" smtClean="0"/>
              <a:t>They satisfy wants only indirectly, because they help in producing goods which in turn satisfy our wants directly.</a:t>
            </a:r>
          </a:p>
          <a:p>
            <a:pPr>
              <a:buClr>
                <a:schemeClr val="tx1"/>
              </a:buClr>
            </a:pPr>
            <a:r>
              <a:rPr lang="en-IN" sz="2400" dirty="0" smtClean="0"/>
              <a:t> </a:t>
            </a:r>
            <a:r>
              <a:rPr lang="en-IN" sz="2400" b="1" dirty="0" smtClean="0"/>
              <a:t>Intermediate goods </a:t>
            </a:r>
            <a:r>
              <a:rPr lang="en-IN" sz="2400" dirty="0" smtClean="0"/>
              <a:t>are goods which are in between the consumption goods and capital goods. </a:t>
            </a:r>
          </a:p>
          <a:p>
            <a:pPr lvl="1">
              <a:buClr>
                <a:schemeClr val="tx1"/>
              </a:buClr>
            </a:pPr>
            <a:r>
              <a:rPr lang="en-IN" sz="2200" dirty="0" smtClean="0"/>
              <a:t>They are the raw materials used in the production of the final consumption goods. </a:t>
            </a:r>
          </a:p>
          <a:p>
            <a:pPr lvl="1">
              <a:buClr>
                <a:schemeClr val="tx1"/>
              </a:buClr>
            </a:pPr>
            <a:r>
              <a:rPr lang="en-IN" sz="2200" dirty="0" smtClean="0"/>
              <a:t>For example, milk as a raw material is used to prepare </a:t>
            </a:r>
            <a:r>
              <a:rPr lang="en-IN" sz="2200" dirty="0" err="1" smtClean="0"/>
              <a:t>Paneer</a:t>
            </a:r>
            <a:r>
              <a:rPr lang="en-IN" sz="2200" dirty="0" smtClean="0"/>
              <a:t>, butter, etc.</a:t>
            </a:r>
          </a:p>
          <a:p>
            <a:pPr>
              <a:buNone/>
            </a:pPr>
            <a:endParaRPr lang="en-IN" sz="2400" dirty="0" smtClean="0"/>
          </a:p>
          <a:p>
            <a:endParaRPr lang="en-IN" sz="2400" dirty="0" smtClean="0"/>
          </a:p>
          <a:p>
            <a:pPr marL="381000" marR="0" lvl="0" indent="-248355" algn="l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7264"/>
              <a:buNone/>
            </a:pPr>
            <a:endParaRPr lang="en-US" sz="240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0" y="1269975"/>
            <a:ext cx="10160000" cy="16932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36" name="Shape 36"/>
          <p:cNvSpPr txBox="1">
            <a:spLocks noGrp="1"/>
          </p:cNvSpPr>
          <p:nvPr>
            <p:ph type="title" idx="4294967295"/>
          </p:nvPr>
        </p:nvSpPr>
        <p:spPr>
          <a:xfrm>
            <a:off x="1063156" y="50800"/>
            <a:ext cx="8509000" cy="1244600"/>
          </a:xfrm>
          <a:prstGeom prst="rect">
            <a:avLst/>
          </a:prstGeom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ctr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88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Types of Goods</a:t>
            </a:r>
            <a:endParaRPr lang="en-US" sz="4888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Shape 38"/>
          <p:cNvSpPr txBox="1">
            <a:spLocks noGrp="1"/>
          </p:cNvSpPr>
          <p:nvPr>
            <p:ph type="body" idx="4294967295"/>
          </p:nvPr>
        </p:nvSpPr>
        <p:spPr>
          <a:xfrm>
            <a:off x="244929" y="1371595"/>
            <a:ext cx="9915072" cy="5285692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>
              <a:buClr>
                <a:schemeClr val="tx1"/>
              </a:buClr>
            </a:pPr>
            <a:r>
              <a:rPr lang="en-IN" sz="2000" b="1" dirty="0" smtClean="0"/>
              <a:t>Material goods. </a:t>
            </a:r>
            <a:r>
              <a:rPr lang="en-IN" sz="2000" dirty="0" smtClean="0"/>
              <a:t>The example of material goods are land, buildings, cash, etc.</a:t>
            </a:r>
          </a:p>
          <a:p>
            <a:pPr>
              <a:buClr>
                <a:schemeClr val="tx1"/>
              </a:buClr>
            </a:pPr>
            <a:r>
              <a:rPr lang="en-IN" sz="2000" dirty="0" smtClean="0"/>
              <a:t> </a:t>
            </a:r>
            <a:r>
              <a:rPr lang="en-IN" sz="2000" b="1" dirty="0" smtClean="0"/>
              <a:t>Non-material goods : Various kinds services . </a:t>
            </a:r>
          </a:p>
          <a:p>
            <a:pPr lvl="1">
              <a:buClr>
                <a:schemeClr val="tx1"/>
              </a:buClr>
            </a:pPr>
            <a:r>
              <a:rPr lang="en-IN" sz="2000" dirty="0" smtClean="0"/>
              <a:t>They are not tangible but and can be transferred. For example, The goodwill of a business. </a:t>
            </a:r>
            <a:r>
              <a:rPr lang="en-IN" sz="2000" i="1" dirty="0" smtClean="0"/>
              <a:t> </a:t>
            </a:r>
            <a:endParaRPr lang="en-IN" sz="2000" dirty="0" smtClean="0"/>
          </a:p>
          <a:p>
            <a:pPr>
              <a:buClr>
                <a:schemeClr val="tx1"/>
              </a:buClr>
            </a:pPr>
            <a:r>
              <a:rPr lang="en-IN" sz="2000" b="1" dirty="0" smtClean="0"/>
              <a:t>Transferable and non-transferable goods </a:t>
            </a:r>
          </a:p>
          <a:p>
            <a:pPr lvl="1">
              <a:buClr>
                <a:schemeClr val="tx1"/>
              </a:buClr>
            </a:pPr>
            <a:r>
              <a:rPr lang="en-IN" sz="2000" dirty="0" smtClean="0"/>
              <a:t>Most material can be transferred to other and thus their ownership can be changed. </a:t>
            </a:r>
          </a:p>
          <a:p>
            <a:pPr lvl="1">
              <a:buClr>
                <a:schemeClr val="tx1"/>
              </a:buClr>
            </a:pPr>
            <a:r>
              <a:rPr lang="en-IN" sz="2000" dirty="0" smtClean="0"/>
              <a:t>e.g. land, building, etc.</a:t>
            </a:r>
          </a:p>
          <a:p>
            <a:pPr>
              <a:buClr>
                <a:schemeClr val="tx1"/>
              </a:buClr>
            </a:pPr>
            <a:r>
              <a:rPr lang="en-IN" sz="2000" dirty="0" smtClean="0"/>
              <a:t>Non-transferable goods </a:t>
            </a:r>
          </a:p>
          <a:p>
            <a:pPr lvl="1">
              <a:buClr>
                <a:schemeClr val="tx1"/>
              </a:buClr>
            </a:pPr>
            <a:r>
              <a:rPr lang="en-IN" sz="2000" dirty="0" smtClean="0"/>
              <a:t>which are non-tangible and can not be transferred to other like skill, intelligence, etc. </a:t>
            </a:r>
          </a:p>
          <a:p>
            <a:pPr>
              <a:buClr>
                <a:schemeClr val="tx1"/>
              </a:buClr>
            </a:pPr>
            <a:r>
              <a:rPr lang="en-IN" sz="2000" dirty="0" smtClean="0"/>
              <a:t> </a:t>
            </a:r>
            <a:r>
              <a:rPr lang="en-IN" sz="2000" b="1" dirty="0" smtClean="0"/>
              <a:t>Personal and Impersonal goods</a:t>
            </a:r>
            <a:r>
              <a:rPr lang="en-IN" sz="2000" dirty="0" smtClean="0"/>
              <a:t>. </a:t>
            </a:r>
          </a:p>
          <a:p>
            <a:pPr lvl="1">
              <a:buClr>
                <a:schemeClr val="tx1"/>
              </a:buClr>
            </a:pPr>
            <a:r>
              <a:rPr lang="en-IN" sz="2000" dirty="0" smtClean="0"/>
              <a:t>Personal goods refer to the personal qualities of a person, </a:t>
            </a:r>
          </a:p>
          <a:p>
            <a:pPr lvl="1">
              <a:buClr>
                <a:schemeClr val="tx1"/>
              </a:buClr>
            </a:pPr>
            <a:r>
              <a:rPr lang="en-IN" sz="2000" dirty="0" smtClean="0"/>
              <a:t>e.g., his ability and skill. They are non-material and exist inside him. They are also called internal goods.</a:t>
            </a:r>
          </a:p>
          <a:p>
            <a:pPr>
              <a:buClr>
                <a:schemeClr val="tx1"/>
              </a:buClr>
            </a:pPr>
            <a:r>
              <a:rPr lang="en-IN" sz="2000" dirty="0" smtClean="0"/>
              <a:t> </a:t>
            </a:r>
            <a:r>
              <a:rPr lang="en-IN" sz="2000" b="1" dirty="0" smtClean="0"/>
              <a:t>Impersonal goods </a:t>
            </a:r>
          </a:p>
          <a:p>
            <a:pPr lvl="1">
              <a:buClr>
                <a:schemeClr val="tx1"/>
              </a:buClr>
            </a:pPr>
            <a:r>
              <a:rPr lang="en-IN" sz="2000" dirty="0" smtClean="0"/>
              <a:t>Those goods that are not personal. They are external and lie outside a person.,</a:t>
            </a:r>
          </a:p>
          <a:p>
            <a:pPr lvl="1">
              <a:buClr>
                <a:schemeClr val="tx1"/>
              </a:buClr>
            </a:pPr>
            <a:r>
              <a:rPr lang="en-IN" sz="2000" dirty="0" smtClean="0"/>
              <a:t>e.g. land , building, etc. These are also called  external goods.</a:t>
            </a:r>
          </a:p>
          <a:p>
            <a:pPr indent="0">
              <a:buNone/>
            </a:pPr>
            <a:endParaRPr lang="en-IN" sz="2000" dirty="0" smtClean="0"/>
          </a:p>
          <a:p>
            <a:pPr>
              <a:buNone/>
            </a:pPr>
            <a:endParaRPr lang="en-IN" sz="2000" dirty="0" smtClean="0"/>
          </a:p>
          <a:p>
            <a:endParaRPr lang="en-IN" sz="2000" dirty="0" smtClean="0"/>
          </a:p>
          <a:p>
            <a:pPr marL="381000" marR="0" lvl="0" indent="-248355" algn="l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7264"/>
              <a:buNone/>
            </a:pPr>
            <a:endParaRPr lang="en-US" sz="200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>
            <a:off x="0" y="1269975"/>
            <a:ext cx="10160000" cy="16932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28" name="Shape 28"/>
          <p:cNvSpPr txBox="1">
            <a:spLocks noGrp="1"/>
          </p:cNvSpPr>
          <p:nvPr>
            <p:ph type="title" idx="4294967295"/>
          </p:nvPr>
        </p:nvSpPr>
        <p:spPr>
          <a:xfrm>
            <a:off x="736576" y="50800"/>
            <a:ext cx="8509000" cy="1244600"/>
          </a:xfrm>
          <a:prstGeom prst="rect">
            <a:avLst/>
          </a:prstGeom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ctr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88" b="1" dirty="0" smtClean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Need </a:t>
            </a:r>
            <a:r>
              <a:rPr lang="en-US" sz="4888" b="1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and </a:t>
            </a:r>
            <a:r>
              <a:rPr lang="en-US" sz="4888" b="1" dirty="0" smtClean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Want</a:t>
            </a:r>
            <a:endParaRPr lang="en-US" sz="4888" b="1" dirty="0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Shape 29"/>
          <p:cNvSpPr txBox="1">
            <a:spLocks noGrp="1"/>
          </p:cNvSpPr>
          <p:nvPr>
            <p:ph type="body" idx="4294967295"/>
          </p:nvPr>
        </p:nvSpPr>
        <p:spPr>
          <a:xfrm>
            <a:off x="0" y="1660525"/>
            <a:ext cx="10160000" cy="5307013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979488" lvl="0" indent="-620713">
              <a:lnSpc>
                <a:spcPct val="119921"/>
              </a:lnSpc>
              <a:spcBef>
                <a:spcPts val="0"/>
              </a:spcBef>
              <a:buClr>
                <a:srgbClr val="FFFFFF"/>
              </a:buClr>
              <a:buSzPct val="164609"/>
              <a:buFont typeface="Arial"/>
              <a:buChar char="•"/>
            </a:pPr>
            <a:r>
              <a:rPr lang="en-US" sz="3600" b="1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Need is </a:t>
            </a:r>
            <a:r>
              <a:rPr lang="en-US" sz="3600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 state of felt deprivation of some basic satisfaction. </a:t>
            </a:r>
          </a:p>
          <a:p>
            <a:pPr marL="1701787" lvl="4" indent="-276577">
              <a:lnSpc>
                <a:spcPct val="119921"/>
              </a:lnSpc>
              <a:spcBef>
                <a:spcPts val="0"/>
              </a:spcBef>
              <a:buClr>
                <a:srgbClr val="FFFFFF"/>
              </a:buClr>
              <a:buSzPct val="164609"/>
              <a:buNone/>
            </a:pPr>
            <a:r>
              <a:rPr lang="en-US" sz="2855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- It is a basic requirement for survival.</a:t>
            </a:r>
            <a:endParaRPr lang="en-US" sz="2855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79488" marR="0" lvl="0" indent="-630238" algn="l">
              <a:lnSpc>
                <a:spcPct val="119921"/>
              </a:lnSpc>
              <a:spcBef>
                <a:spcPts val="635"/>
              </a:spcBef>
              <a:spcAft>
                <a:spcPts val="0"/>
              </a:spcAft>
              <a:buClr>
                <a:srgbClr val="FFFFFF"/>
              </a:buClr>
              <a:buSzPct val="164609"/>
              <a:buFont typeface="Arial"/>
              <a:buChar char="•"/>
            </a:pPr>
            <a:r>
              <a:rPr lang="en-US" sz="3600" b="1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Want</a:t>
            </a:r>
            <a:r>
              <a:rPr lang="en-US" sz="3600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is a </a:t>
            </a:r>
            <a:r>
              <a:rPr lang="en-US" sz="360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means of expressing a need.</a:t>
            </a:r>
            <a:r>
              <a:rPr lang="en-US" sz="3555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lang="en-US" sz="3555" dirty="0" smtClean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4" algn="just">
              <a:buFontTx/>
              <a:buChar char="-"/>
            </a:pPr>
            <a:r>
              <a:rPr lang="en-IN" sz="2800" dirty="0" smtClean="0">
                <a:solidFill>
                  <a:schemeClr val="bg1"/>
                </a:solidFill>
              </a:rPr>
              <a:t>Human desires culminate into wants</a:t>
            </a:r>
            <a:endParaRPr lang="en-IN" sz="2400" dirty="0" smtClean="0">
              <a:solidFill>
                <a:schemeClr val="bg1"/>
              </a:solidFill>
            </a:endParaRPr>
          </a:p>
          <a:p>
            <a:pPr lvl="4" algn="just">
              <a:buFontTx/>
              <a:buChar char="-"/>
            </a:pPr>
            <a:r>
              <a:rPr lang="en-IN" sz="2800" dirty="0" smtClean="0">
                <a:solidFill>
                  <a:schemeClr val="bg1"/>
                </a:solidFill>
              </a:rPr>
              <a:t>It is a specific need for something</a:t>
            </a:r>
            <a:endParaRPr lang="en-IN" sz="2400" dirty="0" smtClean="0">
              <a:solidFill>
                <a:schemeClr val="bg1"/>
              </a:solidFill>
            </a:endParaRPr>
          </a:p>
          <a:p>
            <a:pPr marL="979488" lvl="0" indent="-630238">
              <a:lnSpc>
                <a:spcPct val="119921"/>
              </a:lnSpc>
              <a:spcBef>
                <a:spcPts val="635"/>
              </a:spcBef>
              <a:buClr>
                <a:srgbClr val="FFFFFF"/>
              </a:buClr>
              <a:buSzPct val="164609"/>
              <a:buFont typeface="Arial"/>
              <a:buChar char="•"/>
            </a:pPr>
            <a:r>
              <a:rPr lang="en-IN" sz="3600" b="1" dirty="0" smtClean="0"/>
              <a:t>Desire- </a:t>
            </a:r>
            <a:r>
              <a:rPr lang="en-IN" sz="3600" dirty="0" smtClean="0"/>
              <a:t>Satisfying a want in a particular way</a:t>
            </a:r>
          </a:p>
          <a:p>
            <a:pPr algn="just">
              <a:buNone/>
            </a:pPr>
            <a:endParaRPr lang="en-US" sz="320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>
            <a:off x="0" y="1269975"/>
            <a:ext cx="10160000" cy="16932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28" name="Shape 28"/>
          <p:cNvSpPr txBox="1">
            <a:spLocks noGrp="1"/>
          </p:cNvSpPr>
          <p:nvPr>
            <p:ph type="title" idx="4294967295"/>
          </p:nvPr>
        </p:nvSpPr>
        <p:spPr>
          <a:xfrm>
            <a:off x="0" y="50800"/>
            <a:ext cx="10160000" cy="1244600"/>
          </a:xfrm>
          <a:prstGeom prst="rect">
            <a:avLst/>
          </a:prstGeom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ctr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smtClean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Goods</a:t>
            </a:r>
            <a:r>
              <a:rPr lang="en-US" sz="3600" b="1" dirty="0" smtClean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, Services and Products</a:t>
            </a:r>
            <a:endParaRPr lang="en-US" sz="3600" b="1" dirty="0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Shape 29"/>
          <p:cNvSpPr txBox="1">
            <a:spLocks noGrp="1"/>
          </p:cNvSpPr>
          <p:nvPr>
            <p:ph type="body" idx="4294967295"/>
          </p:nvPr>
        </p:nvSpPr>
        <p:spPr>
          <a:xfrm>
            <a:off x="244928" y="1644196"/>
            <a:ext cx="9915072" cy="5307013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611188" lvl="0" indent="-514350">
              <a:lnSpc>
                <a:spcPct val="119921"/>
              </a:lnSpc>
              <a:spcBef>
                <a:spcPts val="0"/>
              </a:spcBef>
              <a:buClr>
                <a:srgbClr val="FFFFFF"/>
              </a:buClr>
              <a:buSzPct val="164609"/>
              <a:buAutoNum type="arabicPeriod"/>
            </a:pPr>
            <a:r>
              <a:rPr lang="en-US" sz="3200" b="1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Goods</a:t>
            </a:r>
          </a:p>
          <a:p>
            <a:pPr marL="944559" lvl="1" indent="0">
              <a:lnSpc>
                <a:spcPct val="119921"/>
              </a:lnSpc>
              <a:spcBef>
                <a:spcPts val="0"/>
              </a:spcBef>
              <a:buClr>
                <a:srgbClr val="FFFFFF"/>
              </a:buClr>
              <a:buSzPct val="164609"/>
              <a:buNone/>
            </a:pPr>
            <a:r>
              <a:rPr lang="en-US" sz="2800" dirty="0" smtClean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All tangible things which possess utility and which can satisfy human needs and wants. </a:t>
            </a:r>
            <a:endParaRPr lang="en-US" sz="3200" dirty="0" smtClean="0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38163" lvl="0" indent="-441325">
              <a:lnSpc>
                <a:spcPct val="119921"/>
              </a:lnSpc>
              <a:spcBef>
                <a:spcPts val="0"/>
              </a:spcBef>
              <a:buClr>
                <a:srgbClr val="FFFFFF"/>
              </a:buClr>
              <a:buSzPct val="164609"/>
              <a:buNone/>
            </a:pPr>
            <a:r>
              <a:rPr lang="en-US" sz="3200" b="1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2. Services</a:t>
            </a:r>
          </a:p>
          <a:p>
            <a:pPr marL="944559" lvl="1" indent="0">
              <a:lnSpc>
                <a:spcPct val="119921"/>
              </a:lnSpc>
              <a:spcBef>
                <a:spcPts val="0"/>
              </a:spcBef>
              <a:buClr>
                <a:srgbClr val="FFFFFF"/>
              </a:buClr>
              <a:buSzPct val="164609"/>
              <a:buNone/>
            </a:pPr>
            <a:r>
              <a:rPr lang="en-US" sz="2800" dirty="0" smtClean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All activities and processes , which are intangible and performed to satisfy human needs and wants.</a:t>
            </a:r>
            <a:endParaRPr lang="en-US" sz="3200" dirty="0" smtClean="0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38163" lvl="0" indent="-441325">
              <a:lnSpc>
                <a:spcPct val="119921"/>
              </a:lnSpc>
              <a:spcBef>
                <a:spcPts val="0"/>
              </a:spcBef>
              <a:buClr>
                <a:srgbClr val="FFFFFF"/>
              </a:buClr>
              <a:buSzPct val="164609"/>
              <a:buNone/>
            </a:pPr>
            <a:r>
              <a:rPr lang="en-US" sz="3200" b="1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3. Products</a:t>
            </a:r>
          </a:p>
          <a:p>
            <a:pPr marL="944559" lvl="1" indent="0">
              <a:lnSpc>
                <a:spcPct val="119921"/>
              </a:lnSpc>
              <a:spcBef>
                <a:spcPts val="0"/>
              </a:spcBef>
              <a:buClr>
                <a:srgbClr val="FFFFFF"/>
              </a:buClr>
              <a:buSzPct val="164609"/>
              <a:buNone/>
            </a:pPr>
            <a:r>
              <a:rPr lang="en-US" sz="2800" dirty="0" smtClean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An goods or services </a:t>
            </a:r>
            <a:r>
              <a:rPr lang="en-US" sz="2800" dirty="0" smtClean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available </a:t>
            </a:r>
            <a:r>
              <a:rPr lang="en-US" sz="2800" dirty="0" smtClean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in the market for sale.</a:t>
            </a:r>
            <a:endParaRPr lang="en-US" sz="3200" dirty="0" smtClean="0">
              <a:solidFill>
                <a:srgbClr val="FFC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38163" lvl="0" indent="-441325">
              <a:lnSpc>
                <a:spcPct val="119921"/>
              </a:lnSpc>
              <a:spcBef>
                <a:spcPts val="0"/>
              </a:spcBef>
              <a:buClr>
                <a:srgbClr val="FFFFFF"/>
              </a:buClr>
              <a:buSzPct val="164609"/>
              <a:buNone/>
            </a:pPr>
            <a:endParaRPr lang="en-US" sz="3200" dirty="0" smtClean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ifferentiate between goods and services - Economics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59229" y="1307287"/>
          <a:ext cx="9552214" cy="5455920"/>
        </p:xfrm>
        <a:graphic>
          <a:graphicData uri="http://schemas.openxmlformats.org/drawingml/2006/table">
            <a:tbl>
              <a:tblPr firstRow="1" bandRow="1"/>
              <a:tblGrid>
                <a:gridCol w="4776107"/>
                <a:gridCol w="477610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>
                          <a:solidFill>
                            <a:srgbClr val="FFC000"/>
                          </a:solidFill>
                        </a:rPr>
                        <a:t>Goods</a:t>
                      </a:r>
                      <a:endParaRPr lang="en-IN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>
                          <a:solidFill>
                            <a:srgbClr val="FFC000"/>
                          </a:solidFill>
                        </a:rPr>
                        <a:t>Services</a:t>
                      </a:r>
                      <a:endParaRPr lang="en-IN" sz="28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2300" dirty="0" smtClean="0"/>
                        <a:t>Goods are tangible</a:t>
                      </a:r>
                      <a:endParaRPr lang="en-IN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300" dirty="0" smtClean="0"/>
                        <a:t>Services are intangible</a:t>
                      </a:r>
                      <a:endParaRPr lang="en-IN" sz="2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2300" dirty="0" smtClean="0"/>
                        <a:t>They can be seen and touched</a:t>
                      </a:r>
                      <a:endParaRPr lang="en-IN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300" dirty="0" smtClean="0"/>
                        <a:t>They can</a:t>
                      </a:r>
                      <a:r>
                        <a:rPr lang="en-IN" sz="2300" baseline="0" dirty="0" smtClean="0"/>
                        <a:t> not</a:t>
                      </a:r>
                      <a:r>
                        <a:rPr lang="en-IN" sz="2300" dirty="0" smtClean="0"/>
                        <a:t> be seen and touched. But they can be felt.</a:t>
                      </a:r>
                      <a:endParaRPr lang="en-IN" sz="2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2300" dirty="0" smtClean="0"/>
                        <a:t>Goods can be stored</a:t>
                      </a:r>
                      <a:endParaRPr lang="en-IN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300" dirty="0" smtClean="0"/>
                        <a:t>Services can not be stored</a:t>
                      </a:r>
                      <a:endParaRPr lang="en-IN" sz="2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2300" dirty="0" smtClean="0"/>
                        <a:t>There is a time gap between the production and consumption</a:t>
                      </a:r>
                      <a:endParaRPr lang="en-IN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300" dirty="0" smtClean="0"/>
                        <a:t>There is no time gap. </a:t>
                      </a:r>
                      <a:endParaRPr lang="en-IN" sz="2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2300" dirty="0" smtClean="0"/>
                        <a:t>Production and distribution are separated from consumption</a:t>
                      </a:r>
                      <a:endParaRPr lang="en-IN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300" dirty="0" smtClean="0"/>
                        <a:t>Services are produced,</a:t>
                      </a:r>
                      <a:r>
                        <a:rPr lang="en-IN" sz="2300" baseline="0" dirty="0" smtClean="0"/>
                        <a:t> distributed </a:t>
                      </a:r>
                      <a:r>
                        <a:rPr lang="en-IN" sz="2300" dirty="0" smtClean="0"/>
                        <a:t>and consumed simultaneously</a:t>
                      </a:r>
                      <a:endParaRPr lang="en-IN" sz="2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2300" dirty="0" smtClean="0"/>
                        <a:t>Goods are things or material</a:t>
                      </a:r>
                      <a:endParaRPr lang="en-IN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300" dirty="0" smtClean="0"/>
                        <a:t>Services are activities or processes</a:t>
                      </a:r>
                      <a:endParaRPr lang="en-IN" sz="2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2300" dirty="0" smtClean="0"/>
                        <a:t>Transfer of ownership is possible</a:t>
                      </a:r>
                      <a:endParaRPr lang="en-IN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300" dirty="0" smtClean="0"/>
                        <a:t>Ownership can not be transferred </a:t>
                      </a:r>
                      <a:endParaRPr lang="en-IN" sz="2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2300" dirty="0" smtClean="0"/>
                        <a:t>Example, Table, books, pen, etc.</a:t>
                      </a:r>
                      <a:endParaRPr lang="en-IN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300" dirty="0" smtClean="0"/>
                        <a:t>Example, Teaching, health services, hospitality, etc.</a:t>
                      </a:r>
                      <a:endParaRPr lang="en-IN" sz="23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49086" y="424536"/>
            <a:ext cx="8343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b="1" dirty="0" smtClean="0">
                <a:solidFill>
                  <a:srgbClr val="FFFF00"/>
                </a:solidFill>
              </a:rPr>
              <a:t>Difference between Goods and Services</a:t>
            </a:r>
            <a:endParaRPr lang="en-IN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0" y="1269975"/>
            <a:ext cx="10160000" cy="16932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36" name="Shape 36"/>
          <p:cNvSpPr txBox="1">
            <a:spLocks noGrp="1"/>
          </p:cNvSpPr>
          <p:nvPr>
            <p:ph type="title" idx="4294967295"/>
          </p:nvPr>
        </p:nvSpPr>
        <p:spPr>
          <a:xfrm>
            <a:off x="1063156" y="50800"/>
            <a:ext cx="8509000" cy="1244600"/>
          </a:xfrm>
          <a:prstGeom prst="rect">
            <a:avLst/>
          </a:prstGeom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ctr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88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Types of Goods</a:t>
            </a:r>
            <a:endParaRPr lang="en-US" sz="4888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Shape 38"/>
          <p:cNvSpPr txBox="1">
            <a:spLocks noGrp="1"/>
          </p:cNvSpPr>
          <p:nvPr>
            <p:ph type="body" idx="4294967295"/>
          </p:nvPr>
        </p:nvSpPr>
        <p:spPr>
          <a:xfrm>
            <a:off x="0" y="1453240"/>
            <a:ext cx="10160001" cy="5285692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marL="381000" marR="0" lvl="0" indent="-248355" algn="l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7264"/>
              <a:buNone/>
            </a:pPr>
            <a:r>
              <a:rPr lang="en-US" sz="2400" b="1" dirty="0" smtClean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Types of goods related </a:t>
            </a:r>
            <a:r>
              <a:rPr lang="en-US" sz="2400" b="1" smtClean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to income</a:t>
            </a:r>
            <a:endParaRPr lang="en-IN" sz="2400" b="1" dirty="0" smtClean="0">
              <a:solidFill>
                <a:srgbClr val="FFFF00"/>
              </a:solidFill>
            </a:endParaRPr>
          </a:p>
          <a:p>
            <a:pPr>
              <a:buClr>
                <a:schemeClr val="tx1"/>
              </a:buClr>
            </a:pPr>
            <a:r>
              <a:rPr lang="en-IN" sz="2400" dirty="0" smtClean="0"/>
              <a:t> </a:t>
            </a:r>
            <a:r>
              <a:rPr lang="en-IN" sz="2800" b="1" dirty="0" smtClean="0"/>
              <a:t>Inferior good: </a:t>
            </a:r>
            <a:endParaRPr lang="en-IN" sz="2400" b="1" dirty="0" smtClean="0"/>
          </a:p>
          <a:p>
            <a:pPr lvl="1">
              <a:buClr>
                <a:schemeClr val="tx1"/>
              </a:buClr>
            </a:pPr>
            <a:r>
              <a:rPr lang="en-IN" sz="2200" dirty="0" smtClean="0"/>
              <a:t>Goods for which </a:t>
            </a:r>
            <a:r>
              <a:rPr lang="en-IN" sz="2200" i="1" dirty="0" smtClean="0"/>
              <a:t>demand </a:t>
            </a:r>
            <a:r>
              <a:rPr lang="en-IN" sz="2200" dirty="0" smtClean="0"/>
              <a:t>decreases as </a:t>
            </a:r>
            <a:r>
              <a:rPr lang="en-IN" sz="2200" i="1" dirty="0" smtClean="0"/>
              <a:t>consumer’s income </a:t>
            </a:r>
            <a:r>
              <a:rPr lang="en-IN" sz="2200" dirty="0" smtClean="0"/>
              <a:t>rises. </a:t>
            </a:r>
          </a:p>
          <a:p>
            <a:pPr lvl="1">
              <a:buClr>
                <a:schemeClr val="tx1"/>
              </a:buClr>
            </a:pPr>
            <a:r>
              <a:rPr lang="en-IN" sz="2200" dirty="0" smtClean="0"/>
              <a:t>Has negative  “income elasticity” .</a:t>
            </a:r>
          </a:p>
          <a:p>
            <a:pPr>
              <a:buClr>
                <a:schemeClr val="tx1"/>
              </a:buClr>
            </a:pPr>
            <a:r>
              <a:rPr lang="en-IN" sz="2400" dirty="0" smtClean="0"/>
              <a:t> </a:t>
            </a:r>
            <a:r>
              <a:rPr lang="en-IN" sz="2800" b="1" dirty="0" smtClean="0"/>
              <a:t>Normal good: </a:t>
            </a:r>
            <a:endParaRPr lang="en-IN" sz="2400" b="1" dirty="0" smtClean="0"/>
          </a:p>
          <a:p>
            <a:pPr lvl="1">
              <a:buClr>
                <a:schemeClr val="tx1"/>
              </a:buClr>
            </a:pPr>
            <a:r>
              <a:rPr lang="en-IN" sz="2200" dirty="0" smtClean="0"/>
              <a:t>Goods for which demand </a:t>
            </a:r>
            <a:r>
              <a:rPr lang="en-IN" sz="2200" i="1" dirty="0" smtClean="0"/>
              <a:t>increases with rise in </a:t>
            </a:r>
            <a:r>
              <a:rPr lang="en-IN" sz="2200" dirty="0" smtClean="0"/>
              <a:t>consumer ‘s </a:t>
            </a:r>
            <a:r>
              <a:rPr lang="en-IN" sz="2200" i="1" dirty="0" smtClean="0"/>
              <a:t>income</a:t>
            </a:r>
            <a:r>
              <a:rPr lang="en-IN" sz="2200" dirty="0" smtClean="0"/>
              <a:t>. </a:t>
            </a:r>
          </a:p>
          <a:p>
            <a:pPr lvl="1">
              <a:buClr>
                <a:schemeClr val="tx1"/>
              </a:buClr>
            </a:pPr>
            <a:r>
              <a:rPr lang="en-IN" sz="2200" dirty="0" smtClean="0"/>
              <a:t>Has positive “income elasticity”. </a:t>
            </a:r>
          </a:p>
          <a:p>
            <a:pPr>
              <a:buClr>
                <a:schemeClr val="tx1"/>
              </a:buClr>
            </a:pPr>
            <a:r>
              <a:rPr lang="en-IN" sz="2400" dirty="0" smtClean="0"/>
              <a:t> </a:t>
            </a:r>
            <a:r>
              <a:rPr lang="en-IN" sz="2800" b="1" dirty="0" smtClean="0"/>
              <a:t>Superior good: </a:t>
            </a:r>
            <a:endParaRPr lang="en-IN" sz="2400" b="1" dirty="0" smtClean="0"/>
          </a:p>
          <a:p>
            <a:pPr lvl="1">
              <a:buClr>
                <a:schemeClr val="tx1"/>
              </a:buClr>
            </a:pPr>
            <a:r>
              <a:rPr lang="en-IN" sz="2200" b="1" dirty="0" smtClean="0"/>
              <a:t>That tends make </a:t>
            </a:r>
            <a:r>
              <a:rPr lang="en-IN" sz="2200" dirty="0" smtClean="0"/>
              <a:t>up a </a:t>
            </a:r>
            <a:r>
              <a:rPr lang="en-IN" sz="2200" i="1" dirty="0" smtClean="0"/>
              <a:t>larger proportion </a:t>
            </a:r>
            <a:r>
              <a:rPr lang="en-IN" sz="2200" dirty="0" smtClean="0"/>
              <a:t>of consumption with rise in in</a:t>
            </a:r>
            <a:r>
              <a:rPr lang="en-IN" sz="2200" i="1" dirty="0" smtClean="0"/>
              <a:t>come.</a:t>
            </a:r>
          </a:p>
          <a:p>
            <a:pPr lvl="1">
              <a:buClr>
                <a:schemeClr val="tx1"/>
              </a:buClr>
            </a:pPr>
            <a:r>
              <a:rPr lang="en-IN" sz="2200" i="1" dirty="0" smtClean="0"/>
              <a:t>Has elasticity , which is</a:t>
            </a:r>
            <a:r>
              <a:rPr lang="en-IN" sz="2200" dirty="0" smtClean="0"/>
              <a:t> both positive and greater than 1. </a:t>
            </a:r>
          </a:p>
          <a:p>
            <a:pPr lvl="1">
              <a:buClr>
                <a:schemeClr val="tx1"/>
              </a:buClr>
            </a:pPr>
            <a:r>
              <a:rPr lang="en-IN" sz="2200" dirty="0" smtClean="0"/>
              <a:t>It might be a luxury good that is not purchased at all below a certain level of income, </a:t>
            </a:r>
            <a:r>
              <a:rPr lang="en-IN" sz="2200" dirty="0" err="1" smtClean="0"/>
              <a:t>e,g</a:t>
            </a:r>
            <a:r>
              <a:rPr lang="en-IN" sz="2200" dirty="0" smtClean="0"/>
              <a:t>. a penthouse ,a luxury car. </a:t>
            </a:r>
          </a:p>
          <a:p>
            <a:pPr>
              <a:buClr>
                <a:schemeClr val="tx1"/>
              </a:buClr>
            </a:pPr>
            <a:r>
              <a:rPr lang="en-IN" sz="2400" dirty="0" smtClean="0"/>
              <a:t> </a:t>
            </a:r>
            <a:r>
              <a:rPr lang="en-IN" sz="2800" b="1" dirty="0" smtClean="0"/>
              <a:t>Luxury good: S</a:t>
            </a:r>
            <a:r>
              <a:rPr lang="en-IN" sz="2800" dirty="0" smtClean="0"/>
              <a:t>uperior good</a:t>
            </a:r>
            <a:r>
              <a:rPr lang="en-IN" sz="2800" dirty="0" smtClean="0"/>
              <a:t>. </a:t>
            </a:r>
            <a:endParaRPr lang="en-IN" sz="2400" dirty="0" smtClean="0"/>
          </a:p>
          <a:p>
            <a:r>
              <a:rPr lang="en-IN" sz="2400" b="1" dirty="0" smtClean="0"/>
              <a:t> </a:t>
            </a:r>
            <a:endParaRPr lang="en-IN" sz="2400" dirty="0" smtClean="0"/>
          </a:p>
          <a:p>
            <a:pPr marL="381000" marR="0" lvl="0" indent="-248355" algn="l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7264"/>
              <a:buNone/>
            </a:pPr>
            <a:endParaRPr lang="en-US" sz="240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0" y="1269975"/>
            <a:ext cx="10160000" cy="16932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36" name="Shape 36"/>
          <p:cNvSpPr txBox="1">
            <a:spLocks noGrp="1"/>
          </p:cNvSpPr>
          <p:nvPr>
            <p:ph type="title" idx="4294967295"/>
          </p:nvPr>
        </p:nvSpPr>
        <p:spPr>
          <a:xfrm>
            <a:off x="1063156" y="50800"/>
            <a:ext cx="8509000" cy="1244600"/>
          </a:xfrm>
          <a:prstGeom prst="rect">
            <a:avLst/>
          </a:prstGeom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ctr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88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Types of Goods</a:t>
            </a:r>
            <a:endParaRPr lang="en-US" sz="4888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Shape 38"/>
          <p:cNvSpPr txBox="1">
            <a:spLocks noGrp="1"/>
          </p:cNvSpPr>
          <p:nvPr>
            <p:ph type="body" idx="4294967295"/>
          </p:nvPr>
        </p:nvSpPr>
        <p:spPr>
          <a:xfrm>
            <a:off x="0" y="1453240"/>
            <a:ext cx="10160001" cy="5285692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>
              <a:buClr>
                <a:schemeClr val="tx1"/>
              </a:buClr>
              <a:buNone/>
            </a:pPr>
            <a:r>
              <a:rPr lang="en-IN" sz="2800" b="1" dirty="0" smtClean="0">
                <a:solidFill>
                  <a:srgbClr val="FFFF00"/>
                </a:solidFill>
              </a:rPr>
              <a:t>Types of Goods - Related to Price:</a:t>
            </a:r>
            <a:r>
              <a:rPr lang="en-IN" sz="2800" b="1" dirty="0" smtClean="0"/>
              <a:t> </a:t>
            </a:r>
          </a:p>
          <a:p>
            <a:pPr>
              <a:buClr>
                <a:schemeClr val="tx1"/>
              </a:buClr>
              <a:buNone/>
            </a:pPr>
            <a:endParaRPr lang="en-IN" sz="1200" dirty="0" smtClean="0"/>
          </a:p>
          <a:p>
            <a:pPr>
              <a:buClr>
                <a:schemeClr val="tx1"/>
              </a:buClr>
            </a:pPr>
            <a:r>
              <a:rPr lang="en-IN" sz="2800" dirty="0" smtClean="0"/>
              <a:t> </a:t>
            </a:r>
            <a:r>
              <a:rPr lang="en-IN" sz="2800" b="1" dirty="0" smtClean="0"/>
              <a:t>Ordinary good: </a:t>
            </a:r>
          </a:p>
          <a:p>
            <a:pPr lvl="1">
              <a:buClr>
                <a:schemeClr val="tx1"/>
              </a:buClr>
            </a:pPr>
            <a:r>
              <a:rPr lang="en-IN" sz="2400" dirty="0" smtClean="0"/>
              <a:t>goods for which </a:t>
            </a:r>
            <a:r>
              <a:rPr lang="en-IN" sz="2400" i="1" dirty="0" smtClean="0"/>
              <a:t>quantity demanded increases </a:t>
            </a:r>
            <a:r>
              <a:rPr lang="en-IN" sz="2400" dirty="0" smtClean="0"/>
              <a:t>as the price falls and, </a:t>
            </a:r>
            <a:r>
              <a:rPr lang="en-IN" sz="2400" i="1" dirty="0" smtClean="0"/>
              <a:t>quantity demanded decreases </a:t>
            </a:r>
            <a:r>
              <a:rPr lang="en-IN" sz="2400" dirty="0" smtClean="0"/>
              <a:t>as the price  </a:t>
            </a:r>
            <a:r>
              <a:rPr lang="en-IN" sz="2400" i="1" dirty="0" smtClean="0"/>
              <a:t>increases</a:t>
            </a:r>
            <a:r>
              <a:rPr lang="en-IN" sz="2400" dirty="0" smtClean="0"/>
              <a:t> under ceteris paribus</a:t>
            </a:r>
          </a:p>
          <a:p>
            <a:pPr lvl="1">
              <a:buClr>
                <a:schemeClr val="tx1"/>
              </a:buClr>
            </a:pPr>
            <a:endParaRPr lang="en-IN" sz="1050" dirty="0" smtClean="0"/>
          </a:p>
          <a:p>
            <a:pPr>
              <a:buClr>
                <a:schemeClr val="tx1"/>
              </a:buClr>
            </a:pPr>
            <a:r>
              <a:rPr lang="en-IN" sz="2800" dirty="0" smtClean="0"/>
              <a:t> </a:t>
            </a:r>
            <a:r>
              <a:rPr lang="en-IN" sz="2800" b="1" dirty="0" err="1" smtClean="0"/>
              <a:t>Giffen</a:t>
            </a:r>
            <a:r>
              <a:rPr lang="en-IN" sz="2800" b="1" dirty="0" smtClean="0"/>
              <a:t> good:  </a:t>
            </a:r>
          </a:p>
          <a:p>
            <a:pPr lvl="1">
              <a:buClr>
                <a:schemeClr val="tx1"/>
              </a:buClr>
            </a:pPr>
            <a:r>
              <a:rPr lang="en-IN" sz="2400" b="1" dirty="0" smtClean="0"/>
              <a:t>A special type of inferior goods  for which demand increases with increase in prices. </a:t>
            </a:r>
          </a:p>
          <a:p>
            <a:pPr lvl="1">
              <a:buClr>
                <a:schemeClr val="tx1"/>
              </a:buClr>
            </a:pPr>
            <a:r>
              <a:rPr lang="en-IN" sz="2400" dirty="0" smtClean="0"/>
              <a:t>Example, inferior staple foods</a:t>
            </a:r>
          </a:p>
          <a:p>
            <a:pPr>
              <a:buClr>
                <a:schemeClr val="tx1"/>
              </a:buClr>
            </a:pPr>
            <a:r>
              <a:rPr lang="en-IN" sz="2600" b="1" dirty="0" smtClean="0"/>
              <a:t>Veblen good (or ostentatious goods): </a:t>
            </a:r>
          </a:p>
          <a:p>
            <a:pPr lvl="1">
              <a:buClr>
                <a:schemeClr val="tx1"/>
              </a:buClr>
            </a:pPr>
            <a:r>
              <a:rPr lang="en-IN" sz="2400" dirty="0" smtClean="0"/>
              <a:t>Veblen goods are goods for which increased prices will increase quantity demanded. </a:t>
            </a:r>
          </a:p>
          <a:p>
            <a:pPr lvl="1">
              <a:buClr>
                <a:schemeClr val="tx1"/>
              </a:buClr>
            </a:pPr>
            <a:r>
              <a:rPr lang="en-IN" sz="2400" dirty="0" smtClean="0"/>
              <a:t>Purchased as a symbol of status</a:t>
            </a:r>
          </a:p>
          <a:p>
            <a:endParaRPr lang="en-IN" sz="2800" dirty="0" smtClean="0"/>
          </a:p>
          <a:p>
            <a:pPr marL="381000" marR="0" lvl="0" indent="-248355" algn="l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7264"/>
              <a:buNone/>
            </a:pPr>
            <a:endParaRPr lang="en-US" sz="280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0" y="1269975"/>
            <a:ext cx="10160000" cy="16932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36" name="Shape 36"/>
          <p:cNvSpPr txBox="1">
            <a:spLocks noGrp="1"/>
          </p:cNvSpPr>
          <p:nvPr>
            <p:ph type="title" idx="4294967295"/>
          </p:nvPr>
        </p:nvSpPr>
        <p:spPr>
          <a:xfrm>
            <a:off x="1063156" y="50800"/>
            <a:ext cx="8509000" cy="1244600"/>
          </a:xfrm>
          <a:prstGeom prst="rect">
            <a:avLst/>
          </a:prstGeom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ctr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88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Types of Goods</a:t>
            </a:r>
            <a:endParaRPr lang="en-US" sz="4888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Shape 38"/>
          <p:cNvSpPr txBox="1">
            <a:spLocks noGrp="1"/>
          </p:cNvSpPr>
          <p:nvPr>
            <p:ph type="body" idx="4294967295"/>
          </p:nvPr>
        </p:nvSpPr>
        <p:spPr>
          <a:xfrm>
            <a:off x="293914" y="1453240"/>
            <a:ext cx="9866087" cy="5285692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algn="just">
              <a:buNone/>
            </a:pPr>
            <a:r>
              <a:rPr lang="en-IN" sz="3200" b="1" dirty="0" smtClean="0">
                <a:solidFill>
                  <a:srgbClr val="FFFF00"/>
                </a:solidFill>
              </a:rPr>
              <a:t>Types of Goods - Related to Consumption Ability: </a:t>
            </a:r>
            <a:endParaRPr lang="en-IN" sz="3200" dirty="0" smtClean="0">
              <a:solidFill>
                <a:srgbClr val="FFFF00"/>
              </a:solidFill>
            </a:endParaRPr>
          </a:p>
          <a:p>
            <a:pPr algn="just"/>
            <a:endParaRPr lang="en-IN" sz="800" dirty="0" smtClean="0"/>
          </a:p>
          <a:p>
            <a:pPr algn="just">
              <a:buClr>
                <a:schemeClr val="tx1"/>
              </a:buClr>
            </a:pPr>
            <a:r>
              <a:rPr lang="en-IN" sz="3200" b="1" dirty="0" smtClean="0"/>
              <a:t>Rival good (or </a:t>
            </a:r>
            <a:r>
              <a:rPr lang="en-IN" sz="3200" b="1" dirty="0" err="1" smtClean="0"/>
              <a:t>rivalrous</a:t>
            </a:r>
            <a:r>
              <a:rPr lang="en-IN" sz="3200" b="1" dirty="0" smtClean="0"/>
              <a:t> good): </a:t>
            </a:r>
          </a:p>
          <a:p>
            <a:pPr lvl="1" algn="just">
              <a:buClr>
                <a:schemeClr val="tx1"/>
              </a:buClr>
            </a:pPr>
            <a:r>
              <a:rPr lang="en-IN" sz="2800" dirty="0" smtClean="0"/>
              <a:t>Goods whose consumption by one consumer prevents simultaneous consumption by other consumers. </a:t>
            </a:r>
          </a:p>
          <a:p>
            <a:pPr lvl="1" algn="just">
              <a:buClr>
                <a:schemeClr val="tx1"/>
              </a:buClr>
            </a:pPr>
            <a:r>
              <a:rPr lang="en-IN" sz="2800" dirty="0" smtClean="0"/>
              <a:t>For example, cars, and clothing. </a:t>
            </a:r>
          </a:p>
          <a:p>
            <a:pPr algn="just">
              <a:buClr>
                <a:schemeClr val="tx1"/>
              </a:buClr>
            </a:pPr>
            <a:r>
              <a:rPr lang="en-IN" sz="3200" b="1" dirty="0" err="1" smtClean="0"/>
              <a:t>Nonrival</a:t>
            </a:r>
            <a:r>
              <a:rPr lang="en-IN" sz="3200" b="1" dirty="0" smtClean="0"/>
              <a:t> good: </a:t>
            </a:r>
          </a:p>
          <a:p>
            <a:pPr lvl="1" algn="just">
              <a:buClr>
                <a:schemeClr val="tx1"/>
              </a:buClr>
            </a:pPr>
            <a:r>
              <a:rPr lang="en-IN" sz="2800" dirty="0" smtClean="0"/>
              <a:t>May be consumed by one consumer without preventing simultaneous consumption by others, </a:t>
            </a:r>
          </a:p>
          <a:p>
            <a:pPr lvl="1" algn="just">
              <a:buClr>
                <a:schemeClr val="tx1"/>
              </a:buClr>
            </a:pPr>
            <a:r>
              <a:rPr lang="en-IN" sz="2800" dirty="0" smtClean="0"/>
              <a:t>e.g. television and radio shows. </a:t>
            </a:r>
          </a:p>
          <a:p>
            <a:pPr algn="just">
              <a:buClr>
                <a:schemeClr val="tx1"/>
              </a:buClr>
            </a:pPr>
            <a:endParaRPr lang="en-IN" sz="3200" dirty="0" smtClean="0"/>
          </a:p>
          <a:p>
            <a:pPr algn="just"/>
            <a:endParaRPr lang="en-IN" sz="3600" dirty="0" smtClean="0"/>
          </a:p>
          <a:p>
            <a:pPr marL="381000" marR="0" lvl="0" indent="-248355" algn="just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7264"/>
              <a:buNone/>
            </a:pPr>
            <a:endParaRPr lang="en-US" sz="360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0" y="1269975"/>
            <a:ext cx="10160000" cy="16932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36" name="Shape 36"/>
          <p:cNvSpPr txBox="1">
            <a:spLocks noGrp="1"/>
          </p:cNvSpPr>
          <p:nvPr>
            <p:ph type="title" idx="4294967295"/>
          </p:nvPr>
        </p:nvSpPr>
        <p:spPr>
          <a:xfrm>
            <a:off x="1063156" y="50800"/>
            <a:ext cx="8509000" cy="1244600"/>
          </a:xfrm>
          <a:prstGeom prst="rect">
            <a:avLst/>
          </a:prstGeom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ctr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88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Types of Goods</a:t>
            </a:r>
            <a:endParaRPr lang="en-US" sz="4888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Shape 38"/>
          <p:cNvSpPr txBox="1">
            <a:spLocks noGrp="1"/>
          </p:cNvSpPr>
          <p:nvPr>
            <p:ph type="body" idx="4294967295"/>
          </p:nvPr>
        </p:nvSpPr>
        <p:spPr>
          <a:xfrm>
            <a:off x="244929" y="1371595"/>
            <a:ext cx="9915072" cy="5285692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>
              <a:buNone/>
            </a:pPr>
            <a:r>
              <a:rPr lang="en-IN" sz="2800" b="1" dirty="0" smtClean="0">
                <a:solidFill>
                  <a:srgbClr val="FFFF00"/>
                </a:solidFill>
              </a:rPr>
              <a:t>Types of Goods - Related to Consumption Ability: </a:t>
            </a:r>
            <a:endParaRPr lang="en-IN" sz="2800" dirty="0" smtClean="0">
              <a:solidFill>
                <a:srgbClr val="FFFF00"/>
              </a:solidFill>
            </a:endParaRPr>
          </a:p>
          <a:p>
            <a:endParaRPr lang="en-IN" sz="700" dirty="0" smtClean="0"/>
          </a:p>
          <a:p>
            <a:pPr>
              <a:buClr>
                <a:schemeClr val="tx1"/>
              </a:buClr>
            </a:pPr>
            <a:endParaRPr lang="en-IN" sz="100" dirty="0" smtClean="0"/>
          </a:p>
          <a:p>
            <a:pPr>
              <a:buClr>
                <a:schemeClr val="tx1"/>
              </a:buClr>
            </a:pPr>
            <a:r>
              <a:rPr lang="en-IN" sz="2800" dirty="0" smtClean="0"/>
              <a:t> </a:t>
            </a:r>
            <a:r>
              <a:rPr lang="en-IN" sz="2800" b="1" dirty="0" smtClean="0"/>
              <a:t>Excludable good</a:t>
            </a:r>
            <a:r>
              <a:rPr lang="en-IN" sz="2800" dirty="0" smtClean="0"/>
              <a:t>: </a:t>
            </a:r>
          </a:p>
          <a:p>
            <a:pPr lvl="1">
              <a:buClr>
                <a:schemeClr val="tx1"/>
              </a:buClr>
            </a:pPr>
            <a:r>
              <a:rPr lang="en-IN" sz="2400" dirty="0" smtClean="0"/>
              <a:t>whose consumption can be prevented. E.g. rental accommodations </a:t>
            </a:r>
          </a:p>
          <a:p>
            <a:pPr>
              <a:buClr>
                <a:schemeClr val="tx1"/>
              </a:buClr>
            </a:pPr>
            <a:r>
              <a:rPr lang="en-IN" sz="2800" dirty="0" smtClean="0"/>
              <a:t> </a:t>
            </a:r>
            <a:r>
              <a:rPr lang="en-IN" sz="2800" b="1" dirty="0" smtClean="0"/>
              <a:t>Non-excludable good</a:t>
            </a:r>
            <a:r>
              <a:rPr lang="en-IN" sz="2800" dirty="0" smtClean="0"/>
              <a:t>: </a:t>
            </a:r>
          </a:p>
          <a:p>
            <a:pPr lvl="1">
              <a:buClr>
                <a:schemeClr val="tx1"/>
              </a:buClr>
            </a:pPr>
            <a:r>
              <a:rPr lang="en-IN" sz="2400" dirty="0" smtClean="0"/>
              <a:t>it is not possible to prevent an individual from enjoying the benefits of it. Examples: Water flowing in a river,, fresh air. </a:t>
            </a:r>
          </a:p>
          <a:p>
            <a:pPr>
              <a:buClr>
                <a:schemeClr val="tx1"/>
              </a:buClr>
            </a:pPr>
            <a:r>
              <a:rPr lang="en-IN" sz="2800" dirty="0" smtClean="0"/>
              <a:t> </a:t>
            </a:r>
            <a:r>
              <a:rPr lang="en-IN" sz="2800" b="1" dirty="0" smtClean="0"/>
              <a:t>Public good: </a:t>
            </a:r>
          </a:p>
          <a:p>
            <a:pPr lvl="1">
              <a:buClr>
                <a:schemeClr val="tx1"/>
              </a:buClr>
            </a:pPr>
            <a:r>
              <a:rPr lang="en-IN" sz="2400" dirty="0" smtClean="0"/>
              <a:t>goods that are non-excludable as well as non-rival. </a:t>
            </a:r>
          </a:p>
          <a:p>
            <a:pPr lvl="1">
              <a:buClr>
                <a:schemeClr val="tx1"/>
              </a:buClr>
            </a:pPr>
            <a:r>
              <a:rPr lang="en-IN" sz="2400" dirty="0" smtClean="0"/>
              <a:t>It is not possible to exclude individuals from the consumption of such goods. </a:t>
            </a:r>
          </a:p>
          <a:p>
            <a:pPr>
              <a:buClr>
                <a:schemeClr val="tx1"/>
              </a:buClr>
            </a:pPr>
            <a:r>
              <a:rPr lang="en-IN" sz="2800" dirty="0" smtClean="0"/>
              <a:t> </a:t>
            </a:r>
            <a:r>
              <a:rPr lang="en-IN" sz="2800" b="1" dirty="0" smtClean="0"/>
              <a:t>Private good: </a:t>
            </a:r>
          </a:p>
          <a:p>
            <a:pPr lvl="1">
              <a:buClr>
                <a:schemeClr val="tx1"/>
              </a:buClr>
            </a:pPr>
            <a:r>
              <a:rPr lang="en-IN" sz="2400" dirty="0" smtClean="0"/>
              <a:t>goods that are both excludable and rival. </a:t>
            </a:r>
          </a:p>
          <a:p>
            <a:pPr lvl="1">
              <a:buClr>
                <a:schemeClr val="tx1"/>
              </a:buClr>
            </a:pPr>
            <a:r>
              <a:rPr lang="en-IN" sz="2400" dirty="0" smtClean="0"/>
              <a:t>Example: Car owned by an individual. </a:t>
            </a:r>
          </a:p>
          <a:p>
            <a:endParaRPr lang="en-IN" sz="3200" dirty="0" smtClean="0"/>
          </a:p>
          <a:p>
            <a:pPr marL="381000" marR="0" lvl="0" indent="-248355" algn="l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7264"/>
              <a:buNone/>
            </a:pPr>
            <a:endParaRPr lang="en-US" sz="320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0" y="1269975"/>
            <a:ext cx="10160000" cy="16932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36" name="Shape 36"/>
          <p:cNvSpPr txBox="1">
            <a:spLocks noGrp="1"/>
          </p:cNvSpPr>
          <p:nvPr>
            <p:ph type="title" idx="4294967295"/>
          </p:nvPr>
        </p:nvSpPr>
        <p:spPr>
          <a:xfrm>
            <a:off x="1063156" y="50800"/>
            <a:ext cx="8509000" cy="1244600"/>
          </a:xfrm>
          <a:prstGeom prst="rect">
            <a:avLst/>
          </a:prstGeom>
        </p:spPr>
        <p:txBody>
          <a:bodyPr lIns="38100" tIns="38100" rIns="38100" bIns="38100" anchor="ctr" anchorCtr="0">
            <a:noAutofit/>
          </a:bodyPr>
          <a:lstStyle/>
          <a:p>
            <a:pPr marL="0" marR="0" indent="0" algn="ctr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88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Types of Goods</a:t>
            </a:r>
            <a:endParaRPr lang="en-US" sz="4888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Shape 38"/>
          <p:cNvSpPr txBox="1">
            <a:spLocks noGrp="1"/>
          </p:cNvSpPr>
          <p:nvPr>
            <p:ph type="body" idx="4294967295"/>
          </p:nvPr>
        </p:nvSpPr>
        <p:spPr>
          <a:xfrm>
            <a:off x="244929" y="1371595"/>
            <a:ext cx="9915072" cy="5285692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>
              <a:buNone/>
            </a:pPr>
            <a:r>
              <a:rPr lang="en-IN" sz="2800" b="1" dirty="0" smtClean="0">
                <a:solidFill>
                  <a:srgbClr val="FFFF00"/>
                </a:solidFill>
              </a:rPr>
              <a:t>Economic goods and free goods: </a:t>
            </a:r>
            <a:r>
              <a:rPr lang="en-IN" sz="2800" b="1" dirty="0" smtClean="0"/>
              <a:t>	</a:t>
            </a:r>
            <a:endParaRPr lang="en-IN" sz="2800" dirty="0" smtClean="0"/>
          </a:p>
          <a:p>
            <a:pPr>
              <a:buClr>
                <a:schemeClr val="tx1"/>
              </a:buClr>
            </a:pPr>
            <a:r>
              <a:rPr lang="en-IN" sz="3200" b="1" dirty="0" smtClean="0"/>
              <a:t>Free goods</a:t>
            </a:r>
          </a:p>
          <a:p>
            <a:pPr lvl="1">
              <a:buClr>
                <a:schemeClr val="tx1"/>
              </a:buClr>
              <a:buNone/>
            </a:pPr>
            <a:r>
              <a:rPr lang="en-IN" sz="2800" dirty="0" smtClean="0"/>
              <a:t> Those goods that exist in plenty</a:t>
            </a:r>
          </a:p>
          <a:p>
            <a:pPr lvl="1">
              <a:buClr>
                <a:schemeClr val="tx1"/>
              </a:buClr>
              <a:buNone/>
            </a:pPr>
            <a:r>
              <a:rPr lang="en-IN" sz="2800" dirty="0" smtClean="0"/>
              <a:t>One can have as much of them as one can without any payment.</a:t>
            </a:r>
          </a:p>
          <a:p>
            <a:pPr lvl="1">
              <a:buClr>
                <a:schemeClr val="tx1"/>
              </a:buClr>
              <a:buNone/>
            </a:pPr>
            <a:r>
              <a:rPr lang="en-IN" sz="2800" dirty="0" smtClean="0"/>
              <a:t> e.g., air, sunshine, etc. </a:t>
            </a:r>
          </a:p>
          <a:p>
            <a:pPr>
              <a:buClr>
                <a:schemeClr val="tx1"/>
              </a:buClr>
              <a:buNone/>
            </a:pPr>
            <a:r>
              <a:rPr lang="en-IN" sz="3200" dirty="0" smtClean="0"/>
              <a:t> </a:t>
            </a:r>
            <a:r>
              <a:rPr lang="en-IN" sz="3200" b="1" dirty="0" smtClean="0"/>
              <a:t>Economic goods</a:t>
            </a:r>
          </a:p>
          <a:p>
            <a:pPr lvl="1">
              <a:buClr>
                <a:schemeClr val="tx1"/>
              </a:buClr>
              <a:buNone/>
            </a:pPr>
            <a:r>
              <a:rPr lang="en-IN" sz="2800" dirty="0" smtClean="0"/>
              <a:t>Those goods which are scarce and which can be obtained only after making payment for them.  </a:t>
            </a:r>
          </a:p>
          <a:p>
            <a:pPr lvl="1">
              <a:buClr>
                <a:schemeClr val="tx1"/>
              </a:buClr>
              <a:buNone/>
            </a:pPr>
            <a:r>
              <a:rPr lang="en-IN" sz="2800" dirty="0" smtClean="0"/>
              <a:t>Most of the things a man needs to satisfy his wants fall in this group. </a:t>
            </a:r>
            <a:endParaRPr lang="en-IN" sz="2600" dirty="0" smtClean="0"/>
          </a:p>
          <a:p>
            <a:endParaRPr lang="en-IN" sz="2800" dirty="0" smtClean="0"/>
          </a:p>
          <a:p>
            <a:pPr marL="381000" marR="0" lvl="0" indent="-248355" algn="l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7264"/>
              <a:buNone/>
            </a:pPr>
            <a:endParaRPr lang="en-US" sz="280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215</TotalTime>
  <Words>377</Words>
  <Application>Microsoft Office PowerPoint</Application>
  <PresentationFormat>Custom</PresentationFormat>
  <Paragraphs>123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Basic Economic Concepts</vt:lpstr>
      <vt:lpstr>Need and Want</vt:lpstr>
      <vt:lpstr>Goods, Services and Products</vt:lpstr>
      <vt:lpstr>Slide 4</vt:lpstr>
      <vt:lpstr>Types of Goods</vt:lpstr>
      <vt:lpstr>Types of Goods</vt:lpstr>
      <vt:lpstr>Types of Goods</vt:lpstr>
      <vt:lpstr>Types of Goods</vt:lpstr>
      <vt:lpstr>Types of Goods</vt:lpstr>
      <vt:lpstr>Types of Goods</vt:lpstr>
      <vt:lpstr>Types of Goods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Economic Concepts</dc:title>
  <dc:creator>Platt, Ashley</dc:creator>
  <cp:lastModifiedBy>My</cp:lastModifiedBy>
  <cp:revision>39</cp:revision>
  <dcterms:modified xsi:type="dcterms:W3CDTF">2020-07-28T03:25:03Z</dcterms:modified>
</cp:coreProperties>
</file>