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86" r:id="rId2"/>
    <p:sldMasterId id="214748380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01F1B-37E6-4843-931D-B52FCD17AC9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E30B40-0AB3-4528-A31B-8232077D09A5}">
      <dgm:prSet/>
      <dgm:spPr/>
      <dgm:t>
        <a:bodyPr/>
        <a:lstStyle/>
        <a:p>
          <a:r>
            <a:rPr lang="en-US"/>
            <a:t>Replacement volume (L) = %dehydration × body weight (kg)</a:t>
          </a:r>
        </a:p>
      </dgm:t>
    </dgm:pt>
    <dgm:pt modelId="{C3DD11D5-675F-42D4-96BC-43E4B80CEB6E}" type="parTrans" cxnId="{A383A810-4989-4AAF-A304-C9C494A16D5C}">
      <dgm:prSet/>
      <dgm:spPr/>
      <dgm:t>
        <a:bodyPr/>
        <a:lstStyle/>
        <a:p>
          <a:endParaRPr lang="en-US"/>
        </a:p>
      </dgm:t>
    </dgm:pt>
    <dgm:pt modelId="{58084E64-A08B-4D27-A65F-CA020CCEEB65}" type="sibTrans" cxnId="{A383A810-4989-4AAF-A304-C9C494A16D5C}">
      <dgm:prSet/>
      <dgm:spPr/>
      <dgm:t>
        <a:bodyPr/>
        <a:lstStyle/>
        <a:p>
          <a:endParaRPr lang="en-US"/>
        </a:p>
      </dgm:t>
    </dgm:pt>
    <dgm:pt modelId="{572FFFF1-0A5F-4297-867E-610DCA20E6F2}">
      <dgm:prSet/>
      <dgm:spPr/>
      <dgm:t>
        <a:bodyPr/>
        <a:lstStyle/>
        <a:p>
          <a:r>
            <a:rPr lang="en-US"/>
            <a:t>4% dehydration- </a:t>
          </a:r>
          <a:r>
            <a:rPr lang="en-IN"/>
            <a:t>No replacement </a:t>
          </a:r>
          <a:endParaRPr lang="en-US"/>
        </a:p>
      </dgm:t>
    </dgm:pt>
    <dgm:pt modelId="{5AA47677-72EA-46AC-9124-6CD5744315D1}" type="parTrans" cxnId="{4A602608-4C8A-4D17-879E-B34354ED6FA2}">
      <dgm:prSet/>
      <dgm:spPr/>
      <dgm:t>
        <a:bodyPr/>
        <a:lstStyle/>
        <a:p>
          <a:endParaRPr lang="en-US"/>
        </a:p>
      </dgm:t>
    </dgm:pt>
    <dgm:pt modelId="{8BDA0866-97C5-4598-AC89-D5DF02F0EEAA}" type="sibTrans" cxnId="{4A602608-4C8A-4D17-879E-B34354ED6FA2}">
      <dgm:prSet/>
      <dgm:spPr/>
      <dgm:t>
        <a:bodyPr/>
        <a:lstStyle/>
        <a:p>
          <a:endParaRPr lang="en-US"/>
        </a:p>
      </dgm:t>
    </dgm:pt>
    <dgm:pt modelId="{D1448528-BA5E-42B4-8E9F-BBD84E5D02C2}">
      <dgm:prSet/>
      <dgm:spPr/>
      <dgm:t>
        <a:bodyPr/>
        <a:lstStyle/>
        <a:p>
          <a:r>
            <a:rPr lang="en-IN"/>
            <a:t>6% - decreased skin turgor, </a:t>
          </a:r>
          <a:r>
            <a:rPr lang="en-US"/>
            <a:t>dull haircoat and dry mucous membranes</a:t>
          </a:r>
        </a:p>
      </dgm:t>
    </dgm:pt>
    <dgm:pt modelId="{8EFBCD1D-C165-47D9-8F5D-F5D72ACE5636}" type="parTrans" cxnId="{70C2F078-C215-4C48-8CF2-F3FD52A1CE88}">
      <dgm:prSet/>
      <dgm:spPr/>
      <dgm:t>
        <a:bodyPr/>
        <a:lstStyle/>
        <a:p>
          <a:endParaRPr lang="en-US"/>
        </a:p>
      </dgm:t>
    </dgm:pt>
    <dgm:pt modelId="{908189AF-1377-4340-9BA5-614638E80F67}" type="sibTrans" cxnId="{70C2F078-C215-4C48-8CF2-F3FD52A1CE88}">
      <dgm:prSet/>
      <dgm:spPr/>
      <dgm:t>
        <a:bodyPr/>
        <a:lstStyle/>
        <a:p>
          <a:endParaRPr lang="en-US"/>
        </a:p>
      </dgm:t>
    </dgm:pt>
    <dgm:pt modelId="{DFC670C0-CA86-4032-B84D-34A9E3F080B6}">
      <dgm:prSet/>
      <dgm:spPr/>
      <dgm:t>
        <a:bodyPr/>
        <a:lstStyle/>
        <a:p>
          <a:r>
            <a:rPr lang="en-US"/>
            <a:t>8-10% - </a:t>
          </a:r>
          <a:r>
            <a:rPr lang="en-IN"/>
            <a:t>skin lacks pliability, Dry mucous membranes and tongue, Soft eyeballs that are sunken into the orbit, Cold extremities, Capillary refill time &gt;3 seconds </a:t>
          </a:r>
          <a:endParaRPr lang="en-US"/>
        </a:p>
      </dgm:t>
    </dgm:pt>
    <dgm:pt modelId="{497EBBEA-5F57-4DD8-9292-318B90F788F6}" type="parTrans" cxnId="{DA9C105E-0555-46D5-BD2E-C3BA1AC803D3}">
      <dgm:prSet/>
      <dgm:spPr/>
      <dgm:t>
        <a:bodyPr/>
        <a:lstStyle/>
        <a:p>
          <a:endParaRPr lang="en-US"/>
        </a:p>
      </dgm:t>
    </dgm:pt>
    <dgm:pt modelId="{3003B65A-A358-4AB4-8A80-EACFBEB6BF7D}" type="sibTrans" cxnId="{DA9C105E-0555-46D5-BD2E-C3BA1AC803D3}">
      <dgm:prSet/>
      <dgm:spPr/>
      <dgm:t>
        <a:bodyPr/>
        <a:lstStyle/>
        <a:p>
          <a:endParaRPr lang="en-US"/>
        </a:p>
      </dgm:t>
    </dgm:pt>
    <dgm:pt modelId="{D44D00BB-F250-4217-8FBB-7805384DCB95}">
      <dgm:prSet/>
      <dgm:spPr/>
      <dgm:t>
        <a:bodyPr/>
        <a:lstStyle/>
        <a:p>
          <a:r>
            <a:rPr lang="en-IN"/>
            <a:t>12 %- All the signs seen with 8–10%,  Circulatory collapse (shock)</a:t>
          </a:r>
          <a:endParaRPr lang="en-US"/>
        </a:p>
      </dgm:t>
    </dgm:pt>
    <dgm:pt modelId="{2FB89042-A427-4AD0-8F81-9BD99125E7F3}" type="parTrans" cxnId="{8FFFDF55-DAB8-4E8F-935B-C58045798EEE}">
      <dgm:prSet/>
      <dgm:spPr/>
      <dgm:t>
        <a:bodyPr/>
        <a:lstStyle/>
        <a:p>
          <a:endParaRPr lang="en-US"/>
        </a:p>
      </dgm:t>
    </dgm:pt>
    <dgm:pt modelId="{F300EC29-636C-4AE1-BDD1-6EF58565D5A7}" type="sibTrans" cxnId="{8FFFDF55-DAB8-4E8F-935B-C58045798EEE}">
      <dgm:prSet/>
      <dgm:spPr/>
      <dgm:t>
        <a:bodyPr/>
        <a:lstStyle/>
        <a:p>
          <a:endParaRPr lang="en-US"/>
        </a:p>
      </dgm:t>
    </dgm:pt>
    <dgm:pt modelId="{0AB4026D-63E3-46FA-9D2D-B4A17D142041}" type="pres">
      <dgm:prSet presAssocID="{92801F1B-37E6-4843-931D-B52FCD17AC9D}" presName="vert0" presStyleCnt="0">
        <dgm:presLayoutVars>
          <dgm:dir/>
          <dgm:animOne val="branch"/>
          <dgm:animLvl val="lvl"/>
        </dgm:presLayoutVars>
      </dgm:prSet>
      <dgm:spPr/>
    </dgm:pt>
    <dgm:pt modelId="{65FABE9E-D675-4C92-8833-BE4557B356FA}" type="pres">
      <dgm:prSet presAssocID="{9EE30B40-0AB3-4528-A31B-8232077D09A5}" presName="thickLine" presStyleLbl="alignNode1" presStyleIdx="0" presStyleCnt="5"/>
      <dgm:spPr/>
    </dgm:pt>
    <dgm:pt modelId="{1836CD29-CE5D-441C-8D63-EFC8BB7891C0}" type="pres">
      <dgm:prSet presAssocID="{9EE30B40-0AB3-4528-A31B-8232077D09A5}" presName="horz1" presStyleCnt="0"/>
      <dgm:spPr/>
    </dgm:pt>
    <dgm:pt modelId="{729194CF-AD49-4318-BF54-E673D01D13A5}" type="pres">
      <dgm:prSet presAssocID="{9EE30B40-0AB3-4528-A31B-8232077D09A5}" presName="tx1" presStyleLbl="revTx" presStyleIdx="0" presStyleCnt="5"/>
      <dgm:spPr/>
    </dgm:pt>
    <dgm:pt modelId="{85506B4A-6D64-491E-BF0E-6F42ABDC152E}" type="pres">
      <dgm:prSet presAssocID="{9EE30B40-0AB3-4528-A31B-8232077D09A5}" presName="vert1" presStyleCnt="0"/>
      <dgm:spPr/>
    </dgm:pt>
    <dgm:pt modelId="{76BCE8E8-76D3-4AC6-BB1E-497ADB7B49EE}" type="pres">
      <dgm:prSet presAssocID="{572FFFF1-0A5F-4297-867E-610DCA20E6F2}" presName="thickLine" presStyleLbl="alignNode1" presStyleIdx="1" presStyleCnt="5"/>
      <dgm:spPr/>
    </dgm:pt>
    <dgm:pt modelId="{28149149-596A-46BA-9833-4555DD27A58C}" type="pres">
      <dgm:prSet presAssocID="{572FFFF1-0A5F-4297-867E-610DCA20E6F2}" presName="horz1" presStyleCnt="0"/>
      <dgm:spPr/>
    </dgm:pt>
    <dgm:pt modelId="{93A39F7B-E425-4761-BE46-3395ACA0361D}" type="pres">
      <dgm:prSet presAssocID="{572FFFF1-0A5F-4297-867E-610DCA20E6F2}" presName="tx1" presStyleLbl="revTx" presStyleIdx="1" presStyleCnt="5"/>
      <dgm:spPr/>
    </dgm:pt>
    <dgm:pt modelId="{07E7390F-4040-4E07-9FEA-448C05D57E76}" type="pres">
      <dgm:prSet presAssocID="{572FFFF1-0A5F-4297-867E-610DCA20E6F2}" presName="vert1" presStyleCnt="0"/>
      <dgm:spPr/>
    </dgm:pt>
    <dgm:pt modelId="{18D6C794-57B2-4E0A-BBD0-5A2DB20AE578}" type="pres">
      <dgm:prSet presAssocID="{D1448528-BA5E-42B4-8E9F-BBD84E5D02C2}" presName="thickLine" presStyleLbl="alignNode1" presStyleIdx="2" presStyleCnt="5"/>
      <dgm:spPr/>
    </dgm:pt>
    <dgm:pt modelId="{B10BB196-628A-4025-98A5-8A5568E87E95}" type="pres">
      <dgm:prSet presAssocID="{D1448528-BA5E-42B4-8E9F-BBD84E5D02C2}" presName="horz1" presStyleCnt="0"/>
      <dgm:spPr/>
    </dgm:pt>
    <dgm:pt modelId="{22AC1F7D-0945-4F9D-B3E5-A03EB39B99BC}" type="pres">
      <dgm:prSet presAssocID="{D1448528-BA5E-42B4-8E9F-BBD84E5D02C2}" presName="tx1" presStyleLbl="revTx" presStyleIdx="2" presStyleCnt="5"/>
      <dgm:spPr/>
    </dgm:pt>
    <dgm:pt modelId="{E17732F7-87F3-4309-AD0D-97E2EC10352E}" type="pres">
      <dgm:prSet presAssocID="{D1448528-BA5E-42B4-8E9F-BBD84E5D02C2}" presName="vert1" presStyleCnt="0"/>
      <dgm:spPr/>
    </dgm:pt>
    <dgm:pt modelId="{AF015C2A-1E04-4460-91D4-DF48A27AD0BE}" type="pres">
      <dgm:prSet presAssocID="{DFC670C0-CA86-4032-B84D-34A9E3F080B6}" presName="thickLine" presStyleLbl="alignNode1" presStyleIdx="3" presStyleCnt="5"/>
      <dgm:spPr/>
    </dgm:pt>
    <dgm:pt modelId="{1A81F346-AE4E-45F0-A7B6-7DB08719919B}" type="pres">
      <dgm:prSet presAssocID="{DFC670C0-CA86-4032-B84D-34A9E3F080B6}" presName="horz1" presStyleCnt="0"/>
      <dgm:spPr/>
    </dgm:pt>
    <dgm:pt modelId="{66FECCDB-B299-4E2E-8A12-1AEFAFC62672}" type="pres">
      <dgm:prSet presAssocID="{DFC670C0-CA86-4032-B84D-34A9E3F080B6}" presName="tx1" presStyleLbl="revTx" presStyleIdx="3" presStyleCnt="5"/>
      <dgm:spPr/>
    </dgm:pt>
    <dgm:pt modelId="{8891EF44-DFE4-415C-B07A-B845F471BA11}" type="pres">
      <dgm:prSet presAssocID="{DFC670C0-CA86-4032-B84D-34A9E3F080B6}" presName="vert1" presStyleCnt="0"/>
      <dgm:spPr/>
    </dgm:pt>
    <dgm:pt modelId="{F2EF5B31-F41F-40EE-8D45-6ABB1AE22C88}" type="pres">
      <dgm:prSet presAssocID="{D44D00BB-F250-4217-8FBB-7805384DCB95}" presName="thickLine" presStyleLbl="alignNode1" presStyleIdx="4" presStyleCnt="5"/>
      <dgm:spPr/>
    </dgm:pt>
    <dgm:pt modelId="{EED15A46-3A02-4F24-A390-EE724F2555E9}" type="pres">
      <dgm:prSet presAssocID="{D44D00BB-F250-4217-8FBB-7805384DCB95}" presName="horz1" presStyleCnt="0"/>
      <dgm:spPr/>
    </dgm:pt>
    <dgm:pt modelId="{F5050890-691F-4A8C-8AE3-C6ED29C51D25}" type="pres">
      <dgm:prSet presAssocID="{D44D00BB-F250-4217-8FBB-7805384DCB95}" presName="tx1" presStyleLbl="revTx" presStyleIdx="4" presStyleCnt="5"/>
      <dgm:spPr/>
    </dgm:pt>
    <dgm:pt modelId="{628DA968-483C-45B9-B2E2-642F983D35D8}" type="pres">
      <dgm:prSet presAssocID="{D44D00BB-F250-4217-8FBB-7805384DCB95}" presName="vert1" presStyleCnt="0"/>
      <dgm:spPr/>
    </dgm:pt>
  </dgm:ptLst>
  <dgm:cxnLst>
    <dgm:cxn modelId="{4A602608-4C8A-4D17-879E-B34354ED6FA2}" srcId="{92801F1B-37E6-4843-931D-B52FCD17AC9D}" destId="{572FFFF1-0A5F-4297-867E-610DCA20E6F2}" srcOrd="1" destOrd="0" parTransId="{5AA47677-72EA-46AC-9124-6CD5744315D1}" sibTransId="{8BDA0866-97C5-4598-AC89-D5DF02F0EEAA}"/>
    <dgm:cxn modelId="{A383A810-4989-4AAF-A304-C9C494A16D5C}" srcId="{92801F1B-37E6-4843-931D-B52FCD17AC9D}" destId="{9EE30B40-0AB3-4528-A31B-8232077D09A5}" srcOrd="0" destOrd="0" parTransId="{C3DD11D5-675F-42D4-96BC-43E4B80CEB6E}" sibTransId="{58084E64-A08B-4D27-A65F-CA020CCEEB65}"/>
    <dgm:cxn modelId="{DA9C105E-0555-46D5-BD2E-C3BA1AC803D3}" srcId="{92801F1B-37E6-4843-931D-B52FCD17AC9D}" destId="{DFC670C0-CA86-4032-B84D-34A9E3F080B6}" srcOrd="3" destOrd="0" parTransId="{497EBBEA-5F57-4DD8-9292-318B90F788F6}" sibTransId="{3003B65A-A358-4AB4-8A80-EACFBEB6BF7D}"/>
    <dgm:cxn modelId="{1EC19867-F055-4401-BABD-BB37F476E307}" type="presOf" srcId="{92801F1B-37E6-4843-931D-B52FCD17AC9D}" destId="{0AB4026D-63E3-46FA-9D2D-B4A17D142041}" srcOrd="0" destOrd="0" presId="urn:microsoft.com/office/officeart/2008/layout/LinedList"/>
    <dgm:cxn modelId="{8FFFDF55-DAB8-4E8F-935B-C58045798EEE}" srcId="{92801F1B-37E6-4843-931D-B52FCD17AC9D}" destId="{D44D00BB-F250-4217-8FBB-7805384DCB95}" srcOrd="4" destOrd="0" parTransId="{2FB89042-A427-4AD0-8F81-9BD99125E7F3}" sibTransId="{F300EC29-636C-4AE1-BDD1-6EF58565D5A7}"/>
    <dgm:cxn modelId="{70C2F078-C215-4C48-8CF2-F3FD52A1CE88}" srcId="{92801F1B-37E6-4843-931D-B52FCD17AC9D}" destId="{D1448528-BA5E-42B4-8E9F-BBD84E5D02C2}" srcOrd="2" destOrd="0" parTransId="{8EFBCD1D-C165-47D9-8F5D-F5D72ACE5636}" sibTransId="{908189AF-1377-4340-9BA5-614638E80F67}"/>
    <dgm:cxn modelId="{5DBF3481-E3F8-461B-878A-A01C6874325B}" type="presOf" srcId="{D44D00BB-F250-4217-8FBB-7805384DCB95}" destId="{F5050890-691F-4A8C-8AE3-C6ED29C51D25}" srcOrd="0" destOrd="0" presId="urn:microsoft.com/office/officeart/2008/layout/LinedList"/>
    <dgm:cxn modelId="{D0CA0CB9-5B06-4D4E-A272-296D90877169}" type="presOf" srcId="{DFC670C0-CA86-4032-B84D-34A9E3F080B6}" destId="{66FECCDB-B299-4E2E-8A12-1AEFAFC62672}" srcOrd="0" destOrd="0" presId="urn:microsoft.com/office/officeart/2008/layout/LinedList"/>
    <dgm:cxn modelId="{BF6F39FC-7735-4DF1-B476-3879E4510E52}" type="presOf" srcId="{D1448528-BA5E-42B4-8E9F-BBD84E5D02C2}" destId="{22AC1F7D-0945-4F9D-B3E5-A03EB39B99BC}" srcOrd="0" destOrd="0" presId="urn:microsoft.com/office/officeart/2008/layout/LinedList"/>
    <dgm:cxn modelId="{3A317FFC-7534-4ED1-BC5D-4E9513C84494}" type="presOf" srcId="{572FFFF1-0A5F-4297-867E-610DCA20E6F2}" destId="{93A39F7B-E425-4761-BE46-3395ACA0361D}" srcOrd="0" destOrd="0" presId="urn:microsoft.com/office/officeart/2008/layout/LinedList"/>
    <dgm:cxn modelId="{9D2410FD-8A96-4C84-B12D-5F3B0E93BABC}" type="presOf" srcId="{9EE30B40-0AB3-4528-A31B-8232077D09A5}" destId="{729194CF-AD49-4318-BF54-E673D01D13A5}" srcOrd="0" destOrd="0" presId="urn:microsoft.com/office/officeart/2008/layout/LinedList"/>
    <dgm:cxn modelId="{9C19948C-7E15-4808-B30A-C0F794FB5895}" type="presParOf" srcId="{0AB4026D-63E3-46FA-9D2D-B4A17D142041}" destId="{65FABE9E-D675-4C92-8833-BE4557B356FA}" srcOrd="0" destOrd="0" presId="urn:microsoft.com/office/officeart/2008/layout/LinedList"/>
    <dgm:cxn modelId="{67150589-22C6-44D3-BDD4-BB137D1A5EA3}" type="presParOf" srcId="{0AB4026D-63E3-46FA-9D2D-B4A17D142041}" destId="{1836CD29-CE5D-441C-8D63-EFC8BB7891C0}" srcOrd="1" destOrd="0" presId="urn:microsoft.com/office/officeart/2008/layout/LinedList"/>
    <dgm:cxn modelId="{7ADCA516-2479-45A7-BB48-2483FEAE1DDF}" type="presParOf" srcId="{1836CD29-CE5D-441C-8D63-EFC8BB7891C0}" destId="{729194CF-AD49-4318-BF54-E673D01D13A5}" srcOrd="0" destOrd="0" presId="urn:microsoft.com/office/officeart/2008/layout/LinedList"/>
    <dgm:cxn modelId="{542322B3-9B58-4F65-A130-4B993C9402E7}" type="presParOf" srcId="{1836CD29-CE5D-441C-8D63-EFC8BB7891C0}" destId="{85506B4A-6D64-491E-BF0E-6F42ABDC152E}" srcOrd="1" destOrd="0" presId="urn:microsoft.com/office/officeart/2008/layout/LinedList"/>
    <dgm:cxn modelId="{093387D8-1C38-401D-A675-6E7A25BFA021}" type="presParOf" srcId="{0AB4026D-63E3-46FA-9D2D-B4A17D142041}" destId="{76BCE8E8-76D3-4AC6-BB1E-497ADB7B49EE}" srcOrd="2" destOrd="0" presId="urn:microsoft.com/office/officeart/2008/layout/LinedList"/>
    <dgm:cxn modelId="{7EAD7585-B018-4F19-8B5D-95117173CE0A}" type="presParOf" srcId="{0AB4026D-63E3-46FA-9D2D-B4A17D142041}" destId="{28149149-596A-46BA-9833-4555DD27A58C}" srcOrd="3" destOrd="0" presId="urn:microsoft.com/office/officeart/2008/layout/LinedList"/>
    <dgm:cxn modelId="{F12AC599-9067-426A-A2C3-8AFA6982FED0}" type="presParOf" srcId="{28149149-596A-46BA-9833-4555DD27A58C}" destId="{93A39F7B-E425-4761-BE46-3395ACA0361D}" srcOrd="0" destOrd="0" presId="urn:microsoft.com/office/officeart/2008/layout/LinedList"/>
    <dgm:cxn modelId="{68244888-D30B-498B-8ED9-97E17E3491BA}" type="presParOf" srcId="{28149149-596A-46BA-9833-4555DD27A58C}" destId="{07E7390F-4040-4E07-9FEA-448C05D57E76}" srcOrd="1" destOrd="0" presId="urn:microsoft.com/office/officeart/2008/layout/LinedList"/>
    <dgm:cxn modelId="{6DAF1D16-4CFA-4CAD-9A92-9B683DC1DEE7}" type="presParOf" srcId="{0AB4026D-63E3-46FA-9D2D-B4A17D142041}" destId="{18D6C794-57B2-4E0A-BBD0-5A2DB20AE578}" srcOrd="4" destOrd="0" presId="urn:microsoft.com/office/officeart/2008/layout/LinedList"/>
    <dgm:cxn modelId="{5D72B2C1-4FF9-4A07-8325-3FA25093D026}" type="presParOf" srcId="{0AB4026D-63E3-46FA-9D2D-B4A17D142041}" destId="{B10BB196-628A-4025-98A5-8A5568E87E95}" srcOrd="5" destOrd="0" presId="urn:microsoft.com/office/officeart/2008/layout/LinedList"/>
    <dgm:cxn modelId="{FD60B1EB-7B3D-4479-AA2F-6139BC0A5557}" type="presParOf" srcId="{B10BB196-628A-4025-98A5-8A5568E87E95}" destId="{22AC1F7D-0945-4F9D-B3E5-A03EB39B99BC}" srcOrd="0" destOrd="0" presId="urn:microsoft.com/office/officeart/2008/layout/LinedList"/>
    <dgm:cxn modelId="{88672F34-F1F7-49A8-BEB5-6611E086B0B0}" type="presParOf" srcId="{B10BB196-628A-4025-98A5-8A5568E87E95}" destId="{E17732F7-87F3-4309-AD0D-97E2EC10352E}" srcOrd="1" destOrd="0" presId="urn:microsoft.com/office/officeart/2008/layout/LinedList"/>
    <dgm:cxn modelId="{97622821-FE5B-4407-A93B-0A346A2E3DE0}" type="presParOf" srcId="{0AB4026D-63E3-46FA-9D2D-B4A17D142041}" destId="{AF015C2A-1E04-4460-91D4-DF48A27AD0BE}" srcOrd="6" destOrd="0" presId="urn:microsoft.com/office/officeart/2008/layout/LinedList"/>
    <dgm:cxn modelId="{8B4945B5-2F67-4521-A93B-8F2B354F2495}" type="presParOf" srcId="{0AB4026D-63E3-46FA-9D2D-B4A17D142041}" destId="{1A81F346-AE4E-45F0-A7B6-7DB08719919B}" srcOrd="7" destOrd="0" presId="urn:microsoft.com/office/officeart/2008/layout/LinedList"/>
    <dgm:cxn modelId="{4ACF83E9-8496-4279-B6F7-28D2BBF1CBD2}" type="presParOf" srcId="{1A81F346-AE4E-45F0-A7B6-7DB08719919B}" destId="{66FECCDB-B299-4E2E-8A12-1AEFAFC62672}" srcOrd="0" destOrd="0" presId="urn:microsoft.com/office/officeart/2008/layout/LinedList"/>
    <dgm:cxn modelId="{C798F23D-C29C-4064-8DA6-5547B5CCB590}" type="presParOf" srcId="{1A81F346-AE4E-45F0-A7B6-7DB08719919B}" destId="{8891EF44-DFE4-415C-B07A-B845F471BA11}" srcOrd="1" destOrd="0" presId="urn:microsoft.com/office/officeart/2008/layout/LinedList"/>
    <dgm:cxn modelId="{E99CEB9E-7AB6-41FB-9B3D-A3774E0EE12E}" type="presParOf" srcId="{0AB4026D-63E3-46FA-9D2D-B4A17D142041}" destId="{F2EF5B31-F41F-40EE-8D45-6ABB1AE22C88}" srcOrd="8" destOrd="0" presId="urn:microsoft.com/office/officeart/2008/layout/LinedList"/>
    <dgm:cxn modelId="{7047F935-F6F3-4A3F-9530-BA75B17C12F6}" type="presParOf" srcId="{0AB4026D-63E3-46FA-9D2D-B4A17D142041}" destId="{EED15A46-3A02-4F24-A390-EE724F2555E9}" srcOrd="9" destOrd="0" presId="urn:microsoft.com/office/officeart/2008/layout/LinedList"/>
    <dgm:cxn modelId="{C3330D66-1CF3-435B-A21D-364EF5A4E0ED}" type="presParOf" srcId="{EED15A46-3A02-4F24-A390-EE724F2555E9}" destId="{F5050890-691F-4A8C-8AE3-C6ED29C51D25}" srcOrd="0" destOrd="0" presId="urn:microsoft.com/office/officeart/2008/layout/LinedList"/>
    <dgm:cxn modelId="{9B3ED6B3-5DD8-44A7-9350-2FCBCE78758F}" type="presParOf" srcId="{EED15A46-3A02-4F24-A390-EE724F2555E9}" destId="{628DA968-483C-45B9-B2E2-642F983D35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ABE9E-D675-4C92-8833-BE4557B356FA}">
      <dsp:nvSpPr>
        <dsp:cNvPr id="0" name=""/>
        <dsp:cNvSpPr/>
      </dsp:nvSpPr>
      <dsp:spPr>
        <a:xfrm>
          <a:off x="0" y="666"/>
          <a:ext cx="7452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94CF-AD49-4318-BF54-E673D01D13A5}">
      <dsp:nvSpPr>
        <dsp:cNvPr id="0" name=""/>
        <dsp:cNvSpPr/>
      </dsp:nvSpPr>
      <dsp:spPr>
        <a:xfrm>
          <a:off x="0" y="666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Replacement volume (L) = %dehydration × body weight (kg)</a:t>
          </a:r>
        </a:p>
      </dsp:txBody>
      <dsp:txXfrm>
        <a:off x="0" y="666"/>
        <a:ext cx="7452360" cy="1091674"/>
      </dsp:txXfrm>
    </dsp:sp>
    <dsp:sp modelId="{76BCE8E8-76D3-4AC6-BB1E-497ADB7B49EE}">
      <dsp:nvSpPr>
        <dsp:cNvPr id="0" name=""/>
        <dsp:cNvSpPr/>
      </dsp:nvSpPr>
      <dsp:spPr>
        <a:xfrm>
          <a:off x="0" y="1092341"/>
          <a:ext cx="7452360" cy="0"/>
        </a:xfrm>
        <a:prstGeom prst="line">
          <a:avLst/>
        </a:prstGeom>
        <a:solidFill>
          <a:schemeClr val="accent5">
            <a:hueOff val="-374190"/>
            <a:satOff val="169"/>
            <a:lumOff val="-1764"/>
            <a:alphaOff val="0"/>
          </a:schemeClr>
        </a:solidFill>
        <a:ln w="12700" cap="flat" cmpd="sng" algn="ctr">
          <a:solidFill>
            <a:schemeClr val="accent5">
              <a:hueOff val="-374190"/>
              <a:satOff val="169"/>
              <a:lumOff val="-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39F7B-E425-4761-BE46-3395ACA0361D}">
      <dsp:nvSpPr>
        <dsp:cNvPr id="0" name=""/>
        <dsp:cNvSpPr/>
      </dsp:nvSpPr>
      <dsp:spPr>
        <a:xfrm>
          <a:off x="0" y="1092341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4% dehydration- </a:t>
          </a:r>
          <a:r>
            <a:rPr lang="en-IN" sz="2200" kern="1200"/>
            <a:t>No replacement </a:t>
          </a:r>
          <a:endParaRPr lang="en-US" sz="2200" kern="1200"/>
        </a:p>
      </dsp:txBody>
      <dsp:txXfrm>
        <a:off x="0" y="1092341"/>
        <a:ext cx="7452360" cy="1091674"/>
      </dsp:txXfrm>
    </dsp:sp>
    <dsp:sp modelId="{18D6C794-57B2-4E0A-BBD0-5A2DB20AE578}">
      <dsp:nvSpPr>
        <dsp:cNvPr id="0" name=""/>
        <dsp:cNvSpPr/>
      </dsp:nvSpPr>
      <dsp:spPr>
        <a:xfrm>
          <a:off x="0" y="2184015"/>
          <a:ext cx="7452360" cy="0"/>
        </a:xfrm>
        <a:prstGeom prst="line">
          <a:avLst/>
        </a:prstGeom>
        <a:solidFill>
          <a:schemeClr val="accent5">
            <a:hueOff val="-748380"/>
            <a:satOff val="337"/>
            <a:lumOff val="-3529"/>
            <a:alphaOff val="0"/>
          </a:schemeClr>
        </a:solidFill>
        <a:ln w="12700" cap="flat" cmpd="sng" algn="ctr">
          <a:solidFill>
            <a:schemeClr val="accent5">
              <a:hueOff val="-748380"/>
              <a:satOff val="337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C1F7D-0945-4F9D-B3E5-A03EB39B99BC}">
      <dsp:nvSpPr>
        <dsp:cNvPr id="0" name=""/>
        <dsp:cNvSpPr/>
      </dsp:nvSpPr>
      <dsp:spPr>
        <a:xfrm>
          <a:off x="0" y="2184015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6% - decreased skin turgor, </a:t>
          </a:r>
          <a:r>
            <a:rPr lang="en-US" sz="2200" kern="1200"/>
            <a:t>dull haircoat and dry mucous membranes</a:t>
          </a:r>
        </a:p>
      </dsp:txBody>
      <dsp:txXfrm>
        <a:off x="0" y="2184015"/>
        <a:ext cx="7452360" cy="1091674"/>
      </dsp:txXfrm>
    </dsp:sp>
    <dsp:sp modelId="{AF015C2A-1E04-4460-91D4-DF48A27AD0BE}">
      <dsp:nvSpPr>
        <dsp:cNvPr id="0" name=""/>
        <dsp:cNvSpPr/>
      </dsp:nvSpPr>
      <dsp:spPr>
        <a:xfrm>
          <a:off x="0" y="3275690"/>
          <a:ext cx="7452360" cy="0"/>
        </a:xfrm>
        <a:prstGeom prst="line">
          <a:avLst/>
        </a:prstGeom>
        <a:solidFill>
          <a:schemeClr val="accent5">
            <a:hueOff val="-1122569"/>
            <a:satOff val="506"/>
            <a:lumOff val="-5293"/>
            <a:alphaOff val="0"/>
          </a:schemeClr>
        </a:solidFill>
        <a:ln w="12700" cap="flat" cmpd="sng" algn="ctr">
          <a:solidFill>
            <a:schemeClr val="accent5">
              <a:hueOff val="-1122569"/>
              <a:satOff val="506"/>
              <a:lumOff val="-5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ECCDB-B299-4E2E-8A12-1AEFAFC62672}">
      <dsp:nvSpPr>
        <dsp:cNvPr id="0" name=""/>
        <dsp:cNvSpPr/>
      </dsp:nvSpPr>
      <dsp:spPr>
        <a:xfrm>
          <a:off x="0" y="3275690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8-10% - </a:t>
          </a:r>
          <a:r>
            <a:rPr lang="en-IN" sz="2200" kern="1200"/>
            <a:t>skin lacks pliability, Dry mucous membranes and tongue, Soft eyeballs that are sunken into the orbit, Cold extremities, Capillary refill time &gt;3 seconds </a:t>
          </a:r>
          <a:endParaRPr lang="en-US" sz="2200" kern="1200"/>
        </a:p>
      </dsp:txBody>
      <dsp:txXfrm>
        <a:off x="0" y="3275690"/>
        <a:ext cx="7452360" cy="1091674"/>
      </dsp:txXfrm>
    </dsp:sp>
    <dsp:sp modelId="{F2EF5B31-F41F-40EE-8D45-6ABB1AE22C88}">
      <dsp:nvSpPr>
        <dsp:cNvPr id="0" name=""/>
        <dsp:cNvSpPr/>
      </dsp:nvSpPr>
      <dsp:spPr>
        <a:xfrm>
          <a:off x="0" y="4367364"/>
          <a:ext cx="7452360" cy="0"/>
        </a:xfrm>
        <a:prstGeom prst="line">
          <a:avLst/>
        </a:prstGeom>
        <a:solidFill>
          <a:schemeClr val="accent5">
            <a:hueOff val="-1496759"/>
            <a:satOff val="674"/>
            <a:lumOff val="-7057"/>
            <a:alphaOff val="0"/>
          </a:schemeClr>
        </a:solidFill>
        <a:ln w="12700" cap="flat" cmpd="sng" algn="ctr">
          <a:solidFill>
            <a:schemeClr val="accent5">
              <a:hueOff val="-1496759"/>
              <a:satOff val="674"/>
              <a:lumOff val="-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50890-691F-4A8C-8AE3-C6ED29C51D25}">
      <dsp:nvSpPr>
        <dsp:cNvPr id="0" name=""/>
        <dsp:cNvSpPr/>
      </dsp:nvSpPr>
      <dsp:spPr>
        <a:xfrm>
          <a:off x="0" y="4367364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/>
            <a:t>12 %- All the signs seen with 8–10%,  Circulatory collapse (shock)</a:t>
          </a:r>
          <a:endParaRPr lang="en-US" sz="2200" kern="1200"/>
        </a:p>
      </dsp:txBody>
      <dsp:txXfrm>
        <a:off x="0" y="4367364"/>
        <a:ext cx="7452360" cy="109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0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7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9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3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277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11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7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5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65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6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5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68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35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39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80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57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79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36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20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6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8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84E85-E6B6-4EC4-B80C-DD9996DE3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26" r="-1" b="2127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3CA27-61CA-457C-A94D-7FAD5F4C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4" r="1" b="1752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392C4-8845-46A8-AD50-6AFB22C87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lang="en-IN" sz="5400"/>
              <a:t>Biochemical basis of Fluid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F657D-56A7-441E-820D-0C581E5EC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5333341"/>
            <a:ext cx="4917948" cy="1335024"/>
          </a:xfrm>
        </p:spPr>
        <p:txBody>
          <a:bodyPr>
            <a:normAutofit/>
          </a:bodyPr>
          <a:lstStyle/>
          <a:p>
            <a:r>
              <a:rPr lang="en-IN" dirty="0"/>
              <a:t>Anil Gattani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0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1ACC-5F39-40AB-9CD4-8B19CE45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3C46-2C96-484B-8E03-27A94B01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Dehydration affects young animals much faster than adult</a:t>
            </a:r>
          </a:p>
          <a:p>
            <a:r>
              <a:rPr lang="en-IN" dirty="0"/>
              <a:t>Old animals with chronic diseases require more water than younger</a:t>
            </a:r>
          </a:p>
          <a:p>
            <a:r>
              <a:rPr lang="en-IN" dirty="0"/>
              <a:t>Physical and weather conditions may affect the requirement</a:t>
            </a:r>
          </a:p>
          <a:p>
            <a:r>
              <a:rPr lang="en-IN" dirty="0"/>
              <a:t>Drugs will alter requirements, particularly diuretics and mineralocorticoids</a:t>
            </a:r>
          </a:p>
        </p:txBody>
      </p:sp>
    </p:spTree>
    <p:extLst>
      <p:ext uri="{BB962C8B-B14F-4D97-AF65-F5344CB8AC3E}">
        <p14:creationId xmlns:p14="http://schemas.microsoft.com/office/powerpoint/2010/main" val="230720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6580-A5B7-4EB8-83C7-B2B0A164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</a:t>
            </a:r>
            <a:r>
              <a:rPr lang="en-US" dirty="0" err="1"/>
              <a:t>mOsm</a:t>
            </a:r>
            <a:r>
              <a:rPr lang="en-US" dirty="0"/>
              <a:t>/L from mM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6688-D982-4458-A843-56EBB97C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For electrolyte solutions</a:t>
            </a:r>
          </a:p>
          <a:p>
            <a:pPr marL="0" indent="0">
              <a:buNone/>
            </a:pPr>
            <a:r>
              <a:rPr lang="en-US" dirty="0"/>
              <a:t>	Since NaCl dissociates into two particles, Na</a:t>
            </a:r>
            <a:r>
              <a:rPr lang="en-US" baseline="30000" dirty="0"/>
              <a:t>+</a:t>
            </a:r>
            <a:r>
              <a:rPr lang="en-US" dirty="0"/>
              <a:t> and Cl</a:t>
            </a:r>
            <a:r>
              <a:rPr lang="en-US" baseline="30000" dirty="0"/>
              <a:t>−</a:t>
            </a:r>
            <a:r>
              <a:rPr lang="en-US" dirty="0"/>
              <a:t>, 1 	mmol/L (1 </a:t>
            </a:r>
            <a:r>
              <a:rPr lang="en-US" dirty="0" err="1"/>
              <a:t>mmolar</a:t>
            </a:r>
            <a:r>
              <a:rPr lang="en-US" dirty="0"/>
              <a:t> or 1 mM) of NaCl solution yields 2 	</a:t>
            </a:r>
            <a:r>
              <a:rPr lang="en-US" dirty="0" err="1"/>
              <a:t>mOsm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	1mmol of NaCl contains 58.5 mg</a:t>
            </a:r>
          </a:p>
          <a:p>
            <a:r>
              <a:rPr lang="en-IN" dirty="0"/>
              <a:t>For nonelectrolyte solutions</a:t>
            </a:r>
          </a:p>
          <a:p>
            <a:pPr marL="0" indent="0">
              <a:buNone/>
            </a:pPr>
            <a:r>
              <a:rPr lang="en-US" dirty="0"/>
              <a:t>	glucose does not dissociate, 1 mM of glucose solution 	yields 1 </a:t>
            </a:r>
            <a:r>
              <a:rPr lang="en-US" dirty="0" err="1"/>
              <a:t>mOsm</a:t>
            </a:r>
            <a:r>
              <a:rPr lang="en-US" dirty="0"/>
              <a:t>/L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987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img">
            <a:extLst>
              <a:ext uri="{FF2B5EF4-FFF2-40B4-BE49-F238E27FC236}">
                <a16:creationId xmlns:a16="http://schemas.microsoft.com/office/drawing/2014/main" id="{A8B453A1-54CB-4B79-82E1-A839410098C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" r="1" b="1581"/>
          <a:stretch/>
        </p:blipFill>
        <p:spPr bwMode="auto">
          <a:xfrm>
            <a:off x="583656" y="499236"/>
            <a:ext cx="11024687" cy="5688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22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50A3B-76A4-4942-8FDD-9E01E97C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en-IN" sz="2800"/>
              <a:t>Indication of Fluid therapy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88E9-3AAE-487E-8955-5F9D66B5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4" y="2359152"/>
            <a:ext cx="6007608" cy="3429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1700"/>
              <a:t>instituted for the following conditions</a:t>
            </a:r>
          </a:p>
          <a:p>
            <a:pPr>
              <a:lnSpc>
                <a:spcPct val="100000"/>
              </a:lnSpc>
            </a:pPr>
            <a:r>
              <a:rPr lang="en-IN" sz="1700"/>
              <a:t>Dehydration- loss of skin elasticity, dry buccal mucosa and tongue, and sunken eyeballs</a:t>
            </a:r>
          </a:p>
          <a:p>
            <a:pPr>
              <a:lnSpc>
                <a:spcPct val="100000"/>
              </a:lnSpc>
            </a:pPr>
            <a:r>
              <a:rPr lang="en-IN" sz="1700"/>
              <a:t>Acid–base disturbances - vomiting, diarrhea, abnormal respiratory pattern, and CNS abnormality</a:t>
            </a:r>
          </a:p>
          <a:p>
            <a:pPr>
              <a:lnSpc>
                <a:spcPct val="100000"/>
              </a:lnSpc>
            </a:pPr>
            <a:r>
              <a:rPr lang="en-IN" sz="1700"/>
              <a:t>Electrolyte imbalances- Blood gas and urine analyses </a:t>
            </a:r>
          </a:p>
          <a:p>
            <a:pPr>
              <a:lnSpc>
                <a:spcPct val="100000"/>
              </a:lnSpc>
            </a:pPr>
            <a:r>
              <a:rPr lang="en-IN" sz="1700"/>
              <a:t>Nutritional problems</a:t>
            </a:r>
          </a:p>
          <a:p>
            <a:pPr>
              <a:lnSpc>
                <a:spcPct val="100000"/>
              </a:lnSpc>
            </a:pPr>
            <a:r>
              <a:rPr lang="en-IN" sz="1700"/>
              <a:t>Loss of body fluids- burn, haemorrhage, </a:t>
            </a:r>
          </a:p>
        </p:txBody>
      </p:sp>
      <p:pic>
        <p:nvPicPr>
          <p:cNvPr id="4" name="Picture 3" descr="A dog standing on grass&#10;&#10;Description automatically generated">
            <a:extLst>
              <a:ext uri="{FF2B5EF4-FFF2-40B4-BE49-F238E27FC236}">
                <a16:creationId xmlns:a16="http://schemas.microsoft.com/office/drawing/2014/main" id="{2C8C4EB6-5136-412B-97B0-D10F1A72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843" y="633619"/>
            <a:ext cx="3553905" cy="2651760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97CAF1F-0883-420B-97C5-5B8B0FE71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74" t="37917" r="5466" b="18961"/>
          <a:stretch/>
        </p:blipFill>
        <p:spPr>
          <a:xfrm>
            <a:off x="7779641" y="3472468"/>
            <a:ext cx="403275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AA1C6-D9AF-42CF-AB1A-57606E6D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03001" cy="1087819"/>
          </a:xfrm>
        </p:spPr>
        <p:txBody>
          <a:bodyPr anchor="b">
            <a:normAutofit/>
          </a:bodyPr>
          <a:lstStyle/>
          <a:p>
            <a:r>
              <a:rPr lang="en-IN" sz="3400"/>
              <a:t>Dehydration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19D30-B436-40BF-8165-3DB5A421B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" t="8608" r="7280" b="6777"/>
          <a:stretch/>
        </p:blipFill>
        <p:spPr>
          <a:xfrm>
            <a:off x="443345" y="1057549"/>
            <a:ext cx="6250063" cy="4687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4AE-94AF-48B5-A0A7-BA495F20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684095"/>
            <a:ext cx="4603001" cy="3492868"/>
          </a:xfrm>
        </p:spPr>
        <p:txBody>
          <a:bodyPr>
            <a:normAutofit/>
          </a:bodyPr>
          <a:lstStyle/>
          <a:p>
            <a:r>
              <a:rPr lang="en-IN" sz="1700"/>
              <a:t>Hypertonic dehydration- loss of pure water or hypotonic fluid</a:t>
            </a:r>
          </a:p>
          <a:p>
            <a:r>
              <a:rPr lang="en-IN" sz="1700"/>
              <a:t>Isotonic dehydration - loss of isotonic body fluids (in acute case), </a:t>
            </a:r>
          </a:p>
          <a:p>
            <a:r>
              <a:rPr lang="en-IN" sz="1700"/>
              <a:t>Hypotonic dehydration - loss of a hypertonic fluid or loss of isotonic fluid with water replacement </a:t>
            </a:r>
          </a:p>
        </p:txBody>
      </p:sp>
    </p:spTree>
    <p:extLst>
      <p:ext uri="{BB962C8B-B14F-4D97-AF65-F5344CB8AC3E}">
        <p14:creationId xmlns:p14="http://schemas.microsoft.com/office/powerpoint/2010/main" val="341095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319E7-0F49-4D58-961F-05DCFE10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/>
          <a:p>
            <a:r>
              <a:rPr lang="en-IN" sz="5200"/>
              <a:t>Causes of dehydaration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7B460-6A80-4B54-A872-1B636D09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699" y="331311"/>
            <a:ext cx="3784390" cy="2834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36C7-115B-4E61-8948-7970C544C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pPr fontAlgn="base"/>
            <a:r>
              <a:rPr lang="en-IN" sz="1800" dirty="0"/>
              <a:t>Decreases in water intake – </a:t>
            </a:r>
          </a:p>
          <a:p>
            <a:pPr marL="0" indent="0" fontAlgn="base">
              <a:buNone/>
            </a:pPr>
            <a:r>
              <a:rPr lang="en-IN" sz="1800" dirty="0"/>
              <a:t>	Lack of water source, Disorders and pain of the buccal cavity and pharynx, CNS disturbances</a:t>
            </a:r>
          </a:p>
          <a:p>
            <a:pPr fontAlgn="base"/>
            <a:r>
              <a:rPr lang="en-IN" sz="1800" dirty="0"/>
              <a:t>Increases in body fluid excretion </a:t>
            </a:r>
          </a:p>
          <a:p>
            <a:pPr marL="0" indent="0" fontAlgn="base">
              <a:buNone/>
            </a:pPr>
            <a:r>
              <a:rPr lang="en-IN" sz="1800" dirty="0"/>
              <a:t>	Polyuria, Profuse sweating, Vomiting/</a:t>
            </a:r>
            <a:r>
              <a:rPr lang="en-IN" sz="1800"/>
              <a:t>diarrhea</a:t>
            </a:r>
            <a:r>
              <a:rPr lang="en-IN" sz="1800" dirty="0"/>
              <a:t>, 	Respiratory loss </a:t>
            </a:r>
          </a:p>
          <a:p>
            <a:pPr marL="0" indent="0" fontAlgn="base">
              <a:buNone/>
            </a:pPr>
            <a:endParaRPr lang="en-IN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959F3-532A-48DB-91A0-18A58820C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93" y="3343830"/>
            <a:ext cx="379900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0CDF-38A7-47BF-B0DB-AF53E35F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electrolytes on hydration states and acid–base balance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4796-610A-490C-816A-F3255B2E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↑ [Na</a:t>
            </a:r>
            <a:r>
              <a:rPr lang="en-IN" baseline="30000" dirty="0"/>
              <a:t>+</a:t>
            </a:r>
            <a:r>
              <a:rPr lang="en-IN" dirty="0"/>
              <a:t>] in ECF → water retention</a:t>
            </a:r>
          </a:p>
          <a:p>
            <a:r>
              <a:rPr lang="en-IN" dirty="0"/>
              <a:t>↑ [K</a:t>
            </a:r>
            <a:r>
              <a:rPr lang="en-IN" baseline="30000" dirty="0"/>
              <a:t>+</a:t>
            </a:r>
            <a:r>
              <a:rPr lang="en-IN" dirty="0"/>
              <a:t>] in plasma→↑[K</a:t>
            </a:r>
            <a:r>
              <a:rPr lang="en-IN" baseline="30000" dirty="0"/>
              <a:t>+</a:t>
            </a:r>
            <a:r>
              <a:rPr lang="en-IN" dirty="0"/>
              <a:t>],↓[H</a:t>
            </a:r>
            <a:r>
              <a:rPr lang="en-IN" baseline="30000" dirty="0"/>
              <a:t>+</a:t>
            </a:r>
            <a:r>
              <a:rPr lang="en-IN" dirty="0"/>
              <a:t>] in urine → </a:t>
            </a:r>
            <a:r>
              <a:rPr lang="en-IN" dirty="0" err="1"/>
              <a:t>Acidemia</a:t>
            </a:r>
            <a:endParaRPr lang="en-IN" dirty="0"/>
          </a:p>
          <a:p>
            <a:r>
              <a:rPr lang="en-IN" dirty="0"/>
              <a:t>↓ [K</a:t>
            </a:r>
            <a:r>
              <a:rPr lang="en-IN" baseline="30000" dirty="0"/>
              <a:t>+</a:t>
            </a:r>
            <a:r>
              <a:rPr lang="en-IN" dirty="0"/>
              <a:t>] in plasma→↓[K</a:t>
            </a:r>
            <a:r>
              <a:rPr lang="en-IN" baseline="30000" dirty="0"/>
              <a:t>+</a:t>
            </a:r>
            <a:r>
              <a:rPr lang="en-IN" dirty="0"/>
              <a:t>],↑[H</a:t>
            </a:r>
            <a:r>
              <a:rPr lang="en-IN" baseline="30000" dirty="0"/>
              <a:t>+</a:t>
            </a:r>
            <a:r>
              <a:rPr lang="en-IN" dirty="0"/>
              <a:t>] in urine → Alkalemia</a:t>
            </a:r>
          </a:p>
        </p:txBody>
      </p:sp>
    </p:spTree>
    <p:extLst>
      <p:ext uri="{BB962C8B-B14F-4D97-AF65-F5344CB8AC3E}">
        <p14:creationId xmlns:p14="http://schemas.microsoft.com/office/powerpoint/2010/main" val="223281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AF84-C85B-4421-9F56-1FA07FA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of carbohydrate metabolism on hydration states and acid–base balance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3C1A-CF17-4C83-B2EB-7CD1F9E95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↓ Carbohydrate utilization → </a:t>
            </a:r>
            <a:r>
              <a:rPr lang="en-IN" dirty="0" err="1"/>
              <a:t>Hyperglycemia</a:t>
            </a:r>
            <a:r>
              <a:rPr lang="en-IN" dirty="0"/>
              <a:t> → Glucosuria→ Polyuria → Dehydration</a:t>
            </a:r>
          </a:p>
          <a:p>
            <a:r>
              <a:rPr lang="en-IN" dirty="0"/>
              <a:t>↓ Carbohydrate utilization →↑ Gluconeogenesis → Ketoacidosis</a:t>
            </a:r>
          </a:p>
          <a:p>
            <a:r>
              <a:rPr lang="en-IN" dirty="0"/>
              <a:t>↑ Carbohydrate intake (grain overload) in herbivores →↑ Lactic acid production → Acidosis</a:t>
            </a:r>
          </a:p>
        </p:txBody>
      </p:sp>
    </p:spTree>
    <p:extLst>
      <p:ext uri="{BB962C8B-B14F-4D97-AF65-F5344CB8AC3E}">
        <p14:creationId xmlns:p14="http://schemas.microsoft.com/office/powerpoint/2010/main" val="305803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">
            <a:extLst>
              <a:ext uri="{FF2B5EF4-FFF2-40B4-BE49-F238E27FC236}">
                <a16:creationId xmlns:a16="http://schemas.microsoft.com/office/drawing/2014/main" id="{3714A154-BD19-4F07-8C52-C0B7AB9FC5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03"/>
          <a:stretch/>
        </p:blipFill>
        <p:spPr bwMode="auto">
          <a:xfrm>
            <a:off x="409576" y="633619"/>
            <a:ext cx="6648449" cy="549592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58EBE-FC87-4B84-B5DF-CAAFEBB2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533" y="978619"/>
            <a:ext cx="3404594" cy="1106424"/>
          </a:xfrm>
        </p:spPr>
        <p:txBody>
          <a:bodyPr>
            <a:normAutofit/>
          </a:bodyPr>
          <a:lstStyle/>
          <a:p>
            <a:r>
              <a:rPr lang="en-IN" sz="2600"/>
              <a:t>Water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8AD2-0BE1-4AC6-984B-D2A922034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049" y="2359152"/>
            <a:ext cx="3989225" cy="3429000"/>
          </a:xfrm>
        </p:spPr>
        <p:txBody>
          <a:bodyPr>
            <a:normAutofit/>
          </a:bodyPr>
          <a:lstStyle/>
          <a:p>
            <a:r>
              <a:rPr lang="en-US" sz="1700" dirty="0"/>
              <a:t>Amount of fluid therapy  = body water maintenance + replacement of the deficit + ongoing loss</a:t>
            </a:r>
          </a:p>
          <a:p>
            <a:endParaRPr lang="en-US" sz="1700" dirty="0"/>
          </a:p>
          <a:p>
            <a:r>
              <a:rPr lang="en-US" sz="1700" dirty="0"/>
              <a:t>Maintenance water= </a:t>
            </a:r>
            <a:r>
              <a:rPr lang="en-IN" sz="1700" dirty="0"/>
              <a:t>50–75 mL/kg/day (Average 65)</a:t>
            </a:r>
          </a:p>
          <a:p>
            <a:endParaRPr lang="en-IN" sz="1700" dirty="0"/>
          </a:p>
          <a:p>
            <a:r>
              <a:rPr lang="en-IN" sz="1700" dirty="0"/>
              <a:t>Ongoing loss- vomiting, diarrhoea, etc</a:t>
            </a:r>
          </a:p>
        </p:txBody>
      </p:sp>
    </p:spTree>
    <p:extLst>
      <p:ext uri="{BB962C8B-B14F-4D97-AF65-F5344CB8AC3E}">
        <p14:creationId xmlns:p14="http://schemas.microsoft.com/office/powerpoint/2010/main" val="8521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164B9-A1EA-46C6-989F-36F99332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3400"/>
              <a:t>replacement of the deficit</a:t>
            </a:r>
            <a:endParaRPr lang="en-IN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6806B2-E997-4CA6-B48E-9F51FEC74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908287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5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EB98-9043-402F-9035-5B9EB5D2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composition of replacement fluid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E9A74-91B5-4413-B627-33FFAFEF3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similar to the volume of fluid lost</a:t>
                </a:r>
              </a:p>
              <a:p>
                <a:r>
                  <a:rPr lang="en-IN" dirty="0"/>
                  <a:t>E.g. if loss of the electrolyte-rich GI fluid, then fluid should contain Na</a:t>
                </a:r>
                <a:r>
                  <a:rPr lang="en-IN" baseline="30000" dirty="0"/>
                  <a:t>+</a:t>
                </a:r>
                <a:r>
                  <a:rPr lang="en-IN" dirty="0"/>
                  <a:t>, K</a:t>
                </a:r>
                <a:r>
                  <a:rPr lang="en-IN" baseline="30000" dirty="0"/>
                  <a:t>+</a:t>
                </a:r>
                <a:r>
                  <a:rPr lang="en-IN" dirty="0"/>
                  <a:t>, Ca</a:t>
                </a:r>
                <a:r>
                  <a:rPr lang="en-IN" baseline="30000" dirty="0"/>
                  <a:t>2+</a:t>
                </a:r>
                <a:r>
                  <a:rPr lang="en-IN" dirty="0"/>
                  <a:t>, Cl</a:t>
                </a:r>
                <a:r>
                  <a:rPr lang="en-IN" baseline="30000" dirty="0"/>
                  <a:t>−</a:t>
                </a:r>
                <a:r>
                  <a:rPr lang="en-IN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/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IN" b="0" i="0" smtClean="0"/>
                          <m:t>HCO</m:t>
                        </m:r>
                      </m:e>
                      <m:sub>
                        <m:r>
                          <a:rPr lang="en-IN" b="0" i="1" smtClean="0"/>
                          <m:t>3</m:t>
                        </m:r>
                      </m:sub>
                      <m:sup>
                        <m:r>
                          <a:rPr lang="en-IN" b="0" i="1" smtClean="0"/>
                          <m:t>−</m:t>
                        </m:r>
                      </m:sup>
                    </m:sSubSup>
                  </m:oMath>
                </a14:m>
                <a:r>
                  <a:rPr lang="en-IN" dirty="0"/>
                  <a:t>(or indirect alkalinizing agents)</a:t>
                </a:r>
              </a:p>
              <a:p>
                <a:r>
                  <a:rPr lang="en-IN" dirty="0"/>
                  <a:t>In pure loss of water- 5% dextrose (glucose in water) or 2.5% dextrose and 0.45% NaCl over 24–72 hours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E9A74-91B5-4413-B627-33FFAFEF3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9" t="-1320" r="-18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14157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6E2E8"/>
      </a:lt2>
      <a:accent1>
        <a:srgbClr val="55B520"/>
      </a:accent1>
      <a:accent2>
        <a:srgbClr val="8AAE13"/>
      </a:accent2>
      <a:accent3>
        <a:srgbClr val="BB9E21"/>
      </a:accent3>
      <a:accent4>
        <a:srgbClr val="D56217"/>
      </a:accent4>
      <a:accent5>
        <a:srgbClr val="E7292D"/>
      </a:accent5>
      <a:accent6>
        <a:srgbClr val="D5176A"/>
      </a:accent6>
      <a:hlink>
        <a:srgbClr val="C05543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Next LT Pro</vt:lpstr>
      <vt:lpstr>Calibri</vt:lpstr>
      <vt:lpstr>Gill Sans MT</vt:lpstr>
      <vt:lpstr>Trebuchet MS</vt:lpstr>
      <vt:lpstr>Wingdings 3</vt:lpstr>
      <vt:lpstr>AccentBoxVTI</vt:lpstr>
      <vt:lpstr>Facet</vt:lpstr>
      <vt:lpstr>Gallery</vt:lpstr>
      <vt:lpstr>Biochemical basis of Fluid Therapy</vt:lpstr>
      <vt:lpstr>Indication of Fluid therapy</vt:lpstr>
      <vt:lpstr>Dehydration</vt:lpstr>
      <vt:lpstr>Causes of dehydaration</vt:lpstr>
      <vt:lpstr>Role of electrolytes on hydration states and acid–base balance</vt:lpstr>
      <vt:lpstr>Role of carbohydrate metabolism on hydration states and acid–base balance</vt:lpstr>
      <vt:lpstr>Water replacement</vt:lpstr>
      <vt:lpstr>replacement of the deficit</vt:lpstr>
      <vt:lpstr>composition of replacement fluid </vt:lpstr>
      <vt:lpstr>Other factors</vt:lpstr>
      <vt:lpstr>Calculation of mOsm/L from mM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Biochemical basis of Fluid Therapy</dc:title>
  <dc:creator>ani.gatz1 ani.gatz1</dc:creator>
  <cp:lastModifiedBy>ani.gatz1 ani.gatz1</cp:lastModifiedBy>
  <cp:revision>1</cp:revision>
  <dcterms:created xsi:type="dcterms:W3CDTF">2020-07-24T06:46:37Z</dcterms:created>
  <dcterms:modified xsi:type="dcterms:W3CDTF">2020-07-24T06:46:59Z</dcterms:modified>
</cp:coreProperties>
</file>