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279" r:id="rId3"/>
    <p:sldId id="257" r:id="rId4"/>
    <p:sldId id="258" r:id="rId5"/>
    <p:sldId id="283" r:id="rId6"/>
    <p:sldId id="284" r:id="rId7"/>
    <p:sldId id="285" r:id="rId8"/>
    <p:sldId id="281" r:id="rId9"/>
    <p:sldId id="259" r:id="rId10"/>
    <p:sldId id="263" r:id="rId11"/>
    <p:sldId id="261" r:id="rId12"/>
    <p:sldId id="262" r:id="rId13"/>
    <p:sldId id="264" r:id="rId14"/>
    <p:sldId id="268" r:id="rId15"/>
    <p:sldId id="265" r:id="rId16"/>
    <p:sldId id="267" r:id="rId17"/>
    <p:sldId id="269" r:id="rId18"/>
    <p:sldId id="286" r:id="rId19"/>
    <p:sldId id="266" r:id="rId20"/>
    <p:sldId id="280" r:id="rId21"/>
    <p:sldId id="270" r:id="rId22"/>
    <p:sldId id="271" r:id="rId23"/>
    <p:sldId id="272" r:id="rId24"/>
    <p:sldId id="273" r:id="rId25"/>
    <p:sldId id="274" r:id="rId26"/>
    <p:sldId id="275" r:id="rId27"/>
    <p:sldId id="276" r:id="rId28"/>
    <p:sldId id="277" r:id="rId29"/>
    <p:sldId id="282"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62F22A-7837-4E42-9D72-A01EBFEB83AE}"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41F89DFC-F262-4EC5-B9CB-8F30E0180796}">
      <dgm:prSet custT="1"/>
      <dgm:spPr/>
      <dgm:t>
        <a:bodyPr/>
        <a:lstStyle/>
        <a:p>
          <a:pPr rtl="0"/>
          <a:r>
            <a:rPr lang="en-US" sz="1400" dirty="0" smtClean="0"/>
            <a:t>Classification:</a:t>
          </a:r>
          <a:endParaRPr lang="en-US" sz="1400" dirty="0"/>
        </a:p>
      </dgm:t>
    </dgm:pt>
    <dgm:pt modelId="{CC941275-C7E0-48A6-A4DF-1261299715A0}" type="parTrans" cxnId="{A516810A-7808-4C8E-BB45-C96CECF7BE07}">
      <dgm:prSet/>
      <dgm:spPr/>
      <dgm:t>
        <a:bodyPr/>
        <a:lstStyle/>
        <a:p>
          <a:endParaRPr lang="en-US"/>
        </a:p>
      </dgm:t>
    </dgm:pt>
    <dgm:pt modelId="{47E22C8B-747A-471A-B01E-5AD223BA5670}" type="sibTrans" cxnId="{A516810A-7808-4C8E-BB45-C96CECF7BE07}">
      <dgm:prSet/>
      <dgm:spPr/>
      <dgm:t>
        <a:bodyPr/>
        <a:lstStyle/>
        <a:p>
          <a:endParaRPr lang="en-US"/>
        </a:p>
      </dgm:t>
    </dgm:pt>
    <dgm:pt modelId="{BC7E25C4-7ECD-41C5-B244-A1C064CC0EAE}">
      <dgm:prSet custT="1"/>
      <dgm:spPr/>
      <dgm:t>
        <a:bodyPr/>
        <a:lstStyle/>
        <a:p>
          <a:pPr rtl="0"/>
          <a:r>
            <a:rPr lang="en-US" sz="1200" dirty="0" smtClean="0"/>
            <a:t>1. Granulocytes </a:t>
          </a:r>
          <a:endParaRPr lang="en-US" sz="1200" dirty="0"/>
        </a:p>
      </dgm:t>
    </dgm:pt>
    <dgm:pt modelId="{ED10479E-D06C-4269-827B-E150E9520E5E}" type="parTrans" cxnId="{60EA5DCB-CEB7-4DDB-9EA1-30E44A61D629}">
      <dgm:prSet/>
      <dgm:spPr/>
      <dgm:t>
        <a:bodyPr/>
        <a:lstStyle/>
        <a:p>
          <a:endParaRPr lang="en-US"/>
        </a:p>
      </dgm:t>
    </dgm:pt>
    <dgm:pt modelId="{CEAF8506-CF4C-49D7-A78D-73E4BCF16078}" type="sibTrans" cxnId="{60EA5DCB-CEB7-4DDB-9EA1-30E44A61D629}">
      <dgm:prSet/>
      <dgm:spPr/>
      <dgm:t>
        <a:bodyPr/>
        <a:lstStyle/>
        <a:p>
          <a:endParaRPr lang="en-US"/>
        </a:p>
      </dgm:t>
    </dgm:pt>
    <dgm:pt modelId="{BEBF06EB-2C34-4E3C-BA97-62E55C9A33ED}">
      <dgm:prSet custT="1"/>
      <dgm:spPr/>
      <dgm:t>
        <a:bodyPr/>
        <a:lstStyle/>
        <a:p>
          <a:pPr rtl="0"/>
          <a:r>
            <a:rPr lang="en-US" sz="1200" dirty="0" smtClean="0"/>
            <a:t>2. Agrnulocytes</a:t>
          </a:r>
          <a:endParaRPr lang="en-US" sz="1200" dirty="0"/>
        </a:p>
      </dgm:t>
    </dgm:pt>
    <dgm:pt modelId="{15697A99-EEDE-4BE8-8827-EE72561481BD}" type="parTrans" cxnId="{8417CA81-B006-4C3B-A8B7-4AB2D7A8D6D4}">
      <dgm:prSet/>
      <dgm:spPr/>
      <dgm:t>
        <a:bodyPr/>
        <a:lstStyle/>
        <a:p>
          <a:endParaRPr lang="en-US"/>
        </a:p>
      </dgm:t>
    </dgm:pt>
    <dgm:pt modelId="{1D32CED9-C39C-4FDA-B753-CDC684EDDCD0}" type="sibTrans" cxnId="{8417CA81-B006-4C3B-A8B7-4AB2D7A8D6D4}">
      <dgm:prSet/>
      <dgm:spPr/>
      <dgm:t>
        <a:bodyPr/>
        <a:lstStyle/>
        <a:p>
          <a:endParaRPr lang="en-US"/>
        </a:p>
      </dgm:t>
    </dgm:pt>
    <dgm:pt modelId="{61119F63-6925-4AB8-B913-12B2487EDC08}">
      <dgm:prSet custT="1"/>
      <dgm:spPr/>
      <dgm:t>
        <a:bodyPr/>
        <a:lstStyle/>
        <a:p>
          <a:pPr rtl="0"/>
          <a:r>
            <a:rPr lang="en-US" sz="1400" dirty="0" smtClean="0"/>
            <a:t>Monocytes Lymphocytes</a:t>
          </a:r>
          <a:endParaRPr lang="en-US" sz="1400" dirty="0"/>
        </a:p>
      </dgm:t>
    </dgm:pt>
    <dgm:pt modelId="{98355945-BCAB-4D1B-835A-28E130364942}" type="parTrans" cxnId="{3CC479E6-B2F2-4739-9E92-8A38CFCBEDED}">
      <dgm:prSet/>
      <dgm:spPr/>
      <dgm:t>
        <a:bodyPr/>
        <a:lstStyle/>
        <a:p>
          <a:endParaRPr lang="en-US"/>
        </a:p>
      </dgm:t>
    </dgm:pt>
    <dgm:pt modelId="{30BCF2BD-5FF2-4206-8F84-7A990C0BB210}" type="sibTrans" cxnId="{3CC479E6-B2F2-4739-9E92-8A38CFCBEDED}">
      <dgm:prSet/>
      <dgm:spPr/>
      <dgm:t>
        <a:bodyPr/>
        <a:lstStyle/>
        <a:p>
          <a:endParaRPr lang="en-US"/>
        </a:p>
      </dgm:t>
    </dgm:pt>
    <dgm:pt modelId="{688D9AE2-C488-44FC-919E-E7CF9BAA5C29}">
      <dgm:prSet custT="1"/>
      <dgm:spPr/>
      <dgm:t>
        <a:bodyPr/>
        <a:lstStyle/>
        <a:p>
          <a:pPr rtl="0"/>
          <a:r>
            <a:rPr lang="en-US" sz="1400" dirty="0" smtClean="0"/>
            <a:t>Neutrophils Eosinophils Basophils</a:t>
          </a:r>
          <a:endParaRPr lang="en-US" sz="1400" dirty="0"/>
        </a:p>
      </dgm:t>
    </dgm:pt>
    <dgm:pt modelId="{34B2A5D6-51CD-4898-8F7D-07CF3670D450}" type="sibTrans" cxnId="{C898F192-64D0-4D66-B696-11E846AAC196}">
      <dgm:prSet/>
      <dgm:spPr/>
      <dgm:t>
        <a:bodyPr/>
        <a:lstStyle/>
        <a:p>
          <a:endParaRPr lang="en-US"/>
        </a:p>
      </dgm:t>
    </dgm:pt>
    <dgm:pt modelId="{2F5B2926-56A3-4EDE-B6C8-E87DC083598F}" type="parTrans" cxnId="{C898F192-64D0-4D66-B696-11E846AAC196}">
      <dgm:prSet/>
      <dgm:spPr/>
      <dgm:t>
        <a:bodyPr/>
        <a:lstStyle/>
        <a:p>
          <a:endParaRPr lang="en-US"/>
        </a:p>
      </dgm:t>
    </dgm:pt>
    <dgm:pt modelId="{966E72D9-FA77-4303-AF50-88CD6094AAA7}">
      <dgm:prSet/>
      <dgm:spPr/>
      <dgm:t>
        <a:bodyPr/>
        <a:lstStyle/>
        <a:p>
          <a:r>
            <a:rPr lang="en-US" dirty="0" smtClean="0"/>
            <a:t>Classified </a:t>
          </a:r>
          <a:r>
            <a:rPr lang="en-US" dirty="0" smtClean="0"/>
            <a:t>in 2 types based on the presence of  granules and nucleus</a:t>
          </a:r>
          <a:endParaRPr lang="en-US" dirty="0"/>
        </a:p>
      </dgm:t>
    </dgm:pt>
    <dgm:pt modelId="{6626C658-9A5A-4DBD-BD02-85B25F659DDE}" type="parTrans" cxnId="{BDE38D75-E9DF-4CEF-BCE5-F5F5940BC0C8}">
      <dgm:prSet/>
      <dgm:spPr/>
      <dgm:t>
        <a:bodyPr/>
        <a:lstStyle/>
        <a:p>
          <a:endParaRPr lang="en-US"/>
        </a:p>
      </dgm:t>
    </dgm:pt>
    <dgm:pt modelId="{7F776B89-27CE-43A7-8AB2-71C7CE1A6778}" type="sibTrans" cxnId="{BDE38D75-E9DF-4CEF-BCE5-F5F5940BC0C8}">
      <dgm:prSet/>
      <dgm:spPr/>
      <dgm:t>
        <a:bodyPr/>
        <a:lstStyle/>
        <a:p>
          <a:endParaRPr lang="en-US"/>
        </a:p>
      </dgm:t>
    </dgm:pt>
    <dgm:pt modelId="{6CB9CFE1-15AC-4DFE-BB9F-D13190A38C3D}">
      <dgm:prSet/>
      <dgm:spPr/>
      <dgm:t>
        <a:bodyPr/>
        <a:lstStyle/>
        <a:p>
          <a:r>
            <a:rPr lang="en-US" dirty="0" smtClean="0"/>
            <a:t>They have granules within </a:t>
          </a:r>
          <a:r>
            <a:rPr lang="en-US" smtClean="0"/>
            <a:t>the cytoplasm and </a:t>
          </a:r>
          <a:r>
            <a:rPr lang="en-US" dirty="0" smtClean="0"/>
            <a:t>having life span of few hrs</a:t>
          </a:r>
          <a:endParaRPr lang="en-US" dirty="0"/>
        </a:p>
      </dgm:t>
    </dgm:pt>
    <dgm:pt modelId="{F53B0A5A-7074-4C42-B324-12EEA8BB60C1}" type="parTrans" cxnId="{84F8FDC1-DE98-4FCC-B94F-E5451E0FAAB2}">
      <dgm:prSet/>
      <dgm:spPr/>
      <dgm:t>
        <a:bodyPr/>
        <a:lstStyle/>
        <a:p>
          <a:endParaRPr lang="en-US"/>
        </a:p>
      </dgm:t>
    </dgm:pt>
    <dgm:pt modelId="{9286DF22-C130-4F30-B0A5-B3DD07478987}" type="sibTrans" cxnId="{84F8FDC1-DE98-4FCC-B94F-E5451E0FAAB2}">
      <dgm:prSet/>
      <dgm:spPr/>
      <dgm:t>
        <a:bodyPr/>
        <a:lstStyle/>
        <a:p>
          <a:endParaRPr lang="en-US"/>
        </a:p>
      </dgm:t>
    </dgm:pt>
    <dgm:pt modelId="{C1F36F84-57A6-493A-BE9D-E617C780B96C}">
      <dgm:prSet/>
      <dgm:spPr/>
      <dgm:t>
        <a:bodyPr/>
        <a:lstStyle/>
        <a:p>
          <a:r>
            <a:rPr lang="en-US" dirty="0" smtClean="0"/>
            <a:t>N cells act as 1</a:t>
          </a:r>
          <a:r>
            <a:rPr lang="en-US" baseline="30000" dirty="0" smtClean="0"/>
            <a:t>st</a:t>
          </a:r>
          <a:r>
            <a:rPr lang="en-US" dirty="0" smtClean="0"/>
            <a:t> line of defense &amp; degraded in the form of Pus, E cells shows red staining under Eosin (allergic) &amp; B cells shows blue stain under </a:t>
          </a:r>
          <a:r>
            <a:rPr lang="en-US" dirty="0" err="1" smtClean="0"/>
            <a:t>methylene</a:t>
          </a:r>
          <a:r>
            <a:rPr lang="en-US" dirty="0" smtClean="0"/>
            <a:t> blue (stasis of blood)</a:t>
          </a:r>
          <a:endParaRPr lang="en-US" dirty="0"/>
        </a:p>
      </dgm:t>
    </dgm:pt>
    <dgm:pt modelId="{A68E27C1-E4D9-4D65-9833-CDF96DFC3B0A}" type="parTrans" cxnId="{98B66906-4C45-4A62-8380-AD315875A762}">
      <dgm:prSet/>
      <dgm:spPr/>
      <dgm:t>
        <a:bodyPr/>
        <a:lstStyle/>
        <a:p>
          <a:endParaRPr lang="en-US"/>
        </a:p>
      </dgm:t>
    </dgm:pt>
    <dgm:pt modelId="{540D4BB0-BB7E-4955-A019-B8BDA2D665B3}" type="sibTrans" cxnId="{98B66906-4C45-4A62-8380-AD315875A762}">
      <dgm:prSet/>
      <dgm:spPr/>
      <dgm:t>
        <a:bodyPr/>
        <a:lstStyle/>
        <a:p>
          <a:endParaRPr lang="en-US"/>
        </a:p>
      </dgm:t>
    </dgm:pt>
    <dgm:pt modelId="{58A7D89A-527A-4B41-924E-2448BDB86D14}">
      <dgm:prSet/>
      <dgm:spPr/>
      <dgm:t>
        <a:bodyPr/>
        <a:lstStyle/>
        <a:p>
          <a:r>
            <a:rPr lang="en-US" dirty="0" err="1" smtClean="0"/>
            <a:t>Phagocytic</a:t>
          </a:r>
          <a:r>
            <a:rPr lang="en-US" dirty="0" smtClean="0"/>
            <a:t> in nature, largest WBC`s, variable in size &amp; largest nucleated</a:t>
          </a:r>
          <a:endParaRPr lang="en-US" dirty="0"/>
        </a:p>
      </dgm:t>
    </dgm:pt>
    <dgm:pt modelId="{05BA8CED-04E3-4D18-AE8F-F1393771261B}" type="parTrans" cxnId="{C040EA08-A714-4F88-8D1A-393FDB61BCC9}">
      <dgm:prSet/>
      <dgm:spPr/>
      <dgm:t>
        <a:bodyPr/>
        <a:lstStyle/>
        <a:p>
          <a:endParaRPr lang="en-US"/>
        </a:p>
      </dgm:t>
    </dgm:pt>
    <dgm:pt modelId="{3F084EE2-0A2B-44A4-B6F2-0106CDA7C853}" type="sibTrans" cxnId="{C040EA08-A714-4F88-8D1A-393FDB61BCC9}">
      <dgm:prSet/>
      <dgm:spPr/>
      <dgm:t>
        <a:bodyPr/>
        <a:lstStyle/>
        <a:p>
          <a:endParaRPr lang="en-US"/>
        </a:p>
      </dgm:t>
    </dgm:pt>
    <dgm:pt modelId="{65B47F74-EB0E-460E-BF85-073C0E063753}">
      <dgm:prSet/>
      <dgm:spPr/>
      <dgm:t>
        <a:bodyPr/>
        <a:lstStyle/>
        <a:p>
          <a:r>
            <a:rPr lang="en-US" dirty="0" smtClean="0"/>
            <a:t>M cells are </a:t>
          </a:r>
          <a:r>
            <a:rPr lang="en-US" dirty="0" err="1" smtClean="0"/>
            <a:t>phagocytic</a:t>
          </a:r>
          <a:r>
            <a:rPr lang="en-US" dirty="0" smtClean="0"/>
            <a:t>, acts in acute infections &amp; also k/a Macrophage. L cells are variable in size, large nucleus, acts in cellular immunity, unit is cu mm, wrights stain. DLC % of WBC.</a:t>
          </a:r>
          <a:endParaRPr lang="en-US" dirty="0"/>
        </a:p>
      </dgm:t>
    </dgm:pt>
    <dgm:pt modelId="{728B8230-683C-4899-8DEA-017D9C26BC0A}" type="parTrans" cxnId="{72D586B6-132A-45C8-BD34-8E745AB45562}">
      <dgm:prSet/>
      <dgm:spPr/>
      <dgm:t>
        <a:bodyPr/>
        <a:lstStyle/>
        <a:p>
          <a:endParaRPr lang="en-US"/>
        </a:p>
      </dgm:t>
    </dgm:pt>
    <dgm:pt modelId="{85A480C2-9AEF-4065-871A-D0D36A9A871A}" type="sibTrans" cxnId="{72D586B6-132A-45C8-BD34-8E745AB45562}">
      <dgm:prSet/>
      <dgm:spPr/>
      <dgm:t>
        <a:bodyPr/>
        <a:lstStyle/>
        <a:p>
          <a:endParaRPr lang="en-US"/>
        </a:p>
      </dgm:t>
    </dgm:pt>
    <dgm:pt modelId="{9A77D682-2E37-4D93-B296-AC51FDF091BB}" type="pres">
      <dgm:prSet presAssocID="{DA62F22A-7837-4E42-9D72-A01EBFEB83AE}" presName="linearFlow" presStyleCnt="0">
        <dgm:presLayoutVars>
          <dgm:dir/>
          <dgm:animLvl val="lvl"/>
          <dgm:resizeHandles val="exact"/>
        </dgm:presLayoutVars>
      </dgm:prSet>
      <dgm:spPr/>
      <dgm:t>
        <a:bodyPr/>
        <a:lstStyle/>
        <a:p>
          <a:endParaRPr lang="en-US"/>
        </a:p>
      </dgm:t>
    </dgm:pt>
    <dgm:pt modelId="{9926C1EA-63E7-41FE-B745-68D193AB0A44}" type="pres">
      <dgm:prSet presAssocID="{41F89DFC-F262-4EC5-B9CB-8F30E0180796}" presName="composite" presStyleCnt="0"/>
      <dgm:spPr/>
    </dgm:pt>
    <dgm:pt modelId="{678D3CC8-4A2A-4442-BA05-003D203F2A0A}" type="pres">
      <dgm:prSet presAssocID="{41F89DFC-F262-4EC5-B9CB-8F30E0180796}" presName="parentText" presStyleLbl="alignNode1" presStyleIdx="0" presStyleCnt="5" custScaleX="152893">
        <dgm:presLayoutVars>
          <dgm:chMax val="1"/>
          <dgm:bulletEnabled val="1"/>
        </dgm:presLayoutVars>
      </dgm:prSet>
      <dgm:spPr/>
      <dgm:t>
        <a:bodyPr/>
        <a:lstStyle/>
        <a:p>
          <a:endParaRPr lang="en-US"/>
        </a:p>
      </dgm:t>
    </dgm:pt>
    <dgm:pt modelId="{B9BF28D8-C670-4A24-B580-7275A6D70D27}" type="pres">
      <dgm:prSet presAssocID="{41F89DFC-F262-4EC5-B9CB-8F30E0180796}" presName="descendantText" presStyleLbl="alignAcc1" presStyleIdx="0" presStyleCnt="5">
        <dgm:presLayoutVars>
          <dgm:bulletEnabled val="1"/>
        </dgm:presLayoutVars>
      </dgm:prSet>
      <dgm:spPr/>
      <dgm:t>
        <a:bodyPr/>
        <a:lstStyle/>
        <a:p>
          <a:endParaRPr lang="en-US"/>
        </a:p>
      </dgm:t>
    </dgm:pt>
    <dgm:pt modelId="{97B6979D-80F5-4129-B0F6-043F38C46842}" type="pres">
      <dgm:prSet presAssocID="{47E22C8B-747A-471A-B01E-5AD223BA5670}" presName="sp" presStyleCnt="0"/>
      <dgm:spPr/>
    </dgm:pt>
    <dgm:pt modelId="{0640D4D7-419D-4A93-8623-C32CA8BC2B64}" type="pres">
      <dgm:prSet presAssocID="{BC7E25C4-7ECD-41C5-B244-A1C064CC0EAE}" presName="composite" presStyleCnt="0"/>
      <dgm:spPr/>
    </dgm:pt>
    <dgm:pt modelId="{2C98D028-5D8A-4904-8442-0FDDA605325D}" type="pres">
      <dgm:prSet presAssocID="{BC7E25C4-7ECD-41C5-B244-A1C064CC0EAE}" presName="parentText" presStyleLbl="alignNode1" presStyleIdx="1" presStyleCnt="5" custScaleX="153033">
        <dgm:presLayoutVars>
          <dgm:chMax val="1"/>
          <dgm:bulletEnabled val="1"/>
        </dgm:presLayoutVars>
      </dgm:prSet>
      <dgm:spPr/>
      <dgm:t>
        <a:bodyPr/>
        <a:lstStyle/>
        <a:p>
          <a:endParaRPr lang="en-US"/>
        </a:p>
      </dgm:t>
    </dgm:pt>
    <dgm:pt modelId="{CEE5A06D-FED6-4E74-B00D-F7744ECB4A7E}" type="pres">
      <dgm:prSet presAssocID="{BC7E25C4-7ECD-41C5-B244-A1C064CC0EAE}" presName="descendantText" presStyleLbl="alignAcc1" presStyleIdx="1" presStyleCnt="5">
        <dgm:presLayoutVars>
          <dgm:bulletEnabled val="1"/>
        </dgm:presLayoutVars>
      </dgm:prSet>
      <dgm:spPr/>
      <dgm:t>
        <a:bodyPr/>
        <a:lstStyle/>
        <a:p>
          <a:endParaRPr lang="en-US"/>
        </a:p>
      </dgm:t>
    </dgm:pt>
    <dgm:pt modelId="{3BF481D2-08ED-429F-A914-8BE85D882028}" type="pres">
      <dgm:prSet presAssocID="{CEAF8506-CF4C-49D7-A78D-73E4BCF16078}" presName="sp" presStyleCnt="0"/>
      <dgm:spPr/>
    </dgm:pt>
    <dgm:pt modelId="{248F9B41-3915-4072-B939-D56C4F2F111D}" type="pres">
      <dgm:prSet presAssocID="{688D9AE2-C488-44FC-919E-E7CF9BAA5C29}" presName="composite" presStyleCnt="0"/>
      <dgm:spPr/>
    </dgm:pt>
    <dgm:pt modelId="{FAA7FFD8-0597-4A47-9632-999B2E3C8F21}" type="pres">
      <dgm:prSet presAssocID="{688D9AE2-C488-44FC-919E-E7CF9BAA5C29}" presName="parentText" presStyleLbl="alignNode1" presStyleIdx="2" presStyleCnt="5" custScaleX="161027">
        <dgm:presLayoutVars>
          <dgm:chMax val="1"/>
          <dgm:bulletEnabled val="1"/>
        </dgm:presLayoutVars>
      </dgm:prSet>
      <dgm:spPr/>
      <dgm:t>
        <a:bodyPr/>
        <a:lstStyle/>
        <a:p>
          <a:endParaRPr lang="en-US"/>
        </a:p>
      </dgm:t>
    </dgm:pt>
    <dgm:pt modelId="{D0A12D81-1DFC-4BD1-A38E-4899DE904B78}" type="pres">
      <dgm:prSet presAssocID="{688D9AE2-C488-44FC-919E-E7CF9BAA5C29}" presName="descendantText" presStyleLbl="alignAcc1" presStyleIdx="2" presStyleCnt="5">
        <dgm:presLayoutVars>
          <dgm:bulletEnabled val="1"/>
        </dgm:presLayoutVars>
      </dgm:prSet>
      <dgm:spPr/>
      <dgm:t>
        <a:bodyPr/>
        <a:lstStyle/>
        <a:p>
          <a:endParaRPr lang="en-US"/>
        </a:p>
      </dgm:t>
    </dgm:pt>
    <dgm:pt modelId="{19AB90AB-6AC4-47EB-BDCB-86F6440596B9}" type="pres">
      <dgm:prSet presAssocID="{34B2A5D6-51CD-4898-8F7D-07CF3670D450}" presName="sp" presStyleCnt="0"/>
      <dgm:spPr/>
    </dgm:pt>
    <dgm:pt modelId="{8C9DB0EA-B5C3-4244-98E0-4A7DE701EBAE}" type="pres">
      <dgm:prSet presAssocID="{BEBF06EB-2C34-4E3C-BA97-62E55C9A33ED}" presName="composite" presStyleCnt="0"/>
      <dgm:spPr/>
    </dgm:pt>
    <dgm:pt modelId="{DF10DB65-58DA-4DB9-836F-10A04971C6BF}" type="pres">
      <dgm:prSet presAssocID="{BEBF06EB-2C34-4E3C-BA97-62E55C9A33ED}" presName="parentText" presStyleLbl="alignNode1" presStyleIdx="3" presStyleCnt="5" custScaleX="164946">
        <dgm:presLayoutVars>
          <dgm:chMax val="1"/>
          <dgm:bulletEnabled val="1"/>
        </dgm:presLayoutVars>
      </dgm:prSet>
      <dgm:spPr/>
      <dgm:t>
        <a:bodyPr/>
        <a:lstStyle/>
        <a:p>
          <a:endParaRPr lang="en-US"/>
        </a:p>
      </dgm:t>
    </dgm:pt>
    <dgm:pt modelId="{F6251B3B-B1C9-4D75-B435-7F696FA65A45}" type="pres">
      <dgm:prSet presAssocID="{BEBF06EB-2C34-4E3C-BA97-62E55C9A33ED}" presName="descendantText" presStyleLbl="alignAcc1" presStyleIdx="3" presStyleCnt="5">
        <dgm:presLayoutVars>
          <dgm:bulletEnabled val="1"/>
        </dgm:presLayoutVars>
      </dgm:prSet>
      <dgm:spPr/>
      <dgm:t>
        <a:bodyPr/>
        <a:lstStyle/>
        <a:p>
          <a:endParaRPr lang="en-US"/>
        </a:p>
      </dgm:t>
    </dgm:pt>
    <dgm:pt modelId="{8AD0465F-BECF-4110-96C8-2985521233E3}" type="pres">
      <dgm:prSet presAssocID="{1D32CED9-C39C-4FDA-B753-CDC684EDDCD0}" presName="sp" presStyleCnt="0"/>
      <dgm:spPr/>
    </dgm:pt>
    <dgm:pt modelId="{19EE015F-4F98-4167-B461-12EB92F15BFB}" type="pres">
      <dgm:prSet presAssocID="{61119F63-6925-4AB8-B913-12B2487EDC08}" presName="composite" presStyleCnt="0"/>
      <dgm:spPr/>
    </dgm:pt>
    <dgm:pt modelId="{DD0AC153-28F6-4D11-87CD-B5F91DCBFE04}" type="pres">
      <dgm:prSet presAssocID="{61119F63-6925-4AB8-B913-12B2487EDC08}" presName="parentText" presStyleLbl="alignNode1" presStyleIdx="4" presStyleCnt="5" custScaleX="162971">
        <dgm:presLayoutVars>
          <dgm:chMax val="1"/>
          <dgm:bulletEnabled val="1"/>
        </dgm:presLayoutVars>
      </dgm:prSet>
      <dgm:spPr/>
      <dgm:t>
        <a:bodyPr/>
        <a:lstStyle/>
        <a:p>
          <a:endParaRPr lang="en-US"/>
        </a:p>
      </dgm:t>
    </dgm:pt>
    <dgm:pt modelId="{427201EE-1848-42AD-9D9E-935AAB2F0BC6}" type="pres">
      <dgm:prSet presAssocID="{61119F63-6925-4AB8-B913-12B2487EDC08}" presName="descendantText" presStyleLbl="alignAcc1" presStyleIdx="4" presStyleCnt="5">
        <dgm:presLayoutVars>
          <dgm:bulletEnabled val="1"/>
        </dgm:presLayoutVars>
      </dgm:prSet>
      <dgm:spPr/>
      <dgm:t>
        <a:bodyPr/>
        <a:lstStyle/>
        <a:p>
          <a:endParaRPr lang="en-US"/>
        </a:p>
      </dgm:t>
    </dgm:pt>
  </dgm:ptLst>
  <dgm:cxnLst>
    <dgm:cxn modelId="{8417CA81-B006-4C3B-A8B7-4AB2D7A8D6D4}" srcId="{DA62F22A-7837-4E42-9D72-A01EBFEB83AE}" destId="{BEBF06EB-2C34-4E3C-BA97-62E55C9A33ED}" srcOrd="3" destOrd="0" parTransId="{15697A99-EEDE-4BE8-8827-EE72561481BD}" sibTransId="{1D32CED9-C39C-4FDA-B753-CDC684EDDCD0}"/>
    <dgm:cxn modelId="{C898F192-64D0-4D66-B696-11E846AAC196}" srcId="{DA62F22A-7837-4E42-9D72-A01EBFEB83AE}" destId="{688D9AE2-C488-44FC-919E-E7CF9BAA5C29}" srcOrd="2" destOrd="0" parTransId="{2F5B2926-56A3-4EDE-B6C8-E87DC083598F}" sibTransId="{34B2A5D6-51CD-4898-8F7D-07CF3670D450}"/>
    <dgm:cxn modelId="{72D586B6-132A-45C8-BD34-8E745AB45562}" srcId="{61119F63-6925-4AB8-B913-12B2487EDC08}" destId="{65B47F74-EB0E-460E-BF85-073C0E063753}" srcOrd="0" destOrd="0" parTransId="{728B8230-683C-4899-8DEA-017D9C26BC0A}" sibTransId="{85A480C2-9AEF-4065-871A-D0D36A9A871A}"/>
    <dgm:cxn modelId="{BC94ED80-14F7-41CF-BFB8-A898D2B824BB}" type="presOf" srcId="{61119F63-6925-4AB8-B913-12B2487EDC08}" destId="{DD0AC153-28F6-4D11-87CD-B5F91DCBFE04}" srcOrd="0" destOrd="0" presId="urn:microsoft.com/office/officeart/2005/8/layout/chevron2"/>
    <dgm:cxn modelId="{C040EA08-A714-4F88-8D1A-393FDB61BCC9}" srcId="{BEBF06EB-2C34-4E3C-BA97-62E55C9A33ED}" destId="{58A7D89A-527A-4B41-924E-2448BDB86D14}" srcOrd="0" destOrd="0" parTransId="{05BA8CED-04E3-4D18-AE8F-F1393771261B}" sibTransId="{3F084EE2-0A2B-44A4-B6F2-0106CDA7C853}"/>
    <dgm:cxn modelId="{C539BFEF-8D73-4943-BC1A-1E2D6E0C035F}" type="presOf" srcId="{DA62F22A-7837-4E42-9D72-A01EBFEB83AE}" destId="{9A77D682-2E37-4D93-B296-AC51FDF091BB}" srcOrd="0" destOrd="0" presId="urn:microsoft.com/office/officeart/2005/8/layout/chevron2"/>
    <dgm:cxn modelId="{6AFF1DF7-3C9B-4F40-B014-200AE8B7977D}" type="presOf" srcId="{58A7D89A-527A-4B41-924E-2448BDB86D14}" destId="{F6251B3B-B1C9-4D75-B435-7F696FA65A45}" srcOrd="0" destOrd="0" presId="urn:microsoft.com/office/officeart/2005/8/layout/chevron2"/>
    <dgm:cxn modelId="{EBE165DF-7862-4C92-9489-47546155D863}" type="presOf" srcId="{BC7E25C4-7ECD-41C5-B244-A1C064CC0EAE}" destId="{2C98D028-5D8A-4904-8442-0FDDA605325D}" srcOrd="0" destOrd="0" presId="urn:microsoft.com/office/officeart/2005/8/layout/chevron2"/>
    <dgm:cxn modelId="{3CC479E6-B2F2-4739-9E92-8A38CFCBEDED}" srcId="{DA62F22A-7837-4E42-9D72-A01EBFEB83AE}" destId="{61119F63-6925-4AB8-B913-12B2487EDC08}" srcOrd="4" destOrd="0" parTransId="{98355945-BCAB-4D1B-835A-28E130364942}" sibTransId="{30BCF2BD-5FF2-4206-8F84-7A990C0BB210}"/>
    <dgm:cxn modelId="{655007DC-4483-4717-AC9F-06843ED0B951}" type="presOf" srcId="{6CB9CFE1-15AC-4DFE-BB9F-D13190A38C3D}" destId="{CEE5A06D-FED6-4E74-B00D-F7744ECB4A7E}" srcOrd="0" destOrd="0" presId="urn:microsoft.com/office/officeart/2005/8/layout/chevron2"/>
    <dgm:cxn modelId="{BDE38D75-E9DF-4CEF-BCE5-F5F5940BC0C8}" srcId="{41F89DFC-F262-4EC5-B9CB-8F30E0180796}" destId="{966E72D9-FA77-4303-AF50-88CD6094AAA7}" srcOrd="0" destOrd="0" parTransId="{6626C658-9A5A-4DBD-BD02-85B25F659DDE}" sibTransId="{7F776B89-27CE-43A7-8AB2-71C7CE1A6778}"/>
    <dgm:cxn modelId="{A516810A-7808-4C8E-BB45-C96CECF7BE07}" srcId="{DA62F22A-7837-4E42-9D72-A01EBFEB83AE}" destId="{41F89DFC-F262-4EC5-B9CB-8F30E0180796}" srcOrd="0" destOrd="0" parTransId="{CC941275-C7E0-48A6-A4DF-1261299715A0}" sibTransId="{47E22C8B-747A-471A-B01E-5AD223BA5670}"/>
    <dgm:cxn modelId="{7F86115B-93F8-48A2-9ABB-F0017071F4F8}" type="presOf" srcId="{41F89DFC-F262-4EC5-B9CB-8F30E0180796}" destId="{678D3CC8-4A2A-4442-BA05-003D203F2A0A}" srcOrd="0" destOrd="0" presId="urn:microsoft.com/office/officeart/2005/8/layout/chevron2"/>
    <dgm:cxn modelId="{41DDC5DC-F56B-454D-8366-70C7E7B80FEA}" type="presOf" srcId="{65B47F74-EB0E-460E-BF85-073C0E063753}" destId="{427201EE-1848-42AD-9D9E-935AAB2F0BC6}" srcOrd="0" destOrd="0" presId="urn:microsoft.com/office/officeart/2005/8/layout/chevron2"/>
    <dgm:cxn modelId="{84F8FDC1-DE98-4FCC-B94F-E5451E0FAAB2}" srcId="{BC7E25C4-7ECD-41C5-B244-A1C064CC0EAE}" destId="{6CB9CFE1-15AC-4DFE-BB9F-D13190A38C3D}" srcOrd="0" destOrd="0" parTransId="{F53B0A5A-7074-4C42-B324-12EEA8BB60C1}" sibTransId="{9286DF22-C130-4F30-B0A5-B3DD07478987}"/>
    <dgm:cxn modelId="{4C6F325B-2F8A-4BFE-A438-78EB7E6A1D15}" type="presOf" srcId="{C1F36F84-57A6-493A-BE9D-E617C780B96C}" destId="{D0A12D81-1DFC-4BD1-A38E-4899DE904B78}" srcOrd="0" destOrd="0" presId="urn:microsoft.com/office/officeart/2005/8/layout/chevron2"/>
    <dgm:cxn modelId="{60EA5DCB-CEB7-4DDB-9EA1-30E44A61D629}" srcId="{DA62F22A-7837-4E42-9D72-A01EBFEB83AE}" destId="{BC7E25C4-7ECD-41C5-B244-A1C064CC0EAE}" srcOrd="1" destOrd="0" parTransId="{ED10479E-D06C-4269-827B-E150E9520E5E}" sibTransId="{CEAF8506-CF4C-49D7-A78D-73E4BCF16078}"/>
    <dgm:cxn modelId="{E834699E-7D9D-415F-8F1A-FC865AB8864C}" type="presOf" srcId="{BEBF06EB-2C34-4E3C-BA97-62E55C9A33ED}" destId="{DF10DB65-58DA-4DB9-836F-10A04971C6BF}" srcOrd="0" destOrd="0" presId="urn:microsoft.com/office/officeart/2005/8/layout/chevron2"/>
    <dgm:cxn modelId="{FF900F68-6383-4A71-9059-C7E0C5C50212}" type="presOf" srcId="{688D9AE2-C488-44FC-919E-E7CF9BAA5C29}" destId="{FAA7FFD8-0597-4A47-9632-999B2E3C8F21}" srcOrd="0" destOrd="0" presId="urn:microsoft.com/office/officeart/2005/8/layout/chevron2"/>
    <dgm:cxn modelId="{98B66906-4C45-4A62-8380-AD315875A762}" srcId="{688D9AE2-C488-44FC-919E-E7CF9BAA5C29}" destId="{C1F36F84-57A6-493A-BE9D-E617C780B96C}" srcOrd="0" destOrd="0" parTransId="{A68E27C1-E4D9-4D65-9833-CDF96DFC3B0A}" sibTransId="{540D4BB0-BB7E-4955-A019-B8BDA2D665B3}"/>
    <dgm:cxn modelId="{2BA7C02B-4C22-46A6-B0DA-803839D17C2D}" type="presOf" srcId="{966E72D9-FA77-4303-AF50-88CD6094AAA7}" destId="{B9BF28D8-C670-4A24-B580-7275A6D70D27}" srcOrd="0" destOrd="0" presId="urn:microsoft.com/office/officeart/2005/8/layout/chevron2"/>
    <dgm:cxn modelId="{8530CD76-17A2-4FD0-81F5-FB8D10F8B51E}" type="presParOf" srcId="{9A77D682-2E37-4D93-B296-AC51FDF091BB}" destId="{9926C1EA-63E7-41FE-B745-68D193AB0A44}" srcOrd="0" destOrd="0" presId="urn:microsoft.com/office/officeart/2005/8/layout/chevron2"/>
    <dgm:cxn modelId="{204500A6-5B28-4B32-B102-C620AB4207E6}" type="presParOf" srcId="{9926C1EA-63E7-41FE-B745-68D193AB0A44}" destId="{678D3CC8-4A2A-4442-BA05-003D203F2A0A}" srcOrd="0" destOrd="0" presId="urn:microsoft.com/office/officeart/2005/8/layout/chevron2"/>
    <dgm:cxn modelId="{4BE67F98-4F9B-457B-AC1B-623C6DB7F63A}" type="presParOf" srcId="{9926C1EA-63E7-41FE-B745-68D193AB0A44}" destId="{B9BF28D8-C670-4A24-B580-7275A6D70D27}" srcOrd="1" destOrd="0" presId="urn:microsoft.com/office/officeart/2005/8/layout/chevron2"/>
    <dgm:cxn modelId="{666FAAA9-8ACB-4366-9796-D09E9812F944}" type="presParOf" srcId="{9A77D682-2E37-4D93-B296-AC51FDF091BB}" destId="{97B6979D-80F5-4129-B0F6-043F38C46842}" srcOrd="1" destOrd="0" presId="urn:microsoft.com/office/officeart/2005/8/layout/chevron2"/>
    <dgm:cxn modelId="{AD9CCC92-8A6A-48F0-BD99-93E7E8D42FC5}" type="presParOf" srcId="{9A77D682-2E37-4D93-B296-AC51FDF091BB}" destId="{0640D4D7-419D-4A93-8623-C32CA8BC2B64}" srcOrd="2" destOrd="0" presId="urn:microsoft.com/office/officeart/2005/8/layout/chevron2"/>
    <dgm:cxn modelId="{58CD4064-E68B-4658-91F7-39E815677C4A}" type="presParOf" srcId="{0640D4D7-419D-4A93-8623-C32CA8BC2B64}" destId="{2C98D028-5D8A-4904-8442-0FDDA605325D}" srcOrd="0" destOrd="0" presId="urn:microsoft.com/office/officeart/2005/8/layout/chevron2"/>
    <dgm:cxn modelId="{50A67DA4-68C1-4A48-870A-92393346D806}" type="presParOf" srcId="{0640D4D7-419D-4A93-8623-C32CA8BC2B64}" destId="{CEE5A06D-FED6-4E74-B00D-F7744ECB4A7E}" srcOrd="1" destOrd="0" presId="urn:microsoft.com/office/officeart/2005/8/layout/chevron2"/>
    <dgm:cxn modelId="{5BF19346-B4C9-420B-815F-0795FB7B8190}" type="presParOf" srcId="{9A77D682-2E37-4D93-B296-AC51FDF091BB}" destId="{3BF481D2-08ED-429F-A914-8BE85D882028}" srcOrd="3" destOrd="0" presId="urn:microsoft.com/office/officeart/2005/8/layout/chevron2"/>
    <dgm:cxn modelId="{FFDE60C9-6B7F-4C99-8F44-70DA6772CCDA}" type="presParOf" srcId="{9A77D682-2E37-4D93-B296-AC51FDF091BB}" destId="{248F9B41-3915-4072-B939-D56C4F2F111D}" srcOrd="4" destOrd="0" presId="urn:microsoft.com/office/officeart/2005/8/layout/chevron2"/>
    <dgm:cxn modelId="{A7E796E4-310D-4195-9916-444830CBDB66}" type="presParOf" srcId="{248F9B41-3915-4072-B939-D56C4F2F111D}" destId="{FAA7FFD8-0597-4A47-9632-999B2E3C8F21}" srcOrd="0" destOrd="0" presId="urn:microsoft.com/office/officeart/2005/8/layout/chevron2"/>
    <dgm:cxn modelId="{20486C55-6F4D-4A93-B000-54B27EF2BF9E}" type="presParOf" srcId="{248F9B41-3915-4072-B939-D56C4F2F111D}" destId="{D0A12D81-1DFC-4BD1-A38E-4899DE904B78}" srcOrd="1" destOrd="0" presId="urn:microsoft.com/office/officeart/2005/8/layout/chevron2"/>
    <dgm:cxn modelId="{533D1633-95B3-4369-94F2-6AEA4210C74B}" type="presParOf" srcId="{9A77D682-2E37-4D93-B296-AC51FDF091BB}" destId="{19AB90AB-6AC4-47EB-BDCB-86F6440596B9}" srcOrd="5" destOrd="0" presId="urn:microsoft.com/office/officeart/2005/8/layout/chevron2"/>
    <dgm:cxn modelId="{33875D37-5DD4-4DE2-9959-8851D922750E}" type="presParOf" srcId="{9A77D682-2E37-4D93-B296-AC51FDF091BB}" destId="{8C9DB0EA-B5C3-4244-98E0-4A7DE701EBAE}" srcOrd="6" destOrd="0" presId="urn:microsoft.com/office/officeart/2005/8/layout/chevron2"/>
    <dgm:cxn modelId="{77D67B2B-C876-44A3-909F-378E907E2246}" type="presParOf" srcId="{8C9DB0EA-B5C3-4244-98E0-4A7DE701EBAE}" destId="{DF10DB65-58DA-4DB9-836F-10A04971C6BF}" srcOrd="0" destOrd="0" presId="urn:microsoft.com/office/officeart/2005/8/layout/chevron2"/>
    <dgm:cxn modelId="{63767702-592E-4DF8-A771-F1F30BB4EEA0}" type="presParOf" srcId="{8C9DB0EA-B5C3-4244-98E0-4A7DE701EBAE}" destId="{F6251B3B-B1C9-4D75-B435-7F696FA65A45}" srcOrd="1" destOrd="0" presId="urn:microsoft.com/office/officeart/2005/8/layout/chevron2"/>
    <dgm:cxn modelId="{BAE8B397-8EAB-431E-9E88-385169FE00F0}" type="presParOf" srcId="{9A77D682-2E37-4D93-B296-AC51FDF091BB}" destId="{8AD0465F-BECF-4110-96C8-2985521233E3}" srcOrd="7" destOrd="0" presId="urn:microsoft.com/office/officeart/2005/8/layout/chevron2"/>
    <dgm:cxn modelId="{AEFF2AFF-E0CB-4BD9-AB58-31574428274D}" type="presParOf" srcId="{9A77D682-2E37-4D93-B296-AC51FDF091BB}" destId="{19EE015F-4F98-4167-B461-12EB92F15BFB}" srcOrd="8" destOrd="0" presId="urn:microsoft.com/office/officeart/2005/8/layout/chevron2"/>
    <dgm:cxn modelId="{7CE3BE64-6D7C-49CF-B46B-7E87AE8A9FCC}" type="presParOf" srcId="{19EE015F-4F98-4167-B461-12EB92F15BFB}" destId="{DD0AC153-28F6-4D11-87CD-B5F91DCBFE04}" srcOrd="0" destOrd="0" presId="urn:microsoft.com/office/officeart/2005/8/layout/chevron2"/>
    <dgm:cxn modelId="{89C9799D-25D0-4A05-A600-CCC83A065274}" type="presParOf" srcId="{19EE015F-4F98-4167-B461-12EB92F15BFB}" destId="{427201EE-1848-42AD-9D9E-935AAB2F0BC6}" srcOrd="1" destOrd="0" presId="urn:microsoft.com/office/officeart/2005/8/layout/chevron2"/>
  </dgm:cxnLst>
  <dgm:bg/>
  <dgm:whole/>
</dgm:dataModel>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524000"/>
            <a:ext cx="8229600" cy="3962400"/>
          </a:xfrm>
        </p:spPr>
        <p:txBody>
          <a:bodyPr>
            <a:normAutofit fontScale="62500" lnSpcReduction="20000"/>
          </a:bodyPr>
          <a:lstStyle/>
          <a:p>
            <a:pPr algn="just">
              <a:buNone/>
            </a:pPr>
            <a:r>
              <a:rPr lang="en-US" sz="2500" dirty="0" smtClean="0"/>
              <a:t>	</a:t>
            </a:r>
            <a:r>
              <a:rPr lang="en-US" sz="6400" b="1" dirty="0" smtClean="0">
                <a:latin typeface="Algerian" pitchFamily="82" charset="0"/>
              </a:rPr>
              <a:t>Veterinary Physiology- </a:t>
            </a:r>
            <a:r>
              <a:rPr lang="en-US" sz="5100" dirty="0" smtClean="0">
                <a:latin typeface="Bookman Old Style" pitchFamily="18" charset="0"/>
              </a:rPr>
              <a:t>It is concerned with the intact organ or the whole organism and may be defined as the study of the integrated functions of the body and the functions of all its parts like, systems, organs, tissues, cells and cell components including the biophysical and biochemical process involved.</a:t>
            </a:r>
          </a:p>
          <a:p>
            <a:pPr algn="just">
              <a:buNone/>
            </a:pPr>
            <a:r>
              <a:rPr lang="en-US" sz="2500" dirty="0" smtClean="0"/>
              <a:t>	</a:t>
            </a:r>
            <a:endParaRPr lang="en-US" sz="25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00800"/>
          </a:xfrm>
        </p:spPr>
        <p:txBody>
          <a:bodyPr/>
          <a:lstStyle/>
          <a:p>
            <a:pPr algn="just">
              <a:buBlip>
                <a:blip r:embed="rId2"/>
              </a:buBlip>
            </a:pPr>
            <a:r>
              <a:rPr lang="en-US" sz="2500" dirty="0" err="1" smtClean="0"/>
              <a:t>Methemoglobin</a:t>
            </a:r>
            <a:r>
              <a:rPr lang="en-US" sz="2500" dirty="0" smtClean="0"/>
              <a:t> is the true oxidation present in ferric state (fe</a:t>
            </a:r>
            <a:r>
              <a:rPr lang="en-US" sz="2500" baseline="30000" dirty="0" smtClean="0"/>
              <a:t>3+</a:t>
            </a:r>
            <a:r>
              <a:rPr lang="en-US" sz="2500" dirty="0" smtClean="0"/>
              <a:t>)</a:t>
            </a:r>
          </a:p>
          <a:p>
            <a:pPr algn="just">
              <a:buBlip>
                <a:blip r:embed="rId2"/>
              </a:buBlip>
            </a:pPr>
            <a:r>
              <a:rPr lang="en-US" sz="2500" dirty="0" err="1" smtClean="0"/>
              <a:t>Carboxyhemoglobin</a:t>
            </a:r>
            <a:r>
              <a:rPr lang="en-US" sz="2500" dirty="0" smtClean="0"/>
              <a:t> (CO + Hb) is a more stable compound</a:t>
            </a:r>
          </a:p>
          <a:p>
            <a:pPr algn="just">
              <a:buBlip>
                <a:blip r:embed="rId2"/>
              </a:buBlip>
            </a:pPr>
            <a:r>
              <a:rPr lang="en-US" sz="2500" dirty="0" smtClean="0"/>
              <a:t>Affinity of Hb for CO is 210 times greater than affinity for O</a:t>
            </a:r>
            <a:r>
              <a:rPr lang="en-US" sz="2500" baseline="-25000" dirty="0" smtClean="0"/>
              <a:t>2</a:t>
            </a:r>
            <a:r>
              <a:rPr lang="en-US" sz="2500" dirty="0" smtClean="0"/>
              <a:t> but unable to carry the O</a:t>
            </a:r>
            <a:r>
              <a:rPr lang="en-US" sz="2500" baseline="-25000" dirty="0" smtClean="0"/>
              <a:t>2</a:t>
            </a:r>
          </a:p>
          <a:p>
            <a:pPr>
              <a:buNone/>
            </a:pPr>
            <a:endParaRPr lang="en-US" dirty="0"/>
          </a:p>
        </p:txBody>
      </p:sp>
      <p:pic>
        <p:nvPicPr>
          <p:cNvPr id="20482" name="Picture 2" descr="pictures of hemoglobin à¤¸à¤¾à¤ à¥ à¤à¤®à¥à¤ à¤ªà¤°à¤¿à¤£à¤¾à¤®"/>
          <p:cNvPicPr>
            <a:picLocks noChangeAspect="1" noChangeArrowheads="1"/>
          </p:cNvPicPr>
          <p:nvPr/>
        </p:nvPicPr>
        <p:blipFill>
          <a:blip r:embed="rId3" cstate="print"/>
          <a:srcRect/>
          <a:stretch>
            <a:fillRect/>
          </a:stretch>
        </p:blipFill>
        <p:spPr bwMode="auto">
          <a:xfrm>
            <a:off x="152400" y="2438400"/>
            <a:ext cx="8991600" cy="44196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normAutofit/>
          </a:bodyPr>
          <a:lstStyle/>
          <a:p>
            <a:pPr algn="l"/>
            <a:r>
              <a:rPr lang="en-US" sz="3600" b="1" dirty="0" smtClean="0"/>
              <a:t>Formation and fate of Hemoglobin:</a:t>
            </a:r>
            <a:endParaRPr lang="en-US" sz="3600" b="1" dirty="0"/>
          </a:p>
        </p:txBody>
      </p:sp>
      <p:sp>
        <p:nvSpPr>
          <p:cNvPr id="3" name="Content Placeholder 2"/>
          <p:cNvSpPr>
            <a:spLocks noGrp="1"/>
          </p:cNvSpPr>
          <p:nvPr>
            <p:ph idx="1"/>
          </p:nvPr>
        </p:nvSpPr>
        <p:spPr>
          <a:xfrm>
            <a:off x="457200" y="990600"/>
            <a:ext cx="8229600" cy="5715000"/>
          </a:xfrm>
        </p:spPr>
        <p:txBody>
          <a:bodyPr>
            <a:normAutofit/>
          </a:bodyPr>
          <a:lstStyle/>
          <a:p>
            <a:pPr algn="just">
              <a:buBlip>
                <a:blip r:embed="rId2"/>
              </a:buBlip>
            </a:pPr>
            <a:r>
              <a:rPr lang="en-US" sz="2500" dirty="0" smtClean="0"/>
              <a:t>Iron is absorbed from the diet by epithelial cells of the duodenal mucosa, in mucosal blood </a:t>
            </a:r>
            <a:r>
              <a:rPr lang="en-US" sz="2500" dirty="0" smtClean="0"/>
              <a:t>capillaries, </a:t>
            </a:r>
            <a:r>
              <a:rPr lang="el-GR" sz="2500" dirty="0" smtClean="0"/>
              <a:t>β</a:t>
            </a:r>
            <a:r>
              <a:rPr lang="en-US" sz="2500" dirty="0" smtClean="0"/>
              <a:t>-globulin </a:t>
            </a:r>
            <a:r>
              <a:rPr lang="en-US" sz="2500" dirty="0" err="1" smtClean="0"/>
              <a:t>transferrin</a:t>
            </a:r>
            <a:r>
              <a:rPr lang="en-US" sz="2500" dirty="0" smtClean="0"/>
              <a:t> combines &amp; carries the iron.</a:t>
            </a:r>
          </a:p>
          <a:p>
            <a:pPr algn="just">
              <a:buBlip>
                <a:blip r:embed="rId2"/>
              </a:buBlip>
            </a:pPr>
            <a:r>
              <a:rPr lang="en-US" sz="2500" dirty="0" smtClean="0"/>
              <a:t>Iron reserves in the bone marrow</a:t>
            </a:r>
          </a:p>
          <a:p>
            <a:pPr algn="just">
              <a:buBlip>
                <a:blip r:embed="rId2"/>
              </a:buBlip>
            </a:pPr>
            <a:r>
              <a:rPr lang="en-US" sz="2500" dirty="0" smtClean="0"/>
              <a:t>A small amount is used in </a:t>
            </a:r>
            <a:r>
              <a:rPr lang="en-US" sz="2500" dirty="0" err="1" smtClean="0"/>
              <a:t>myoglobin</a:t>
            </a:r>
            <a:r>
              <a:rPr lang="en-US" sz="2500" dirty="0" smtClean="0"/>
              <a:t> in the muscles</a:t>
            </a:r>
          </a:p>
          <a:p>
            <a:pPr algn="just">
              <a:buBlip>
                <a:blip r:embed="rId2"/>
              </a:buBlip>
            </a:pPr>
            <a:r>
              <a:rPr lang="en-US" sz="2500" dirty="0" smtClean="0"/>
              <a:t>Temporarily, it stores in liver &amp; </a:t>
            </a:r>
            <a:r>
              <a:rPr lang="en-US" sz="2500" dirty="0" smtClean="0"/>
              <a:t>spleen </a:t>
            </a:r>
            <a:r>
              <a:rPr lang="en-US" sz="2500" dirty="0" smtClean="0"/>
              <a:t>as </a:t>
            </a:r>
            <a:r>
              <a:rPr lang="en-US" sz="2500" dirty="0" err="1" smtClean="0"/>
              <a:t>ferritin</a:t>
            </a:r>
            <a:r>
              <a:rPr lang="en-US" sz="2500" dirty="0" smtClean="0"/>
              <a:t> </a:t>
            </a:r>
          </a:p>
          <a:p>
            <a:pPr algn="just">
              <a:buBlip>
                <a:blip r:embed="rId2"/>
              </a:buBlip>
            </a:pPr>
            <a:r>
              <a:rPr lang="en-US" sz="2500" dirty="0" smtClean="0"/>
              <a:t>It is lost </a:t>
            </a:r>
            <a:r>
              <a:rPr lang="en-US" sz="2500" dirty="0" smtClean="0"/>
              <a:t>via </a:t>
            </a:r>
            <a:r>
              <a:rPr lang="en-US" sz="2500" dirty="0" smtClean="0"/>
              <a:t>urine, feces &amp; sweat</a:t>
            </a:r>
          </a:p>
          <a:p>
            <a:pPr algn="just">
              <a:buBlip>
                <a:blip r:embed="rId2"/>
              </a:buBlip>
            </a:pPr>
            <a:r>
              <a:rPr lang="en-US" sz="2500" dirty="0" smtClean="0"/>
              <a:t>It is used other than in case of </a:t>
            </a:r>
            <a:r>
              <a:rPr lang="en-US" sz="2500" dirty="0" err="1" smtClean="0"/>
              <a:t>mensuration</a:t>
            </a:r>
            <a:r>
              <a:rPr lang="en-US" sz="2500" dirty="0" smtClean="0"/>
              <a:t> &amp; developing fetus during pregnancy.</a:t>
            </a:r>
          </a:p>
          <a:p>
            <a:pPr algn="just">
              <a:buBlip>
                <a:blip r:embed="rId2"/>
              </a:buBlip>
            </a:pPr>
            <a:r>
              <a:rPr lang="en-US" sz="2500" dirty="0" smtClean="0"/>
              <a:t>In fetus, the nucleated RBC is produced by liver, spleen &amp; lymph nodes</a:t>
            </a:r>
          </a:p>
          <a:p>
            <a:pPr algn="just">
              <a:buBlip>
                <a:blip r:embed="rId2"/>
              </a:buBlip>
            </a:pPr>
            <a:r>
              <a:rPr lang="en-US" sz="2500" dirty="0" smtClean="0"/>
              <a:t>In adults, it is formed in bone marrow &amp; non nucleated</a:t>
            </a:r>
          </a:p>
          <a:p>
            <a:pPr algn="just">
              <a:buBlip>
                <a:blip r:embed="rId2"/>
              </a:buBlip>
            </a:pPr>
            <a:r>
              <a:rPr lang="en-US" sz="2500" dirty="0" smtClean="0"/>
              <a:t>In birds, the red cells have nucleus throughout the life</a:t>
            </a:r>
            <a:endParaRPr lang="en-US" sz="25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200"/>
          </a:xfrm>
        </p:spPr>
        <p:txBody>
          <a:bodyPr/>
          <a:lstStyle/>
          <a:p>
            <a:pPr algn="r">
              <a:buNone/>
            </a:pPr>
            <a:r>
              <a:rPr lang="en-US" sz="2500" dirty="0" err="1" smtClean="0"/>
              <a:t>Contd</a:t>
            </a:r>
            <a:r>
              <a:rPr lang="en-US" sz="2500" dirty="0" smtClean="0"/>
              <a:t>…</a:t>
            </a:r>
          </a:p>
          <a:p>
            <a:pPr algn="just">
              <a:buBlip>
                <a:blip r:embed="rId2"/>
              </a:buBlip>
            </a:pPr>
            <a:r>
              <a:rPr lang="en-US" sz="2500" dirty="0" smtClean="0"/>
              <a:t>Destruction occurs between 3 to 4 months</a:t>
            </a:r>
          </a:p>
          <a:p>
            <a:pPr algn="just">
              <a:buBlip>
                <a:blip r:embed="rId2"/>
              </a:buBlip>
            </a:pPr>
            <a:r>
              <a:rPr lang="en-US" sz="2500" dirty="0" err="1" smtClean="0"/>
              <a:t>Globin</a:t>
            </a:r>
            <a:r>
              <a:rPr lang="en-US" sz="2500" dirty="0" smtClean="0"/>
              <a:t> protein fraction of Hb is degraded to amino acids</a:t>
            </a:r>
          </a:p>
          <a:p>
            <a:pPr algn="just">
              <a:buBlip>
                <a:blip r:embed="rId2"/>
              </a:buBlip>
            </a:pPr>
            <a:r>
              <a:rPr lang="en-US" sz="2500" dirty="0" smtClean="0"/>
              <a:t>Fe is picked up by the </a:t>
            </a:r>
            <a:r>
              <a:rPr lang="en-US" sz="2500" dirty="0" err="1" smtClean="0"/>
              <a:t>globin</a:t>
            </a:r>
            <a:r>
              <a:rPr lang="en-US" sz="2500" dirty="0" smtClean="0"/>
              <a:t> </a:t>
            </a:r>
            <a:r>
              <a:rPr lang="en-US" sz="2500" dirty="0" err="1" smtClean="0"/>
              <a:t>transferrin</a:t>
            </a:r>
            <a:r>
              <a:rPr lang="en-US" sz="2500" dirty="0" smtClean="0"/>
              <a:t> and stored in the liver as </a:t>
            </a:r>
            <a:r>
              <a:rPr lang="en-US" sz="2500" dirty="0" err="1" smtClean="0"/>
              <a:t>ferritin</a:t>
            </a:r>
            <a:r>
              <a:rPr lang="en-US" sz="2500" dirty="0" smtClean="0"/>
              <a:t> further to form </a:t>
            </a:r>
            <a:r>
              <a:rPr lang="en-US" sz="2500" dirty="0" err="1" smtClean="0"/>
              <a:t>myoglobin</a:t>
            </a:r>
            <a:r>
              <a:rPr lang="en-US" sz="2500" dirty="0" smtClean="0"/>
              <a:t> or stored in tissue cells as </a:t>
            </a:r>
            <a:r>
              <a:rPr lang="en-US" sz="2500" dirty="0" err="1" smtClean="0"/>
              <a:t>hemosiderin</a:t>
            </a:r>
            <a:endParaRPr lang="en-US" sz="2500" dirty="0" smtClean="0"/>
          </a:p>
          <a:p>
            <a:pPr algn="just">
              <a:buBlip>
                <a:blip r:embed="rId2"/>
              </a:buBlip>
            </a:pPr>
            <a:r>
              <a:rPr lang="en-US" sz="2500" dirty="0" err="1" smtClean="0"/>
              <a:t>Biliverdin</a:t>
            </a:r>
            <a:r>
              <a:rPr lang="en-US" sz="2500" dirty="0" smtClean="0"/>
              <a:t> &amp; bilirubin, green pigment remains after the breakdown of Hb from liver to gall bladder is used for emulsification of fats and excreted from urine as </a:t>
            </a:r>
            <a:r>
              <a:rPr lang="en-US" sz="2500" dirty="0" err="1" smtClean="0"/>
              <a:t>urobilinogen</a:t>
            </a:r>
            <a:endParaRPr lang="en-US" sz="2500" dirty="0" smtClean="0"/>
          </a:p>
          <a:p>
            <a:pPr algn="just">
              <a:buBlip>
                <a:blip r:embed="rId2"/>
              </a:buBlip>
            </a:pPr>
            <a:r>
              <a:rPr lang="en-US" sz="2500" dirty="0" smtClean="0"/>
              <a:t>Accumulation in excess of bilirubin in vascular system is called </a:t>
            </a:r>
            <a:r>
              <a:rPr lang="en-US" sz="2500" dirty="0" err="1" smtClean="0"/>
              <a:t>Icterus</a:t>
            </a:r>
            <a:r>
              <a:rPr lang="en-US" sz="2500" dirty="0" smtClean="0"/>
              <a:t> or Jaundice</a:t>
            </a:r>
          </a:p>
          <a:p>
            <a:pPr algn="just">
              <a:buBlip>
                <a:blip r:embed="rId2"/>
              </a:buBlip>
            </a:pPr>
            <a:r>
              <a:rPr lang="en-US" sz="2500" dirty="0" smtClean="0"/>
              <a:t>This may be caused due to liver damage, </a:t>
            </a:r>
            <a:r>
              <a:rPr lang="en-US" sz="2500" dirty="0" err="1" smtClean="0"/>
              <a:t>anaplasmosis</a:t>
            </a:r>
            <a:r>
              <a:rPr lang="en-US" sz="2500" dirty="0" smtClean="0"/>
              <a:t> (parasitic infection) or some pathologic condition</a:t>
            </a:r>
          </a:p>
          <a:p>
            <a:pPr algn="just">
              <a:buBlip>
                <a:blip r:embed="rId2"/>
              </a:buBlip>
            </a:pPr>
            <a:r>
              <a:rPr lang="en-US" sz="2500" dirty="0" smtClean="0"/>
              <a:t>Seen as yellow in the visible membrane</a:t>
            </a:r>
          </a:p>
          <a:p>
            <a:pPr algn="just">
              <a:buBlip>
                <a:blip r:embed="rId2"/>
              </a:buBlip>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200"/>
          </a:xfrm>
        </p:spPr>
        <p:txBody>
          <a:bodyPr/>
          <a:lstStyle/>
          <a:p>
            <a:pPr algn="just">
              <a:buNone/>
            </a:pPr>
            <a:r>
              <a:rPr lang="en-US" sz="2500" b="1" dirty="0" smtClean="0"/>
              <a:t>	</a:t>
            </a:r>
            <a:r>
              <a:rPr lang="en-US" sz="2500" b="1" dirty="0" err="1" smtClean="0"/>
              <a:t>Hemolysis</a:t>
            </a:r>
            <a:r>
              <a:rPr lang="en-US" sz="2500" b="1" dirty="0" smtClean="0"/>
              <a:t>: </a:t>
            </a:r>
            <a:r>
              <a:rPr lang="en-US" sz="2500" dirty="0" smtClean="0"/>
              <a:t>It is a breakdown of red cells as Hb escapes into the plasma caused by the toxins, snake venoms, blood parasites, hypotonic solution &amp; many chemical substances. The resulting Hb in the plasma gives it a reddish color &amp; the condition called hemoglobinemia &amp; if excreted through urine called hemoglobinuria (red water).</a:t>
            </a:r>
          </a:p>
          <a:p>
            <a:pPr algn="just">
              <a:buNone/>
            </a:pPr>
            <a:r>
              <a:rPr lang="en-US" sz="2500" b="1" dirty="0" smtClean="0"/>
              <a:t>	</a:t>
            </a:r>
            <a:r>
              <a:rPr lang="en-US" sz="2500" b="1" dirty="0" err="1" smtClean="0"/>
              <a:t>Hemagglutination</a:t>
            </a:r>
            <a:r>
              <a:rPr lang="en-US" sz="2500" b="1" dirty="0" smtClean="0"/>
              <a:t>: </a:t>
            </a:r>
            <a:r>
              <a:rPr lang="en-US" sz="2500" dirty="0" smtClean="0"/>
              <a:t>It is a clumping of RBC results when blood injects in another species of animal. Clumping may occur within same species, if blood of the wrong type is used. So, </a:t>
            </a:r>
            <a:r>
              <a:rPr lang="en-US" sz="2500" dirty="0" smtClean="0"/>
              <a:t>blood matching </a:t>
            </a:r>
            <a:r>
              <a:rPr lang="en-US" sz="2500" dirty="0" smtClean="0"/>
              <a:t>is </a:t>
            </a:r>
            <a:r>
              <a:rPr lang="en-US" sz="2500" dirty="0" smtClean="0"/>
              <a:t>desirable before attempting transfusion</a:t>
            </a:r>
          </a:p>
          <a:p>
            <a:pPr algn="just">
              <a:buNone/>
            </a:pPr>
            <a:r>
              <a:rPr lang="en-US" sz="2500" dirty="0" smtClean="0"/>
              <a:t>	</a:t>
            </a:r>
            <a:r>
              <a:rPr lang="en-US" sz="2500" b="1" dirty="0" err="1" smtClean="0"/>
              <a:t>Hematocrit</a:t>
            </a:r>
            <a:r>
              <a:rPr lang="en-US" sz="2500" b="1" dirty="0" smtClean="0"/>
              <a:t> value or PCV: </a:t>
            </a:r>
            <a:r>
              <a:rPr lang="en-US" sz="2500" dirty="0" smtClean="0"/>
              <a:t>It is the % by volume as of whole blood that is constituted by RBC. It is determined by filling a hematocrit tube with treated blood so that it will not clot &amp; then centrifuge </a:t>
            </a:r>
            <a:r>
              <a:rPr lang="en-US" sz="2500" dirty="0" smtClean="0"/>
              <a:t>until </a:t>
            </a:r>
            <a:r>
              <a:rPr lang="en-US" sz="2500" dirty="0" smtClean="0"/>
              <a:t>the cells are packed in the lower end.</a:t>
            </a:r>
          </a:p>
          <a:p>
            <a:pPr>
              <a:buNone/>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200"/>
          </a:xfrm>
        </p:spPr>
        <p:txBody>
          <a:bodyPr/>
          <a:lstStyle/>
          <a:p>
            <a:pPr algn="just">
              <a:buNone/>
            </a:pPr>
            <a:r>
              <a:rPr lang="en-US" b="1" dirty="0" smtClean="0"/>
              <a:t>	</a:t>
            </a:r>
            <a:r>
              <a:rPr lang="en-US" sz="2500" b="1" dirty="0" smtClean="0"/>
              <a:t>Erythrocyte Sedimentation Rate (ESR):</a:t>
            </a:r>
            <a:r>
              <a:rPr lang="en-US" sz="2500" dirty="0" smtClean="0"/>
              <a:t> When blood to which an anticoagulant has been added stands in a narrow tube the red cells from aggregates (rouleaux) which gradually sediment leaving a clear zone of plasma above.</a:t>
            </a:r>
          </a:p>
          <a:p>
            <a:pPr algn="just">
              <a:buBlip>
                <a:blip r:embed="rId2"/>
              </a:buBlip>
            </a:pPr>
            <a:r>
              <a:rPr lang="en-US" sz="2500" dirty="0" smtClean="0"/>
              <a:t>Can be measured after 1 hr of sedimentation</a:t>
            </a:r>
          </a:p>
          <a:p>
            <a:pPr algn="just">
              <a:buBlip>
                <a:blip r:embed="rId2"/>
              </a:buBlip>
            </a:pPr>
            <a:r>
              <a:rPr lang="en-US" sz="2500" dirty="0" smtClean="0"/>
              <a:t>Depends on concentration of fibrinogen, </a:t>
            </a:r>
            <a:r>
              <a:rPr lang="el-GR" sz="2500" dirty="0" smtClean="0"/>
              <a:t>α</a:t>
            </a:r>
            <a:r>
              <a:rPr lang="en-US" sz="2500" baseline="-25000" dirty="0" smtClean="0"/>
              <a:t>2 </a:t>
            </a:r>
            <a:r>
              <a:rPr lang="en-US" sz="2500" dirty="0" smtClean="0"/>
              <a:t>&amp; </a:t>
            </a:r>
            <a:r>
              <a:rPr lang="el-GR" sz="2500" dirty="0" smtClean="0"/>
              <a:t>γ</a:t>
            </a:r>
            <a:r>
              <a:rPr lang="en-US" sz="2500" dirty="0" smtClean="0"/>
              <a:t> globulins.</a:t>
            </a:r>
          </a:p>
          <a:p>
            <a:pPr algn="just">
              <a:buBlip>
                <a:blip r:embed="rId2"/>
              </a:buBlip>
            </a:pPr>
            <a:r>
              <a:rPr lang="en-US" sz="2500" dirty="0" smtClean="0"/>
              <a:t>Useful in detecting presence &amp; activity of disease</a:t>
            </a:r>
          </a:p>
          <a:p>
            <a:pPr algn="just">
              <a:buBlip>
                <a:blip r:embed="rId2"/>
              </a:buBlip>
            </a:pPr>
            <a:r>
              <a:rPr lang="en-US" sz="2500" dirty="0" smtClean="0"/>
              <a:t>Also varies according to red cell count; lower the red cell greater the sedimentation rate</a:t>
            </a:r>
          </a:p>
          <a:p>
            <a:pPr algn="just">
              <a:buNone/>
            </a:pPr>
            <a:r>
              <a:rPr lang="en-US" sz="2500" dirty="0" smtClean="0"/>
              <a:t>	</a:t>
            </a:r>
            <a:r>
              <a:rPr lang="en-US" sz="2500" b="1" dirty="0" smtClean="0"/>
              <a:t>Mean Corpuscular Volume (MCV): </a:t>
            </a:r>
            <a:r>
              <a:rPr lang="en-US" sz="2500" dirty="0" smtClean="0"/>
              <a:t>From the </a:t>
            </a:r>
            <a:r>
              <a:rPr lang="en-US" sz="2500" dirty="0" err="1" smtClean="0"/>
              <a:t>hematocrit</a:t>
            </a:r>
            <a:r>
              <a:rPr lang="en-US" sz="2500" dirty="0" smtClean="0"/>
              <a:t> &amp; the red cell count, it is possible to count the MCV </a:t>
            </a:r>
          </a:p>
          <a:p>
            <a:pPr algn="just">
              <a:buBlip>
                <a:blip r:embed="rId2"/>
              </a:buBlip>
            </a:pPr>
            <a:r>
              <a:rPr lang="en-US" sz="2500" dirty="0" smtClean="0"/>
              <a:t>The range averages from 72 to 98 µm</a:t>
            </a:r>
            <a:r>
              <a:rPr lang="en-US" sz="2500" baseline="30000" dirty="0" smtClean="0"/>
              <a:t>3</a:t>
            </a:r>
            <a:r>
              <a:rPr lang="en-US" sz="2500" dirty="0" smtClean="0"/>
              <a:t> </a:t>
            </a:r>
          </a:p>
          <a:p>
            <a:pPr algn="just">
              <a:buNone/>
            </a:pPr>
            <a:r>
              <a:rPr lang="en-US" sz="2500" dirty="0" smtClean="0"/>
              <a:t>	</a:t>
            </a:r>
            <a:r>
              <a:rPr lang="en-US" sz="2500" b="1" dirty="0" err="1" smtClean="0"/>
              <a:t>Polycythemia</a:t>
            </a:r>
            <a:r>
              <a:rPr lang="en-US" sz="2500" b="1" dirty="0" smtClean="0"/>
              <a:t>: </a:t>
            </a:r>
            <a:r>
              <a:rPr lang="en-US" sz="2500" dirty="0" smtClean="0"/>
              <a:t>At high altitude, blood forming organs automatically produce large quantity of RBC`s. </a:t>
            </a:r>
            <a:endParaRPr lang="en-US" sz="25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a:bodyPr>
          <a:lstStyle/>
          <a:p>
            <a:pPr algn="l"/>
            <a:r>
              <a:rPr lang="en-US" sz="2500" b="1" dirty="0" err="1" smtClean="0"/>
              <a:t>Erythropoiesis</a:t>
            </a:r>
            <a:r>
              <a:rPr lang="en-US" sz="2500" b="1" dirty="0" smtClean="0"/>
              <a:t>: </a:t>
            </a:r>
            <a:r>
              <a:rPr lang="en-US" sz="2500" dirty="0" smtClean="0"/>
              <a:t>The process of formation of erythrocyte</a:t>
            </a:r>
            <a:endParaRPr lang="en-US" sz="2500" b="1" dirty="0"/>
          </a:p>
        </p:txBody>
      </p:sp>
      <p:sp>
        <p:nvSpPr>
          <p:cNvPr id="3" name="Content Placeholder 2"/>
          <p:cNvSpPr>
            <a:spLocks noGrp="1"/>
          </p:cNvSpPr>
          <p:nvPr>
            <p:ph idx="1"/>
          </p:nvPr>
        </p:nvSpPr>
        <p:spPr>
          <a:xfrm>
            <a:off x="457200" y="685800"/>
            <a:ext cx="8229600" cy="6019800"/>
          </a:xfrm>
        </p:spPr>
        <p:txBody>
          <a:bodyPr/>
          <a:lstStyle/>
          <a:p>
            <a:pPr>
              <a:buNone/>
            </a:pPr>
            <a:r>
              <a:rPr lang="en-US" sz="2500" b="1" dirty="0" smtClean="0"/>
              <a:t>Regulation:- </a:t>
            </a:r>
            <a:endParaRPr lang="en-US" sz="2500" dirty="0" smtClean="0"/>
          </a:p>
          <a:p>
            <a:pPr>
              <a:buBlip>
                <a:blip r:embed="rId2"/>
              </a:buBlip>
            </a:pPr>
            <a:r>
              <a:rPr lang="en-US" sz="2500" dirty="0" smtClean="0"/>
              <a:t>It is governed in bone marrow by the reduced level of O</a:t>
            </a:r>
            <a:r>
              <a:rPr lang="en-US" sz="2500" baseline="-25000" dirty="0" smtClean="0"/>
              <a:t>2</a:t>
            </a:r>
            <a:r>
              <a:rPr lang="en-US" sz="2500" dirty="0" smtClean="0"/>
              <a:t> in tissues &amp; cells </a:t>
            </a:r>
          </a:p>
          <a:p>
            <a:pPr>
              <a:buBlip>
                <a:blip r:embed="rId2"/>
              </a:buBlip>
            </a:pPr>
            <a:r>
              <a:rPr lang="en-US" sz="2500" dirty="0" smtClean="0"/>
              <a:t>The glycoprotein (erythropoietin) of plasma &amp; the enzyme of kidney (renal erythropoietic factor)  combindely act to do so</a:t>
            </a:r>
          </a:p>
          <a:p>
            <a:pPr>
              <a:buBlip>
                <a:blip r:embed="rId2"/>
              </a:buBlip>
            </a:pPr>
            <a:r>
              <a:rPr lang="en-US" sz="2500" dirty="0" smtClean="0"/>
              <a:t>↓Concentration of RBC is controlled by –</a:t>
            </a:r>
            <a:r>
              <a:rPr lang="en-US" sz="2500" dirty="0" err="1" smtClean="0"/>
              <a:t>ve</a:t>
            </a:r>
            <a:r>
              <a:rPr lang="en-US" sz="2500" dirty="0" smtClean="0"/>
              <a:t> feedback for the mechanism of </a:t>
            </a:r>
            <a:r>
              <a:rPr lang="en-US" sz="2500" dirty="0" err="1" smtClean="0"/>
              <a:t>erythropoiesis</a:t>
            </a:r>
            <a:endParaRPr lang="en-US" sz="2500" dirty="0" smtClean="0"/>
          </a:p>
          <a:p>
            <a:pPr>
              <a:buNone/>
            </a:pPr>
            <a:r>
              <a:rPr lang="en-US" sz="2500" dirty="0" smtClean="0"/>
              <a:t>Other </a:t>
            </a:r>
            <a:r>
              <a:rPr lang="en-US" sz="2500" dirty="0" err="1" smtClean="0"/>
              <a:t>humoral</a:t>
            </a:r>
            <a:r>
              <a:rPr lang="en-US" sz="2500" dirty="0" smtClean="0"/>
              <a:t> factors governing </a:t>
            </a:r>
            <a:r>
              <a:rPr lang="en-US" sz="2500" dirty="0" smtClean="0"/>
              <a:t>erythropoietin </a:t>
            </a:r>
            <a:r>
              <a:rPr lang="en-US" sz="2500" dirty="0" smtClean="0"/>
              <a:t>are-</a:t>
            </a:r>
          </a:p>
          <a:p>
            <a:pPr>
              <a:buFont typeface="Wingdings" pitchFamily="2" charset="2"/>
              <a:buChar char="Ø"/>
            </a:pPr>
            <a:r>
              <a:rPr lang="en-US" sz="2500" dirty="0" err="1" smtClean="0"/>
              <a:t>Cobalamin</a:t>
            </a:r>
            <a:r>
              <a:rPr lang="en-US" sz="2500" dirty="0" smtClean="0"/>
              <a:t> &amp; folic acid </a:t>
            </a:r>
          </a:p>
          <a:p>
            <a:pPr>
              <a:buFont typeface="Wingdings" pitchFamily="2" charset="2"/>
              <a:buChar char="Ø"/>
            </a:pPr>
            <a:r>
              <a:rPr lang="en-US" sz="2500" dirty="0" smtClean="0"/>
              <a:t>Copper</a:t>
            </a:r>
          </a:p>
          <a:p>
            <a:pPr>
              <a:buFont typeface="Wingdings" pitchFamily="2" charset="2"/>
              <a:buChar char="Ø"/>
            </a:pPr>
            <a:r>
              <a:rPr lang="en-US" sz="2500" dirty="0" smtClean="0"/>
              <a:t>pyridoxine</a:t>
            </a:r>
            <a:endParaRPr lang="en-US" sz="25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477000"/>
          </a:xfrm>
        </p:spPr>
        <p:txBody>
          <a:bodyPr/>
          <a:lstStyle/>
          <a:p>
            <a:pPr algn="just">
              <a:buNone/>
            </a:pPr>
            <a:r>
              <a:rPr lang="en-US" sz="2500" b="1" dirty="0" smtClean="0"/>
              <a:t>	Anemia: </a:t>
            </a:r>
            <a:r>
              <a:rPr lang="en-US" sz="2500" dirty="0" smtClean="0"/>
              <a:t>It is </a:t>
            </a:r>
            <a:r>
              <a:rPr lang="en-US" sz="2500" dirty="0" smtClean="0"/>
              <a:t>a</a:t>
            </a:r>
            <a:r>
              <a:rPr lang="en-US" sz="2500" dirty="0" smtClean="0"/>
              <a:t> </a:t>
            </a:r>
            <a:r>
              <a:rPr lang="en-US" sz="2500" dirty="0" smtClean="0"/>
              <a:t>condition when </a:t>
            </a:r>
            <a:r>
              <a:rPr lang="en-US" sz="2500" dirty="0" smtClean="0"/>
              <a:t>number </a:t>
            </a:r>
            <a:r>
              <a:rPr lang="en-US" sz="2500" dirty="0" smtClean="0"/>
              <a:t>of red cells or the quantity of Hb is much decreased below normal.</a:t>
            </a:r>
          </a:p>
          <a:p>
            <a:pPr algn="just">
              <a:buBlip>
                <a:blip r:embed="rId2"/>
              </a:buBlip>
            </a:pPr>
            <a:r>
              <a:rPr lang="en-US" sz="2500" dirty="0" smtClean="0"/>
              <a:t>May be due to deficient blood formation</a:t>
            </a:r>
          </a:p>
          <a:p>
            <a:pPr algn="just">
              <a:buBlip>
                <a:blip r:embed="rId2"/>
              </a:buBlip>
            </a:pPr>
            <a:r>
              <a:rPr lang="en-US" sz="2500" dirty="0" smtClean="0"/>
              <a:t>Dietary deficiency of Fe, Cu, vitamins or amino acids</a:t>
            </a:r>
          </a:p>
          <a:p>
            <a:pPr algn="just">
              <a:buBlip>
                <a:blip r:embed="rId2"/>
              </a:buBlip>
            </a:pPr>
            <a:r>
              <a:rPr lang="en-US" sz="2500" dirty="0" smtClean="0"/>
              <a:t>May be due to hemorrhage occurs from wound or parasites (stomach worms or lice)</a:t>
            </a:r>
          </a:p>
          <a:p>
            <a:pPr algn="just">
              <a:buBlip>
                <a:blip r:embed="rId2"/>
              </a:buBlip>
            </a:pPr>
            <a:r>
              <a:rPr lang="en-US" sz="2500" dirty="0" smtClean="0"/>
              <a:t>Also by deficient secretion of intrinsic factor from stomach</a:t>
            </a:r>
          </a:p>
          <a:p>
            <a:pPr algn="just">
              <a:buBlip>
                <a:blip r:embed="rId2"/>
              </a:buBlip>
            </a:pPr>
            <a:r>
              <a:rPr lang="en-US" sz="2500" dirty="0" smtClean="0"/>
              <a:t>Genetically</a:t>
            </a:r>
          </a:p>
          <a:p>
            <a:pPr algn="just">
              <a:buBlip>
                <a:blip r:embed="rId2"/>
              </a:buBlip>
            </a:pPr>
            <a:r>
              <a:rPr lang="en-US" sz="2500" dirty="0" smtClean="0"/>
              <a:t>Viscosity of blood is reduced </a:t>
            </a:r>
          </a:p>
          <a:p>
            <a:pPr algn="just">
              <a:buBlip>
                <a:blip r:embed="rId2"/>
              </a:buBlip>
            </a:pPr>
            <a:r>
              <a:rPr lang="en-US" sz="2500" dirty="0" smtClean="0"/>
              <a:t>Reduced concentration of RBC`s</a:t>
            </a:r>
          </a:p>
          <a:p>
            <a:pPr algn="just">
              <a:buNone/>
            </a:pPr>
            <a:r>
              <a:rPr lang="en-US" sz="2500" dirty="0" smtClean="0"/>
              <a:t>	It is measured in grams/100 ml of blood.</a:t>
            </a:r>
          </a:p>
          <a:p>
            <a:pPr algn="just">
              <a:buNone/>
            </a:pPr>
            <a:r>
              <a:rPr lang="en-US" sz="2500" dirty="0" smtClean="0"/>
              <a:t>	</a:t>
            </a:r>
            <a:r>
              <a:rPr lang="en-US" sz="2500" b="1" dirty="0" smtClean="0"/>
              <a:t>Types of Anemia: </a:t>
            </a:r>
          </a:p>
          <a:p>
            <a:pPr algn="just">
              <a:buBlip>
                <a:blip r:embed="rId3"/>
              </a:buBlip>
            </a:pPr>
            <a:r>
              <a:rPr lang="en-US" sz="2500" b="1" dirty="0" err="1" smtClean="0"/>
              <a:t>Hypochromic</a:t>
            </a:r>
            <a:r>
              <a:rPr lang="en-US" sz="2500" b="1" dirty="0" smtClean="0"/>
              <a:t>- </a:t>
            </a:r>
            <a:r>
              <a:rPr lang="en-US" sz="2500" dirty="0" smtClean="0"/>
              <a:t>Depletion of Fe takes place &amp; the Hb concentration in the red cell falls &amp; appears </a:t>
            </a:r>
            <a:r>
              <a:rPr lang="en-US" sz="2500" dirty="0" err="1" smtClean="0"/>
              <a:t>hypochromic</a:t>
            </a:r>
            <a:r>
              <a:rPr lang="en-US" sz="2500" dirty="0" smtClean="0"/>
              <a:t>.</a:t>
            </a:r>
          </a:p>
          <a:p>
            <a:pPr algn="just">
              <a:buNone/>
            </a:pPr>
            <a:endParaRPr lang="en-US" sz="25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77000"/>
          </a:xfrm>
        </p:spPr>
        <p:txBody>
          <a:bodyPr>
            <a:normAutofit/>
          </a:bodyPr>
          <a:lstStyle/>
          <a:p>
            <a:pPr algn="r">
              <a:buNone/>
            </a:pPr>
            <a:r>
              <a:rPr lang="en-US" sz="2500" dirty="0" err="1" smtClean="0"/>
              <a:t>Contd</a:t>
            </a:r>
            <a:r>
              <a:rPr lang="en-US" sz="2500" dirty="0" smtClean="0"/>
              <a:t>…</a:t>
            </a:r>
          </a:p>
          <a:p>
            <a:pPr algn="just">
              <a:buBlip>
                <a:blip r:embed="rId2"/>
              </a:buBlip>
            </a:pPr>
            <a:r>
              <a:rPr lang="en-US" sz="2500" b="1" dirty="0" smtClean="0"/>
              <a:t>Sickle Cell- </a:t>
            </a:r>
            <a:r>
              <a:rPr lang="en-US" sz="2500" dirty="0" smtClean="0"/>
              <a:t>Sickle shaped of the erythrocytes due to the presence of an abnormal Hb; </a:t>
            </a:r>
            <a:r>
              <a:rPr lang="en-US" sz="2500" dirty="0" err="1" smtClean="0"/>
              <a:t>HbS</a:t>
            </a:r>
            <a:r>
              <a:rPr lang="en-US" sz="2500" dirty="0" smtClean="0"/>
              <a:t>. It may be due to exposure to low O</a:t>
            </a:r>
            <a:r>
              <a:rPr lang="en-US" sz="2500" baseline="-25000" dirty="0" smtClean="0"/>
              <a:t>2</a:t>
            </a:r>
            <a:r>
              <a:rPr lang="en-US" sz="2500" dirty="0" smtClean="0"/>
              <a:t> tension.</a:t>
            </a:r>
          </a:p>
          <a:p>
            <a:pPr algn="just">
              <a:buBlip>
                <a:blip r:embed="rId2"/>
              </a:buBlip>
            </a:pPr>
            <a:r>
              <a:rPr lang="en-US" sz="2500" b="1" dirty="0" err="1" smtClean="0"/>
              <a:t>Sideroblastic</a:t>
            </a:r>
            <a:r>
              <a:rPr lang="en-US" sz="2500" b="1" dirty="0" smtClean="0"/>
              <a:t>- </a:t>
            </a:r>
            <a:r>
              <a:rPr lang="en-US" sz="2500" dirty="0" smtClean="0"/>
              <a:t>Massive accumulation of </a:t>
            </a:r>
            <a:r>
              <a:rPr lang="en-US" sz="2500" dirty="0" err="1" smtClean="0"/>
              <a:t>ferritin</a:t>
            </a:r>
            <a:r>
              <a:rPr lang="en-US" sz="2500" dirty="0" smtClean="0"/>
              <a:t> around the nucleus of erythroblast k/a ring </a:t>
            </a:r>
            <a:r>
              <a:rPr lang="en-US" sz="2500" dirty="0" err="1" smtClean="0"/>
              <a:t>sideroblast</a:t>
            </a:r>
            <a:r>
              <a:rPr lang="en-US" sz="2500" dirty="0" smtClean="0"/>
              <a:t>. It may be due to Pyridoxine.</a:t>
            </a:r>
          </a:p>
          <a:p>
            <a:pPr algn="just">
              <a:buBlip>
                <a:blip r:embed="rId2"/>
              </a:buBlip>
            </a:pPr>
            <a:r>
              <a:rPr lang="en-US" sz="2500" b="1" dirty="0" err="1" smtClean="0"/>
              <a:t>Thalassemia</a:t>
            </a:r>
            <a:r>
              <a:rPr lang="en-US" sz="2500" b="1" dirty="0" smtClean="0"/>
              <a:t> (</a:t>
            </a:r>
            <a:r>
              <a:rPr lang="en-US" sz="2500" b="1" dirty="0" err="1" smtClean="0"/>
              <a:t>Mediterrenian</a:t>
            </a:r>
            <a:r>
              <a:rPr lang="en-US" sz="2500" b="1" dirty="0" smtClean="0"/>
              <a:t> anemia)-</a:t>
            </a:r>
            <a:r>
              <a:rPr lang="en-US" sz="2500" dirty="0" smtClean="0"/>
              <a:t> It is due to quantitative failure of synthesis of either </a:t>
            </a:r>
            <a:r>
              <a:rPr lang="el-GR" sz="2500" dirty="0" smtClean="0"/>
              <a:t>α</a:t>
            </a:r>
            <a:r>
              <a:rPr lang="en-US" sz="2500" dirty="0" smtClean="0"/>
              <a:t> or </a:t>
            </a:r>
            <a:r>
              <a:rPr lang="el-GR" sz="2500" dirty="0" smtClean="0"/>
              <a:t>β</a:t>
            </a:r>
            <a:r>
              <a:rPr lang="en-US" sz="2500" dirty="0" smtClean="0"/>
              <a:t> globulin chains of the Hb molecule.</a:t>
            </a:r>
          </a:p>
          <a:p>
            <a:pPr algn="just">
              <a:buBlip>
                <a:blip r:embed="rId2"/>
              </a:buBlip>
            </a:pPr>
            <a:r>
              <a:rPr lang="en-US" sz="2500" dirty="0" smtClean="0"/>
              <a:t>Pernicious</a:t>
            </a:r>
          </a:p>
          <a:p>
            <a:pPr algn="just">
              <a:buBlip>
                <a:blip r:embed="rId2"/>
              </a:buBlip>
            </a:pPr>
            <a:r>
              <a:rPr lang="en-US" sz="2500" dirty="0" err="1" smtClean="0"/>
              <a:t>Erythroblastosis</a:t>
            </a:r>
            <a:r>
              <a:rPr lang="en-US" sz="2500" dirty="0" smtClean="0"/>
              <a:t> </a:t>
            </a:r>
            <a:r>
              <a:rPr lang="en-US" sz="2500" dirty="0" err="1" smtClean="0"/>
              <a:t>fetalis</a:t>
            </a:r>
            <a:r>
              <a:rPr lang="en-US" sz="2500" dirty="0" smtClean="0"/>
              <a:t> etc.</a:t>
            </a:r>
            <a:endParaRPr lang="en-US" sz="25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pictures of types of anemia à¤¸à¤¾à¤ à¥ à¤à¤®à¥à¤ à¤ªà¤°à¤¿à¤£à¤¾à¤®"/>
          <p:cNvPicPr>
            <a:picLocks noChangeAspect="1" noChangeArrowheads="1"/>
          </p:cNvPicPr>
          <p:nvPr/>
        </p:nvPicPr>
        <p:blipFill>
          <a:blip r:embed="rId2"/>
          <a:srcRect/>
          <a:stretch>
            <a:fillRect/>
          </a:stretch>
        </p:blipFill>
        <p:spPr bwMode="auto">
          <a:xfrm>
            <a:off x="0" y="0"/>
            <a:ext cx="9144000" cy="6915151"/>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pPr algn="just"/>
            <a:r>
              <a:rPr lang="en-US" sz="3600" b="1" dirty="0" smtClean="0"/>
              <a:t>Leucocytes: </a:t>
            </a:r>
            <a:r>
              <a:rPr lang="en-US" sz="2800" dirty="0" smtClean="0"/>
              <a:t>They are nucleated and are capable of independent movement</a:t>
            </a:r>
            <a:endParaRPr lang="en-US" sz="2800" dirty="0"/>
          </a:p>
        </p:txBody>
      </p:sp>
      <p:graphicFrame>
        <p:nvGraphicFramePr>
          <p:cNvPr id="4" name="Content Placeholder 3"/>
          <p:cNvGraphicFramePr>
            <a:graphicFrameLocks noGrp="1"/>
          </p:cNvGraphicFramePr>
          <p:nvPr>
            <p:ph idx="1"/>
          </p:nvPr>
        </p:nvGraphicFramePr>
        <p:xfrm>
          <a:off x="228600" y="1066800"/>
          <a:ext cx="86868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0"/>
            <a:ext cx="8229600" cy="1219200"/>
          </a:xfrm>
        </p:spPr>
        <p:txBody>
          <a:bodyPr>
            <a:noAutofit/>
          </a:bodyPr>
          <a:lstStyle/>
          <a:p>
            <a:pPr algn="ctr">
              <a:buNone/>
            </a:pPr>
            <a:r>
              <a:rPr lang="en-US" sz="6000" dirty="0" smtClean="0">
                <a:latin typeface="Algerian" pitchFamily="82" charset="0"/>
              </a:rPr>
              <a:t>BLOOD</a:t>
            </a:r>
            <a:endParaRPr lang="en-US" sz="6000" dirty="0">
              <a:latin typeface="Algerian" pitchFamily="82"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63562"/>
          </a:xfrm>
        </p:spPr>
        <p:txBody>
          <a:bodyPr>
            <a:normAutofit/>
          </a:bodyPr>
          <a:lstStyle/>
          <a:p>
            <a:pPr algn="l"/>
            <a:r>
              <a:rPr lang="en-US" sz="3000" dirty="0" smtClean="0"/>
              <a:t>Total number of leukocytes per microlitre of blood: </a:t>
            </a:r>
            <a:endParaRPr lang="en-US" sz="3000" dirty="0"/>
          </a:p>
        </p:txBody>
      </p:sp>
      <p:pic>
        <p:nvPicPr>
          <p:cNvPr id="6" name="Content Placeholder 5" descr="Leukocytes 001.jpg"/>
          <p:cNvPicPr>
            <a:picLocks noGrp="1" noChangeAspect="1"/>
          </p:cNvPicPr>
          <p:nvPr>
            <p:ph idx="1"/>
          </p:nvPr>
        </p:nvPicPr>
        <p:blipFill>
          <a:blip r:embed="rId2"/>
          <a:stretch>
            <a:fillRect/>
          </a:stretch>
        </p:blipFill>
        <p:spPr>
          <a:xfrm>
            <a:off x="304800" y="838200"/>
            <a:ext cx="8686800" cy="586740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pPr algn="just"/>
            <a:r>
              <a:rPr lang="en-US" sz="2800" b="1" dirty="0" smtClean="0"/>
              <a:t>Plasma</a:t>
            </a:r>
            <a:r>
              <a:rPr lang="en-US" sz="2500" b="1" dirty="0" smtClean="0"/>
              <a:t>: Sample of untreated blood, permitted to slant position &amp; cells settled down leaving a straw color fluid </a:t>
            </a:r>
            <a:endParaRPr lang="en-US" sz="2500" b="1" dirty="0"/>
          </a:p>
        </p:txBody>
      </p:sp>
      <p:sp>
        <p:nvSpPr>
          <p:cNvPr id="3" name="Content Placeholder 2"/>
          <p:cNvSpPr>
            <a:spLocks noGrp="1"/>
          </p:cNvSpPr>
          <p:nvPr>
            <p:ph idx="1"/>
          </p:nvPr>
        </p:nvSpPr>
        <p:spPr>
          <a:xfrm>
            <a:off x="457200" y="914400"/>
            <a:ext cx="8229600" cy="5791200"/>
          </a:xfrm>
        </p:spPr>
        <p:txBody>
          <a:bodyPr/>
          <a:lstStyle/>
          <a:p>
            <a:pPr algn="just">
              <a:buBlip>
                <a:blip r:embed="rId2"/>
              </a:buBlip>
            </a:pPr>
            <a:r>
              <a:rPr lang="en-US" sz="2500" dirty="0" smtClean="0"/>
              <a:t>Water-</a:t>
            </a:r>
            <a:r>
              <a:rPr lang="en-US" dirty="0" smtClean="0"/>
              <a:t> </a:t>
            </a:r>
            <a:r>
              <a:rPr lang="en-US" sz="2500" dirty="0" smtClean="0"/>
              <a:t>92%, Based on MW 7% are proteins &amp; 1% consists of glucose, lipids, hormones, electrolytes, mineral salts, metabolic waste products etc.</a:t>
            </a:r>
          </a:p>
          <a:p>
            <a:pPr algn="just">
              <a:buNone/>
            </a:pPr>
            <a:r>
              <a:rPr lang="en-US" sz="2500" b="1" dirty="0" smtClean="0"/>
              <a:t>Functions of Plasma Proteins- </a:t>
            </a:r>
          </a:p>
          <a:p>
            <a:pPr algn="just">
              <a:buBlip>
                <a:blip r:embed="rId3"/>
              </a:buBlip>
            </a:pPr>
            <a:r>
              <a:rPr lang="en-US" sz="2500" b="1" dirty="0" smtClean="0"/>
              <a:t>Carrier- </a:t>
            </a:r>
            <a:r>
              <a:rPr lang="en-US" sz="2500" dirty="0" smtClean="0"/>
              <a:t>solubilized &amp; carry Fe, </a:t>
            </a:r>
            <a:r>
              <a:rPr lang="en-US" sz="2500" dirty="0" err="1" smtClean="0"/>
              <a:t>thyroxine</a:t>
            </a:r>
            <a:r>
              <a:rPr lang="en-US" sz="2500" dirty="0" smtClean="0"/>
              <a:t>, </a:t>
            </a:r>
            <a:r>
              <a:rPr lang="en-US" sz="2500" dirty="0" err="1" smtClean="0"/>
              <a:t>cortisol</a:t>
            </a:r>
            <a:r>
              <a:rPr lang="en-US" sz="2500" dirty="0" smtClean="0"/>
              <a:t> etc. Also acts as storage pool, when needed leaves to act at targets</a:t>
            </a:r>
          </a:p>
          <a:p>
            <a:pPr algn="just">
              <a:buBlip>
                <a:blip r:embed="rId3"/>
              </a:buBlip>
            </a:pPr>
            <a:r>
              <a:rPr lang="en-US" sz="2500" b="1" dirty="0" smtClean="0"/>
              <a:t>Immunity-</a:t>
            </a:r>
            <a:r>
              <a:rPr lang="en-US" sz="2500" dirty="0" smtClean="0"/>
              <a:t> </a:t>
            </a:r>
            <a:r>
              <a:rPr lang="el-GR" sz="2500" dirty="0" smtClean="0"/>
              <a:t>γ</a:t>
            </a:r>
            <a:r>
              <a:rPr lang="en-US" sz="2500" dirty="0" smtClean="0"/>
              <a:t> globulin is associated with immunity &amp; resistance to disease (antibodies react with antigen to neutralize or to break it)</a:t>
            </a:r>
          </a:p>
          <a:p>
            <a:pPr algn="just">
              <a:buBlip>
                <a:blip r:embed="rId3"/>
              </a:buBlip>
            </a:pPr>
            <a:r>
              <a:rPr lang="en-US" sz="2500" b="1" dirty="0" smtClean="0"/>
              <a:t>Buffering-</a:t>
            </a:r>
            <a:r>
              <a:rPr lang="en-US" sz="2500" dirty="0" smtClean="0"/>
              <a:t> prevent to change in pH of blood because of ionized carboxyl &amp; amides</a:t>
            </a:r>
          </a:p>
          <a:p>
            <a:pPr algn="just">
              <a:buBlip>
                <a:blip r:embed="rId3"/>
              </a:buBlip>
            </a:pPr>
            <a:r>
              <a:rPr lang="en-US" sz="2500" b="1" dirty="0" smtClean="0"/>
              <a:t>Maintenance of Osmotic pressure- </a:t>
            </a:r>
            <a:r>
              <a:rPr lang="en-US" sz="2500" dirty="0" smtClean="0"/>
              <a:t>It is 290mOsm/l at RT, mainly done by low MW colloids (proteins)</a:t>
            </a:r>
            <a:endParaRPr lang="en-US" sz="25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381000"/>
          </a:xfrm>
        </p:spPr>
        <p:txBody>
          <a:bodyPr>
            <a:normAutofit fontScale="90000"/>
          </a:bodyPr>
          <a:lstStyle/>
          <a:p>
            <a:pPr algn="l"/>
            <a:r>
              <a:rPr lang="en-US" sz="2800" b="1" dirty="0" smtClean="0"/>
              <a:t>Serum</a:t>
            </a:r>
            <a:r>
              <a:rPr lang="en-US" sz="2500" b="1" dirty="0" smtClean="0"/>
              <a:t>: </a:t>
            </a:r>
            <a:r>
              <a:rPr lang="en-US" sz="2500" dirty="0" smtClean="0"/>
              <a:t>Plasma - Fibrinogen</a:t>
            </a:r>
            <a:endParaRPr lang="en-US" sz="2500" dirty="0"/>
          </a:p>
        </p:txBody>
      </p:sp>
      <p:sp>
        <p:nvSpPr>
          <p:cNvPr id="3" name="Content Placeholder 2"/>
          <p:cNvSpPr>
            <a:spLocks noGrp="1"/>
          </p:cNvSpPr>
          <p:nvPr>
            <p:ph idx="1"/>
          </p:nvPr>
        </p:nvSpPr>
        <p:spPr>
          <a:xfrm>
            <a:off x="457200" y="609600"/>
            <a:ext cx="8229600" cy="6096000"/>
          </a:xfrm>
        </p:spPr>
        <p:txBody>
          <a:bodyPr/>
          <a:lstStyle/>
          <a:p>
            <a:pPr algn="just">
              <a:buBlip>
                <a:blip r:embed="rId2"/>
              </a:buBlip>
            </a:pPr>
            <a:r>
              <a:rPr lang="en-US" sz="2500" dirty="0" smtClean="0"/>
              <a:t>Contains antibodies, useful in prevention &amp; treatment </a:t>
            </a:r>
          </a:p>
          <a:p>
            <a:pPr algn="just">
              <a:buNone/>
            </a:pPr>
            <a:r>
              <a:rPr lang="en-US" sz="2500" b="1" dirty="0" smtClean="0"/>
              <a:t>Immune/</a:t>
            </a:r>
            <a:r>
              <a:rPr lang="en-US" sz="2500" b="1" dirty="0" err="1" smtClean="0"/>
              <a:t>Hyperimmune</a:t>
            </a:r>
            <a:r>
              <a:rPr lang="en-US" sz="2500" b="1" dirty="0" smtClean="0"/>
              <a:t> serum- </a:t>
            </a:r>
            <a:r>
              <a:rPr lang="en-US" sz="2500" dirty="0" smtClean="0"/>
              <a:t>By inoculating repeatedly of a specific antigen in an animal as passive protection</a:t>
            </a:r>
          </a:p>
          <a:p>
            <a:pPr algn="just">
              <a:buNone/>
            </a:pPr>
            <a:r>
              <a:rPr lang="en-US" sz="2500" b="1" dirty="0" smtClean="0"/>
              <a:t>Blood pH: </a:t>
            </a:r>
            <a:r>
              <a:rPr lang="en-US" sz="2500" dirty="0" smtClean="0"/>
              <a:t>It refers to H</a:t>
            </a:r>
            <a:r>
              <a:rPr lang="en-US" sz="2500" baseline="30000" dirty="0" smtClean="0"/>
              <a:t>+</a:t>
            </a:r>
            <a:r>
              <a:rPr lang="en-US" sz="2500" dirty="0" smtClean="0"/>
              <a:t> ion concentration &amp; determines relative acidity or alkalinity of the solution. NaHCO</a:t>
            </a:r>
            <a:r>
              <a:rPr lang="en-US" sz="2500" baseline="-25000" dirty="0" smtClean="0"/>
              <a:t>3</a:t>
            </a:r>
            <a:r>
              <a:rPr lang="en-US" sz="2500" dirty="0" smtClean="0"/>
              <a:t> as buffer maintains blood within narrow limits. pH 7.35 – 7.45</a:t>
            </a:r>
          </a:p>
          <a:p>
            <a:pPr algn="just">
              <a:buNone/>
            </a:pPr>
            <a:r>
              <a:rPr lang="en-US" sz="2500" dirty="0" smtClean="0"/>
              <a:t>	</a:t>
            </a:r>
            <a:r>
              <a:rPr lang="en-US" sz="2500" b="1" dirty="0" smtClean="0"/>
              <a:t>pH →7 (neutral), pH &gt;7 (acidic) &amp; pH &lt; 7 (alkaline)</a:t>
            </a:r>
          </a:p>
          <a:p>
            <a:pPr algn="just">
              <a:buNone/>
            </a:pPr>
            <a:r>
              <a:rPr lang="en-US" sz="2500" b="1" dirty="0" smtClean="0"/>
              <a:t>Blood clotting: </a:t>
            </a:r>
            <a:r>
              <a:rPr lang="en-US" sz="2500" dirty="0" smtClean="0"/>
              <a:t>When coagulation occurs a jelly mass results &amp; shrinks to produce a firm clot &amp; clear fluid, while the actual clot consists of fibrin.</a:t>
            </a:r>
          </a:p>
          <a:p>
            <a:pPr algn="just">
              <a:buBlip>
                <a:blip r:embed="rId2"/>
              </a:buBlip>
            </a:pPr>
            <a:r>
              <a:rPr lang="en-US" sz="2500" dirty="0" smtClean="0"/>
              <a:t>Blood vessel damaged or cut</a:t>
            </a:r>
          </a:p>
          <a:p>
            <a:pPr algn="just">
              <a:buBlip>
                <a:blip r:embed="rId2"/>
              </a:buBlip>
            </a:pPr>
            <a:r>
              <a:rPr lang="en-US" sz="2500" dirty="0" smtClean="0"/>
              <a:t>Reflex will be twitching to walls due to </a:t>
            </a:r>
            <a:r>
              <a:rPr lang="en-US" sz="2500" dirty="0" err="1" smtClean="0"/>
              <a:t>myogenic</a:t>
            </a:r>
            <a:r>
              <a:rPr lang="en-US" sz="2500" dirty="0" smtClean="0"/>
              <a:t> contract</a:t>
            </a:r>
          </a:p>
          <a:p>
            <a:pPr algn="just">
              <a:buBlip>
                <a:blip r:embed="rId2"/>
              </a:buBlip>
            </a:pPr>
            <a:r>
              <a:rPr lang="en-US" sz="2500" dirty="0" smtClean="0"/>
              <a:t>Spasm/sympathetic nerve reflex stimulate adrenergic </a:t>
            </a:r>
            <a:r>
              <a:rPr lang="en-US" sz="2500" dirty="0" err="1" smtClean="0"/>
              <a:t>fibre</a:t>
            </a:r>
            <a:endParaRPr lang="en-US" sz="2500" dirty="0" smtClean="0"/>
          </a:p>
          <a:p>
            <a:pPr algn="just">
              <a:buBlip>
                <a:blip r:embed="rId2"/>
              </a:buBlip>
            </a:pPr>
            <a:r>
              <a:rPr lang="en-US" sz="2500" dirty="0" smtClean="0"/>
              <a:t>Constriction &amp; narrow the vessel for reduce in blood flow</a:t>
            </a:r>
            <a:endParaRPr lang="en-US" sz="25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858000"/>
          </a:xfrm>
        </p:spPr>
        <p:txBody>
          <a:bodyPr>
            <a:normAutofit/>
          </a:bodyPr>
          <a:lstStyle/>
          <a:p>
            <a:pPr algn="just">
              <a:buNone/>
            </a:pPr>
            <a:r>
              <a:rPr lang="en-US" sz="2500" b="1" dirty="0" smtClean="0"/>
              <a:t>Platelet</a:t>
            </a:r>
            <a:r>
              <a:rPr lang="en-US" b="1" dirty="0" smtClean="0"/>
              <a:t> </a:t>
            </a:r>
            <a:r>
              <a:rPr lang="en-US" sz="2500" b="1" dirty="0" smtClean="0"/>
              <a:t>plug- </a:t>
            </a:r>
            <a:r>
              <a:rPr lang="en-US" sz="2500" dirty="0" smtClean="0"/>
              <a:t>Blood platelets exposed to endothelium of a cut vessel, they adhere to collagen &amp; elastic </a:t>
            </a:r>
            <a:r>
              <a:rPr lang="en-US" sz="2500" dirty="0" err="1" smtClean="0"/>
              <a:t>fibres</a:t>
            </a:r>
            <a:r>
              <a:rPr lang="en-US" sz="2500" dirty="0" smtClean="0"/>
              <a:t> causes metamorphosis (swelling of BP) which becomes sticky &amp; secrete ADP so as to trigger metamorphosis to make platelet aggregation</a:t>
            </a:r>
          </a:p>
          <a:p>
            <a:pPr algn="just">
              <a:buNone/>
            </a:pPr>
            <a:r>
              <a:rPr lang="en-US" sz="2500" b="1" dirty="0" smtClean="0"/>
              <a:t>Clotting/Coagulation- </a:t>
            </a:r>
            <a:r>
              <a:rPr lang="en-US" sz="2500" dirty="0" smtClean="0"/>
              <a:t>Begins between 15 sec to 2 min after injury &amp; completes in 5 min followed by clot where fibroblasts change into fibrous tissue by 7 to 10 days with the help of different substances k/a factors.</a:t>
            </a:r>
          </a:p>
          <a:p>
            <a:pPr algn="just">
              <a:buNone/>
            </a:pPr>
            <a:r>
              <a:rPr lang="en-US" sz="2500" b="1" dirty="0" smtClean="0"/>
              <a:t>Fibrin-</a:t>
            </a:r>
            <a:r>
              <a:rPr lang="en-US" sz="2500" dirty="0" smtClean="0"/>
              <a:t> forms loose clot &amp; present as precursor, fibrinogen.</a:t>
            </a:r>
          </a:p>
          <a:p>
            <a:pPr algn="just">
              <a:buNone/>
            </a:pPr>
            <a:r>
              <a:rPr lang="en-US" sz="2500" b="1" dirty="0" err="1" smtClean="0"/>
              <a:t>Dicoumarins</a:t>
            </a:r>
            <a:r>
              <a:rPr lang="en-US" sz="2500" b="1" dirty="0" smtClean="0"/>
              <a:t>-</a:t>
            </a:r>
            <a:r>
              <a:rPr lang="en-US" sz="2500" dirty="0" smtClean="0"/>
              <a:t> Antagonistic to </a:t>
            </a:r>
            <a:r>
              <a:rPr lang="en-US" sz="2500" dirty="0" err="1" smtClean="0"/>
              <a:t>vit</a:t>
            </a:r>
            <a:r>
              <a:rPr lang="en-US" sz="2500" dirty="0" smtClean="0"/>
              <a:t>. K, reduces the amount of </a:t>
            </a:r>
            <a:r>
              <a:rPr lang="en-US" sz="2500" dirty="0" err="1" smtClean="0"/>
              <a:t>prothrombin</a:t>
            </a:r>
            <a:r>
              <a:rPr lang="en-US" sz="2500" dirty="0" smtClean="0"/>
              <a:t>. Excess of this causes sweet clover disease.</a:t>
            </a:r>
          </a:p>
          <a:p>
            <a:pPr algn="just">
              <a:buNone/>
            </a:pPr>
            <a:r>
              <a:rPr lang="en-US" sz="2500" dirty="0" err="1" smtClean="0"/>
              <a:t>Warfarin</a:t>
            </a:r>
            <a:r>
              <a:rPr lang="en-US" sz="2500" dirty="0" smtClean="0"/>
              <a:t>- Rodent poison, animal dies due to internal bleeding.</a:t>
            </a:r>
          </a:p>
          <a:p>
            <a:pPr algn="just">
              <a:buNone/>
            </a:pPr>
            <a:r>
              <a:rPr lang="en-US" sz="2500" b="1" dirty="0" smtClean="0"/>
              <a:t>Heparin-</a:t>
            </a:r>
            <a:r>
              <a:rPr lang="en-US" sz="2500" dirty="0" smtClean="0"/>
              <a:t> It is a </a:t>
            </a:r>
            <a:r>
              <a:rPr lang="en-US" sz="2500" dirty="0" err="1" smtClean="0"/>
              <a:t>mucopolysaccharide</a:t>
            </a:r>
            <a:r>
              <a:rPr lang="en-US" sz="2500" dirty="0" smtClean="0"/>
              <a:t>, isolated from hepatic cells &amp; stored in </a:t>
            </a:r>
            <a:r>
              <a:rPr lang="en-US" sz="2500" dirty="0" err="1" smtClean="0"/>
              <a:t>metachromatic</a:t>
            </a:r>
            <a:r>
              <a:rPr lang="en-US" sz="2500" dirty="0" smtClean="0"/>
              <a:t> granules of mast cells in the walls of blood vessels.</a:t>
            </a:r>
            <a:endParaRPr lang="en-US" sz="25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858000"/>
          </a:xfrm>
        </p:spPr>
        <p:txBody>
          <a:bodyPr>
            <a:normAutofit lnSpcReduction="10000"/>
          </a:bodyPr>
          <a:lstStyle/>
          <a:p>
            <a:pPr algn="just">
              <a:buNone/>
            </a:pPr>
            <a:r>
              <a:rPr lang="en-US" sz="2500" b="1" dirty="0" smtClean="0"/>
              <a:t>Coagulation time- </a:t>
            </a:r>
            <a:r>
              <a:rPr lang="en-US" sz="2500" dirty="0" smtClean="0"/>
              <a:t>Length of time from drawing a fresh blood sample until coagulation occurs.</a:t>
            </a:r>
          </a:p>
          <a:p>
            <a:pPr algn="just">
              <a:buNone/>
            </a:pPr>
            <a:r>
              <a:rPr lang="en-US" sz="2500" b="1" dirty="0" smtClean="0"/>
              <a:t>Specific gravity of blood- </a:t>
            </a:r>
            <a:r>
              <a:rPr lang="en-US" sz="2500" dirty="0" smtClean="0"/>
              <a:t>Index/ratio of weights of a substance compared to the wt. of an equal volume of water &amp; measured by hydrometer</a:t>
            </a:r>
          </a:p>
          <a:p>
            <a:pPr algn="just">
              <a:buNone/>
            </a:pPr>
            <a:r>
              <a:rPr lang="en-US" sz="2500" b="1" dirty="0" smtClean="0"/>
              <a:t>Blood volume- </a:t>
            </a:r>
            <a:r>
              <a:rPr lang="en-US" sz="2500" dirty="0" smtClean="0"/>
              <a:t>It refers the total amount of blood in an animal body.</a:t>
            </a:r>
          </a:p>
          <a:p>
            <a:pPr algn="just">
              <a:buNone/>
            </a:pPr>
            <a:r>
              <a:rPr lang="en-US" sz="2500" b="1" dirty="0" smtClean="0"/>
              <a:t>Lymph:</a:t>
            </a:r>
            <a:r>
              <a:rPr lang="en-US" sz="2500" dirty="0" smtClean="0"/>
              <a:t> It is a clear, colorless fluid like blood plasma from which it derived. </a:t>
            </a:r>
          </a:p>
          <a:p>
            <a:pPr algn="just">
              <a:buBlip>
                <a:blip r:embed="rId2"/>
              </a:buBlip>
            </a:pPr>
            <a:r>
              <a:rPr lang="en-US" sz="2500" dirty="0" smtClean="0"/>
              <a:t>Consists numerous lymphocytes &amp; few red cells</a:t>
            </a:r>
          </a:p>
          <a:p>
            <a:pPr algn="just">
              <a:buBlip>
                <a:blip r:embed="rId2"/>
              </a:buBlip>
            </a:pPr>
            <a:r>
              <a:rPr lang="en-US" sz="2500" dirty="0" smtClean="0"/>
              <a:t>Also inorganic salts</a:t>
            </a:r>
          </a:p>
          <a:p>
            <a:pPr algn="just">
              <a:buBlip>
                <a:blip r:embed="rId2"/>
              </a:buBlip>
            </a:pPr>
            <a:r>
              <a:rPr lang="en-US" sz="2500" dirty="0" smtClean="0"/>
              <a:t>Specific gravity </a:t>
            </a:r>
            <a:r>
              <a:rPr lang="en-US" sz="2500" dirty="0" smtClean="0"/>
              <a:t>is</a:t>
            </a:r>
            <a:r>
              <a:rPr lang="en-US" sz="2500" dirty="0" smtClean="0"/>
              <a:t> </a:t>
            </a:r>
            <a:r>
              <a:rPr lang="en-US" sz="2500" dirty="0" smtClean="0"/>
              <a:t>1.015</a:t>
            </a:r>
          </a:p>
          <a:p>
            <a:pPr algn="just">
              <a:buBlip>
                <a:blip r:embed="rId2"/>
              </a:buBlip>
            </a:pPr>
            <a:r>
              <a:rPr lang="en-US" sz="2500" dirty="0" smtClean="0"/>
              <a:t>Plasma picked up by </a:t>
            </a:r>
            <a:r>
              <a:rPr lang="en-US" sz="2500" dirty="0" err="1" smtClean="0"/>
              <a:t>lymphatics</a:t>
            </a:r>
            <a:r>
              <a:rPr lang="en-US" sz="2500" dirty="0" smtClean="0"/>
              <a:t> (capillary system) which are not absorbed in the capillary walls of the tissue spaces.</a:t>
            </a:r>
          </a:p>
          <a:p>
            <a:pPr algn="just">
              <a:buBlip>
                <a:blip r:embed="rId2"/>
              </a:buBlip>
            </a:pPr>
            <a:r>
              <a:rPr lang="en-US" sz="2500" dirty="0" err="1" smtClean="0"/>
              <a:t>Chyle</a:t>
            </a:r>
            <a:r>
              <a:rPr lang="en-US" sz="2500" dirty="0" smtClean="0"/>
              <a:t>, results from the absorption of lipids are derived from  the lymph of the intestine </a:t>
            </a:r>
          </a:p>
          <a:p>
            <a:pPr algn="just">
              <a:buBlip>
                <a:blip r:embed="rId2"/>
              </a:buBlip>
            </a:pPr>
            <a:r>
              <a:rPr lang="en-US" sz="2500" dirty="0" smtClean="0"/>
              <a:t>Filtered by nodular structures called lymph nodes</a:t>
            </a:r>
            <a:endParaRPr lang="en-US" sz="25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200"/>
          </a:xfrm>
        </p:spPr>
        <p:txBody>
          <a:bodyPr>
            <a:normAutofit lnSpcReduction="10000"/>
          </a:bodyPr>
          <a:lstStyle/>
          <a:p>
            <a:pPr algn="just">
              <a:buNone/>
            </a:pPr>
            <a:r>
              <a:rPr lang="en-US" sz="2500" b="1" dirty="0" smtClean="0"/>
              <a:t>Cerebrospinal fluid: </a:t>
            </a:r>
            <a:r>
              <a:rPr lang="en-US" sz="2500" dirty="0" smtClean="0"/>
              <a:t>Formed by choroid plexus in the ventricles of the brain. It circulates through </a:t>
            </a:r>
            <a:r>
              <a:rPr lang="en-US" sz="2500" dirty="0" smtClean="0"/>
              <a:t>sub-</a:t>
            </a:r>
            <a:r>
              <a:rPr lang="en-US" sz="2500" dirty="0" err="1" smtClean="0"/>
              <a:t>arachnoid</a:t>
            </a:r>
            <a:r>
              <a:rPr lang="en-US" sz="2500" dirty="0" smtClean="0"/>
              <a:t> </a:t>
            </a:r>
            <a:r>
              <a:rPr lang="en-US" sz="2500" dirty="0" smtClean="0"/>
              <a:t>space between the </a:t>
            </a:r>
            <a:r>
              <a:rPr lang="en-US" sz="2500" dirty="0" err="1" smtClean="0"/>
              <a:t>pia</a:t>
            </a:r>
            <a:r>
              <a:rPr lang="en-US" sz="2500" dirty="0" smtClean="0"/>
              <a:t> mater &amp; arachnoids membrane.</a:t>
            </a:r>
          </a:p>
          <a:p>
            <a:pPr algn="just">
              <a:buBlip>
                <a:blip r:embed="rId2"/>
              </a:buBlip>
            </a:pPr>
            <a:r>
              <a:rPr lang="en-US" sz="2500" dirty="0" smtClean="0"/>
              <a:t>Resembles blood plasma from they are derived</a:t>
            </a:r>
          </a:p>
          <a:p>
            <a:pPr algn="just">
              <a:buBlip>
                <a:blip r:embed="rId2"/>
              </a:buBlip>
            </a:pPr>
            <a:r>
              <a:rPr lang="en-US" sz="2500" dirty="0" smtClean="0"/>
              <a:t>Less numbers of lipids, proteins, glucose &amp; K</a:t>
            </a:r>
            <a:r>
              <a:rPr lang="en-US" sz="2500" baseline="30000" dirty="0" smtClean="0"/>
              <a:t>+</a:t>
            </a:r>
            <a:endParaRPr lang="en-US" sz="2500" dirty="0" smtClean="0"/>
          </a:p>
          <a:p>
            <a:pPr algn="just">
              <a:buBlip>
                <a:blip r:embed="rId2"/>
              </a:buBlip>
            </a:pPr>
            <a:r>
              <a:rPr lang="en-US" sz="2500" dirty="0" smtClean="0"/>
              <a:t>Serves as cushioning agent</a:t>
            </a:r>
          </a:p>
          <a:p>
            <a:pPr algn="just">
              <a:buBlip>
                <a:blip r:embed="rId2"/>
              </a:buBlip>
            </a:pPr>
            <a:r>
              <a:rPr lang="en-US" sz="2500" dirty="0" smtClean="0"/>
              <a:t>Provides nutrition &amp; lubrication to the brain &amp; spinal cord</a:t>
            </a:r>
          </a:p>
          <a:p>
            <a:pPr algn="just">
              <a:buNone/>
            </a:pPr>
            <a:r>
              <a:rPr lang="en-US" sz="2500" b="1" dirty="0" smtClean="0"/>
              <a:t>Synovial fluid:  </a:t>
            </a:r>
            <a:r>
              <a:rPr lang="en-US" sz="2500" dirty="0" smtClean="0"/>
              <a:t>It is a vascular CT consists of formed elements also k/a matrix.</a:t>
            </a:r>
          </a:p>
          <a:p>
            <a:pPr algn="just">
              <a:buBlip>
                <a:blip r:embed="rId3"/>
              </a:buBlip>
            </a:pPr>
            <a:r>
              <a:rPr lang="en-US" sz="2500" dirty="0" smtClean="0"/>
              <a:t>thick, tenacious liquid which is colorless to deep yellow varies with species &amp; types of joints.</a:t>
            </a:r>
          </a:p>
          <a:p>
            <a:pPr algn="just">
              <a:buBlip>
                <a:blip r:embed="rId3"/>
              </a:buBlip>
            </a:pPr>
            <a:r>
              <a:rPr lang="en-US" sz="2500" dirty="0" smtClean="0"/>
              <a:t>Contains fibroblasts, macrophages, mast cells, fat cells &amp; nerve </a:t>
            </a:r>
            <a:r>
              <a:rPr lang="en-US" sz="2500" dirty="0" err="1" smtClean="0"/>
              <a:t>fibres</a:t>
            </a:r>
            <a:endParaRPr lang="en-US" sz="2500" dirty="0" smtClean="0"/>
          </a:p>
          <a:p>
            <a:pPr algn="just">
              <a:buBlip>
                <a:blip r:embed="rId3"/>
              </a:buBlip>
            </a:pPr>
            <a:r>
              <a:rPr lang="en-US" sz="2500" dirty="0" smtClean="0"/>
              <a:t>Provides lubrication (</a:t>
            </a:r>
            <a:r>
              <a:rPr lang="en-US" sz="2500" dirty="0" err="1" smtClean="0"/>
              <a:t>muco</a:t>
            </a:r>
            <a:r>
              <a:rPr lang="en-US" sz="2500" dirty="0" smtClean="0"/>
              <a:t>-polysaccharides </a:t>
            </a:r>
            <a:r>
              <a:rPr lang="en-US" sz="2500" dirty="0" smtClean="0"/>
              <a:t>&amp; </a:t>
            </a:r>
            <a:r>
              <a:rPr lang="en-US" sz="2500" dirty="0" err="1" smtClean="0"/>
              <a:t>hyaluronic</a:t>
            </a:r>
            <a:r>
              <a:rPr lang="en-US" sz="2500" dirty="0" smtClean="0"/>
              <a:t> acid)</a:t>
            </a:r>
          </a:p>
          <a:p>
            <a:pPr algn="just">
              <a:buBlip>
                <a:blip r:embed="rId3"/>
              </a:buBlip>
            </a:pPr>
            <a:r>
              <a:rPr lang="en-US" sz="2500" dirty="0" smtClean="0"/>
              <a:t>Nourish the </a:t>
            </a:r>
            <a:r>
              <a:rPr lang="en-US" sz="2500" dirty="0" err="1" smtClean="0"/>
              <a:t>articular</a:t>
            </a:r>
            <a:r>
              <a:rPr lang="en-US" sz="2500" dirty="0" smtClean="0"/>
              <a:t> cartilages &amp; reduce friction in joints</a:t>
            </a:r>
          </a:p>
          <a:p>
            <a:pPr algn="just">
              <a:buNone/>
            </a:pPr>
            <a:endParaRPr lang="en-US" sz="2500" dirty="0" smtClean="0"/>
          </a:p>
          <a:p>
            <a:pPr algn="just">
              <a:buNone/>
            </a:pPr>
            <a:endParaRPr lang="en-US" sz="2500" baseline="30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200"/>
          </a:xfrm>
        </p:spPr>
        <p:txBody>
          <a:bodyPr/>
          <a:lstStyle/>
          <a:p>
            <a:pPr algn="just">
              <a:buNone/>
            </a:pPr>
            <a:r>
              <a:rPr lang="en-US" sz="2500" b="1" dirty="0" smtClean="0"/>
              <a:t>Serous fluid: </a:t>
            </a:r>
            <a:r>
              <a:rPr lang="en-US" sz="2500" dirty="0" smtClean="0"/>
              <a:t>It is found in body cavities include peritoneal, pericardial &amp; pleural fluids.</a:t>
            </a:r>
          </a:p>
          <a:p>
            <a:pPr algn="just">
              <a:buBlip>
                <a:blip r:embed="rId2"/>
              </a:buBlip>
            </a:pPr>
            <a:r>
              <a:rPr lang="en-US" sz="2500" dirty="0" smtClean="0"/>
              <a:t>Reduces friction between apposed surfaces</a:t>
            </a:r>
          </a:p>
          <a:p>
            <a:pPr algn="just">
              <a:buBlip>
                <a:blip r:embed="rId2"/>
              </a:buBlip>
            </a:pPr>
            <a:r>
              <a:rPr lang="en-US" sz="2500" dirty="0" smtClean="0"/>
              <a:t>Nourish the sacs</a:t>
            </a:r>
          </a:p>
          <a:p>
            <a:pPr algn="just">
              <a:buBlip>
                <a:blip r:embed="rId2"/>
              </a:buBlip>
            </a:pPr>
            <a:r>
              <a:rPr lang="en-US" sz="2500" dirty="0" smtClean="0"/>
              <a:t>Prevents from the inflammation or infection by ↑ the production of serous fluids like </a:t>
            </a:r>
            <a:r>
              <a:rPr lang="en-US" sz="2500" dirty="0" err="1" smtClean="0"/>
              <a:t>pleuritis</a:t>
            </a:r>
            <a:r>
              <a:rPr lang="en-US" sz="2500" dirty="0" smtClean="0"/>
              <a:t>, peritonitis &amp; </a:t>
            </a:r>
            <a:r>
              <a:rPr lang="en-US" sz="2500" dirty="0" err="1" smtClean="0"/>
              <a:t>pericarditis</a:t>
            </a:r>
            <a:r>
              <a:rPr lang="en-US" sz="2500" dirty="0" smtClean="0"/>
              <a:t>.</a:t>
            </a:r>
            <a:endParaRPr lang="en-US" sz="25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200"/>
          </a:xfrm>
        </p:spPr>
        <p:txBody>
          <a:bodyPr/>
          <a:lstStyle/>
          <a:p>
            <a:pPr algn="ctr">
              <a:buNone/>
            </a:pPr>
            <a:r>
              <a:rPr lang="en-US" sz="2500" b="1" dirty="0" smtClean="0"/>
              <a:t>Blood clotting factors:</a:t>
            </a:r>
          </a:p>
          <a:p>
            <a:pPr algn="just">
              <a:buNone/>
            </a:pPr>
            <a:r>
              <a:rPr lang="en-US" sz="2500" dirty="0" smtClean="0"/>
              <a:t>I Fibrinogen</a:t>
            </a:r>
          </a:p>
          <a:p>
            <a:pPr algn="just">
              <a:buNone/>
            </a:pPr>
            <a:r>
              <a:rPr lang="en-US" sz="2500" dirty="0" smtClean="0"/>
              <a:t>II </a:t>
            </a:r>
            <a:r>
              <a:rPr lang="en-US" sz="2500" dirty="0" err="1" smtClean="0"/>
              <a:t>Prothrombin</a:t>
            </a:r>
            <a:endParaRPr lang="en-US" sz="2500" dirty="0" smtClean="0"/>
          </a:p>
          <a:p>
            <a:pPr algn="just">
              <a:buNone/>
            </a:pPr>
            <a:r>
              <a:rPr lang="en-US" sz="2500" dirty="0" smtClean="0"/>
              <a:t>III </a:t>
            </a:r>
            <a:r>
              <a:rPr lang="en-US" sz="2500" dirty="0" err="1" smtClean="0"/>
              <a:t>Thromboplastin</a:t>
            </a:r>
            <a:endParaRPr lang="en-US" sz="2500" dirty="0" smtClean="0"/>
          </a:p>
          <a:p>
            <a:pPr algn="just">
              <a:buNone/>
            </a:pPr>
            <a:r>
              <a:rPr lang="en-US" sz="2500" dirty="0" smtClean="0"/>
              <a:t>IV Calcium</a:t>
            </a:r>
          </a:p>
          <a:p>
            <a:pPr algn="just">
              <a:buNone/>
            </a:pPr>
            <a:r>
              <a:rPr lang="en-US" sz="2500" dirty="0" smtClean="0"/>
              <a:t>V </a:t>
            </a:r>
            <a:r>
              <a:rPr lang="en-US" sz="2500" dirty="0" err="1" smtClean="0"/>
              <a:t>Proaccelerin</a:t>
            </a:r>
            <a:r>
              <a:rPr lang="en-US" sz="2500" dirty="0" smtClean="0"/>
              <a:t> (labile factor, accelerator globulin)</a:t>
            </a:r>
          </a:p>
          <a:p>
            <a:pPr algn="just">
              <a:buNone/>
            </a:pPr>
            <a:r>
              <a:rPr lang="en-US" sz="2500" dirty="0" smtClean="0"/>
              <a:t>VII </a:t>
            </a:r>
            <a:r>
              <a:rPr lang="en-US" sz="2500" dirty="0" err="1" smtClean="0"/>
              <a:t>Proconvertin</a:t>
            </a:r>
            <a:r>
              <a:rPr lang="en-US" sz="2500" dirty="0" smtClean="0"/>
              <a:t> (stable factor, </a:t>
            </a:r>
            <a:r>
              <a:rPr lang="en-US" sz="2500" dirty="0" smtClean="0"/>
              <a:t>anti-</a:t>
            </a:r>
            <a:r>
              <a:rPr lang="en-US" sz="2500" dirty="0" err="1" smtClean="0"/>
              <a:t>prothrombin</a:t>
            </a:r>
            <a:r>
              <a:rPr lang="en-US" sz="2500" dirty="0" smtClean="0"/>
              <a:t> </a:t>
            </a:r>
            <a:r>
              <a:rPr lang="en-US" sz="2500" dirty="0" smtClean="0"/>
              <a:t>1)</a:t>
            </a:r>
          </a:p>
          <a:p>
            <a:pPr algn="just">
              <a:buNone/>
            </a:pPr>
            <a:r>
              <a:rPr lang="en-US" sz="2500" dirty="0" smtClean="0"/>
              <a:t>VIII </a:t>
            </a:r>
            <a:r>
              <a:rPr lang="en-US" sz="2500" dirty="0" smtClean="0"/>
              <a:t>Anti-hemophilic </a:t>
            </a:r>
            <a:r>
              <a:rPr lang="en-US" sz="2500" dirty="0" smtClean="0"/>
              <a:t>factor (AHF-A, platelet </a:t>
            </a:r>
            <a:r>
              <a:rPr lang="en-US" sz="2500" dirty="0" smtClean="0"/>
              <a:t>co-factor</a:t>
            </a:r>
            <a:r>
              <a:rPr lang="en-US" sz="2500" dirty="0" smtClean="0"/>
              <a:t>)</a:t>
            </a:r>
          </a:p>
          <a:p>
            <a:pPr algn="just">
              <a:buNone/>
            </a:pPr>
            <a:r>
              <a:rPr lang="en-US" sz="2500" dirty="0" smtClean="0"/>
              <a:t>IX Christmas factor (AHF-B, plasma </a:t>
            </a:r>
            <a:r>
              <a:rPr lang="en-US" sz="2500" dirty="0" err="1" smtClean="0"/>
              <a:t>prothromboplastin</a:t>
            </a:r>
            <a:r>
              <a:rPr lang="en-US" sz="2500" dirty="0" smtClean="0"/>
              <a:t> component)</a:t>
            </a:r>
          </a:p>
          <a:p>
            <a:pPr algn="just">
              <a:buNone/>
            </a:pPr>
            <a:r>
              <a:rPr lang="en-US" sz="2500" dirty="0" smtClean="0"/>
              <a:t>X Stuart factor (</a:t>
            </a:r>
            <a:r>
              <a:rPr lang="en-US" sz="2500" dirty="0" smtClean="0"/>
              <a:t>anti-</a:t>
            </a:r>
            <a:r>
              <a:rPr lang="en-US" sz="2500" dirty="0" err="1" smtClean="0"/>
              <a:t>prothrombin</a:t>
            </a:r>
            <a:r>
              <a:rPr lang="en-US" sz="2500" dirty="0" smtClean="0"/>
              <a:t> </a:t>
            </a:r>
            <a:r>
              <a:rPr lang="en-US" sz="2500" dirty="0" smtClean="0"/>
              <a:t>III, </a:t>
            </a:r>
            <a:r>
              <a:rPr lang="en-US" sz="2500" dirty="0" err="1" smtClean="0"/>
              <a:t>stuart</a:t>
            </a:r>
            <a:r>
              <a:rPr lang="en-US" sz="2500" dirty="0" smtClean="0"/>
              <a:t> </a:t>
            </a:r>
            <a:r>
              <a:rPr lang="en-US" sz="2500" dirty="0" err="1" smtClean="0"/>
              <a:t>prower</a:t>
            </a:r>
            <a:r>
              <a:rPr lang="en-US" sz="2500" dirty="0" smtClean="0"/>
              <a:t> factor)</a:t>
            </a:r>
          </a:p>
          <a:p>
            <a:pPr algn="just">
              <a:buNone/>
            </a:pPr>
            <a:r>
              <a:rPr lang="en-US" sz="2500" dirty="0" smtClean="0"/>
              <a:t>XI Plasma </a:t>
            </a:r>
            <a:r>
              <a:rPr lang="en-US" sz="2500" dirty="0" err="1" smtClean="0"/>
              <a:t>thromboplastin</a:t>
            </a:r>
            <a:r>
              <a:rPr lang="en-US" sz="2500" dirty="0" smtClean="0"/>
              <a:t> </a:t>
            </a:r>
            <a:r>
              <a:rPr lang="en-US" sz="2500" dirty="0" err="1" smtClean="0"/>
              <a:t>anticedent</a:t>
            </a:r>
            <a:r>
              <a:rPr lang="en-US" sz="2500" dirty="0" smtClean="0"/>
              <a:t> (AHF-C)</a:t>
            </a:r>
          </a:p>
          <a:p>
            <a:pPr algn="just">
              <a:buNone/>
            </a:pPr>
            <a:r>
              <a:rPr lang="en-US" sz="2500" dirty="0" smtClean="0"/>
              <a:t>XII </a:t>
            </a:r>
            <a:r>
              <a:rPr lang="en-US" sz="2500" dirty="0" err="1" smtClean="0"/>
              <a:t>Hagemen</a:t>
            </a:r>
            <a:r>
              <a:rPr lang="en-US" sz="2500" dirty="0" smtClean="0"/>
              <a:t> factor (contact factor)</a:t>
            </a:r>
          </a:p>
          <a:p>
            <a:pPr algn="just">
              <a:buNone/>
            </a:pPr>
            <a:r>
              <a:rPr lang="en-US" sz="2500" dirty="0" smtClean="0"/>
              <a:t>XIII Fibrin stabilizing factor (plasma </a:t>
            </a:r>
            <a:r>
              <a:rPr lang="en-US" sz="2500" dirty="0" err="1" smtClean="0"/>
              <a:t>transglutaminase</a:t>
            </a:r>
            <a:r>
              <a:rPr lang="en-US" sz="2500" dirty="0" smtClean="0"/>
              <a:t>)</a:t>
            </a:r>
            <a:endParaRPr lang="en-US" sz="25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a:bodyPr>
          <a:lstStyle/>
          <a:p>
            <a:pPr algn="l"/>
            <a:r>
              <a:rPr lang="en-US" sz="3000" b="1" dirty="0" smtClean="0"/>
              <a:t>Mechanism involved in blood clotting:</a:t>
            </a:r>
            <a:endParaRPr lang="en-US" sz="3000" b="1" dirty="0"/>
          </a:p>
        </p:txBody>
      </p:sp>
      <p:pic>
        <p:nvPicPr>
          <p:cNvPr id="4" name="Content Placeholder 3" descr="Clot factor 001.jpg"/>
          <p:cNvPicPr>
            <a:picLocks noGrp="1" noChangeAspect="1"/>
          </p:cNvPicPr>
          <p:nvPr>
            <p:ph idx="1"/>
          </p:nvPr>
        </p:nvPicPr>
        <p:blipFill>
          <a:blip r:embed="rId2"/>
          <a:stretch>
            <a:fillRect/>
          </a:stretch>
        </p:blipFill>
        <p:spPr>
          <a:xfrm>
            <a:off x="304800" y="762000"/>
            <a:ext cx="8534400" cy="5867400"/>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nerve 001.jpg"/>
          <p:cNvPicPr>
            <a:picLocks noGrp="1" noChangeAspect="1"/>
          </p:cNvPicPr>
          <p:nvPr>
            <p:ph idx="1"/>
          </p:nvPr>
        </p:nvPicPr>
        <p:blipFill>
          <a:blip r:embed="rId2"/>
          <a:stretch>
            <a:fillRect/>
          </a:stretch>
        </p:blipFill>
        <p:spPr>
          <a:xfrm>
            <a:off x="0" y="0"/>
            <a:ext cx="9144000" cy="68580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685800"/>
          </a:xfrm>
        </p:spPr>
        <p:txBody>
          <a:bodyPr>
            <a:normAutofit fontScale="90000"/>
          </a:bodyPr>
          <a:lstStyle/>
          <a:p>
            <a:r>
              <a:rPr lang="en-US" u="sng" dirty="0" smtClean="0"/>
              <a:t>Blood</a:t>
            </a:r>
            <a:endParaRPr lang="en-US" u="sng" dirty="0"/>
          </a:p>
        </p:txBody>
      </p:sp>
      <p:sp>
        <p:nvSpPr>
          <p:cNvPr id="3" name="Content Placeholder 2"/>
          <p:cNvSpPr>
            <a:spLocks noGrp="1"/>
          </p:cNvSpPr>
          <p:nvPr>
            <p:ph idx="1"/>
          </p:nvPr>
        </p:nvSpPr>
        <p:spPr>
          <a:xfrm>
            <a:off x="304800" y="762000"/>
            <a:ext cx="8686800" cy="5943600"/>
          </a:xfrm>
        </p:spPr>
        <p:txBody>
          <a:bodyPr>
            <a:normAutofit fontScale="85000" lnSpcReduction="20000"/>
          </a:bodyPr>
          <a:lstStyle/>
          <a:p>
            <a:pPr algn="just">
              <a:buNone/>
            </a:pPr>
            <a:r>
              <a:rPr lang="en-US" dirty="0" smtClean="0"/>
              <a:t>		</a:t>
            </a:r>
            <a:r>
              <a:rPr lang="en-US" sz="2900" dirty="0" smtClean="0"/>
              <a:t>It consist of a pale yellow fluid called plasma in which the formed elements, the red cells, the white cells &amp; the platelets are suspended.</a:t>
            </a:r>
          </a:p>
          <a:p>
            <a:pPr>
              <a:buNone/>
            </a:pPr>
            <a:r>
              <a:rPr lang="en-US" sz="2900" b="1" dirty="0" smtClean="0"/>
              <a:t>FUNCTIONS:-</a:t>
            </a:r>
          </a:p>
          <a:p>
            <a:pPr algn="just">
              <a:buBlip>
                <a:blip r:embed="rId2"/>
              </a:buBlip>
            </a:pPr>
            <a:r>
              <a:rPr lang="en-US" sz="2900" dirty="0" smtClean="0"/>
              <a:t>It carries nutrients made available by the digestive tract to   body tissues.</a:t>
            </a:r>
          </a:p>
          <a:p>
            <a:pPr algn="just">
              <a:buBlip>
                <a:blip r:embed="rId2"/>
              </a:buBlip>
            </a:pPr>
            <a:r>
              <a:rPr lang="en-US" sz="2900" dirty="0" smtClean="0"/>
              <a:t> It plays an important role in exchange of gases from blood to tissue and </a:t>
            </a:r>
            <a:r>
              <a:rPr lang="en-US" sz="2900" dirty="0" smtClean="0"/>
              <a:t>vice-versa</a:t>
            </a:r>
            <a:r>
              <a:rPr lang="en-US" sz="2900" dirty="0" smtClean="0"/>
              <a:t>.</a:t>
            </a:r>
          </a:p>
          <a:p>
            <a:pPr algn="just">
              <a:buBlip>
                <a:blip r:embed="rId2"/>
              </a:buBlip>
            </a:pPr>
            <a:r>
              <a:rPr lang="en-US" sz="2900" dirty="0" smtClean="0"/>
              <a:t>The waste products from various tissues are carried out to the kidney for excretion.</a:t>
            </a:r>
          </a:p>
          <a:p>
            <a:pPr algn="just">
              <a:buBlip>
                <a:blip r:embed="rId2"/>
              </a:buBlip>
            </a:pPr>
            <a:r>
              <a:rPr lang="en-US" sz="2900" dirty="0" smtClean="0"/>
              <a:t> Hormones are carried via blood from endocrine glands to other organs of the body.</a:t>
            </a:r>
          </a:p>
          <a:p>
            <a:pPr algn="just">
              <a:buBlip>
                <a:blip r:embed="rId2"/>
              </a:buBlip>
            </a:pPr>
            <a:r>
              <a:rPr lang="en-US" sz="2900" dirty="0" smtClean="0"/>
              <a:t> It play an important role in temperature control by transporting heat from deeper structures to the surface of the body</a:t>
            </a:r>
          </a:p>
          <a:p>
            <a:pPr algn="just">
              <a:buBlip>
                <a:blip r:embed="rId2"/>
              </a:buBlip>
            </a:pPr>
            <a:r>
              <a:rPr lang="en-US" sz="2900" dirty="0" smtClean="0"/>
              <a:t>Water balance is maintained partly by the blood.</a:t>
            </a:r>
          </a:p>
          <a:p>
            <a:pPr>
              <a:buNone/>
            </a:pPr>
            <a:endParaRPr lang="en-US" dirty="0" smtClean="0"/>
          </a:p>
          <a:p>
            <a:pPr>
              <a:buBlip>
                <a:blip r:embed="rId2"/>
              </a:buBlip>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19800"/>
          </a:xfrm>
        </p:spPr>
        <p:txBody>
          <a:bodyPr>
            <a:normAutofit fontScale="25000" lnSpcReduction="20000"/>
          </a:bodyPr>
          <a:lstStyle/>
          <a:p>
            <a:pPr algn="just">
              <a:buBlip>
                <a:blip r:embed="rId2"/>
              </a:buBlip>
            </a:pPr>
            <a:r>
              <a:rPr lang="en-US" sz="10000" dirty="0" smtClean="0"/>
              <a:t>Buffer such as bicarbonate in the blood help to maintain a constant pH of  tissues &amp; body fluids.</a:t>
            </a:r>
          </a:p>
          <a:p>
            <a:pPr algn="just">
              <a:buBlip>
                <a:blip r:embed="rId2"/>
              </a:buBlip>
            </a:pPr>
            <a:r>
              <a:rPr lang="en-US" sz="10000" dirty="0" smtClean="0"/>
              <a:t>The clotting ability of blood prevents access loss of blood from injuries.</a:t>
            </a:r>
          </a:p>
          <a:p>
            <a:pPr algn="just">
              <a:buBlip>
                <a:blip r:embed="rId2"/>
              </a:buBlip>
            </a:pPr>
            <a:r>
              <a:rPr lang="en-US" sz="10000" dirty="0" smtClean="0"/>
              <a:t>It contains important factors for defense of the body against disease.</a:t>
            </a:r>
          </a:p>
          <a:p>
            <a:pPr algn="just">
              <a:buNone/>
            </a:pPr>
            <a:endParaRPr lang="en-US" sz="10000" dirty="0" smtClean="0"/>
          </a:p>
          <a:p>
            <a:pPr algn="ctr">
              <a:buNone/>
            </a:pPr>
            <a:r>
              <a:rPr lang="en-US" sz="10000" b="1" u="sng" dirty="0" smtClean="0"/>
              <a:t>BLOOD CELLS</a:t>
            </a:r>
          </a:p>
          <a:p>
            <a:pPr algn="just">
              <a:buNone/>
            </a:pPr>
            <a:r>
              <a:rPr lang="en-US" sz="10000" b="1" dirty="0" err="1" smtClean="0"/>
              <a:t>Erythocytes</a:t>
            </a:r>
            <a:r>
              <a:rPr lang="en-US" sz="10000" b="1" dirty="0" smtClean="0"/>
              <a:t>:</a:t>
            </a:r>
          </a:p>
          <a:p>
            <a:pPr algn="just">
              <a:buBlip>
                <a:blip r:embed="rId3"/>
              </a:buBlip>
            </a:pPr>
            <a:r>
              <a:rPr lang="en-US" sz="10000" dirty="0" smtClean="0"/>
              <a:t>Biconcave disks</a:t>
            </a:r>
          </a:p>
          <a:p>
            <a:pPr algn="just">
              <a:buBlip>
                <a:blip r:embed="rId3"/>
              </a:buBlip>
            </a:pPr>
            <a:r>
              <a:rPr lang="en-US" sz="10000" dirty="0" smtClean="0"/>
              <a:t>Averaging 7.5 µm in diameter </a:t>
            </a:r>
          </a:p>
          <a:p>
            <a:pPr algn="just">
              <a:buBlip>
                <a:blip r:embed="rId3"/>
              </a:buBlip>
            </a:pPr>
            <a:r>
              <a:rPr lang="en-US" sz="10000" dirty="0" smtClean="0"/>
              <a:t>Thick 1.5 µm circular margin &amp; a thin centre</a:t>
            </a:r>
          </a:p>
          <a:p>
            <a:pPr algn="just">
              <a:buBlip>
                <a:blip r:embed="rId3"/>
              </a:buBlip>
            </a:pPr>
            <a:r>
              <a:rPr lang="en-US" sz="10000" dirty="0" smtClean="0"/>
              <a:t>Doesn`t have nucleus</a:t>
            </a:r>
          </a:p>
          <a:p>
            <a:pPr algn="just">
              <a:buBlip>
                <a:blip r:embed="rId3"/>
              </a:buBlip>
            </a:pPr>
            <a:r>
              <a:rPr lang="en-US" sz="10000" dirty="0" smtClean="0"/>
              <a:t>Shape can be remarkably changed into almost any shape</a:t>
            </a:r>
          </a:p>
          <a:p>
            <a:pPr algn="just">
              <a:buBlip>
                <a:blip r:embed="rId3"/>
              </a:buBlip>
            </a:pPr>
            <a:r>
              <a:rPr lang="en-US" sz="10000" dirty="0" smtClean="0"/>
              <a:t>Average volume is 87±6 cubic microns</a:t>
            </a:r>
          </a:p>
          <a:p>
            <a:pPr algn="just">
              <a:buBlip>
                <a:blip r:embed="rId3"/>
              </a:buBlip>
            </a:pPr>
            <a:r>
              <a:rPr lang="en-US" sz="10000" dirty="0" smtClean="0"/>
              <a:t>Average count is 7 – 11 million/cu mm</a:t>
            </a:r>
          </a:p>
          <a:p>
            <a:pPr>
              <a:buNone/>
            </a:pPr>
            <a:r>
              <a:rPr lang="en-US" dirty="0" smtClean="0"/>
              <a:t>	</a:t>
            </a:r>
          </a:p>
          <a:p>
            <a:pPr>
              <a:buNone/>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pictures of blood cells à¤¸à¤¾à¤ à¥ à¤à¤®à¥à¤ à¤ªà¤°à¤¿à¤£à¤¾à¤®"/>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8" name="Picture 4" descr="pictures of blood cells à¤¸à¤¾à¤ à¥ à¤à¤®à¥à¤ à¤ªà¤°à¤¿à¤£à¤¾à¤®"/>
          <p:cNvPicPr>
            <a:picLocks noChangeAspect="1" noChangeArrowheads="1"/>
          </p:cNvPicPr>
          <p:nvPr/>
        </p:nvPicPr>
        <p:blipFill>
          <a:blip r:embed="rId2"/>
          <a:srcRect/>
          <a:stretch>
            <a:fillRect/>
          </a:stretch>
        </p:blipFill>
        <p:spPr bwMode="auto">
          <a:xfrm>
            <a:off x="-19050" y="0"/>
            <a:ext cx="9163050" cy="6858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2" descr="pictures of blood cells à¤¸à¤¾à¤ à¥ à¤à¤®à¥à¤ à¤ªà¤°à¤¿à¤£à¤¾à¤®"/>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9940" name="AutoShape 4" descr="pictures of blood cells à¤¸à¤¾à¤ à¥ à¤à¤®à¥à¤ à¤ªà¤°à¤¿à¤£à¤¾à¤®"/>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9942" name="AutoShape 6" descr="pictures of blood cells à¤¸à¤¾à¤ à¥ à¤à¤®à¥à¤ à¤ªà¤°à¤¿à¤£à¤¾à¤®"/>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9944" name="AutoShape 8" descr="pictures of blood cells à¤¸à¤¾à¤ à¥ à¤à¤®à¥à¤ à¤ªà¤°à¤¿à¤£à¤¾à¤®"/>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9946" name="AutoShape 10" descr="pictures of blood cells à¤¸à¤¾à¤ à¥ à¤à¤®à¥à¤ à¤ªà¤°à¤¿à¤£à¤¾à¤®"/>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9948" name="Picture 12" descr="pictures of blood cells à¤¸à¤¾à¤ à¥ à¤à¤®à¥à¤ à¤ªà¤°à¤¿à¤£à¤¾à¤®"/>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pictures of blood cells à¤¸à¤¾à¤ à¥ à¤à¤®à¥à¤ à¤ªà¤°à¤¿à¤£à¤¾à¤®"/>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3000" dirty="0" smtClean="0"/>
              <a:t>RBC, Hb concentration &amp; PCV in domestic animals:</a:t>
            </a:r>
            <a:endParaRPr lang="en-US" sz="3000" dirty="0"/>
          </a:p>
        </p:txBody>
      </p:sp>
      <p:pic>
        <p:nvPicPr>
          <p:cNvPr id="4" name="Content Placeholder 3" descr="RBC 001.jpg"/>
          <p:cNvPicPr>
            <a:picLocks noGrp="1" noChangeAspect="1"/>
          </p:cNvPicPr>
          <p:nvPr>
            <p:ph idx="1"/>
          </p:nvPr>
        </p:nvPicPr>
        <p:blipFill>
          <a:blip r:embed="rId2"/>
          <a:stretch>
            <a:fillRect/>
          </a:stretch>
        </p:blipFill>
        <p:spPr>
          <a:xfrm>
            <a:off x="381000" y="990600"/>
            <a:ext cx="8458200" cy="56388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00800"/>
          </a:xfrm>
        </p:spPr>
        <p:txBody>
          <a:bodyPr/>
          <a:lstStyle/>
          <a:p>
            <a:pPr>
              <a:buNone/>
            </a:pPr>
            <a:r>
              <a:rPr lang="en-US" sz="2500" dirty="0" smtClean="0"/>
              <a:t>Hemoglobin:</a:t>
            </a:r>
          </a:p>
          <a:p>
            <a:pPr algn="just">
              <a:buBlip>
                <a:blip r:embed="rId2"/>
              </a:buBlip>
            </a:pPr>
            <a:r>
              <a:rPr lang="en-US" sz="2500" dirty="0" smtClean="0"/>
              <a:t>It is a complex organic compound composed of 4 red </a:t>
            </a:r>
            <a:r>
              <a:rPr lang="en-US" sz="2500" dirty="0" err="1" smtClean="0"/>
              <a:t>porphyrin</a:t>
            </a:r>
            <a:r>
              <a:rPr lang="en-US" sz="2500" dirty="0" smtClean="0"/>
              <a:t> pigments (</a:t>
            </a:r>
            <a:r>
              <a:rPr lang="en-US" sz="2500" dirty="0" err="1" smtClean="0"/>
              <a:t>hemes</a:t>
            </a:r>
            <a:r>
              <a:rPr lang="en-US" sz="2500" dirty="0" smtClean="0"/>
              <a:t>) each of which contains an atom of iron + </a:t>
            </a:r>
            <a:r>
              <a:rPr lang="en-US" sz="2500" dirty="0" err="1" smtClean="0"/>
              <a:t>globin</a:t>
            </a:r>
            <a:r>
              <a:rPr lang="en-US" sz="2500" dirty="0" smtClean="0"/>
              <a:t> consists of 4 amino acid chains.</a:t>
            </a:r>
          </a:p>
          <a:p>
            <a:pPr algn="just">
              <a:buBlip>
                <a:blip r:embed="rId2"/>
              </a:buBlip>
            </a:pPr>
            <a:r>
              <a:rPr lang="en-US" sz="2500" dirty="0" smtClean="0"/>
              <a:t>Its presence within the erythrocyte is responsible for its ability to transport O</a:t>
            </a:r>
            <a:r>
              <a:rPr lang="en-US" sz="2500" baseline="-25000" dirty="0" smtClean="0"/>
              <a:t>2 </a:t>
            </a:r>
            <a:r>
              <a:rPr lang="en-US" sz="2500" dirty="0" smtClean="0"/>
              <a:t>&amp; </a:t>
            </a:r>
            <a:r>
              <a:rPr lang="en-US" sz="2500" dirty="0" smtClean="0"/>
              <a:t>for the red color of the erythrocytes. </a:t>
            </a:r>
          </a:p>
          <a:p>
            <a:pPr algn="just">
              <a:buBlip>
                <a:blip r:embed="rId2"/>
              </a:buBlip>
            </a:pPr>
            <a:r>
              <a:rPr lang="en-US" sz="2500" dirty="0" smtClean="0"/>
              <a:t>Combines with O</a:t>
            </a:r>
            <a:r>
              <a:rPr lang="en-US" sz="2500" baseline="-25000" dirty="0" smtClean="0"/>
              <a:t>2 </a:t>
            </a:r>
            <a:r>
              <a:rPr lang="en-US" sz="2500" dirty="0" smtClean="0"/>
              <a:t> to form </a:t>
            </a:r>
            <a:r>
              <a:rPr lang="en-US" sz="2500" dirty="0" err="1" smtClean="0"/>
              <a:t>oxyhemoglobin</a:t>
            </a:r>
            <a:r>
              <a:rPr lang="en-US" sz="2500" dirty="0" smtClean="0"/>
              <a:t> in lungs which readily give up its O</a:t>
            </a:r>
            <a:r>
              <a:rPr lang="en-US" sz="2500" baseline="-25000" dirty="0" smtClean="0"/>
              <a:t>2 </a:t>
            </a:r>
            <a:r>
              <a:rPr lang="en-US" sz="2500" dirty="0" smtClean="0"/>
              <a:t>to tissue cells.</a:t>
            </a:r>
          </a:p>
          <a:p>
            <a:pPr algn="just">
              <a:buBlip>
                <a:blip r:embed="rId2"/>
              </a:buBlip>
            </a:pPr>
            <a:r>
              <a:rPr lang="en-US" sz="2500" dirty="0" smtClean="0"/>
              <a:t>It is not a true oxidation</a:t>
            </a:r>
          </a:p>
          <a:p>
            <a:pPr algn="just">
              <a:buBlip>
                <a:blip r:embed="rId2"/>
              </a:buBlip>
            </a:pPr>
            <a:r>
              <a:rPr lang="en-US" sz="2500" dirty="0" smtClean="0"/>
              <a:t>O</a:t>
            </a:r>
            <a:r>
              <a:rPr lang="en-US" sz="2500" baseline="-25000" dirty="0" smtClean="0"/>
              <a:t>2</a:t>
            </a:r>
            <a:r>
              <a:rPr lang="en-US" sz="2500" dirty="0" smtClean="0"/>
              <a:t> from lungs forms a loose combination with each iron atom of Hb &amp; the product is oxy Hb (HbO</a:t>
            </a:r>
            <a:r>
              <a:rPr lang="en-US" sz="2500" baseline="-25000" dirty="0" smtClean="0"/>
              <a:t>2</a:t>
            </a:r>
            <a:r>
              <a:rPr lang="en-US" sz="2500" dirty="0" smtClean="0"/>
              <a:t>)</a:t>
            </a:r>
          </a:p>
          <a:p>
            <a:pPr algn="just">
              <a:buBlip>
                <a:blip r:embed="rId2"/>
              </a:buBlip>
            </a:pPr>
            <a:r>
              <a:rPr lang="en-US" sz="2500" dirty="0" smtClean="0"/>
              <a:t>When the blood reaches tissue deficient in O</a:t>
            </a:r>
            <a:r>
              <a:rPr lang="en-US" sz="2500" baseline="-25000" dirty="0" smtClean="0"/>
              <a:t>2 </a:t>
            </a:r>
            <a:r>
              <a:rPr lang="en-US" sz="2500" dirty="0" smtClean="0"/>
              <a:t>, the loosely held O</a:t>
            </a:r>
            <a:r>
              <a:rPr lang="en-US" sz="2500" baseline="-25000" dirty="0" smtClean="0"/>
              <a:t>2</a:t>
            </a:r>
            <a:r>
              <a:rPr lang="en-US" sz="2500" dirty="0" smtClean="0"/>
              <a:t> of the Hb O</a:t>
            </a:r>
            <a:r>
              <a:rPr lang="en-US" sz="2500" baseline="-25000" dirty="0" smtClean="0"/>
              <a:t>2</a:t>
            </a:r>
            <a:r>
              <a:rPr lang="en-US" sz="2500" dirty="0" smtClean="0"/>
              <a:t> is given up readily.</a:t>
            </a:r>
          </a:p>
          <a:p>
            <a:pPr algn="just">
              <a:buNone/>
            </a:pPr>
            <a:endParaRPr lang="en-US" sz="2500" dirty="0" smtClean="0"/>
          </a:p>
          <a:p>
            <a:pPr>
              <a:buNone/>
            </a:pPr>
            <a:endParaRPr lang="en-US" dirty="0" smtClean="0"/>
          </a:p>
          <a:p>
            <a:pPr>
              <a:buBlip>
                <a:blip r:embed="rId3"/>
              </a:buBlip>
            </a:pP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473</TotalTime>
  <Words>1541</Words>
  <Application>Microsoft Office PowerPoint</Application>
  <PresentationFormat>On-screen Show (4:3)</PresentationFormat>
  <Paragraphs>166</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Slide 1</vt:lpstr>
      <vt:lpstr>Slide 2</vt:lpstr>
      <vt:lpstr>Blood</vt:lpstr>
      <vt:lpstr>Slide 4</vt:lpstr>
      <vt:lpstr>Slide 5</vt:lpstr>
      <vt:lpstr>Slide 6</vt:lpstr>
      <vt:lpstr>Slide 7</vt:lpstr>
      <vt:lpstr>RBC, Hb concentration &amp; PCV in domestic animals:</vt:lpstr>
      <vt:lpstr>Slide 9</vt:lpstr>
      <vt:lpstr>Slide 10</vt:lpstr>
      <vt:lpstr>Formation and fate of Hemoglobin:</vt:lpstr>
      <vt:lpstr>Slide 12</vt:lpstr>
      <vt:lpstr>Slide 13</vt:lpstr>
      <vt:lpstr>Slide 14</vt:lpstr>
      <vt:lpstr>Erythropoiesis: The process of formation of erythrocyte</vt:lpstr>
      <vt:lpstr>Slide 16</vt:lpstr>
      <vt:lpstr>Slide 17</vt:lpstr>
      <vt:lpstr>Slide 18</vt:lpstr>
      <vt:lpstr>Leucocytes: They are nucleated and are capable of independent movement</vt:lpstr>
      <vt:lpstr>Total number of leukocytes per microlitre of blood: </vt:lpstr>
      <vt:lpstr>Plasma: Sample of untreated blood, permitted to slant position &amp; cells settled down leaving a straw color fluid </vt:lpstr>
      <vt:lpstr>Serum: Plasma - Fibrinogen</vt:lpstr>
      <vt:lpstr>Slide 23</vt:lpstr>
      <vt:lpstr>Slide 24</vt:lpstr>
      <vt:lpstr>Slide 25</vt:lpstr>
      <vt:lpstr>Slide 26</vt:lpstr>
      <vt:lpstr>Slide 27</vt:lpstr>
      <vt:lpstr>Mechanism involved in blood clotting:</vt:lpstr>
      <vt:lpstr>Slide 29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Blood: It consist of a pale yellow fluid called plasma in which the formed elements, the red cells, the white cells &amp; the platelets are suspended. Functions:-   </dc:title>
  <dc:creator>physiology</dc:creator>
  <cp:lastModifiedBy>BVC</cp:lastModifiedBy>
  <cp:revision>59</cp:revision>
  <dcterms:created xsi:type="dcterms:W3CDTF">2006-08-16T00:00:00Z</dcterms:created>
  <dcterms:modified xsi:type="dcterms:W3CDTF">2019-05-04T11:10:39Z</dcterms:modified>
</cp:coreProperties>
</file>