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303" r:id="rId6"/>
    <p:sldId id="260" r:id="rId7"/>
    <p:sldId id="297" r:id="rId8"/>
    <p:sldId id="262" r:id="rId9"/>
    <p:sldId id="263" r:id="rId10"/>
    <p:sldId id="264" r:id="rId11"/>
    <p:sldId id="265" r:id="rId12"/>
    <p:sldId id="267" r:id="rId13"/>
    <p:sldId id="304" r:id="rId14"/>
    <p:sldId id="298" r:id="rId15"/>
    <p:sldId id="266" r:id="rId16"/>
    <p:sldId id="268" r:id="rId17"/>
    <p:sldId id="299" r:id="rId18"/>
    <p:sldId id="270" r:id="rId19"/>
    <p:sldId id="269" r:id="rId20"/>
    <p:sldId id="302" r:id="rId21"/>
    <p:sldId id="271" r:id="rId22"/>
    <p:sldId id="305" r:id="rId23"/>
    <p:sldId id="272" r:id="rId24"/>
    <p:sldId id="274" r:id="rId25"/>
    <p:sldId id="273" r:id="rId26"/>
    <p:sldId id="275" r:id="rId27"/>
    <p:sldId id="276" r:id="rId28"/>
    <p:sldId id="279" r:id="rId29"/>
    <p:sldId id="278" r:id="rId30"/>
    <p:sldId id="277" r:id="rId31"/>
    <p:sldId id="280" r:id="rId32"/>
    <p:sldId id="285" r:id="rId33"/>
    <p:sldId id="284" r:id="rId34"/>
    <p:sldId id="306" r:id="rId35"/>
    <p:sldId id="282" r:id="rId36"/>
    <p:sldId id="289" r:id="rId37"/>
    <p:sldId id="301" r:id="rId38"/>
    <p:sldId id="286" r:id="rId39"/>
    <p:sldId id="283" r:id="rId40"/>
    <p:sldId id="290" r:id="rId41"/>
    <p:sldId id="281" r:id="rId42"/>
    <p:sldId id="288" r:id="rId43"/>
    <p:sldId id="287" r:id="rId44"/>
    <p:sldId id="307" r:id="rId45"/>
    <p:sldId id="261" r:id="rId46"/>
    <p:sldId id="300" r:id="rId47"/>
    <p:sldId id="291" r:id="rId48"/>
    <p:sldId id="292" r:id="rId49"/>
    <p:sldId id="293" r:id="rId50"/>
    <p:sldId id="294" r:id="rId51"/>
    <p:sldId id="295" r:id="rId52"/>
    <p:sldId id="29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CARDIOVASCULAR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Within cell membrane more anions activate, few of K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rest to balance the anions &amp; their present diffused Na</a:t>
            </a:r>
            <a:r>
              <a:rPr lang="en-US" sz="2500" baseline="30000" dirty="0" smtClean="0"/>
              <a:t>+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Thus, Na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&amp; K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will initiate –vely charged ions.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 cell is now considered as depolarized or active</a:t>
            </a:r>
          </a:p>
          <a:p>
            <a:pPr algn="just">
              <a:buNone/>
            </a:pPr>
            <a:r>
              <a:rPr lang="en-US" sz="2500" b="1" dirty="0" err="1" smtClean="0"/>
              <a:t>Repolarization</a:t>
            </a:r>
            <a:r>
              <a:rPr lang="en-US" sz="2500" b="1" dirty="0" smtClean="0"/>
              <a:t>-</a:t>
            </a:r>
            <a:r>
              <a:rPr lang="en-US" sz="2500" dirty="0" smtClean="0"/>
              <a:t> After following depolarization, concentration of Na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↑ outside the cell but inhibits Na permeability due to internal cellular positivity.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Internal + potential drifts towards zero &amp; ↓ K permeability &amp; </a:t>
            </a:r>
            <a:r>
              <a:rPr lang="en-US" sz="2500" dirty="0" smtClean="0"/>
              <a:t>hold </a:t>
            </a:r>
            <a:r>
              <a:rPr lang="en-US" sz="2500" dirty="0" smtClean="0"/>
              <a:t>the membrane potential at a plateau.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Prevents further efflux of K</a:t>
            </a:r>
            <a:r>
              <a:rPr lang="en-US" sz="2500" baseline="30000" dirty="0" smtClean="0"/>
              <a:t>+ </a:t>
            </a:r>
            <a:r>
              <a:rPr lang="en-US" sz="2500" dirty="0" smtClean="0"/>
              <a:t>&amp; Ca</a:t>
            </a:r>
            <a:r>
              <a:rPr lang="en-US" sz="2500" baseline="30000" dirty="0" smtClean="0"/>
              <a:t>2+ </a:t>
            </a:r>
            <a:r>
              <a:rPr lang="en-US" sz="2500" dirty="0" smtClean="0"/>
              <a:t>enter the cell &amp; initiate contraction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During this time the cells are in the period of absolute refraction &amp; persists ventricles to eject blood &amp; refill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K permeability ↑ &amp; diffuse down their concentration gradient to external environment &amp; ↑ in anions within cell</a:t>
            </a:r>
          </a:p>
          <a:p>
            <a:pPr algn="just">
              <a:buBlip>
                <a:blip r:embed="rId2"/>
              </a:buBlip>
            </a:pPr>
            <a:endParaRPr lang="en-US" sz="2500" dirty="0" smtClean="0"/>
          </a:p>
          <a:p>
            <a:pPr algn="just">
              <a:buNone/>
            </a:pPr>
            <a:endParaRPr lang="en-US" sz="2500" baseline="30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77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/>
              <a:t>Depolarization may elicited by a stronger stimulus &amp; it is in the state of relative refractive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entered the cell during </a:t>
            </a:r>
            <a:r>
              <a:rPr lang="en-US" dirty="0" smtClean="0"/>
              <a:t>depolarization </a:t>
            </a:r>
            <a:r>
              <a:rPr lang="en-US" dirty="0" smtClean="0"/>
              <a:t>pumps out &amp; K</a:t>
            </a:r>
            <a:r>
              <a:rPr lang="en-US" baseline="30000" dirty="0" smtClean="0"/>
              <a:t>+</a:t>
            </a:r>
            <a:r>
              <a:rPr lang="en-US" dirty="0" smtClean="0"/>
              <a:t> which left the cell during </a:t>
            </a:r>
            <a:r>
              <a:rPr lang="en-US" dirty="0" err="1" smtClean="0"/>
              <a:t>r</a:t>
            </a:r>
            <a:r>
              <a:rPr lang="en-US" dirty="0" err="1" smtClean="0"/>
              <a:t>epolarization</a:t>
            </a:r>
            <a:r>
              <a:rPr lang="en-US" dirty="0" smtClean="0"/>
              <a:t> </a:t>
            </a:r>
            <a:r>
              <a:rPr lang="en-US" dirty="0" smtClean="0"/>
              <a:t>pump into the cell.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Few Na</a:t>
            </a:r>
            <a:r>
              <a:rPr lang="en-US" baseline="30000" dirty="0" smtClean="0"/>
              <a:t>+</a:t>
            </a:r>
            <a:r>
              <a:rPr lang="en-US" dirty="0" smtClean="0"/>
              <a:t> are </a:t>
            </a:r>
            <a:r>
              <a:rPr lang="en-US" dirty="0" smtClean="0"/>
              <a:t>intracellular </a:t>
            </a:r>
            <a:r>
              <a:rPr lang="en-US" dirty="0" smtClean="0"/>
              <a:t>&amp; few K</a:t>
            </a:r>
            <a:r>
              <a:rPr lang="en-US" baseline="30000" dirty="0" smtClean="0"/>
              <a:t>+</a:t>
            </a:r>
            <a:r>
              <a:rPr lang="en-US" dirty="0" smtClean="0"/>
              <a:t> are actually extracellular &amp; the pump can quickly create an environment nearly identical to the </a:t>
            </a:r>
            <a:r>
              <a:rPr lang="en-US" dirty="0" smtClean="0"/>
              <a:t>previous </a:t>
            </a:r>
            <a:r>
              <a:rPr lang="en-US" dirty="0" smtClean="0"/>
              <a:t>before depolarization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 Electrical current spreads from the pacemaker </a:t>
            </a:r>
            <a:r>
              <a:rPr lang="en-US" dirty="0" smtClean="0"/>
              <a:t>cells </a:t>
            </a:r>
            <a:r>
              <a:rPr lang="en-US" dirty="0" smtClean="0"/>
              <a:t>in the S-A node to excite </a:t>
            </a:r>
            <a:r>
              <a:rPr lang="en-US" dirty="0" err="1" smtClean="0"/>
              <a:t>atrial</a:t>
            </a:r>
            <a:r>
              <a:rPr lang="en-US" dirty="0" smtClean="0"/>
              <a:t> cells &amp; spreads from cell to cell along the working myocardial </a:t>
            </a:r>
            <a:r>
              <a:rPr lang="en-US" dirty="0" err="1" smtClean="0"/>
              <a:t>fibres</a:t>
            </a:r>
            <a:r>
              <a:rPr lang="en-US" dirty="0" smtClean="0"/>
              <a:t> of the atrium “depolarizing” them.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The excitatory local membrane currents run from the A-V ring &amp; spread the electrical </a:t>
            </a:r>
            <a:r>
              <a:rPr lang="en-US" dirty="0" smtClean="0"/>
              <a:t>activity </a:t>
            </a:r>
            <a:r>
              <a:rPr lang="en-US" dirty="0" smtClean="0"/>
              <a:t>via bundle of His &amp; to the purkinje network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They runs to the anti papillary muscle of the rt. ventricle &amp; followed the whole heart.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The excitation of both the ventricles take about 70-80 msec. </a:t>
            </a:r>
          </a:p>
          <a:p>
            <a:pPr algn="just">
              <a:buNone/>
            </a:pPr>
            <a:endParaRPr lang="en-US" sz="2500" b="1" dirty="0" smtClean="0"/>
          </a:p>
          <a:p>
            <a:pPr algn="just"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5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n-US" sz="4500" dirty="0" smtClean="0"/>
              <a:t>The intrinsic cardiac electrical activity to  heart &amp; impulse is an essential prerequisite for normal contraction &amp; done by the membrane action potential.</a:t>
            </a:r>
          </a:p>
          <a:p>
            <a:pPr algn="just">
              <a:buNone/>
            </a:pPr>
            <a:r>
              <a:rPr lang="en-US" sz="4500" b="1" dirty="0" smtClean="0"/>
              <a:t>Electrocardiography- </a:t>
            </a:r>
            <a:r>
              <a:rPr lang="en-US" sz="4500" dirty="0" smtClean="0"/>
              <a:t>cardiac &amp; striated muscle exhibits</a:t>
            </a:r>
            <a:r>
              <a:rPr lang="en-US" sz="4500" b="1" dirty="0" smtClean="0"/>
              <a:t>  </a:t>
            </a:r>
            <a:r>
              <a:rPr lang="en-US" sz="4500" dirty="0" smtClean="0"/>
              <a:t>electrical activity preceding during &amp; after contraction.</a:t>
            </a:r>
          </a:p>
          <a:p>
            <a:pPr algn="just">
              <a:buBlip>
                <a:blip r:embed="rId3"/>
              </a:buBlip>
            </a:pPr>
            <a:r>
              <a:rPr lang="en-US" sz="4500" dirty="0" smtClean="0"/>
              <a:t>These electric currents spread throughout the heart into surrounding tissues &amp; can be recorded from the surface of the body by a sensitive instrument k/a electrocardiograph.</a:t>
            </a:r>
          </a:p>
          <a:p>
            <a:pPr algn="just">
              <a:buBlip>
                <a:blip r:embed="rId3"/>
              </a:buBlip>
            </a:pPr>
            <a:r>
              <a:rPr lang="en-US" sz="4500" dirty="0" smtClean="0"/>
              <a:t>It is a strong galvanometer whose fluctuations are recorded </a:t>
            </a:r>
            <a:r>
              <a:rPr lang="en-US" sz="4500" dirty="0" smtClean="0"/>
              <a:t>a </a:t>
            </a:r>
            <a:r>
              <a:rPr lang="en-US" sz="4500" dirty="0" smtClean="0"/>
              <a:t>graph to produce the record called </a:t>
            </a:r>
            <a:r>
              <a:rPr lang="en-US" sz="4500" dirty="0" smtClean="0"/>
              <a:t>electrocardiogram</a:t>
            </a:r>
            <a:r>
              <a:rPr lang="en-US" sz="4500" dirty="0" smtClean="0"/>
              <a:t>.</a:t>
            </a:r>
          </a:p>
          <a:p>
            <a:pPr algn="just">
              <a:buBlip>
                <a:blip r:embed="rId3"/>
              </a:buBlip>
            </a:pPr>
            <a:r>
              <a:rPr lang="en-US" sz="4500" dirty="0" smtClean="0"/>
              <a:t>The p wave is caused by the spread of electrical activity from the SA node, throughout the </a:t>
            </a:r>
            <a:r>
              <a:rPr lang="en-US" sz="4500" dirty="0" err="1" smtClean="0"/>
              <a:t>atrial</a:t>
            </a:r>
            <a:r>
              <a:rPr lang="en-US" sz="4500" dirty="0" smtClean="0"/>
              <a:t> musculature</a:t>
            </a:r>
          </a:p>
          <a:p>
            <a:pPr algn="just">
              <a:buBlip>
                <a:blip r:embed="rId3"/>
              </a:buBlip>
            </a:pPr>
            <a:r>
              <a:rPr lang="en-US" sz="4500" dirty="0" smtClean="0"/>
              <a:t>The QRS wave coincide with spread of the electrical impulse over the A-V bundle &amp; its branches to the muscle of the ventricles (depolarization)</a:t>
            </a:r>
          </a:p>
          <a:p>
            <a:pPr algn="just">
              <a:buBlip>
                <a:blip r:embed="rId3"/>
              </a:buBlip>
            </a:pPr>
            <a:r>
              <a:rPr lang="en-US" sz="4500" dirty="0" smtClean="0"/>
              <a:t>T wave is caused by </a:t>
            </a:r>
            <a:r>
              <a:rPr lang="en-US" sz="4500" dirty="0" err="1" smtClean="0"/>
              <a:t>repolarization</a:t>
            </a:r>
            <a:r>
              <a:rPr lang="en-US" sz="4500" dirty="0" smtClean="0"/>
              <a:t> of the ventricles.</a:t>
            </a:r>
          </a:p>
          <a:p>
            <a:pPr algn="just">
              <a:buNone/>
            </a:pPr>
            <a:r>
              <a:rPr lang="en-US" sz="4000" dirty="0" smtClean="0"/>
              <a:t>	</a:t>
            </a:r>
            <a:r>
              <a:rPr lang="en-US" sz="2900" b="1" dirty="0" smtClean="0"/>
              <a:t>P 	→ 	represents electrical activity of Atria</a:t>
            </a:r>
          </a:p>
          <a:p>
            <a:pPr algn="just">
              <a:buNone/>
            </a:pPr>
            <a:r>
              <a:rPr lang="en-US" sz="2900" b="1" dirty="0" smtClean="0"/>
              <a:t>	QRS 	→	indicates ventricular electrical excitation</a:t>
            </a:r>
          </a:p>
          <a:p>
            <a:pPr algn="just">
              <a:buNone/>
            </a:pPr>
            <a:r>
              <a:rPr lang="en-US" sz="2900" b="1" dirty="0" smtClean="0"/>
              <a:t>	T 	→	wave coincides with </a:t>
            </a:r>
            <a:r>
              <a:rPr lang="en-US" sz="2900" b="1" dirty="0" err="1" smtClean="0"/>
              <a:t>repolarizaton</a:t>
            </a:r>
            <a:r>
              <a:rPr lang="en-US" sz="2900" b="1" dirty="0" smtClean="0"/>
              <a:t> of the ventricles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pictures of ecg à¤¸à¤¾à¤ à¥ à¤à¤®à¥à¤ à¤ªà¤°à¤¿à¤£à¤¾à¤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pictures of ecg à¤¸à¤¾à¤ à¥ à¤à¤®à¥à¤ à¤ªà¤°à¤¿à¤£à¤¾à¤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pictures of ecg à¤¸à¤¾à¤ à¥ à¤à¤®à¥à¤ à¤ªà¤°à¤¿à¤£à¤¾à¤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AutoShape 8" descr="pictures of ecg à¤¸à¤¾à¤ à¥ à¤à¤®à¥à¤ à¤ªà¤°à¤¿à¤£à¤¾à¤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9" descr="33249896-heart-ecg-ekg-showing-the-major-intervals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Representative heart rates in beats per minute:</a:t>
            </a:r>
            <a:endParaRPr lang="en-US" sz="3000" dirty="0"/>
          </a:p>
        </p:txBody>
      </p:sp>
      <p:pic>
        <p:nvPicPr>
          <p:cNvPr id="4" name="Content Placeholder 3" descr="Heart rate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5638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b="1" dirty="0" smtClean="0"/>
              <a:t>Cardiac cycle: </a:t>
            </a:r>
            <a:r>
              <a:rPr lang="en-US" sz="2500" dirty="0" smtClean="0"/>
              <a:t>refers to the sequence of events that occurs during one complete heart beat including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Diastole - relaxation of a chamber of heart during the filing of </a:t>
            </a:r>
            <a:r>
              <a:rPr lang="en-US" sz="2500" dirty="0" smtClean="0"/>
              <a:t>chamber</a:t>
            </a:r>
            <a:endParaRPr lang="en-US" sz="25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Systole – contraction of a chamber of heart in the process of emptying</a:t>
            </a:r>
          </a:p>
          <a:p>
            <a:pPr algn="just">
              <a:buNone/>
            </a:pPr>
            <a:r>
              <a:rPr lang="en-US" sz="2500" b="1" dirty="0" smtClean="0"/>
              <a:t>Properties of heart pulse: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When blood enters to rt. atrium &amp; lt. atrium, the volume &amp; pressure rise followed diastole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When </a:t>
            </a:r>
            <a:r>
              <a:rPr lang="en-US" sz="2500" dirty="0" err="1" smtClean="0"/>
              <a:t>atrial</a:t>
            </a:r>
            <a:r>
              <a:rPr lang="en-US" sz="2500" dirty="0" smtClean="0"/>
              <a:t> pressure exceeds ventricular pressure, AV valves open &amp; allow to filling of ventricles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Atria then depolarize &amp; contract, as it relax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Ventricles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depolarize &amp; then contract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AV valves closed &amp; produce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heart sound by greater ventricular pressure forces</a:t>
            </a:r>
          </a:p>
          <a:p>
            <a:pPr algn="just">
              <a:buFont typeface="Wingdings" pitchFamily="2" charset="2"/>
              <a:buChar char="Ø"/>
            </a:pP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Again ventricles build up the pressure which exceeds the arterial pressure, causing the aortic &amp; pulmonary </a:t>
            </a:r>
            <a:r>
              <a:rPr lang="en-US" sz="2500" dirty="0" err="1" smtClean="0"/>
              <a:t>semilunar</a:t>
            </a:r>
            <a:r>
              <a:rPr lang="en-US" sz="2500" dirty="0" smtClean="0"/>
              <a:t> valves to </a:t>
            </a:r>
            <a:r>
              <a:rPr lang="en-US" sz="2500" dirty="0" smtClean="0"/>
              <a:t>open, </a:t>
            </a:r>
            <a:r>
              <a:rPr lang="en-US" sz="2500" dirty="0" smtClean="0"/>
              <a:t>producing the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heart sound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Atria are again filling &amp; exceeds ventricular pressure &amp; the cycle will continues</a:t>
            </a:r>
          </a:p>
          <a:p>
            <a:pPr algn="just">
              <a:buNone/>
            </a:pPr>
            <a:r>
              <a:rPr lang="en-US" sz="2500" b="1" dirty="0" smtClean="0"/>
              <a:t>Heart beat sounds –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sound is “</a:t>
            </a:r>
            <a:r>
              <a:rPr lang="en-US" sz="2500" dirty="0" err="1" smtClean="0"/>
              <a:t>lub</a:t>
            </a:r>
            <a:r>
              <a:rPr lang="en-US" sz="2500" dirty="0" smtClean="0"/>
              <a:t>” produced when AV valves closed at the time of contraction of ventricles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500" dirty="0" smtClean="0"/>
              <a:t>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sound “dup” caused when </a:t>
            </a:r>
            <a:r>
              <a:rPr lang="en-US" sz="2500" dirty="0" err="1" smtClean="0"/>
              <a:t>semilunar</a:t>
            </a:r>
            <a:r>
              <a:rPr lang="en-US" sz="2500" dirty="0" smtClean="0"/>
              <a:t> valves getting closed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sound is louder, lower pitched &amp; of longer duration in comparison to  that of the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one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500" dirty="0" smtClean="0"/>
              <a:t>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type of sound is associated at end of rapid ventricular filling but is inaudible &amp; only can be seen on a phonocardiogram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500" dirty="0" smtClean="0"/>
              <a:t>4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type of sound found in dogs &amp; horses generated by transient closing &amp; tensing of the AV valves  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3000" dirty="0" smtClean="0"/>
              <a:t>Adult arterial blood pressure:</a:t>
            </a:r>
            <a:endParaRPr lang="en-US" sz="3000" dirty="0"/>
          </a:p>
        </p:txBody>
      </p:sp>
      <p:pic>
        <p:nvPicPr>
          <p:cNvPr id="4" name="Content Placeholder 3" descr="Arterial BP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8534400" cy="5715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b="1" dirty="0" smtClean="0"/>
              <a:t>Cardiac murmurs:</a:t>
            </a:r>
            <a:r>
              <a:rPr lang="en-US" sz="2500" dirty="0" smtClean="0"/>
              <a:t> Turbulence in blood flow or prolonged vibrations. It may be caused due to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Insufficiency in any of the 4 heart valves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Abnormal communication between the 2 sides of heart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↑</a:t>
            </a:r>
            <a:r>
              <a:rPr lang="en-US" sz="2500" baseline="30000" dirty="0" smtClean="0"/>
              <a:t>ed</a:t>
            </a:r>
            <a:r>
              <a:rPr lang="en-US" sz="2500" dirty="0" smtClean="0"/>
              <a:t> blood flow velocity through a normal valve</a:t>
            </a:r>
          </a:p>
          <a:p>
            <a:pPr algn="just">
              <a:buNone/>
            </a:pPr>
            <a:r>
              <a:rPr lang="en-US" sz="2500" b="1" dirty="0" err="1" smtClean="0"/>
              <a:t>Atrio</a:t>
            </a:r>
            <a:r>
              <a:rPr lang="en-US" sz="2500" b="1" dirty="0" smtClean="0"/>
              <a:t>-ventricular </a:t>
            </a:r>
            <a:r>
              <a:rPr lang="en-US" sz="2500" b="1" dirty="0" err="1" smtClean="0"/>
              <a:t>stenosis</a:t>
            </a:r>
            <a:r>
              <a:rPr lang="en-US" sz="2500" b="1" dirty="0" smtClean="0"/>
              <a:t>- </a:t>
            </a:r>
            <a:r>
              <a:rPr lang="en-US" sz="2500" dirty="0" err="1" smtClean="0"/>
              <a:t>Pathogensis</a:t>
            </a:r>
            <a:r>
              <a:rPr lang="en-US" sz="2500" dirty="0" smtClean="0"/>
              <a:t> </a:t>
            </a:r>
            <a:r>
              <a:rPr lang="en-US" sz="2500" dirty="0" smtClean="0"/>
              <a:t>of AV valves </a:t>
            </a:r>
          </a:p>
          <a:p>
            <a:pPr algn="just">
              <a:buNone/>
            </a:pPr>
            <a:r>
              <a:rPr lang="en-US" sz="2500" b="1" dirty="0" err="1" smtClean="0"/>
              <a:t>Pulmonic</a:t>
            </a:r>
            <a:r>
              <a:rPr lang="en-US" sz="2500" b="1" dirty="0" smtClean="0"/>
              <a:t> insufficiency – </a:t>
            </a:r>
            <a:r>
              <a:rPr lang="en-US" sz="2500" dirty="0" smtClean="0"/>
              <a:t>Dilatation  of the pulmonary artery with attendant incompetence of the </a:t>
            </a:r>
            <a:r>
              <a:rPr lang="en-US" sz="2500" dirty="0" err="1" smtClean="0"/>
              <a:t>pulmonic</a:t>
            </a:r>
            <a:r>
              <a:rPr lang="en-US" sz="2500" dirty="0" smtClean="0"/>
              <a:t> valve resulting from pulmonary hypertension due to diastolic murmurs</a:t>
            </a:r>
          </a:p>
          <a:p>
            <a:pPr algn="just">
              <a:buNone/>
            </a:pPr>
            <a:r>
              <a:rPr lang="en-US" sz="2500" b="1" dirty="0" smtClean="0"/>
              <a:t>Aortic insufficiency –</a:t>
            </a:r>
            <a:r>
              <a:rPr lang="en-US" sz="2500" dirty="0" smtClean="0"/>
              <a:t> Vibrating of pure aortic insufficiency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algn="just">
              <a:buNone/>
            </a:pPr>
            <a:r>
              <a:rPr lang="en-US" sz="2500" b="1" dirty="0" smtClean="0"/>
              <a:t>Cardiac output: </a:t>
            </a:r>
            <a:r>
              <a:rPr lang="en-US" sz="2500" dirty="0" smtClean="0"/>
              <a:t>Volume of blood ejects through each ventricle &amp; may be expressed in stroke volume (ml/beat) or minute volume (ml or L/min)</a:t>
            </a:r>
          </a:p>
          <a:p>
            <a:pPr algn="just">
              <a:buNone/>
            </a:pPr>
            <a:r>
              <a:rPr lang="en-US" sz="2500" b="1" dirty="0" smtClean="0"/>
              <a:t>Variation &amp; Regulation- </a:t>
            </a:r>
            <a:r>
              <a:rPr lang="en-US" sz="2500" dirty="0" smtClean="0"/>
              <a:t>Varies according to species, height, environmental factors, shock conditions etc.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 brain against gravity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Long veins of extremities- separating the blood segments into smaller; lessening the effect of gravity &amp; degree of venous pooling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Cardiac output should be well coordinated with the rest of the system 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Heart:</a:t>
            </a:r>
            <a:r>
              <a:rPr lang="en-US" sz="2500" dirty="0" smtClean="0"/>
              <a:t> It is a cone shaped, hollow, muscular structure. The base is directed craniodorsally &amp; is attached to other thoracic structures by large veins, arteries and the pericardial sac. The apex is directed ventrally &amp; is entirely free covered within pericardium.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Divided into rt. &amp; lt. side consisting an atrium, receives blood &amp; a ventricle, pumps out the blood from heart by arteries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Between the atrium &amp; ventricle of each side, a large valve called </a:t>
            </a:r>
            <a:r>
              <a:rPr lang="en-US" sz="2500" dirty="0" err="1" smtClean="0"/>
              <a:t>atrio</a:t>
            </a:r>
            <a:r>
              <a:rPr lang="en-US" sz="2500" dirty="0" smtClean="0"/>
              <a:t>-ventricular </a:t>
            </a:r>
            <a:r>
              <a:rPr lang="en-US" sz="2500" dirty="0" smtClean="0"/>
              <a:t>valve is present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 lt. AV valve is called the bicuspid or mitral valve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 rt. AV valve is called the tricuspid valve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Free margins of the cusp (between AV) are attached by a fibrous cord called </a:t>
            </a:r>
            <a:r>
              <a:rPr lang="en-US" sz="2500" dirty="0" err="1" smtClean="0"/>
              <a:t>Chordae</a:t>
            </a:r>
            <a:r>
              <a:rPr lang="en-US" sz="2500" dirty="0" smtClean="0"/>
              <a:t> </a:t>
            </a:r>
            <a:r>
              <a:rPr lang="en-US" sz="2500" dirty="0" err="1" smtClean="0"/>
              <a:t>tendineae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err="1" smtClean="0"/>
              <a:t>Chordae</a:t>
            </a:r>
            <a:r>
              <a:rPr lang="en-US" sz="2500" dirty="0" smtClean="0"/>
              <a:t> </a:t>
            </a:r>
            <a:r>
              <a:rPr lang="en-US" sz="2500" dirty="0" err="1" smtClean="0"/>
              <a:t>tendineae</a:t>
            </a:r>
            <a:r>
              <a:rPr lang="en-US" sz="2500" dirty="0" smtClean="0"/>
              <a:t> attaches to papillary muscles, maintains tension by shortening ventricular wall during </a:t>
            </a:r>
            <a:r>
              <a:rPr lang="en-US" sz="2500" dirty="0" smtClean="0"/>
              <a:t>systolic </a:t>
            </a:r>
            <a:r>
              <a:rPr lang="en-US" sz="2500" dirty="0" smtClean="0"/>
              <a:t>contraction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Phases of the cardiac cycle:</a:t>
            </a:r>
            <a:endParaRPr lang="en-US" sz="3000" dirty="0"/>
          </a:p>
        </p:txBody>
      </p:sp>
      <p:pic>
        <p:nvPicPr>
          <p:cNvPr id="4" name="Content Placeholder 3" descr="Phases of cardiac cycle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0"/>
            <a:ext cx="8839200" cy="5943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Coronary circulation: </a:t>
            </a:r>
            <a:r>
              <a:rPr lang="en-US" sz="2500" dirty="0" smtClean="0"/>
              <a:t>About 4% of the output of the lt. ventricle passes into the coronary vessels. 70% of total coronary blood flow occurs during diastole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3 bulges above the aortic valve are termed aortic sinuses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Plays role in closure of the valves by obstructing the orifices of the coronary arteries with the help of their sinuses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Ant. Situated sinuses gives rise to rt. Coronary arteries, supplies the rt. </a:t>
            </a:r>
            <a:r>
              <a:rPr lang="en-US" sz="2500" dirty="0" smtClean="0"/>
              <a:t>atrium</a:t>
            </a:r>
            <a:r>
              <a:rPr lang="en-US" sz="2500" dirty="0" smtClean="0"/>
              <a:t>, ventricle, diaphragmatic surface of the lt. ventricle, SA &amp; AV nodes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lt. coronary arteries arises from the lt. posterior sinuses, nourish the myocardium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Coronary arteries are numerous arterial anastomoses of the order of 100-300 µm in diameter in all parts of heart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Pressure of rt. </a:t>
            </a:r>
            <a:r>
              <a:rPr lang="en-US" sz="2500" dirty="0" smtClean="0"/>
              <a:t>ventricle </a:t>
            </a:r>
            <a:r>
              <a:rPr lang="en-US" sz="2500" dirty="0" smtClean="0"/>
              <a:t>is much more than that to aorta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Vessels are dilated tends to myocardial </a:t>
            </a:r>
            <a:r>
              <a:rPr lang="en-US" sz="2500" dirty="0" smtClean="0"/>
              <a:t>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</a:t>
            </a:r>
            <a:r>
              <a:rPr lang="en-US" sz="2500" dirty="0" smtClean="0"/>
              <a:t>tension determines the blood flow by altering coronary vascular resistance </a:t>
            </a:r>
            <a:endParaRPr lang="en-US"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à¤¸à¤à¤¬à¤à¤§à¤¿à¤¤ à¤à¤®à¥à¤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2" name="Picture 4" descr="à¤¸à¤à¤¬à¤à¤§à¤¿à¤¤ à¤à¤®à¥à¤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4582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Neural &amp; chemical regulation &amp; control of heart &amp; blood vessels: </a:t>
            </a:r>
            <a:r>
              <a:rPr lang="en-US" sz="2500" dirty="0" smtClean="0"/>
              <a:t>Blood flow control depends on nervous control of the heart. Heart has intrinsic nervous control in the form of SA node, AV node, AV bundle &amp; Purkinje network.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 </a:t>
            </a:r>
            <a:r>
              <a:rPr lang="en-US" sz="2500" dirty="0" err="1" smtClean="0"/>
              <a:t>Vagus</a:t>
            </a:r>
            <a:r>
              <a:rPr lang="en-US" sz="2500" dirty="0" smtClean="0"/>
              <a:t> nerve inhibit heart action by acetylcholine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Sympathetic nerves by </a:t>
            </a:r>
            <a:r>
              <a:rPr lang="en-US" sz="2500" dirty="0" smtClean="0"/>
              <a:t>nor-epinephrine </a:t>
            </a:r>
            <a:r>
              <a:rPr lang="en-US" sz="2500" dirty="0" smtClean="0"/>
              <a:t>through </a:t>
            </a:r>
            <a:r>
              <a:rPr lang="en-US" sz="2500" dirty="0" err="1" smtClean="0"/>
              <a:t>vaso</a:t>
            </a:r>
            <a:r>
              <a:rPr lang="en-US" sz="2500" dirty="0" smtClean="0"/>
              <a:t>-constriction </a:t>
            </a:r>
            <a:r>
              <a:rPr lang="en-US" sz="2500" dirty="0" smtClean="0"/>
              <a:t>&amp; peripheral resistance and epinephrine by ↑</a:t>
            </a:r>
            <a:r>
              <a:rPr lang="en-US" sz="2500" baseline="30000" dirty="0" smtClean="0"/>
              <a:t>ing</a:t>
            </a:r>
            <a:r>
              <a:rPr lang="en-US" sz="2500" dirty="0" smtClean="0"/>
              <a:t> cardiac output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Reflex arc consisting an afferent neuron, one or more </a:t>
            </a:r>
            <a:r>
              <a:rPr lang="en-US" sz="2500" dirty="0" smtClean="0"/>
              <a:t>inter-</a:t>
            </a:r>
            <a:r>
              <a:rPr lang="en-US" sz="2500" dirty="0" err="1" smtClean="0"/>
              <a:t>nuncial</a:t>
            </a:r>
            <a:r>
              <a:rPr lang="en-US" sz="2500" dirty="0" smtClean="0"/>
              <a:t> </a:t>
            </a:r>
            <a:r>
              <a:rPr lang="en-US" sz="2500" dirty="0" smtClean="0"/>
              <a:t>neurons in CNS &amp; an efferent neuron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On stimulation, afferent neuron carries nerve impulses from periphery to CNS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Inter-</a:t>
            </a:r>
            <a:r>
              <a:rPr lang="en-US" sz="2500" dirty="0" err="1" smtClean="0"/>
              <a:t>nuncial</a:t>
            </a:r>
            <a:r>
              <a:rPr lang="en-US" sz="2500" dirty="0" smtClean="0"/>
              <a:t> </a:t>
            </a:r>
            <a:r>
              <a:rPr lang="en-US" sz="2500" dirty="0" smtClean="0"/>
              <a:t>nerve cells, sends the impulse to the efferent neurons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Efferent neuron, carries the impulses to the proper organ thus stimulating the organs activity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2"/>
              </a:buBlip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Marey`s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law many afferent nerves may cause a change in heart beat rate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Heart beat rate is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inversely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related to arterial blood pressure</a:t>
            </a:r>
          </a:p>
          <a:p>
            <a:pPr algn="just">
              <a:buBlip>
                <a:blip r:embed="rId2"/>
              </a:buBlip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Brainbridge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reflex explains the involvement of both afferent &amp; efferent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vagus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nerves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Starling`s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law states that greater the heart is filled during diastole,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will be the quantity of blood pumped out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It is because ↑ed incoming blood stretches the ventricular muscle more &amp; causes the ventricles to contract with a greater force &amp; pumping out the extra blood also k/a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heterometric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or intrinsic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auto-regulation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of output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Afferent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carry impulses to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cardio-inhibitory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medula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oblangata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Parasympathetic vasodilator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pass to the smooth muscle of arterioles &amp; are carried by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glosso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-pharyngeal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facial,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vagus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&amp; pelvic nerves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Adrenal medulla is the source of epinephrine &amp; </a:t>
            </a:r>
            <a:r>
              <a:rPr lang="en-US" sz="2500" dirty="0" smtClean="0"/>
              <a:t>nor-epinephrine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Dopamine is the immediate precursor of </a:t>
            </a:r>
            <a:r>
              <a:rPr lang="en-US" sz="2500" dirty="0" smtClean="0"/>
              <a:t>nor-</a:t>
            </a:r>
            <a:r>
              <a:rPr lang="en-US" sz="2500" dirty="0" err="1" smtClean="0"/>
              <a:t>epinphrine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All the 3 </a:t>
            </a:r>
            <a:r>
              <a:rPr lang="en-US" sz="2500" dirty="0" err="1" smtClean="0"/>
              <a:t>catecholamines</a:t>
            </a:r>
            <a:r>
              <a:rPr lang="en-US" sz="2500" dirty="0" smtClean="0"/>
              <a:t> produce vascular effects by uniting with adrenergic receptors on cell membrane of smooth muscle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All the peripheral arterial system contains </a:t>
            </a:r>
            <a:r>
              <a:rPr lang="el-GR" sz="2500" dirty="0" smtClean="0"/>
              <a:t>α</a:t>
            </a:r>
            <a:r>
              <a:rPr lang="en-US" sz="2500" dirty="0" smtClean="0"/>
              <a:t> &amp; </a:t>
            </a:r>
            <a:r>
              <a:rPr lang="el-GR" sz="2500" dirty="0" smtClean="0"/>
              <a:t>β</a:t>
            </a:r>
            <a:r>
              <a:rPr lang="en-US" sz="2500" dirty="0" smtClean="0"/>
              <a:t> receptors &amp; produces </a:t>
            </a:r>
            <a:r>
              <a:rPr lang="en-US" sz="2500" dirty="0" err="1" smtClean="0"/>
              <a:t>vasoconstiction</a:t>
            </a:r>
            <a:r>
              <a:rPr lang="en-US" sz="2500" dirty="0" smtClean="0"/>
              <a:t> &amp; </a:t>
            </a:r>
            <a:r>
              <a:rPr lang="en-US" sz="2500" dirty="0" err="1" smtClean="0"/>
              <a:t>vasodilation</a:t>
            </a:r>
            <a:r>
              <a:rPr lang="en-US" sz="2500" dirty="0" smtClean="0"/>
              <a:t> respectively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Nor-epinephrine </a:t>
            </a:r>
            <a:r>
              <a:rPr lang="en-US" sz="2500" dirty="0" smtClean="0"/>
              <a:t>stimulated </a:t>
            </a:r>
            <a:r>
              <a:rPr lang="el-GR" sz="2500" dirty="0" smtClean="0"/>
              <a:t>α</a:t>
            </a:r>
            <a:r>
              <a:rPr lang="en-US" sz="2500" dirty="0" smtClean="0"/>
              <a:t> receptors and producing vasoconstriction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Epinephrine &amp; Dopamine stimulates both </a:t>
            </a:r>
            <a:r>
              <a:rPr lang="el-GR" sz="2500" dirty="0" smtClean="0"/>
              <a:t>α</a:t>
            </a:r>
            <a:r>
              <a:rPr lang="en-US" sz="2500" dirty="0" smtClean="0"/>
              <a:t> &amp; </a:t>
            </a:r>
            <a:r>
              <a:rPr lang="el-GR" sz="2500" dirty="0" smtClean="0"/>
              <a:t>β</a:t>
            </a:r>
            <a:r>
              <a:rPr lang="en-US" sz="2500" dirty="0" smtClean="0"/>
              <a:t> receptors &amp; produces </a:t>
            </a:r>
            <a:r>
              <a:rPr lang="en-US" sz="2500" dirty="0" err="1" smtClean="0"/>
              <a:t>vasoconstiction</a:t>
            </a:r>
            <a:r>
              <a:rPr lang="en-US" sz="2500" dirty="0" smtClean="0"/>
              <a:t> &amp; </a:t>
            </a:r>
            <a:r>
              <a:rPr lang="en-US" sz="2500" dirty="0" err="1" smtClean="0"/>
              <a:t>vasodilation</a:t>
            </a:r>
            <a:endParaRPr lang="en-US" sz="2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Prostaglandin:</a:t>
            </a:r>
            <a:r>
              <a:rPr lang="en-US" sz="2500" dirty="0" smtClean="0"/>
              <a:t> Important target on vascular smooth muscles specially upon regional peripheral resistance &amp; blood flow. They produce their vascular effects either by</a:t>
            </a:r>
          </a:p>
          <a:p>
            <a:pPr algn="just"/>
            <a:r>
              <a:rPr lang="en-US" sz="2500" dirty="0" smtClean="0"/>
              <a:t>Direct stimulating or inhibiting effect upon vascular smooth muscle </a:t>
            </a:r>
          </a:p>
          <a:p>
            <a:pPr algn="just"/>
            <a:r>
              <a:rPr lang="en-US" sz="2500" dirty="0" smtClean="0"/>
              <a:t>Augmenting or inhibiting vasoconstriction response to sympathetic nerve stimulation</a:t>
            </a:r>
          </a:p>
          <a:p>
            <a:pPr algn="just">
              <a:buNone/>
            </a:pPr>
            <a:r>
              <a:rPr lang="en-US" sz="2500" dirty="0" smtClean="0"/>
              <a:t>		Hemorrhage is a potent stimulus for ADH release &amp; </a:t>
            </a:r>
            <a:r>
              <a:rPr lang="en-US" sz="2500" dirty="0" err="1" smtClean="0"/>
              <a:t>angiotensin</a:t>
            </a:r>
            <a:r>
              <a:rPr lang="en-US" sz="2500" dirty="0" smtClean="0"/>
              <a:t>-II </a:t>
            </a:r>
            <a:r>
              <a:rPr lang="en-US" sz="2500" dirty="0" smtClean="0"/>
              <a:t>production &amp; is initiated by </a:t>
            </a:r>
            <a:r>
              <a:rPr lang="en-US" sz="2500" dirty="0" err="1" smtClean="0"/>
              <a:t>renin</a:t>
            </a:r>
            <a:r>
              <a:rPr lang="en-US" sz="2500" dirty="0" smtClean="0"/>
              <a:t> and contribute to intestinal vasoconstriction following induction of hemorrhagic </a:t>
            </a:r>
            <a:r>
              <a:rPr lang="en-US" sz="2500" dirty="0" smtClean="0"/>
              <a:t>hypo-</a:t>
            </a:r>
            <a:r>
              <a:rPr lang="en-US" sz="2500" dirty="0" err="1" smtClean="0"/>
              <a:t>volumic</a:t>
            </a:r>
            <a:r>
              <a:rPr lang="en-US" sz="2500" dirty="0" smtClean="0"/>
              <a:t> </a:t>
            </a:r>
            <a:r>
              <a:rPr lang="en-US" sz="2500" dirty="0" smtClean="0"/>
              <a:t>shock</a:t>
            </a:r>
          </a:p>
          <a:p>
            <a:pPr algn="just"/>
            <a:r>
              <a:rPr lang="en-US" sz="2500" dirty="0" smtClean="0"/>
              <a:t>In intrinsic factor, SA node reflexes the impulse to AV node </a:t>
            </a:r>
            <a:r>
              <a:rPr lang="en-US" sz="2500" dirty="0" err="1" smtClean="0"/>
              <a:t>viz</a:t>
            </a:r>
            <a:r>
              <a:rPr lang="en-US" sz="2500" dirty="0" smtClean="0"/>
              <a:t> AV bundle &amp; circulates to all parts of heart via Purkinje network</a:t>
            </a:r>
          </a:p>
          <a:p>
            <a:pPr algn="just"/>
            <a:r>
              <a:rPr lang="en-US" sz="2500" dirty="0" smtClean="0"/>
              <a:t>SA node, AV node, </a:t>
            </a:r>
            <a:r>
              <a:rPr lang="en-US" sz="2500" dirty="0" err="1" smtClean="0"/>
              <a:t>atrial</a:t>
            </a:r>
            <a:r>
              <a:rPr lang="en-US" sz="2500" dirty="0" smtClean="0"/>
              <a:t> myocardium, coronary blood vessels &amp; ventricular conduction system been receives </a:t>
            </a:r>
            <a:r>
              <a:rPr lang="en-US" sz="2500" dirty="0" err="1" smtClean="0"/>
              <a:t>para</a:t>
            </a:r>
            <a:r>
              <a:rPr lang="en-US" sz="2500" dirty="0" smtClean="0"/>
              <a:t>-sympathetic </a:t>
            </a:r>
            <a:r>
              <a:rPr lang="en-US" sz="2500" dirty="0" err="1" smtClean="0"/>
              <a:t>fibres</a:t>
            </a:r>
            <a:endParaRPr lang="en-US" sz="2500" dirty="0" smtClean="0"/>
          </a:p>
          <a:p>
            <a:pPr algn="just"/>
            <a:endParaRPr lang="en-US" sz="2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err="1" smtClean="0"/>
              <a:t>Vagal</a:t>
            </a:r>
            <a:r>
              <a:rPr lang="en-US" sz="2500" dirty="0" smtClean="0"/>
              <a:t> stimulation prolongs the interval between the end of </a:t>
            </a:r>
            <a:r>
              <a:rPr lang="en-US" sz="2500" dirty="0" err="1" smtClean="0"/>
              <a:t>atrial</a:t>
            </a:r>
            <a:r>
              <a:rPr lang="en-US" sz="2500" dirty="0" smtClean="0"/>
              <a:t> contraction &amp; the beginning of ventricular contraction by conduction of excitation over the AV node</a:t>
            </a:r>
          </a:p>
          <a:p>
            <a:pPr algn="just"/>
            <a:r>
              <a:rPr lang="en-US" sz="2500" dirty="0" smtClean="0"/>
              <a:t>Strong stimulation may cause complete blocking of AV model transmission; atria beat at one rate &amp; slower one in the ventricles</a:t>
            </a:r>
          </a:p>
          <a:p>
            <a:pPr algn="just"/>
            <a:r>
              <a:rPr lang="en-US" sz="2500" dirty="0" smtClean="0"/>
              <a:t>Sympathetic vasoconstriction </a:t>
            </a:r>
            <a:r>
              <a:rPr lang="en-US" sz="2500" dirty="0" err="1" smtClean="0"/>
              <a:t>fibre</a:t>
            </a:r>
            <a:r>
              <a:rPr lang="en-US" sz="2500" dirty="0" smtClean="0"/>
              <a:t> control is high for skin, GI tract &amp; kidney where as moderate for skeletal muscle &amp; absent for brain, heart &amp; lungs</a:t>
            </a:r>
            <a:endParaRPr lang="en-US" sz="2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500" b="1" dirty="0" err="1" smtClean="0"/>
              <a:t>Hemodynamics</a:t>
            </a:r>
            <a:r>
              <a:rPr lang="en-US" sz="2500" b="1" dirty="0" smtClean="0"/>
              <a:t> of circulation:</a:t>
            </a:r>
            <a:r>
              <a:rPr lang="en-US" sz="2500" dirty="0" smtClean="0"/>
              <a:t> The circulatory system is a </a:t>
            </a:r>
            <a:r>
              <a:rPr lang="en-US" sz="2500" dirty="0" smtClean="0"/>
              <a:t>sophisticated </a:t>
            </a:r>
            <a:r>
              <a:rPr lang="en-US" sz="2500" dirty="0" smtClean="0"/>
              <a:t>natural system. It consists of heart &amp; blood vessels. Circulation is mainly divided into pulmonary &amp; systemic circulation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Helps in gaseous exchange through the pulmonary system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Helps to reach out essential nutrients to all body tissues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Helps to excrete toxic metabolites through liver &amp; kidney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Helps to maintain equilibrium body temperature</a:t>
            </a:r>
          </a:p>
          <a:p>
            <a:pPr algn="just">
              <a:buNone/>
            </a:pPr>
            <a:r>
              <a:rPr lang="en-US" sz="2500" b="1" dirty="0" smtClean="0"/>
              <a:t>Pulmonary circulation- </a:t>
            </a:r>
            <a:r>
              <a:rPr lang="en-US" sz="2500" dirty="0" smtClean="0"/>
              <a:t>It is termed to the circulation of blood which circulates through lungs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Rt. Atrium receives </a:t>
            </a:r>
            <a:r>
              <a:rPr lang="en-US" sz="2500" dirty="0" err="1" smtClean="0"/>
              <a:t>unoxygenated</a:t>
            </a:r>
            <a:r>
              <a:rPr lang="en-US" sz="2500" dirty="0" smtClean="0"/>
              <a:t> blood from ant. &amp; post. </a:t>
            </a:r>
            <a:r>
              <a:rPr lang="en-US" sz="2500" dirty="0" smtClean="0"/>
              <a:t>vena </a:t>
            </a:r>
            <a:r>
              <a:rPr lang="en-US" sz="2500" dirty="0" smtClean="0"/>
              <a:t>cava &amp; drains into rt. </a:t>
            </a:r>
            <a:r>
              <a:rPr lang="en-US" sz="2500" dirty="0" smtClean="0"/>
              <a:t>ventricle </a:t>
            </a:r>
            <a:r>
              <a:rPr lang="en-US" sz="2500" dirty="0" smtClean="0"/>
              <a:t>through AV valve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From rt. </a:t>
            </a:r>
            <a:r>
              <a:rPr lang="en-US" sz="2500" dirty="0" smtClean="0"/>
              <a:t>ventricle</a:t>
            </a:r>
            <a:r>
              <a:rPr lang="en-US" sz="2500" dirty="0" smtClean="0"/>
              <a:t>, pulmonary trunk provides to their corresponding lungs via arteries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These arteries again divides &amp; form lobar arteries &amp; finally into network of arterioles &amp; supplies to extensive bed of the lungs for </a:t>
            </a:r>
            <a:r>
              <a:rPr lang="en-US" sz="2500" dirty="0" smtClean="0"/>
              <a:t>gaseous </a:t>
            </a:r>
            <a:r>
              <a:rPr lang="en-US" sz="2500" dirty="0" smtClean="0"/>
              <a:t>exchange between alveoli &amp; capillaries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Again they combines to form pulmonary vein which drain the oxygenated blood to the lt. atrium</a:t>
            </a:r>
          </a:p>
          <a:p>
            <a:pPr algn="just">
              <a:buNone/>
            </a:pPr>
            <a:r>
              <a:rPr lang="en-US" sz="2500" b="1" dirty="0" smtClean="0"/>
              <a:t>Systemic circulation- </a:t>
            </a:r>
            <a:r>
              <a:rPr lang="en-US" sz="2500" dirty="0" smtClean="0"/>
              <a:t>It refers to the circulation of oxygenated blood to all body tissues &amp; subsequent return of </a:t>
            </a:r>
            <a:r>
              <a:rPr lang="en-US" sz="2500" dirty="0" smtClean="0"/>
              <a:t>un-oxygenated </a:t>
            </a:r>
            <a:r>
              <a:rPr lang="en-US" sz="2500" dirty="0" smtClean="0"/>
              <a:t>blood to the rt. </a:t>
            </a:r>
            <a:r>
              <a:rPr lang="en-US" sz="2500" dirty="0" smtClean="0"/>
              <a:t>atrium</a:t>
            </a:r>
            <a:r>
              <a:rPr lang="en-US" sz="2500" dirty="0" smtClean="0"/>
              <a:t>. It provides blood to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Cranium through carotid artery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Forelimb through brachial artery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Hind limb through iliac artery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GI tract through </a:t>
            </a:r>
            <a:r>
              <a:rPr lang="en-US" sz="2500" dirty="0" err="1" smtClean="0"/>
              <a:t>mesentric</a:t>
            </a:r>
            <a:r>
              <a:rPr lang="en-US" sz="2500" dirty="0" smtClean="0"/>
              <a:t> artery</a:t>
            </a:r>
          </a:p>
          <a:p>
            <a:pPr algn="just">
              <a:buNone/>
            </a:pPr>
            <a:r>
              <a:rPr lang="en-US" sz="2500" dirty="0" smtClean="0"/>
              <a:t>	These branches arises from aorta emerges from lt. ventricle &amp; divides into many branches to provides oxygenated blood to their corresponding organs 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Aortic semilunar valve or three cusped valve is located at the junction of lt. ventricle &amp; aorta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Pulmonary semilunar valve is located at the junction of pulmonary artery at rt. </a:t>
            </a:r>
            <a:r>
              <a:rPr lang="en-US" sz="2500" dirty="0" smtClean="0"/>
              <a:t>ventricle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Each semilunar valves prevents blood from into the respective ventricles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Blood returning to the heart is low in 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content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This blood is carried to the lungs  by the pulmonary artery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Un-oxygenated </a:t>
            </a:r>
            <a:r>
              <a:rPr lang="en-US" sz="2500" dirty="0" smtClean="0"/>
              <a:t>blood returns to the heart by the cranial &amp; caudal vena cava and enters the rt. </a:t>
            </a:r>
            <a:r>
              <a:rPr lang="en-US" sz="2500" dirty="0" smtClean="0"/>
              <a:t>atrium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Blood passes through the rt. AV valve into the rt. </a:t>
            </a:r>
            <a:r>
              <a:rPr lang="en-US" sz="2500" dirty="0" smtClean="0"/>
              <a:t>ventricle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Beyond PSV, pulmonary trunk divided into rt. &amp; lt. pulmonary arteries carrying deoxygenated blood to the  capillaries of respective lung for exchange of gases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Pulmonary veins return oxygenated blood from the lungs to the lt. atrium &amp; passes through lt. AV valve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Branches of aorta:</a:t>
            </a:r>
          </a:p>
          <a:p>
            <a:pPr marL="457200" indent="-457200" algn="just">
              <a:buAutoNum type="arabicPeriod"/>
            </a:pPr>
            <a:r>
              <a:rPr lang="en-US" sz="2500" b="1" dirty="0" smtClean="0"/>
              <a:t>Thoracic- </a:t>
            </a:r>
            <a:r>
              <a:rPr lang="en-US" sz="2500" dirty="0" smtClean="0"/>
              <a:t>Before the aorta leaves the heart, divides into rt. &amp; lt. coronary arteries supplies to the myocardium &amp; blood returned to the rt. Atrium by coronary veins empty into coronary sinus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branch of aorta divides into </a:t>
            </a:r>
            <a:r>
              <a:rPr lang="en-US" sz="2500" dirty="0" err="1" smtClean="0"/>
              <a:t>brachiocephalic</a:t>
            </a:r>
            <a:r>
              <a:rPr lang="en-US" sz="2500" dirty="0" smtClean="0"/>
              <a:t> trunk gives rise to lt. &amp; rt. </a:t>
            </a:r>
            <a:r>
              <a:rPr lang="en-US" sz="2500" dirty="0" smtClean="0"/>
              <a:t>Sub-</a:t>
            </a:r>
            <a:r>
              <a:rPr lang="en-US" sz="2500" dirty="0" err="1" smtClean="0"/>
              <a:t>clavian</a:t>
            </a:r>
            <a:r>
              <a:rPr lang="en-US" sz="2500" dirty="0" smtClean="0"/>
              <a:t> </a:t>
            </a:r>
            <a:r>
              <a:rPr lang="en-US" sz="2500" dirty="0" smtClean="0"/>
              <a:t>artery &amp; </a:t>
            </a:r>
            <a:r>
              <a:rPr lang="en-US" sz="2500" dirty="0" smtClean="0"/>
              <a:t>bi-carotid </a:t>
            </a:r>
            <a:r>
              <a:rPr lang="en-US" sz="2500" dirty="0" smtClean="0"/>
              <a:t>trunk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smtClean="0"/>
              <a:t>Bi-carotid </a:t>
            </a:r>
            <a:r>
              <a:rPr lang="en-US" sz="2500" dirty="0" smtClean="0"/>
              <a:t>trunk divides into rt. &amp; lt. carotid arteries, supplies to head &amp; face region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smtClean="0"/>
              <a:t>Brain itself receives blood by cerebral arterial circle or circle of </a:t>
            </a:r>
            <a:r>
              <a:rPr lang="en-US" sz="2500" dirty="0" err="1" smtClean="0"/>
              <a:t>willis</a:t>
            </a:r>
            <a:r>
              <a:rPr lang="en-US" sz="2500" dirty="0" smtClean="0"/>
              <a:t> &amp; returned to the cranial vena cava through </a:t>
            </a:r>
            <a:r>
              <a:rPr lang="en-US" sz="2500" dirty="0" err="1" smtClean="0"/>
              <a:t>juglar</a:t>
            </a:r>
            <a:r>
              <a:rPr lang="en-US" sz="2500" dirty="0" smtClean="0"/>
              <a:t> vein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smtClean="0"/>
              <a:t>Rt. &amp; lt. </a:t>
            </a:r>
            <a:r>
              <a:rPr lang="en-US" sz="2500" dirty="0" smtClean="0"/>
              <a:t>sub-</a:t>
            </a:r>
            <a:r>
              <a:rPr lang="en-US" sz="2500" dirty="0" err="1" smtClean="0"/>
              <a:t>clavian</a:t>
            </a:r>
            <a:r>
              <a:rPr lang="en-US" sz="2500" dirty="0" smtClean="0"/>
              <a:t> </a:t>
            </a:r>
            <a:r>
              <a:rPr lang="en-US" sz="2500" dirty="0" smtClean="0"/>
              <a:t>artery at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rib on respective side supplies the shoulder, neck &amp; front limb of that side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smtClean="0"/>
              <a:t>Within thorax, its numerous branches (thoracic artery) supplies the caudal part of the shoulder, thoracic wall &amp; diaphragm &amp; continues as </a:t>
            </a:r>
            <a:r>
              <a:rPr lang="en-US" sz="2500" dirty="0" err="1" smtClean="0"/>
              <a:t>axillary</a:t>
            </a:r>
            <a:r>
              <a:rPr lang="en-US" sz="2500" dirty="0" smtClean="0"/>
              <a:t> artery for </a:t>
            </a:r>
            <a:r>
              <a:rPr lang="en-US" sz="2500" dirty="0" err="1" smtClean="0"/>
              <a:t>axilla</a:t>
            </a:r>
            <a:r>
              <a:rPr lang="en-US" sz="2500" dirty="0" smtClean="0"/>
              <a:t> (arm pit)</a:t>
            </a:r>
          </a:p>
          <a:p>
            <a:pPr marL="457200" indent="-457200" algn="just"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Brachial artery consists of median artery supplies the elbow in the metacarpus to the fetlock where it divides into medial digital &amp; lateral digital arteries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Bronchial arteries pass along the bronchi &amp; supplies oxygenated blood to lung &amp; </a:t>
            </a:r>
            <a:r>
              <a:rPr lang="en-US" sz="2500" dirty="0" smtClean="0"/>
              <a:t>de-oxygenated </a:t>
            </a:r>
            <a:r>
              <a:rPr lang="en-US" sz="2500" dirty="0" smtClean="0"/>
              <a:t>blood by pulmonary artery</a:t>
            </a:r>
          </a:p>
          <a:p>
            <a:pPr algn="just">
              <a:buNone/>
            </a:pPr>
            <a:r>
              <a:rPr lang="en-US" sz="2500" b="1" dirty="0" smtClean="0"/>
              <a:t>2. 	Abdominal-</a:t>
            </a:r>
            <a:r>
              <a:rPr lang="en-US" sz="2500" dirty="0" smtClean="0"/>
              <a:t> Stomach, spleen &amp; liver are supplies by gastric, </a:t>
            </a:r>
            <a:r>
              <a:rPr lang="en-US" sz="2500" dirty="0" err="1" smtClean="0"/>
              <a:t>splenic</a:t>
            </a:r>
            <a:r>
              <a:rPr lang="en-US" sz="2500" dirty="0" smtClean="0"/>
              <a:t> &amp; hepatic arteries respectively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Caudal to the celiac artery is cranial </a:t>
            </a:r>
            <a:r>
              <a:rPr lang="en-US" sz="2500" dirty="0" err="1" smtClean="0"/>
              <a:t>mesentric</a:t>
            </a:r>
            <a:r>
              <a:rPr lang="en-US" sz="2500" dirty="0" smtClean="0"/>
              <a:t> artery divides into a numerous small arteries which supplies to small &amp; large intestine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Caudal part of large intestine receives from unpaired caudal </a:t>
            </a:r>
            <a:r>
              <a:rPr lang="en-US" sz="2500" dirty="0" err="1" smtClean="0"/>
              <a:t>mesentric</a:t>
            </a:r>
            <a:r>
              <a:rPr lang="en-US" sz="2500" dirty="0" smtClean="0"/>
              <a:t> artery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Behind cranial </a:t>
            </a:r>
            <a:r>
              <a:rPr lang="en-US" sz="2500" dirty="0" err="1" smtClean="0"/>
              <a:t>mesentric</a:t>
            </a:r>
            <a:r>
              <a:rPr lang="en-US" sz="2500" dirty="0" smtClean="0"/>
              <a:t> artery, renal arteries supply to kidney for filtration &amp; purification of blood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In male, testicular arteries supply blood for the testicles</a:t>
            </a:r>
            <a:endParaRPr lang="en-US" sz="2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In female, ovarian arteries supplies to oviduct, ovaries &amp; uterine horns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Internal iliac arteries &amp; their branches (cranial &amp; </a:t>
            </a:r>
            <a:r>
              <a:rPr lang="en-US" sz="2500" dirty="0" smtClean="0"/>
              <a:t>caudal </a:t>
            </a:r>
            <a:r>
              <a:rPr lang="en-US" sz="2500" dirty="0" err="1" smtClean="0"/>
              <a:t>gluteal</a:t>
            </a:r>
            <a:r>
              <a:rPr lang="en-US" sz="2500" dirty="0" smtClean="0"/>
              <a:t>, </a:t>
            </a:r>
            <a:r>
              <a:rPr lang="en-US" sz="2500" dirty="0" err="1" smtClean="0"/>
              <a:t>obturator</a:t>
            </a:r>
            <a:r>
              <a:rPr lang="en-US" sz="2500" dirty="0" smtClean="0"/>
              <a:t> &amp; internal </a:t>
            </a:r>
            <a:r>
              <a:rPr lang="en-US" sz="2500" dirty="0" err="1" smtClean="0"/>
              <a:t>pudendal</a:t>
            </a:r>
            <a:r>
              <a:rPr lang="en-US" sz="2500" dirty="0" smtClean="0"/>
              <a:t> arteries) supplies the region of pelvis, hip &amp; genitalia of male &amp; female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External iliac arteries give blood the abdominal wall, scrotum or mammary gland &amp; continues into the hind limb as femoral arteries supplies to thigh &amp; femur, continued to the stifle joint as the </a:t>
            </a:r>
            <a:r>
              <a:rPr lang="en-US" sz="2500" dirty="0" err="1" smtClean="0"/>
              <a:t>popliteal</a:t>
            </a:r>
            <a:r>
              <a:rPr lang="en-US" sz="2500" dirty="0" smtClean="0"/>
              <a:t> artery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Again </a:t>
            </a:r>
            <a:r>
              <a:rPr lang="en-US" sz="2500" dirty="0" err="1" smtClean="0"/>
              <a:t>popliteal</a:t>
            </a:r>
            <a:r>
              <a:rPr lang="en-US" sz="2500" dirty="0" smtClean="0"/>
              <a:t> artery divides into cranial &amp; caudal </a:t>
            </a:r>
            <a:r>
              <a:rPr lang="en-US" sz="2500" dirty="0" err="1" smtClean="0"/>
              <a:t>tibial</a:t>
            </a:r>
            <a:r>
              <a:rPr lang="en-US" sz="2500" dirty="0" smtClean="0"/>
              <a:t> artery supplies the tibia &amp; fibula &amp; the muscles of the gaskin or true leg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Cranial </a:t>
            </a:r>
            <a:r>
              <a:rPr lang="en-US" sz="2500" dirty="0" err="1" smtClean="0"/>
              <a:t>tibial</a:t>
            </a:r>
            <a:r>
              <a:rPr lang="en-US" sz="2500" dirty="0" smtClean="0"/>
              <a:t> artery supplies branches to the hock joint &amp; descends into metatarsal region as dorsal metatarsal artery</a:t>
            </a:r>
            <a:endParaRPr lang="en-US" sz="2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400" b="1" dirty="0" smtClean="0"/>
              <a:t>Portal circulation: </a:t>
            </a:r>
            <a:r>
              <a:rPr lang="en-US" sz="2400" dirty="0" smtClean="0"/>
              <a:t>Hepatic portal circulation is an important exception to the usual arrangement of the systemic  circulation in which an artery breaks up into capillary beds which recombine to from veins &amp; adjoins  directly to the vena cava.</a:t>
            </a:r>
          </a:p>
          <a:p>
            <a:pPr algn="just">
              <a:spcBef>
                <a:spcPts val="0"/>
              </a:spcBef>
              <a:buBlip>
                <a:blip r:embed="rId2"/>
              </a:buBlip>
            </a:pPr>
            <a:r>
              <a:rPr lang="en-US" sz="2400" dirty="0" smtClean="0"/>
              <a:t>Blood drained from the stomach, spleen, intestines &amp; pancreas is filtered through the liver by the portal vein. </a:t>
            </a:r>
          </a:p>
          <a:p>
            <a:pPr algn="just">
              <a:spcBef>
                <a:spcPts val="0"/>
              </a:spcBef>
              <a:buBlip>
                <a:blip r:embed="rId2"/>
              </a:buBlip>
            </a:pPr>
            <a:r>
              <a:rPr lang="en-US" sz="2400" dirty="0" smtClean="0"/>
              <a:t>The portal vein enters the liver &amp; breaks up into smaller &amp; smaller branches &amp; finally </a:t>
            </a:r>
            <a:r>
              <a:rPr lang="en-US" sz="2400" dirty="0" smtClean="0"/>
              <a:t>ends </a:t>
            </a:r>
            <a:r>
              <a:rPr lang="en-US" sz="2400" dirty="0" smtClean="0"/>
              <a:t>in the sinusoids (capillary network) in the central vein of each </a:t>
            </a:r>
            <a:r>
              <a:rPr lang="en-US" sz="2400" dirty="0" smtClean="0"/>
              <a:t>liver </a:t>
            </a:r>
            <a:r>
              <a:rPr lang="en-US" sz="2400" dirty="0" smtClean="0"/>
              <a:t>lobule &amp; empty directy into the caudal vena cava.</a:t>
            </a:r>
          </a:p>
          <a:p>
            <a:pPr algn="just">
              <a:spcBef>
                <a:spcPts val="0"/>
              </a:spcBef>
              <a:buBlip>
                <a:blip r:embed="rId2"/>
              </a:buBlip>
            </a:pPr>
            <a:r>
              <a:rPr lang="en-US" sz="2400" dirty="0" smtClean="0"/>
              <a:t>Blood </a:t>
            </a:r>
            <a:r>
              <a:rPr lang="en-US" sz="2400" dirty="0" smtClean="0"/>
              <a:t>drained from the digestive tract must be exposed to the liver </a:t>
            </a:r>
            <a:r>
              <a:rPr lang="en-US" sz="2400" dirty="0" smtClean="0"/>
              <a:t>cells </a:t>
            </a:r>
            <a:r>
              <a:rPr lang="en-US" sz="2400" dirty="0" smtClean="0"/>
              <a:t>before entering the general circulation so as to storage of nutrients &amp; to detoxify &amp; harmful substances may have been absorbed.</a:t>
            </a:r>
          </a:p>
          <a:p>
            <a:pPr algn="just">
              <a:spcBef>
                <a:spcPts val="0"/>
              </a:spcBef>
              <a:buBlip>
                <a:blip r:embed="rId2"/>
              </a:buBlip>
            </a:pPr>
            <a:r>
              <a:rPr lang="en-US" sz="2400" dirty="0" smtClean="0"/>
              <a:t>Hepatic artery carries oxygenated blood &amp; nutrients &amp; leaves by way of the liver sinusoids, central veins &amp; then hepatic veins.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ictures of portal circulation à¤¸à¤¾à¤ à¥ à¤à¤®à¥à¤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500" b="1" dirty="0" smtClean="0"/>
              <a:t>Blood Pressure: </a:t>
            </a:r>
            <a:r>
              <a:rPr lang="en-US" sz="2500" dirty="0" smtClean="0"/>
              <a:t> It may be defined as the pressure, the blood exerts upon the blood vessel walls.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On contraction of the ventricles, the pressure is produced. The pressures in the lt. heart are considerably higher than those in the rt. Heart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Pressure is highest in the aorta &amp; lowest in the rt. </a:t>
            </a:r>
            <a:r>
              <a:rPr lang="en-US" sz="2500" dirty="0" smtClean="0"/>
              <a:t>atrium</a:t>
            </a:r>
            <a:endParaRPr lang="en-US" sz="2500" dirty="0" smtClean="0"/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During diastole </a:t>
            </a:r>
            <a:r>
              <a:rPr lang="en-US" sz="2500" dirty="0" err="1" smtClean="0"/>
              <a:t>semilunar</a:t>
            </a:r>
            <a:r>
              <a:rPr lang="en-US" sz="2500" dirty="0" smtClean="0"/>
              <a:t> valves prevent the return of blood &amp; small arterioles impede the flow of blood to the capillaries.</a:t>
            </a:r>
          </a:p>
          <a:p>
            <a:pPr algn="just">
              <a:buNone/>
            </a:pPr>
            <a:r>
              <a:rPr lang="en-US" sz="2500" b="1" dirty="0" smtClean="0"/>
              <a:t>Arterial Pressure: </a:t>
            </a:r>
            <a:r>
              <a:rPr lang="en-US" sz="2500" dirty="0" smtClean="0"/>
              <a:t>It depends upon the amount of blood being pumped into the arteries by the heart. Arteries have the greatest pressure being associated with large amounts of elastic CT &amp; and are innervated by motor </a:t>
            </a:r>
            <a:r>
              <a:rPr lang="en-US" sz="2500" dirty="0" err="1" smtClean="0"/>
              <a:t>fibres</a:t>
            </a:r>
            <a:r>
              <a:rPr lang="en-US" sz="2500" dirty="0" smtClean="0"/>
              <a:t>.</a:t>
            </a:r>
          </a:p>
          <a:p>
            <a:pPr algn="just">
              <a:buNone/>
            </a:pPr>
            <a:r>
              <a:rPr lang="en-US" sz="2500" b="1" dirty="0" smtClean="0"/>
              <a:t>Venous Pressure: </a:t>
            </a:r>
            <a:r>
              <a:rPr lang="en-US" sz="2500" dirty="0" smtClean="0"/>
              <a:t>The thin walled, easily </a:t>
            </a:r>
            <a:r>
              <a:rPr lang="en-US" sz="2500" dirty="0" err="1" smtClean="0"/>
              <a:t>collapsable</a:t>
            </a:r>
            <a:r>
              <a:rPr lang="en-US" sz="2500" dirty="0" smtClean="0"/>
              <a:t> &amp; consists of large no. of smooth muscle are the characteristics features of the veins &amp; </a:t>
            </a:r>
            <a:r>
              <a:rPr lang="en-US" sz="2500" dirty="0" err="1" smtClean="0"/>
              <a:t>venules</a:t>
            </a:r>
            <a:r>
              <a:rPr lang="en-US" sz="2500" dirty="0" smtClean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8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/>
              <a:t>Being so much vascularity, the veins may change their size from elliptical to cylindrical with a rise in pressure &amp; still </a:t>
            </a:r>
            <a:r>
              <a:rPr lang="en-US" dirty="0" smtClean="0"/>
              <a:t>maintaining </a:t>
            </a:r>
            <a:r>
              <a:rPr lang="en-US" dirty="0" smtClean="0"/>
              <a:t>an almost constant pressure &amp; the phenomenon is also k/a plasticity. 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Functional </a:t>
            </a:r>
            <a:r>
              <a:rPr lang="en-US" dirty="0" smtClean="0"/>
              <a:t>resistance to blood flow is primarily in the moving blood itself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Larger the column of moving blood, larger the central core &amp; smaller the resistance. 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The venous system thus presents minimal resistance to flow &amp; requires only a small pressure gradient.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Each ventricle acts like </a:t>
            </a:r>
            <a:r>
              <a:rPr lang="en-US" dirty="0" smtClean="0"/>
              <a:t>one </a:t>
            </a:r>
            <a:r>
              <a:rPr lang="en-US" dirty="0" smtClean="0"/>
              <a:t>cylinder pump having the large elastic arteries which acts like an air pressure chamber to cushion the force of the pump &amp; maintain the pressure while it fills.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The distributing muscular arteries regulate the flow to different parts of the body. 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Arterioles act like pressure reduction valves &amp; is measured in (mm Hg) through sphygmomanometer.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Systemic arterial blood pressure of different species:</a:t>
            </a:r>
            <a:endParaRPr lang="en-US" sz="3000" dirty="0"/>
          </a:p>
        </p:txBody>
      </p:sp>
      <p:pic>
        <p:nvPicPr>
          <p:cNvPr id="4" name="Content Placeholder 3" descr="Systemic arterial BP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56259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sz="5100" b="1" dirty="0" smtClean="0"/>
              <a:t>Shock:</a:t>
            </a:r>
            <a:r>
              <a:rPr lang="en-US" sz="5100" dirty="0" smtClean="0"/>
              <a:t> A condition occurs, whenever the effective volume of blood circulated is insufficient to supply adequate nutrition or oxygen to body tissues &amp; to remove waste products</a:t>
            </a:r>
          </a:p>
          <a:p>
            <a:pPr algn="just">
              <a:buBlip>
                <a:blip r:embed="rId2"/>
              </a:buBlip>
            </a:pPr>
            <a:r>
              <a:rPr lang="en-US" sz="5100" dirty="0" smtClean="0"/>
              <a:t>It may be due to hemorrhage, dilation of visceral vessels, Loss of fluid into tissues, failure of heart to pump sufficient blood.</a:t>
            </a:r>
          </a:p>
          <a:p>
            <a:pPr algn="just">
              <a:buBlip>
                <a:blip r:embed="rId2"/>
              </a:buBlip>
            </a:pPr>
            <a:r>
              <a:rPr lang="en-US" sz="5100" dirty="0" smtClean="0"/>
              <a:t>Shocked animal may loose consciousness, altered respiration, cold periphery because of pooling of blood </a:t>
            </a:r>
          </a:p>
          <a:p>
            <a:pPr algn="just">
              <a:buBlip>
                <a:blip r:embed="rId2"/>
              </a:buBlip>
            </a:pPr>
            <a:r>
              <a:rPr lang="en-US" sz="5100" dirty="0" smtClean="0"/>
              <a:t>Anaphylactic shock results in release of histamine in case of allergic reactions &amp; serum sickness resulting </a:t>
            </a:r>
            <a:r>
              <a:rPr lang="en-US" sz="5100" dirty="0" err="1" smtClean="0"/>
              <a:t>vasodilation</a:t>
            </a:r>
            <a:r>
              <a:rPr lang="en-US" sz="5100" dirty="0" smtClean="0"/>
              <a:t>.</a:t>
            </a:r>
            <a:endParaRPr lang="en-US" sz="5100" b="1" dirty="0" smtClean="0"/>
          </a:p>
          <a:p>
            <a:pPr algn="just">
              <a:buNone/>
            </a:pPr>
            <a:r>
              <a:rPr lang="en-US" sz="5100" b="1" dirty="0" smtClean="0"/>
              <a:t>Classification of shock: </a:t>
            </a:r>
          </a:p>
          <a:p>
            <a:pPr marL="742950" indent="-742950" algn="just">
              <a:buNone/>
            </a:pPr>
            <a:r>
              <a:rPr lang="en-US" sz="5100" b="1" dirty="0" smtClean="0"/>
              <a:t>1. Traumatic shock- </a:t>
            </a:r>
            <a:r>
              <a:rPr lang="en-US" sz="5100" dirty="0" smtClean="0"/>
              <a:t>It is a mixed type of a physical injury. </a:t>
            </a:r>
          </a:p>
          <a:p>
            <a:pPr marL="742950" indent="-742950" algn="just">
              <a:buNone/>
            </a:pPr>
            <a:r>
              <a:rPr lang="en-US" sz="5100" b="1" dirty="0" smtClean="0"/>
              <a:t>2. Septic or </a:t>
            </a:r>
            <a:r>
              <a:rPr lang="en-US" sz="5100" b="1" dirty="0" err="1" smtClean="0"/>
              <a:t>endotoxic</a:t>
            </a:r>
            <a:r>
              <a:rPr lang="en-US" sz="5100" b="1" dirty="0" smtClean="0"/>
              <a:t> shock- </a:t>
            </a:r>
            <a:r>
              <a:rPr lang="en-US" sz="5100" dirty="0" smtClean="0"/>
              <a:t>Bacterial </a:t>
            </a:r>
            <a:r>
              <a:rPr lang="en-US" sz="5100" dirty="0" err="1" smtClean="0"/>
              <a:t>endotoxins</a:t>
            </a:r>
            <a:r>
              <a:rPr lang="en-US" sz="5100" dirty="0" smtClean="0"/>
              <a:t> are entering in the body by absorption from the intestine. </a:t>
            </a:r>
            <a:r>
              <a:rPr lang="en-US" sz="5100" dirty="0" err="1" smtClean="0"/>
              <a:t>Endotoxins</a:t>
            </a:r>
            <a:r>
              <a:rPr lang="en-US" sz="5100" dirty="0" smtClean="0"/>
              <a:t> may cause </a:t>
            </a:r>
            <a:r>
              <a:rPr lang="en-US" sz="5100" dirty="0" err="1" smtClean="0"/>
              <a:t>hemolysis</a:t>
            </a:r>
            <a:r>
              <a:rPr lang="en-US" sz="5100" dirty="0" smtClean="0"/>
              <a:t> &amp; releases histamine, ADP &amp; serotonin from blood platelets &amp; mast cells. </a:t>
            </a:r>
          </a:p>
          <a:p>
            <a:pPr marL="742950" indent="-742950" algn="just">
              <a:buNone/>
            </a:pPr>
            <a:r>
              <a:rPr lang="en-US" sz="5100" b="1" dirty="0" smtClean="0"/>
              <a:t>3. Anaphylactic shock- </a:t>
            </a:r>
            <a:r>
              <a:rPr lang="en-US" sz="5100" dirty="0" smtClean="0"/>
              <a:t>It is characterized by hypotension, peripheral circulatory failure.</a:t>
            </a:r>
          </a:p>
          <a:p>
            <a:pPr marL="742950" indent="-742950" algn="just">
              <a:buNone/>
            </a:pPr>
            <a:r>
              <a:rPr lang="en-US" sz="5100" b="1" dirty="0" smtClean="0"/>
              <a:t>4. </a:t>
            </a:r>
            <a:r>
              <a:rPr lang="en-US" sz="5100" b="1" dirty="0" err="1" smtClean="0"/>
              <a:t>Cardiogenic</a:t>
            </a:r>
            <a:r>
              <a:rPr lang="en-US" sz="5100" b="1" dirty="0" smtClean="0"/>
              <a:t> shock- </a:t>
            </a:r>
            <a:r>
              <a:rPr lang="en-US" sz="5100" dirty="0" smtClean="0"/>
              <a:t>It is due to myocardial infarction follows coronary artery diseases.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700" b="1" dirty="0" smtClean="0"/>
              <a:t>Mechanisms of shock:  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Impairment of vascular smooth muscle function 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Pooling of blood vessels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Increased </a:t>
            </a:r>
            <a:r>
              <a:rPr lang="en-US" sz="2700" dirty="0" smtClean="0"/>
              <a:t>capillary permeability</a:t>
            </a:r>
            <a:r>
              <a:rPr lang="en-US" sz="2700" b="1" dirty="0" smtClean="0"/>
              <a:t> 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Shifting of fluid from </a:t>
            </a:r>
            <a:r>
              <a:rPr lang="en-US" sz="2700" dirty="0" smtClean="0"/>
              <a:t>intra-vascular </a:t>
            </a:r>
            <a:r>
              <a:rPr lang="en-US" sz="2700" dirty="0" smtClean="0"/>
              <a:t>to </a:t>
            </a:r>
            <a:r>
              <a:rPr lang="en-US" sz="2700" dirty="0" smtClean="0"/>
              <a:t>extra-vascular </a:t>
            </a:r>
            <a:r>
              <a:rPr lang="en-US" sz="2700" dirty="0" smtClean="0"/>
              <a:t>sites</a:t>
            </a:r>
          </a:p>
          <a:p>
            <a:pPr algn="just">
              <a:buBlip>
                <a:blip r:embed="rId2"/>
              </a:buBlip>
            </a:pPr>
            <a:r>
              <a:rPr lang="en-US" sz="2700" dirty="0" err="1" smtClean="0"/>
              <a:t>Hemostatic</a:t>
            </a:r>
            <a:r>
              <a:rPr lang="en-US" sz="2700" dirty="0" smtClean="0"/>
              <a:t> mechanism, </a:t>
            </a:r>
            <a:r>
              <a:rPr lang="en-US" sz="2700" dirty="0" smtClean="0"/>
              <a:t>hyper-</a:t>
            </a:r>
            <a:r>
              <a:rPr lang="en-US" sz="2700" dirty="0" err="1" smtClean="0"/>
              <a:t>coagulability</a:t>
            </a:r>
            <a:r>
              <a:rPr lang="en-US" sz="2700" dirty="0" smtClean="0"/>
              <a:t> </a:t>
            </a:r>
            <a:r>
              <a:rPr lang="en-US" sz="2700" dirty="0" smtClean="0"/>
              <a:t>of blood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Deterioration &amp; functional insufficiency of organs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Functional derangement &amp; failure of vital central regulatory mechanisms</a:t>
            </a:r>
          </a:p>
          <a:p>
            <a:pPr algn="just">
              <a:buBlip>
                <a:blip r:embed="rId2"/>
              </a:buBlip>
            </a:pPr>
            <a:r>
              <a:rPr lang="en-US" sz="2700" dirty="0" err="1" smtClean="0"/>
              <a:t>Fibrinolytic</a:t>
            </a:r>
            <a:r>
              <a:rPr lang="en-US" sz="2700" dirty="0" smtClean="0"/>
              <a:t> response to </a:t>
            </a:r>
            <a:r>
              <a:rPr lang="en-US" sz="2700" dirty="0" smtClean="0"/>
              <a:t>micro-</a:t>
            </a:r>
            <a:r>
              <a:rPr lang="en-US" sz="2700" dirty="0" err="1" smtClean="0"/>
              <a:t>embolization</a:t>
            </a:r>
            <a:r>
              <a:rPr lang="en-US" sz="2700" dirty="0" smtClean="0"/>
              <a:t>, converts blood plasma to serum like fluid incapable of coagulation.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92500"/>
          </a:bodyPr>
          <a:lstStyle/>
          <a:p>
            <a:pPr algn="just">
              <a:buBlip>
                <a:blip r:embed="rId2"/>
              </a:buBlip>
            </a:pPr>
            <a:r>
              <a:rPr lang="en-US" sz="2700" dirty="0" smtClean="0"/>
              <a:t>Oxygenated blood passes through aorta &amp; supplies to the different body parts including heart &amp; lungs themselves</a:t>
            </a:r>
          </a:p>
          <a:p>
            <a:pPr algn="just">
              <a:buNone/>
            </a:pPr>
            <a:endParaRPr lang="en-US" sz="2700" b="1" dirty="0" smtClean="0"/>
          </a:p>
          <a:p>
            <a:pPr algn="just">
              <a:buNone/>
            </a:pPr>
            <a:r>
              <a:rPr lang="en-US" sz="2700" b="1" dirty="0" smtClean="0"/>
              <a:t>Pericardium- 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Surrounds the heart by a serous sac (pleura &amp; peritoneum)</a:t>
            </a:r>
          </a:p>
          <a:p>
            <a:pPr algn="just">
              <a:buBlip>
                <a:blip r:embed="rId2"/>
              </a:buBlip>
            </a:pPr>
            <a:r>
              <a:rPr lang="en-US" sz="2700" dirty="0" smtClean="0"/>
              <a:t>The serous fluid provides lubrication, nourishes &amp; protects from infections</a:t>
            </a:r>
          </a:p>
          <a:p>
            <a:pPr algn="just">
              <a:buBlip>
                <a:blip r:embed="rId2"/>
              </a:buBlip>
            </a:pPr>
            <a:r>
              <a:rPr lang="en-US" sz="2700" b="1" dirty="0" smtClean="0"/>
              <a:t>Epicardium-</a:t>
            </a:r>
            <a:r>
              <a:rPr lang="en-US" sz="2700" dirty="0" smtClean="0"/>
              <a:t> the inner visceral layer</a:t>
            </a:r>
          </a:p>
          <a:p>
            <a:pPr algn="just">
              <a:buBlip>
                <a:blip r:embed="rId2"/>
              </a:buBlip>
            </a:pPr>
            <a:r>
              <a:rPr lang="en-US" sz="2700" b="1" dirty="0" smtClean="0"/>
              <a:t>Endocardium-</a:t>
            </a:r>
            <a:r>
              <a:rPr lang="en-US" sz="2700" dirty="0" smtClean="0"/>
              <a:t> the outer layer includes compartments, heart valves &amp; continue with the lining of blood vessels </a:t>
            </a:r>
          </a:p>
          <a:p>
            <a:pPr algn="just">
              <a:buBlip>
                <a:blip r:embed="rId2"/>
              </a:buBlip>
            </a:pPr>
            <a:r>
              <a:rPr lang="en-US" sz="2700" b="1" dirty="0" smtClean="0"/>
              <a:t>Myocardium-</a:t>
            </a:r>
            <a:r>
              <a:rPr lang="en-US" sz="2700" dirty="0" smtClean="0"/>
              <a:t> consists of involuntary striated muscles arranged in spirals/whirls, maintains twists &amp; division of heart which further sub-divided into many veins &amp; arteries</a:t>
            </a:r>
          </a:p>
          <a:p>
            <a:pPr algn="just">
              <a:buBlip>
                <a:blip r:embed="rId2"/>
              </a:buBlip>
            </a:pPr>
            <a:r>
              <a:rPr lang="en-US" sz="2700" b="1" dirty="0" smtClean="0"/>
              <a:t>Pericardial space- </a:t>
            </a:r>
            <a:r>
              <a:rPr lang="en-US" sz="2700" dirty="0" smtClean="0"/>
              <a:t>the space between inner &amp; outer layer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b="1" dirty="0" smtClean="0"/>
              <a:t>Lymph: </a:t>
            </a:r>
            <a:r>
              <a:rPr lang="en-US" sz="2500" dirty="0" smtClean="0"/>
              <a:t>Clear, colorless, liquid similar to blood plasma.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It is derived from blood plasma, may contain a few red cells &amp; numerous lymphocytes, inorganic salts, glucose &amp; non protein nitrogenous substances (NPN).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 fluid that passes through the capillary walls into the tissue spaces is reabsorbed into the venous capillaries &amp; tissue fluid remains in the tissue spaces.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Blood capillaries absorbed the tissue fluid &amp; rest of tissue fluids are picked up by a capillaries system called lymphatics. The tissue fluid that enters into the lymph capillaries are called lymph.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Lymph derived from the intestine during digestion may contain large quantities of lipids,  which gives it a milky appearance called </a:t>
            </a:r>
            <a:r>
              <a:rPr lang="en-US" sz="2500" dirty="0" err="1" smtClean="0"/>
              <a:t>chyle</a:t>
            </a:r>
            <a:r>
              <a:rPr lang="en-US" sz="2500" dirty="0" smtClean="0"/>
              <a:t> results from the absorption of lipids into the lacteals (small lymphatics of the intestine).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sz="5300" b="1" dirty="0" smtClean="0"/>
              <a:t>Lymph nodes: </a:t>
            </a:r>
            <a:r>
              <a:rPr lang="en-US" sz="5300" dirty="0" smtClean="0"/>
              <a:t>Along lymphatic vessels, a </a:t>
            </a:r>
            <a:r>
              <a:rPr lang="en-US" sz="5300" dirty="0" smtClean="0"/>
              <a:t>discreet </a:t>
            </a:r>
            <a:r>
              <a:rPr lang="en-US" sz="5300" dirty="0" smtClean="0"/>
              <a:t>nodular structures scattered are called lymph nodes or lymph glands.</a:t>
            </a:r>
          </a:p>
          <a:p>
            <a:pPr algn="just">
              <a:buBlip>
                <a:blip r:embed="rId2"/>
              </a:buBlip>
            </a:pPr>
            <a:r>
              <a:rPr lang="en-US" sz="5300" dirty="0" smtClean="0"/>
              <a:t>Lymph node filters the lymph &amp; act as body defense against infection by activating lymphocytes &amp; macrophages</a:t>
            </a:r>
          </a:p>
          <a:p>
            <a:pPr algn="just">
              <a:buBlip>
                <a:blip r:embed="rId2"/>
              </a:buBlip>
            </a:pPr>
            <a:r>
              <a:rPr lang="en-US" sz="5300" dirty="0" smtClean="0"/>
              <a:t>Connective tissue capsule surrounds the lymph nodes &amp;  acts as a means of holding it in a particular place.</a:t>
            </a:r>
          </a:p>
          <a:p>
            <a:pPr algn="just">
              <a:buBlip>
                <a:blip r:embed="rId2"/>
              </a:buBlip>
            </a:pPr>
            <a:r>
              <a:rPr lang="en-US" sz="5300" dirty="0" smtClean="0"/>
              <a:t>The node contain large number of lymphocytes &amp; divided into a cortex &amp; a medulla</a:t>
            </a:r>
          </a:p>
          <a:p>
            <a:pPr algn="just">
              <a:buBlip>
                <a:blip r:embed="rId2"/>
              </a:buBlip>
            </a:pPr>
            <a:r>
              <a:rPr lang="en-US" sz="5300" dirty="0" smtClean="0"/>
              <a:t>Primary nodules present as dark staining in the cortex &amp;  there is presence of secondary nodules which are light stained also called germinal </a:t>
            </a:r>
            <a:r>
              <a:rPr lang="en-US" sz="5300" dirty="0" err="1" smtClean="0"/>
              <a:t>centres</a:t>
            </a:r>
            <a:r>
              <a:rPr lang="en-US" sz="5300" dirty="0" smtClean="0"/>
              <a:t> being frequently cell multiplication done</a:t>
            </a:r>
          </a:p>
          <a:p>
            <a:pPr algn="just">
              <a:buBlip>
                <a:blip r:embed="rId2"/>
              </a:buBlip>
            </a:pPr>
            <a:r>
              <a:rPr lang="en-US" sz="5300" dirty="0" smtClean="0"/>
              <a:t>In medulla, lymphocytes are arranged in cords rather than nodules. </a:t>
            </a:r>
          </a:p>
          <a:p>
            <a:pPr algn="just">
              <a:buBlip>
                <a:blip r:embed="rId2"/>
              </a:buBlip>
            </a:pPr>
            <a:r>
              <a:rPr lang="en-US" sz="5300" dirty="0" smtClean="0"/>
              <a:t>Lymph nodes also contain plasma cells, an important source of antibodies production which are larger in size to comparison of lymphocytes</a:t>
            </a:r>
          </a:p>
          <a:p>
            <a:pPr>
              <a:buNone/>
            </a:pPr>
            <a:r>
              <a:rPr lang="en-US" sz="3600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62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n-US" sz="4000" dirty="0" smtClean="0"/>
              <a:t>The cytoplasm is rich in RNA granules for extensive protein synthesis. </a:t>
            </a:r>
          </a:p>
          <a:p>
            <a:pPr algn="just">
              <a:buBlip>
                <a:blip r:embed="rId2"/>
              </a:buBlip>
            </a:pPr>
            <a:r>
              <a:rPr lang="en-US" sz="4000" dirty="0" smtClean="0"/>
              <a:t>The lymph slowly enters &amp; passes the sinus of the cortex &amp; medulla &amp; get filtered &amp; again emerges at the </a:t>
            </a:r>
            <a:r>
              <a:rPr lang="en-US" sz="4000" dirty="0" err="1" smtClean="0"/>
              <a:t>hilus</a:t>
            </a:r>
            <a:r>
              <a:rPr lang="en-US" sz="4000" dirty="0" smtClean="0"/>
              <a:t> of the node, where the blood vessels &amp; nerves enter &amp; the efferent lymphatic vessels emerge. </a:t>
            </a:r>
          </a:p>
          <a:p>
            <a:pPr algn="just">
              <a:buBlip>
                <a:blip r:embed="rId2"/>
              </a:buBlip>
            </a:pPr>
            <a:r>
              <a:rPr lang="en-US" sz="4000" dirty="0" smtClean="0"/>
              <a:t>Lymphatic vessels that carry lymph toward the lymph node are k/a afferent vessels.</a:t>
            </a:r>
          </a:p>
          <a:p>
            <a:pPr algn="just">
              <a:buBlip>
                <a:blip r:embed="rId2"/>
              </a:buBlip>
            </a:pPr>
            <a:r>
              <a:rPr lang="en-US" sz="4000" dirty="0" smtClean="0"/>
              <a:t>Lymphatic vessels that carry the filtered lymph away from the lymph node are k/a efferent vessels. </a:t>
            </a:r>
          </a:p>
          <a:p>
            <a:pPr algn="just">
              <a:buBlip>
                <a:blip r:embed="rId2"/>
              </a:buBlip>
            </a:pPr>
            <a:r>
              <a:rPr lang="en-US" sz="4000" dirty="0" smtClean="0"/>
              <a:t>Each lymph node has its own blood supply &amp; venous drainage.</a:t>
            </a:r>
          </a:p>
          <a:p>
            <a:pPr algn="just">
              <a:buBlip>
                <a:blip r:embed="rId2"/>
              </a:buBlip>
            </a:pPr>
            <a:r>
              <a:rPr lang="en-US" sz="4000" dirty="0" smtClean="0"/>
              <a:t>They are scattered throughout the body &amp; states the status of an animal of that particular area.</a:t>
            </a:r>
          </a:p>
          <a:p>
            <a:pPr algn="just">
              <a:buBlip>
                <a:blip r:embed="rId2"/>
              </a:buBlip>
            </a:pPr>
            <a:r>
              <a:rPr lang="en-US" sz="4000" dirty="0" smtClean="0"/>
              <a:t>If an infection is present in a specific area, lymph node of that particular area tends to increase in size for secretion of the lymphocytes &amp; antibodies of that specific etiology.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One of the drawback is that cancer cells many spread throughout the body by way of the lymphatic channels.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So, it is essential to remove the lymph nodes as well as the tumor removed surgically to prevent further spread of the condition.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Lymphatic vessels have numerous valves associated to prevent the backflow  &amp;  circulates by gravity or changing pressures of adjacent structures.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When muscle contracts, the pressure exerted to the adjacent lymphatic vessels &amp; forces the lymph further toward the heart.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ictures of lymph circulation à¤¸à¤¾à¤ à¥ à¤à¤®à¥à¤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 of lymph node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Diagram of a typical lymph node:</a:t>
            </a:r>
            <a:endParaRPr lang="en-US" sz="3000" dirty="0"/>
          </a:p>
        </p:txBody>
      </p:sp>
      <p:pic>
        <p:nvPicPr>
          <p:cNvPr id="4" name="Content Placeholder 3" descr="Lymph nodes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5867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b="1" dirty="0" smtClean="0"/>
              <a:t>Water &amp; electrolyte balance- </a:t>
            </a:r>
            <a:r>
              <a:rPr lang="en-US" sz="2500" dirty="0" smtClean="0"/>
              <a:t>The cells of body consists largely of water &amp; are embedded in a matrix of protein &amp; water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It may be present in the body as Intracellular fluid (ICF) &amp; the Extracellular fluid (ECF)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ECF may further be divided into intestinal fluid, lymph &amp; the blood plasma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In an animal, estimation of Total body water (TBW) can be measured directly by drying the carcass &amp; measuring wt. loss</a:t>
            </a:r>
          </a:p>
          <a:p>
            <a:pPr algn="just">
              <a:buNone/>
            </a:pPr>
            <a:r>
              <a:rPr lang="en-US" sz="2500" b="1" dirty="0" smtClean="0"/>
              <a:t>Composition of the body fluids-</a:t>
            </a:r>
            <a:r>
              <a:rPr lang="en-US" sz="2500" dirty="0"/>
              <a:t> </a:t>
            </a:r>
            <a:endParaRPr lang="en-US" sz="2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Na is the principal cation in ECF &amp; chloride is an important anion, phosphate &amp; sulphate predominant within the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In ICF, K acts as principal cation &amp; proteins as anions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Measurement of concentration of ICF is not easy but for ECF may be done using plasma</a:t>
            </a:r>
          </a:p>
          <a:p>
            <a:pPr algn="just">
              <a:buNone/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dirty="0" smtClean="0"/>
              <a:t>	The difference in ionic composition between ICF &amp; ECF depends on two main mechanism-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The inability of large molecules to pass freely through cell membranes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The active transport of substances across the cell membrane</a:t>
            </a:r>
          </a:p>
          <a:p>
            <a:pPr algn="just">
              <a:buNone/>
            </a:pPr>
            <a:r>
              <a:rPr lang="en-US" sz="2500" b="1" dirty="0" smtClean="0"/>
              <a:t>Water balance:</a:t>
            </a:r>
          </a:p>
          <a:p>
            <a:pPr algn="just">
              <a:buNone/>
            </a:pPr>
            <a:r>
              <a:rPr lang="en-US" sz="2500" b="1" dirty="0" smtClean="0"/>
              <a:t>Gains-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Maintains its body water by drinking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Fulfilled by food or by metabolism of CH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O, fat &amp; protein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End products of protein catabolism requires water for its excretion in the form of urea</a:t>
            </a:r>
          </a:p>
          <a:p>
            <a:pPr algn="just">
              <a:buNone/>
            </a:pPr>
            <a:r>
              <a:rPr lang="en-US" sz="2500" b="1" dirty="0" smtClean="0"/>
              <a:t>Losses-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Water passed through urine &amp; feces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 Through skin by evaporation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Sweating can ↑ considerably</a:t>
            </a:r>
            <a:endParaRPr lang="en-US" sz="25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Small animals lose relatively more water because of their higher ratio of surface area to body water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Water loss is associated with the loss of Na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Pure water is lost also from the lungs &amp; by ↑</a:t>
            </a:r>
            <a:r>
              <a:rPr lang="en-US" sz="2500" baseline="30000" dirty="0" smtClean="0"/>
              <a:t>ed</a:t>
            </a:r>
            <a:r>
              <a:rPr lang="en-US" sz="2500" dirty="0" smtClean="0"/>
              <a:t> over breathing</a:t>
            </a:r>
          </a:p>
          <a:p>
            <a:pPr algn="just">
              <a:buNone/>
            </a:pPr>
            <a:r>
              <a:rPr lang="en-US" sz="2500" b="1" dirty="0" smtClean="0"/>
              <a:t>Electrolyte balance:</a:t>
            </a:r>
          </a:p>
          <a:p>
            <a:pPr algn="just">
              <a:buNone/>
            </a:pPr>
            <a:r>
              <a:rPr lang="en-US" sz="2500" b="1" dirty="0" smtClean="0"/>
              <a:t>Gains-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All electrolytes are obtained from the diet &amp; some from drinking water</a:t>
            </a:r>
          </a:p>
          <a:p>
            <a:pPr algn="just">
              <a:buNone/>
            </a:pPr>
            <a:r>
              <a:rPr lang="en-US" sz="2500" b="1" dirty="0" smtClean="0"/>
              <a:t>Loss-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Associated with feces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Obligatory Na &amp; </a:t>
            </a:r>
            <a:r>
              <a:rPr lang="en-US" sz="2500" dirty="0" err="1" smtClean="0"/>
              <a:t>Cl</a:t>
            </a:r>
            <a:r>
              <a:rPr lang="en-US" sz="2500" dirty="0" smtClean="0"/>
              <a:t> from the sweat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Most of it by the kidney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Large amount of electrolytes are secreted into the small intestine by liver, pancreas &amp; intestinal mucosa but regained or reabsorbed moreover of the quantity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s of heart à¤¸à¤¾à¤ à¥ à¤à¤®à¥à¤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b="1" dirty="0" smtClean="0"/>
              <a:t>Control of ECF &amp; electrolyte concentration- </a:t>
            </a:r>
            <a:r>
              <a:rPr lang="en-US" sz="2500" dirty="0" smtClean="0"/>
              <a:t>A complex set of interlocking mechanisms controls both the volume &amp; concentration of ECF are through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Control of water intake (Thirst)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Control of losses via skin (Sweating)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Renal regulation of ECF volume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Renal regulation of ECF composition</a:t>
            </a:r>
          </a:p>
          <a:p>
            <a:pPr algn="just">
              <a:buNone/>
            </a:pPr>
            <a:r>
              <a:rPr lang="en-US" sz="2500" b="1" dirty="0" smtClean="0"/>
              <a:t>Degeneration of salt &amp; water balance: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500" b="1" dirty="0" smtClean="0"/>
              <a:t>Saline depletion- </a:t>
            </a:r>
            <a:r>
              <a:rPr lang="en-US" sz="2500" dirty="0" smtClean="0"/>
              <a:t>Caused by loss of salt &amp; water from alimentary tract, kidneys &amp; severe burn. It causes a gradual </a:t>
            </a:r>
            <a:r>
              <a:rPr lang="en-US" sz="2500" dirty="0" smtClean="0"/>
              <a:t>re-distribution </a:t>
            </a:r>
            <a:r>
              <a:rPr lang="en-US" sz="2500" dirty="0" smtClean="0"/>
              <a:t>of fluid between the cells &amp; ECF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500" b="1" dirty="0" smtClean="0"/>
              <a:t>Saline overload- </a:t>
            </a:r>
            <a:r>
              <a:rPr lang="en-US" sz="2500" dirty="0" smtClean="0"/>
              <a:t>Occurs due to failure to excrete the salt load, tends to ↑ volume of ECF leads to edema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500" b="1" dirty="0" smtClean="0"/>
              <a:t>Water depletion- </a:t>
            </a:r>
            <a:r>
              <a:rPr lang="en-US" sz="2500" dirty="0" smtClean="0"/>
              <a:t>occurs due to an inadequate water intake, after loss of fluid with a low Na content</a:t>
            </a:r>
            <a:endParaRPr lang="en-US" sz="25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500" b="1" dirty="0" smtClean="0"/>
              <a:t>Water excess- </a:t>
            </a:r>
            <a:r>
              <a:rPr lang="en-US" sz="2500" dirty="0" smtClean="0"/>
              <a:t>also called water intoxication when intake of water exceeds than excretory capacity of the kidney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500" b="1" dirty="0" smtClean="0"/>
              <a:t>Potassium deficiency- </a:t>
            </a:r>
            <a:r>
              <a:rPr lang="en-US" sz="2500" dirty="0" smtClean="0"/>
              <a:t>Due to excessive loss of K ions as repeated vomiting or chronic diarrhea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500" b="1" dirty="0" smtClean="0"/>
              <a:t>Potassium excess- </a:t>
            </a:r>
            <a:r>
              <a:rPr lang="en-US" sz="2500" dirty="0" smtClean="0"/>
              <a:t>Occurs in severe renal disease or after excessive oral or I/V.  Hyperkalemia occurs in the case of acidosis interferes with heart muscles </a:t>
            </a:r>
          </a:p>
          <a:p>
            <a:pPr algn="just">
              <a:buNone/>
            </a:pPr>
            <a:r>
              <a:rPr lang="en-US" sz="2500" b="1" dirty="0" smtClean="0"/>
              <a:t>Fluid exchange in the tissues-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/>
              <a:t>Arteriolar end of capillaries tends higher pressure to </a:t>
            </a:r>
            <a:r>
              <a:rPr lang="en-US" sz="2500" dirty="0" smtClean="0"/>
              <a:t>ultra-filtrate </a:t>
            </a:r>
            <a:r>
              <a:rPr lang="en-US" sz="2500" dirty="0" smtClean="0"/>
              <a:t>of plasma than venous end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/>
              <a:t>Arteriolar end due to net hydrostatic pressure at water &amp; electrolytes, it can pass out of the capillary into the interstitial fluid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/>
              <a:t>At venous end water &amp; electrolytes pass back into the capillary from the interstitial fluid</a:t>
            </a:r>
          </a:p>
          <a:p>
            <a:pPr algn="just"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500" dirty="0" smtClean="0"/>
              <a:t>Starlings hypothesis owing to the balance of osmotic &amp; hydrostatic pressure, water leaves the capillaries at the arteriolar region &amp; returns at venous region &amp; that the interstitial fluid is being continuously exchanged</a:t>
            </a:r>
          </a:p>
          <a:p>
            <a:pPr algn="just">
              <a:buNone/>
            </a:pPr>
            <a:r>
              <a:rPr lang="en-US" sz="2500" b="1" dirty="0" smtClean="0"/>
              <a:t>Edema-</a:t>
            </a:r>
            <a:r>
              <a:rPr lang="en-US" sz="2500" dirty="0" smtClean="0"/>
              <a:t> It may accumulate when the hydrostatic pressure in the capillaries is ↑</a:t>
            </a:r>
            <a:r>
              <a:rPr lang="en-US" sz="2500" baseline="30000" dirty="0" smtClean="0"/>
              <a:t>ed</a:t>
            </a:r>
            <a:r>
              <a:rPr lang="en-US" sz="2500" dirty="0" smtClean="0"/>
              <a:t> as in congestive heart failure</a:t>
            </a:r>
            <a:endParaRPr lang="en-US" sz="2500" dirty="0"/>
          </a:p>
        </p:txBody>
      </p:sp>
      <p:pic>
        <p:nvPicPr>
          <p:cNvPr id="2050" name="Picture 2" descr="pictures of edema à¤¸à¤¾à¤ à¥ à¤à¤®à¥à¤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6819900" cy="3889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 of Heart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6477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algn="just">
              <a:buNone/>
            </a:pPr>
            <a:r>
              <a:rPr lang="en-US" sz="2500" b="1" dirty="0" smtClean="0"/>
              <a:t>Rhythmic contraction of Heart- </a:t>
            </a:r>
            <a:r>
              <a:rPr lang="en-US" sz="2500" dirty="0" smtClean="0"/>
              <a:t>It is controlled by the electrical activity of the heart initiated by pace making cell. Myocardial cells are capable of spontaneous depolarization &amp; excited by an electric current passing along the surface of the cell membrane &amp; from cell to cell through the intercalated discs and tight junction.</a:t>
            </a:r>
          </a:p>
          <a:p>
            <a:pPr algn="just">
              <a:buNone/>
            </a:pPr>
            <a:r>
              <a:rPr lang="en-US" sz="2500" b="1" dirty="0" smtClean="0"/>
              <a:t>Conducting system &amp; transmission of impulse- </a:t>
            </a:r>
            <a:r>
              <a:rPr lang="en-US" sz="2500" dirty="0" smtClean="0"/>
              <a:t>It consists of the </a:t>
            </a:r>
            <a:r>
              <a:rPr lang="en-US" sz="2500" dirty="0" err="1" smtClean="0"/>
              <a:t>sinoatrial</a:t>
            </a:r>
            <a:r>
              <a:rPr lang="en-US" sz="2500" dirty="0" smtClean="0"/>
              <a:t> (SA) node called pacemaker located at the junction of superior vena cava &amp; the rt. </a:t>
            </a:r>
            <a:r>
              <a:rPr lang="en-US" sz="2500" dirty="0" smtClean="0"/>
              <a:t>atrium</a:t>
            </a:r>
            <a:r>
              <a:rPr lang="en-US" sz="2500" dirty="0" smtClean="0"/>
              <a:t>, the bundle of HIS with its main lt. &amp; rt. </a:t>
            </a:r>
            <a:r>
              <a:rPr lang="en-US" sz="2500" dirty="0" smtClean="0"/>
              <a:t>branches </a:t>
            </a:r>
            <a:r>
              <a:rPr lang="en-US" sz="2500" dirty="0" smtClean="0"/>
              <a:t>&amp; a terminal ramifications of the Purkinje network in the </a:t>
            </a:r>
            <a:r>
              <a:rPr lang="en-US" sz="2500" dirty="0" smtClean="0"/>
              <a:t>sub-</a:t>
            </a:r>
            <a:r>
              <a:rPr lang="en-US" sz="2500" dirty="0" err="1" smtClean="0"/>
              <a:t>endocardial</a:t>
            </a:r>
            <a:r>
              <a:rPr lang="en-US" sz="2500" dirty="0" smtClean="0"/>
              <a:t> </a:t>
            </a:r>
            <a:r>
              <a:rPr lang="en-US" sz="2500" dirty="0" smtClean="0"/>
              <a:t>muscle.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Impulse from SA node spreads throughout the atria causing them to contract in arterial systole</a:t>
            </a:r>
          </a:p>
          <a:p>
            <a:pPr algn="just">
              <a:buBlip>
                <a:blip r:embed="rId2"/>
              </a:buBlip>
            </a:pPr>
            <a:r>
              <a:rPr lang="en-US" sz="2500" dirty="0" err="1" smtClean="0"/>
              <a:t>Atrial</a:t>
            </a:r>
            <a:r>
              <a:rPr lang="en-US" sz="2500" dirty="0" smtClean="0"/>
              <a:t> muscle fibers connect the SA with AV node and conducting system does exist</a:t>
            </a:r>
          </a:p>
          <a:p>
            <a:pPr algn="just">
              <a:buBlip>
                <a:blip r:embed="rId2"/>
              </a:buBlip>
            </a:pP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Pathway of AV node, AV bundle &amp; purkinje network constitutes the normal communication for impulse transmission from the atria to the ventricles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Interruption to this impulse pathway refers Heart block &amp; occurs in AV bundle</a:t>
            </a:r>
          </a:p>
          <a:p>
            <a:pPr algn="just">
              <a:buNone/>
            </a:pPr>
            <a:r>
              <a:rPr lang="en-US" sz="2500" b="1" dirty="0" smtClean="0"/>
              <a:t>Electrical changes in Heart:</a:t>
            </a:r>
          </a:p>
          <a:p>
            <a:pPr algn="just">
              <a:buNone/>
            </a:pPr>
            <a:r>
              <a:rPr lang="en-US" sz="2500" b="1" dirty="0" smtClean="0"/>
              <a:t>Action potential- </a:t>
            </a:r>
            <a:r>
              <a:rPr lang="en-US" sz="2500" dirty="0" smtClean="0"/>
              <a:t>It differs from that of held at myocardium. If the rate of rise of the upstroke is less, the peak is more &amp; there is no great overshoot. In active pace making cells because of ↑ permeability of Na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&amp; K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. The cell is progressively depolarized until a threshold level is reached at which the membrane permeability to Na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becomes suddenly &amp; explosively ↑.</a:t>
            </a:r>
            <a:endParaRPr lang="en-US" sz="2500" b="1" dirty="0" smtClean="0"/>
          </a:p>
          <a:p>
            <a:pPr algn="just">
              <a:buNone/>
            </a:pPr>
            <a:r>
              <a:rPr lang="en-US" sz="2500" b="1" dirty="0" smtClean="0"/>
              <a:t>Depolarization-</a:t>
            </a:r>
            <a:r>
              <a:rPr lang="en-US" sz="2500" dirty="0" smtClean="0"/>
              <a:t> When a cell is stimulated, membrane permeability to Na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↑ &amp; Ca</a:t>
            </a:r>
            <a:r>
              <a:rPr lang="en-US" sz="2500" baseline="30000" dirty="0" smtClean="0"/>
              <a:t>2+ </a:t>
            </a:r>
            <a:r>
              <a:rPr lang="en-US" sz="2500" dirty="0" smtClean="0"/>
              <a:t>↓ because of higher concentration rate outside of the membrane.</a:t>
            </a:r>
          </a:p>
          <a:p>
            <a:pPr algn="just"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4395</Words>
  <Application>Microsoft Office PowerPoint</Application>
  <PresentationFormat>On-screen Show (4:3)</PresentationFormat>
  <Paragraphs>278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CARDIOVASCULAR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Representative heart rates in beats per minute:</vt:lpstr>
      <vt:lpstr>Slide 15</vt:lpstr>
      <vt:lpstr>Slide 16</vt:lpstr>
      <vt:lpstr>Adult arterial blood pressure:</vt:lpstr>
      <vt:lpstr>Slide 18</vt:lpstr>
      <vt:lpstr>Slide 19</vt:lpstr>
      <vt:lpstr>Phases of the cardiac cycle: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Systemic arterial blood pressure of different species: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Diagram of a typical lymph node:</vt:lpstr>
      <vt:lpstr>Slide 47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physiology</dc:creator>
  <cp:lastModifiedBy>BVC</cp:lastModifiedBy>
  <cp:revision>96</cp:revision>
  <dcterms:created xsi:type="dcterms:W3CDTF">2006-08-16T00:00:00Z</dcterms:created>
  <dcterms:modified xsi:type="dcterms:W3CDTF">2019-05-06T04:55:33Z</dcterms:modified>
</cp:coreProperties>
</file>