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8FFE-007B-45BE-9334-FB03D2656EC6}" type="datetimeFigureOut">
              <a:rPr lang="en-US" smtClean="0"/>
              <a:pPr/>
              <a:t>7/7/2020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2AAD-5B94-47A5-AB9D-DA1052337FD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7"/>
            <a:ext cx="7772400" cy="928695"/>
          </a:xfrm>
        </p:spPr>
        <p:txBody>
          <a:bodyPr>
            <a:normAutofit fontScale="90000"/>
          </a:bodyPr>
          <a:lstStyle/>
          <a:p>
            <a:r>
              <a:rPr lang="en-IN" sz="3100" b="1" dirty="0" smtClean="0"/>
              <a:t/>
            </a:r>
            <a:br>
              <a:rPr lang="en-IN" sz="3100" b="1" dirty="0" smtClean="0"/>
            </a:br>
            <a:r>
              <a:rPr lang="en-IN" sz="3100" b="1" dirty="0"/>
              <a:t/>
            </a:r>
            <a:br>
              <a:rPr lang="en-IN" sz="3100" b="1" dirty="0"/>
            </a:br>
            <a:r>
              <a:rPr lang="en-IN" sz="3100" b="1" dirty="0" smtClean="0"/>
              <a:t>CANNING </a:t>
            </a:r>
            <a:r>
              <a:rPr lang="en-IN" sz="3100" b="1" dirty="0"/>
              <a:t>AND OTHER METHODS OF THERMAL PROCESSING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3571900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 smtClean="0"/>
              <a:t>Department : Dairy Technology</a:t>
            </a:r>
            <a:br>
              <a:rPr lang="en-US" b="1" dirty="0" smtClean="0"/>
            </a:br>
            <a:r>
              <a:rPr lang="en-US" b="1" dirty="0" smtClean="0"/>
              <a:t>Course Title : Food Technology I</a:t>
            </a:r>
            <a:br>
              <a:rPr lang="en-US" b="1" dirty="0" smtClean="0"/>
            </a:br>
            <a:r>
              <a:rPr lang="en-US" b="1" dirty="0" smtClean="0"/>
              <a:t>Course No. : DTT -322</a:t>
            </a:r>
            <a:br>
              <a:rPr lang="en-US" b="1" dirty="0" smtClean="0"/>
            </a:br>
            <a:r>
              <a:rPr lang="en-US" b="1" dirty="0" smtClean="0"/>
              <a:t>Course Teacher:  </a:t>
            </a:r>
            <a:r>
              <a:rPr lang="en-US" b="1" dirty="0" err="1" smtClean="0"/>
              <a:t>Bipin</a:t>
            </a:r>
            <a:r>
              <a:rPr lang="en-US" b="1" dirty="0" smtClean="0"/>
              <a:t> Kumar Singh</a:t>
            </a:r>
            <a:endParaRPr lang="en-IN" b="1" dirty="0" smtClean="0"/>
          </a:p>
          <a:p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818AF23-D53A-4082-BBDD-82D40E03385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952978"/>
            <a:ext cx="5143505" cy="38946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Canning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process of sealing fruits and vegetables or any other foodstuffs hermetically (air tight) in containers </a:t>
            </a:r>
            <a:r>
              <a:rPr lang="en-IN" dirty="0" smtClean="0"/>
              <a:t>and sterilizing </a:t>
            </a:r>
            <a:r>
              <a:rPr lang="en-IN" dirty="0"/>
              <a:t>them by heat </a:t>
            </a:r>
            <a:r>
              <a:rPr lang="en-IN" dirty="0" smtClean="0"/>
              <a:t>for  long </a:t>
            </a:r>
            <a:r>
              <a:rPr lang="en-IN" dirty="0"/>
              <a:t>storage is known as canning. In 1904, Nicholas </a:t>
            </a:r>
            <a:r>
              <a:rPr lang="en-IN" dirty="0" err="1"/>
              <a:t>Appert</a:t>
            </a:r>
            <a:r>
              <a:rPr lang="en-IN" dirty="0"/>
              <a:t> of France invented </a:t>
            </a:r>
            <a:r>
              <a:rPr lang="en-IN" dirty="0" smtClean="0"/>
              <a:t>this process </a:t>
            </a:r>
            <a:r>
              <a:rPr lang="en-IN" dirty="0"/>
              <a:t>and he is called as “Father </a:t>
            </a:r>
            <a:r>
              <a:rPr lang="en-IN" dirty="0" smtClean="0"/>
              <a:t>of Canning</a:t>
            </a:r>
            <a:r>
              <a:rPr lang="en-IN" dirty="0"/>
              <a:t>”. The process of canning is also known as </a:t>
            </a:r>
            <a:r>
              <a:rPr lang="en-IN" dirty="0" err="1"/>
              <a:t>Appertization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/>
              <a:t>Can filling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Can filling is the process of aseptically filling whole or sized fruit or vegetables into the containers. The </a:t>
            </a:r>
            <a:r>
              <a:rPr lang="en-IN" dirty="0" smtClean="0"/>
              <a:t>cans are </a:t>
            </a:r>
            <a:r>
              <a:rPr lang="en-IN" dirty="0"/>
              <a:t>washed with water or subjected to steam jet to remove any adhering dust or foreign matter. </a:t>
            </a:r>
            <a:endParaRPr lang="en-IN" dirty="0" smtClean="0"/>
          </a:p>
          <a:p>
            <a:r>
              <a:rPr lang="en-IN" dirty="0" smtClean="0"/>
              <a:t>Tin metal thickness is </a:t>
            </a:r>
            <a:r>
              <a:rPr lang="en-IN" dirty="0"/>
              <a:t>about </a:t>
            </a:r>
            <a:r>
              <a:rPr lang="en-IN" dirty="0" smtClean="0"/>
              <a:t>0.25 mm.</a:t>
            </a:r>
          </a:p>
          <a:p>
            <a:r>
              <a:rPr lang="en-IN" dirty="0" smtClean="0"/>
              <a:t>Thickness </a:t>
            </a:r>
            <a:r>
              <a:rPr lang="en-IN" dirty="0"/>
              <a:t>of coating varies from 0.31 mm to 1.54 mm.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Contd...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b="1" i="1" dirty="0" smtClean="0"/>
              <a:t>Lacquering: </a:t>
            </a:r>
            <a:r>
              <a:rPr lang="en-IN" dirty="0" smtClean="0"/>
              <a:t>The process of coating of </a:t>
            </a:r>
            <a:r>
              <a:rPr lang="en-IN" dirty="0" smtClean="0"/>
              <a:t>inner side </a:t>
            </a:r>
            <a:r>
              <a:rPr lang="en-IN" dirty="0" smtClean="0"/>
              <a:t>of the can to prevent discolouration of the product is called as lacquering. Lacquers include </a:t>
            </a:r>
            <a:r>
              <a:rPr lang="en-IN" dirty="0" smtClean="0"/>
              <a:t>oleo-resinous material</a:t>
            </a:r>
            <a:r>
              <a:rPr lang="en-IN" dirty="0" smtClean="0"/>
              <a:t>, synthetic resins, </a:t>
            </a:r>
            <a:r>
              <a:rPr lang="en-IN" dirty="0" err="1" smtClean="0"/>
              <a:t>phenolic</a:t>
            </a:r>
            <a:r>
              <a:rPr lang="en-IN" dirty="0" smtClean="0"/>
              <a:t> resins, epoxy resins and vinyl resins. There are two types of lacquers: (</a:t>
            </a:r>
            <a:r>
              <a:rPr lang="en-IN" dirty="0" smtClean="0"/>
              <a:t>a) acid </a:t>
            </a:r>
            <a:r>
              <a:rPr lang="en-IN" dirty="0" smtClean="0"/>
              <a:t>resistant and (b) sulphur resistant.</a:t>
            </a:r>
            <a:endParaRPr lang="en-IN" b="1" i="1" dirty="0" smtClean="0"/>
          </a:p>
          <a:p>
            <a:pPr algn="just"/>
            <a:r>
              <a:rPr lang="en-IN" b="1" dirty="0" err="1" smtClean="0"/>
              <a:t>Syruping</a:t>
            </a:r>
            <a:r>
              <a:rPr lang="en-IN" b="1" dirty="0" smtClean="0"/>
              <a:t> </a:t>
            </a:r>
            <a:r>
              <a:rPr lang="en-IN" b="1" dirty="0"/>
              <a:t>and </a:t>
            </a:r>
            <a:r>
              <a:rPr lang="en-IN" b="1" dirty="0" smtClean="0"/>
              <a:t>brining: </a:t>
            </a:r>
            <a:r>
              <a:rPr lang="en-IN" dirty="0" smtClean="0"/>
              <a:t>In canning, syrups are added to fruits whereas brine (salt solution) is added to the vegetables. Purpose of </a:t>
            </a:r>
            <a:r>
              <a:rPr lang="en-IN" dirty="0" smtClean="0"/>
              <a:t>adding syrups </a:t>
            </a:r>
            <a:r>
              <a:rPr lang="en-IN" dirty="0" smtClean="0"/>
              <a:t>or brine is to improve the </a:t>
            </a:r>
            <a:r>
              <a:rPr lang="en-IN" dirty="0" err="1" smtClean="0"/>
              <a:t>flavor</a:t>
            </a:r>
            <a:r>
              <a:rPr lang="en-IN" dirty="0" smtClean="0"/>
              <a:t>, fill the space between the pieces of canned product and aid in the </a:t>
            </a:r>
            <a:r>
              <a:rPr lang="en-IN" dirty="0" smtClean="0"/>
              <a:t>heat transfer </a:t>
            </a:r>
            <a:r>
              <a:rPr lang="en-IN" dirty="0" smtClean="0"/>
              <a:t>during sterilization.</a:t>
            </a:r>
            <a:endParaRPr lang="en-IN" b="1" dirty="0" smtClean="0"/>
          </a:p>
          <a:p>
            <a:pPr algn="just"/>
            <a:r>
              <a:rPr lang="en-IN" b="1" dirty="0" smtClean="0"/>
              <a:t>Exhausting: </a:t>
            </a:r>
            <a:r>
              <a:rPr lang="en-IN" dirty="0" smtClean="0"/>
              <a:t>Exhausting usually means heating the can and can contents before sealing. Sometimes it is may also refer to </a:t>
            </a:r>
            <a:r>
              <a:rPr lang="en-IN" dirty="0" smtClean="0"/>
              <a:t>the treatment </a:t>
            </a:r>
            <a:r>
              <a:rPr lang="en-IN" dirty="0" smtClean="0"/>
              <a:t>of the container under a mechanically produced vacuum. But in either case it is done to remove </a:t>
            </a:r>
            <a:r>
              <a:rPr lang="en-IN" dirty="0" smtClean="0"/>
              <a:t>air from </a:t>
            </a:r>
            <a:r>
              <a:rPr lang="en-IN" dirty="0" smtClean="0"/>
              <a:t>the can interior and prevent corrosion.</a:t>
            </a:r>
            <a:endParaRPr lang="en-IN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/>
              <a:t>Processing of the </a:t>
            </a:r>
            <a:r>
              <a:rPr lang="en-IN" b="1" dirty="0" smtClean="0"/>
              <a:t>cans: </a:t>
            </a:r>
            <a:r>
              <a:rPr lang="en-IN" dirty="0" smtClean="0"/>
              <a:t>The term “processing” as used in canning technology, means heating of canned foods (fruits, vegetables </a:t>
            </a:r>
            <a:r>
              <a:rPr lang="en-IN" dirty="0" smtClean="0"/>
              <a:t>and other </a:t>
            </a:r>
            <a:r>
              <a:rPr lang="en-IN" dirty="0" smtClean="0"/>
              <a:t>food stuffs) to inactivate bacteria. This is also called as “retorting”.</a:t>
            </a:r>
            <a:endParaRPr lang="en-IN" b="1" dirty="0" smtClean="0"/>
          </a:p>
          <a:p>
            <a:pPr algn="just"/>
            <a:r>
              <a:rPr lang="en-IN" b="1" dirty="0" smtClean="0"/>
              <a:t>Cooling: </a:t>
            </a:r>
            <a:r>
              <a:rPr lang="en-IN" dirty="0" smtClean="0"/>
              <a:t>Immediately after processing, cans are cooled to room temperature in cold water bath or water tank. </a:t>
            </a:r>
            <a:r>
              <a:rPr lang="en-IN" dirty="0" smtClean="0"/>
              <a:t>Once cooling </a:t>
            </a:r>
            <a:r>
              <a:rPr lang="en-IN" dirty="0" smtClean="0"/>
              <a:t>is carried out, the outer surface is dried and </a:t>
            </a:r>
            <a:r>
              <a:rPr lang="en-IN" dirty="0" err="1" smtClean="0"/>
              <a:t>labeled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i="1" dirty="0"/>
              <a:t>Rate of heat penetration in processing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The important factors that influence the rate of heat penetration into a food are given below</a:t>
            </a:r>
            <a:r>
              <a:rPr lang="en-IN" dirty="0" smtClean="0"/>
              <a:t>:</a:t>
            </a:r>
          </a:p>
          <a:p>
            <a:pPr algn="just"/>
            <a:r>
              <a:rPr lang="en-IN" b="1" dirty="0"/>
              <a:t>Type of </a:t>
            </a:r>
            <a:r>
              <a:rPr lang="en-IN" b="1" dirty="0" smtClean="0"/>
              <a:t>product : </a:t>
            </a:r>
            <a:r>
              <a:rPr lang="en-IN" dirty="0" smtClean="0"/>
              <a:t>Liquid </a:t>
            </a:r>
            <a:r>
              <a:rPr lang="en-IN" dirty="0" smtClean="0"/>
              <a:t>or particulate foods (for example peas in brine) in which natural </a:t>
            </a:r>
            <a:r>
              <a:rPr lang="en-IN" dirty="0" smtClean="0"/>
              <a:t>convection currents </a:t>
            </a:r>
            <a:r>
              <a:rPr lang="en-IN" dirty="0" smtClean="0"/>
              <a:t>are established heat transfers faster than in solid food in which heat is transferred by </a:t>
            </a:r>
            <a:r>
              <a:rPr lang="en-IN" dirty="0" smtClean="0"/>
              <a:t>conduction (for </a:t>
            </a:r>
            <a:r>
              <a:rPr lang="en-IN" dirty="0" smtClean="0"/>
              <a:t>example pastes or purees). The low thermal conductivity of foods is a major limitation to heat </a:t>
            </a:r>
            <a:r>
              <a:rPr lang="en-IN" dirty="0" smtClean="0"/>
              <a:t>transfer in </a:t>
            </a:r>
            <a:r>
              <a:rPr lang="en-IN" dirty="0" smtClean="0"/>
              <a:t>conduction.</a:t>
            </a:r>
            <a:endParaRPr lang="en-IN" b="1" dirty="0" smtClean="0"/>
          </a:p>
          <a:p>
            <a:pPr algn="just"/>
            <a:r>
              <a:rPr lang="en-IN" b="1" dirty="0"/>
              <a:t>Size of the </a:t>
            </a:r>
            <a:r>
              <a:rPr lang="en-IN" b="1" dirty="0" smtClean="0"/>
              <a:t>container: </a:t>
            </a:r>
            <a:r>
              <a:rPr lang="en-IN" dirty="0" smtClean="0"/>
              <a:t>Heat penetration to the centre is faster in small containers than in </a:t>
            </a:r>
            <a:r>
              <a:rPr lang="en-IN" dirty="0" smtClean="0"/>
              <a:t>large containers</a:t>
            </a:r>
            <a:r>
              <a:rPr lang="en-IN" dirty="0" smtClean="0"/>
              <a:t>.</a:t>
            </a:r>
            <a:endParaRPr lang="en-IN" b="1" dirty="0" smtClean="0"/>
          </a:p>
          <a:p>
            <a:pPr algn="just"/>
            <a:r>
              <a:rPr lang="en-IN" b="1" dirty="0"/>
              <a:t>Agitation of the </a:t>
            </a:r>
            <a:r>
              <a:rPr lang="en-IN" b="1" dirty="0" smtClean="0"/>
              <a:t>container: </a:t>
            </a:r>
            <a:r>
              <a:rPr lang="en-IN" dirty="0" smtClean="0"/>
              <a:t>End-over-end agitation and to a lesser extent, axial agitation increases </a:t>
            </a:r>
            <a:r>
              <a:rPr lang="en-IN" dirty="0" smtClean="0"/>
              <a:t>the effectiveness </a:t>
            </a:r>
            <a:r>
              <a:rPr lang="en-IN" dirty="0" smtClean="0"/>
              <a:t>of natural convection currents and thereby increases the rate of heat penetration in viscous </a:t>
            </a:r>
            <a:r>
              <a:rPr lang="en-IN" dirty="0" smtClean="0"/>
              <a:t>or semi-solid </a:t>
            </a:r>
            <a:r>
              <a:rPr lang="en-IN" dirty="0" smtClean="0"/>
              <a:t>foods (for example beans in tomato sauce</a:t>
            </a:r>
            <a:r>
              <a:rPr lang="en-IN" dirty="0" smtClean="0"/>
              <a:t>).</a:t>
            </a:r>
            <a:endParaRPr lang="en-IN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2800" dirty="0" smtClean="0"/>
              <a:t>Contd..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1" dirty="0" smtClean="0"/>
              <a:t>Temperature of the </a:t>
            </a:r>
            <a:r>
              <a:rPr lang="en-IN" b="1" dirty="0" smtClean="0"/>
              <a:t>retort: </a:t>
            </a:r>
            <a:r>
              <a:rPr lang="en-IN" dirty="0" smtClean="0"/>
              <a:t>A </a:t>
            </a:r>
            <a:r>
              <a:rPr lang="en-IN" dirty="0" smtClean="0"/>
              <a:t>higher temperature </a:t>
            </a:r>
            <a:r>
              <a:rPr lang="en-IN" dirty="0" smtClean="0"/>
              <a:t>difference between the food and the heating </a:t>
            </a:r>
            <a:r>
              <a:rPr lang="en-IN" dirty="0" smtClean="0"/>
              <a:t>medium causes </a:t>
            </a:r>
            <a:r>
              <a:rPr lang="en-IN" dirty="0" smtClean="0"/>
              <a:t>faster heat penetration.</a:t>
            </a:r>
            <a:endParaRPr lang="en-IN" b="1" dirty="0" smtClean="0"/>
          </a:p>
          <a:p>
            <a:pPr algn="just"/>
            <a:r>
              <a:rPr lang="en-IN" b="1" dirty="0" smtClean="0"/>
              <a:t>Shape of the </a:t>
            </a:r>
            <a:r>
              <a:rPr lang="en-IN" b="1" dirty="0" smtClean="0"/>
              <a:t>container: </a:t>
            </a:r>
            <a:r>
              <a:rPr lang="en-IN" dirty="0" smtClean="0"/>
              <a:t>Tall containers promote convection currents in convective heating.</a:t>
            </a:r>
            <a:endParaRPr lang="en-IN" b="1" dirty="0" smtClean="0"/>
          </a:p>
          <a:p>
            <a:pPr algn="just"/>
            <a:r>
              <a:rPr lang="en-IN" b="1" dirty="0" smtClean="0"/>
              <a:t>Type of </a:t>
            </a:r>
            <a:r>
              <a:rPr lang="en-IN" b="1" dirty="0" smtClean="0"/>
              <a:t>container: </a:t>
            </a:r>
            <a:r>
              <a:rPr lang="en-IN" dirty="0" smtClean="0"/>
              <a:t>Heat penetration is faster through metal than through glass or plastics owing </a:t>
            </a:r>
            <a:r>
              <a:rPr lang="en-IN" dirty="0" smtClean="0"/>
              <a:t>to differences </a:t>
            </a:r>
            <a:r>
              <a:rPr lang="en-IN" dirty="0" smtClean="0"/>
              <a:t>in their thermal conductivity.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+ Grateful Thank You Images · Pexels · Free Stock Pho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573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CANNING AND OTHER METHODS OF THERMAL PROCESSING </vt:lpstr>
      <vt:lpstr>Canning</vt:lpstr>
      <vt:lpstr>Can filling</vt:lpstr>
      <vt:lpstr>Contd...</vt:lpstr>
      <vt:lpstr>Contd..</vt:lpstr>
      <vt:lpstr>Rate of heat penetration in processing</vt:lpstr>
      <vt:lpstr>Contd..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CANNING AND OTHER METHODS OF THERMAL PROCESSING </dc:title>
  <dc:creator>SGAU</dc:creator>
  <cp:lastModifiedBy>SGAU</cp:lastModifiedBy>
  <cp:revision>33</cp:revision>
  <dcterms:created xsi:type="dcterms:W3CDTF">2020-07-06T06:53:12Z</dcterms:created>
  <dcterms:modified xsi:type="dcterms:W3CDTF">2020-07-07T06:18:30Z</dcterms:modified>
</cp:coreProperties>
</file>