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Layouts/slideLayout1.xml" ContentType="application/vnd.openxmlformats-officedocument.presentationml.slideLayout+xml"/>
  <Override PartName="/docProps/app.xml" ContentType="application/vnd.openxmlformats-officedocument.extended-properties+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0" r:id="rId6"/>
    <p:sldId id="261" r:id="rId7"/>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showOutlineIcons="0">
    <p:restoredLeft sz="15620"/>
    <p:restoredTop sz="94660"/>
  </p:normalViewPr>
  <p:slideViewPr>
    <p:cSldViewPr>
      <p:cViewPr varScale="1">
        <p:scale>
          <a:sx n="68" d="100"/>
          <a:sy n="68" d="100"/>
        </p:scale>
        <p:origin x="-1446" y="-96"/>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Ref idx="1002">
        <a:schemeClr val="bg2"/>
      </p:bgRef>
    </p:bg>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30" name="Date Placeholder 29"/>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19" name="Footer Placeholder 18"/>
          <p:cNvSpPr>
            <a:spLocks noGrp="1"/>
          </p:cNvSpPr>
          <p:nvPr>
            <p:ph type="ftr" sz="quarter" idx="11"/>
          </p:nvPr>
        </p:nvSpPr>
        <p:spPr/>
        <p:txBody>
          <a:bodyPr/>
          <a:lstStyle/>
          <a:p>
            <a:endParaRPr lang="en-US" dirty="0"/>
          </a:p>
        </p:txBody>
      </p:sp>
      <p:sp>
        <p:nvSpPr>
          <p:cNvPr id="27" name="Slide Number Placeholder 26"/>
          <p:cNvSpPr>
            <a:spLocks noGrp="1"/>
          </p:cNvSpPr>
          <p:nvPr>
            <p:ph type="sldNum" sz="quarter" idx="12"/>
          </p:nvPr>
        </p:nvSpPr>
        <p:spPr/>
        <p:txBody>
          <a:bodyPr/>
          <a:lstStyle/>
          <a:p>
            <a:fld id="{196522D4-F9E7-4F31-A2DD-8C235F889B07}" type="slidenum">
              <a:rPr lang="en-US" smtClean="0"/>
              <a:pPr/>
              <a:t>‹#›</a:t>
            </a:fld>
            <a:endParaRPr lang="en-US" dirty="0"/>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196522D4-F9E7-4F31-A2DD-8C235F889B07}" type="slidenum">
              <a:rPr lang="en-US" smtClean="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2">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530352" y="1316736"/>
            <a:ext cx="7772400" cy="1362456"/>
          </a:xfrm>
          <a:ln>
            <a:noFill/>
          </a:ln>
        </p:spPr>
        <p:txBody>
          <a:bodyPr vert="horz" tIns="0" bIns="0" anchor="b">
            <a:noAutofit/>
            <a:scene3d>
              <a:camera prst="orthographicFront"/>
              <a:lightRig rig="freezing" dir="t">
                <a:rot lat="0" lon="0" rev="5640000"/>
              </a:lightRig>
            </a:scene3d>
            <a:sp3d prstMaterial="flat">
              <a:bevelT w="38100" h="38100"/>
            </a:sp3d>
          </a:bodyPr>
          <a:lstStyle>
            <a:lvl1pPr algn="l" rtl="0">
              <a:spcBef>
                <a:spcPct val="0"/>
              </a:spcBef>
              <a:buNone/>
              <a:defRPr lang="en-US" sz="5600" b="1" cap="none" baseline="0" dirty="0">
                <a:ln w="635">
                  <a:noFill/>
                </a:ln>
                <a:solidFill>
                  <a:schemeClr val="accent4">
                    <a:tint val="90000"/>
                    <a:satMod val="125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530352" y="2704664"/>
            <a:ext cx="7772400" cy="1509712"/>
          </a:xfrm>
        </p:spPr>
        <p:txBody>
          <a:bodyPr lIns="45720" rIns="45720" anchor="t"/>
          <a:lstStyle>
            <a:lvl1pPr marL="0" indent="0">
              <a:buNone/>
              <a:defRPr sz="22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196522D4-F9E7-4F31-A2DD-8C235F889B07}" type="slidenum">
              <a:rPr lang="en-US" smtClean="0"/>
              <a:pPr/>
              <a:t>‹#›</a:t>
            </a:fld>
            <a:endParaRPr lang="en-US" dirty="0"/>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196522D4-F9E7-4F31-A2DD-8C235F889B07}" type="slidenum">
              <a:rPr lang="en-US" smtClean="0"/>
              <a:pPr/>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tIns="45720" anchor="b"/>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855248"/>
            <a:ext cx="4040188" cy="659352"/>
          </a:xfrm>
        </p:spPr>
        <p:txBody>
          <a:bodyPr lIns="45720" tIns="0" rIns="45720" bIns="0" anchor="ctr">
            <a:noAutofit/>
          </a:bodyP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5" y="1859757"/>
            <a:ext cx="4041775" cy="654843"/>
          </a:xfrm>
        </p:spPr>
        <p:txBody>
          <a:bodyPr lIns="45720" tIns="0" rIns="45720" bIns="0" anchor="ct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2514600"/>
            <a:ext cx="4040188"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2514600"/>
            <a:ext cx="4041775"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196522D4-F9E7-4F31-A2DD-8C235F889B07}" type="slidenum">
              <a:rPr lang="en-US" smtClean="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305800" cy="1143000"/>
          </a:xfrm>
        </p:spPr>
        <p:txBody>
          <a:bodyPr vert="horz" tIns="45720" bIns="0" anchor="b">
            <a:normAutofit/>
            <a:scene3d>
              <a:camera prst="orthographicFront"/>
              <a:lightRig rig="freezing" dir="t">
                <a:rot lat="0" lon="0" rev="5640000"/>
              </a:lightRig>
            </a:scene3d>
            <a:sp3d prstMaterial="flat">
              <a:contourClr>
                <a:schemeClr val="tx2"/>
              </a:contourClr>
            </a:sp3d>
          </a:bodyPr>
          <a:lstStyle>
            <a:lvl1pPr algn="l" rtl="0">
              <a:spcBef>
                <a:spcPct val="0"/>
              </a:spcBef>
              <a:buNone/>
              <a:defRPr sz="50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196522D4-F9E7-4F31-A2DD-8C235F889B07}" type="slidenum">
              <a:rPr lang="en-US" smtClean="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196522D4-F9E7-4F31-A2DD-8C235F889B07}"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514352"/>
            <a:ext cx="2743200" cy="1162050"/>
          </a:xfrm>
        </p:spPr>
        <p:txBody>
          <a:bodyPr lIns="0" anchor="b">
            <a:noAutofit/>
          </a:bodyPr>
          <a:lstStyle>
            <a:lvl1pPr algn="l" rtl="0">
              <a:spcBef>
                <a:spcPct val="0"/>
              </a:spcBef>
              <a:buNone/>
              <a:defRPr sz="26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685800" y="1676400"/>
            <a:ext cx="2743200" cy="4572000"/>
          </a:xfrm>
        </p:spPr>
        <p:txBody>
          <a:bodyPr lIns="18288" rIns="18288"/>
          <a:lstStyle>
            <a:lvl1pPr marL="0" indent="0" algn="l">
              <a:buNone/>
              <a:defRPr sz="1400"/>
            </a:lvl1pPr>
            <a:lvl2pPr indent="0" algn="l">
              <a:buNone/>
              <a:defRPr sz="1200"/>
            </a:lvl2pPr>
            <a:lvl3pPr indent="0" algn="l">
              <a:buNone/>
              <a:defRPr sz="1000"/>
            </a:lvl3pPr>
            <a:lvl4pPr indent="0" algn="l">
              <a:buNone/>
              <a:defRPr sz="900"/>
            </a:lvl4pPr>
            <a:lvl5pPr indent="0" algn="l">
              <a:buNone/>
              <a:defRPr sz="900"/>
            </a:lvl5pPr>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3575050" y="1676400"/>
            <a:ext cx="5111750" cy="4572000"/>
          </a:xfrm>
        </p:spPr>
        <p:txBody>
          <a:bodyPr tIns="0"/>
          <a:lstStyle>
            <a:lvl1pPr>
              <a:defRPr sz="2800"/>
            </a:lvl1pPr>
            <a:lvl2pPr>
              <a:defRPr sz="2600"/>
            </a:lvl2pPr>
            <a:lvl3pPr>
              <a:defRPr sz="2400"/>
            </a:lvl3pPr>
            <a:lvl4pPr>
              <a:defRPr sz="20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196522D4-F9E7-4F31-A2DD-8C235F889B07}"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Snip and Round Single Corner Rectangle 8"/>
          <p:cNvSpPr/>
          <p:nvPr/>
        </p:nvSpPr>
        <p:spPr>
          <a:xfrm rot="420000" flipV="1">
            <a:off x="3165753" y="1108077"/>
            <a:ext cx="5257800" cy="4114800"/>
          </a:xfrm>
          <a:prstGeom prst="snipRoundRect">
            <a:avLst>
              <a:gd name="adj1" fmla="val 0"/>
              <a:gd name="adj2" fmla="val 3646"/>
            </a:avLst>
          </a:prstGeom>
          <a:solidFill>
            <a:srgbClr val="FFFFFF"/>
          </a:solidFill>
          <a:ln w="3175" cap="rnd" cmpd="sng" algn="ctr">
            <a:solidFill>
              <a:srgbClr val="C0C0C0"/>
            </a:solidFill>
            <a:prstDash val="solid"/>
          </a:ln>
          <a:effectLst>
            <a:outerShdw blurRad="63500" dist="38500" dir="7500000" sx="98500" sy="100080" kx="100000" algn="tl" rotWithShape="0">
              <a:srgbClr val="000000">
                <a:alpha val="25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dirty="0"/>
          </a:p>
        </p:txBody>
      </p:sp>
      <p:sp>
        <p:nvSpPr>
          <p:cNvPr id="12" name="Right Triangle 11"/>
          <p:cNvSpPr/>
          <p:nvPr/>
        </p:nvSpPr>
        <p:spPr>
          <a:xfrm rot="420000" flipV="1">
            <a:off x="8004134" y="5359769"/>
            <a:ext cx="155448" cy="155448"/>
          </a:xfrm>
          <a:prstGeom prst="rtTriangle">
            <a:avLst/>
          </a:prstGeom>
          <a:solidFill>
            <a:srgbClr val="FFFFFF"/>
          </a:solidFill>
          <a:ln w="12700" cap="flat" cmpd="sng" algn="ctr">
            <a:solidFill>
              <a:srgbClr val="FFFFFF"/>
            </a:solidFill>
            <a:prstDash val="solid"/>
            <a:bevel/>
          </a:ln>
          <a:effectLst>
            <a:outerShdw blurRad="19685" dist="6350" dir="12900000" algn="tl" rotWithShape="0">
              <a:srgbClr val="000000">
                <a:alpha val="47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dirty="0"/>
          </a:p>
        </p:txBody>
      </p:sp>
      <p:sp>
        <p:nvSpPr>
          <p:cNvPr id="2" name="Title 1"/>
          <p:cNvSpPr>
            <a:spLocks noGrp="1"/>
          </p:cNvSpPr>
          <p:nvPr>
            <p:ph type="title"/>
          </p:nvPr>
        </p:nvSpPr>
        <p:spPr>
          <a:xfrm>
            <a:off x="609600" y="1176996"/>
            <a:ext cx="2212848" cy="1582621"/>
          </a:xfrm>
        </p:spPr>
        <p:txBody>
          <a:bodyPr vert="horz" lIns="45720" tIns="45720" rIns="45720" bIns="45720" anchor="b"/>
          <a:lstStyle>
            <a:lvl1pPr algn="l">
              <a:buNone/>
              <a:defRPr sz="2000" b="1">
                <a:solidFill>
                  <a:schemeClr val="tx2"/>
                </a:solidFill>
              </a:defRPr>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609600" y="2828785"/>
            <a:ext cx="2209800" cy="2179320"/>
          </a:xfrm>
        </p:spPr>
        <p:txBody>
          <a:bodyPr lIns="64008" rIns="45720" bIns="45720" anchor="t"/>
          <a:lstStyle>
            <a:lvl1pPr marL="0" indent="0" algn="l">
              <a:spcBef>
                <a:spcPts val="250"/>
              </a:spcBef>
              <a:buFontTx/>
              <a:buNone/>
              <a:defRPr sz="13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a:xfrm>
            <a:off x="8077200" y="6356350"/>
            <a:ext cx="609600" cy="365125"/>
          </a:xfrm>
        </p:spPr>
        <p:txBody>
          <a:bodyPr/>
          <a:lstStyle/>
          <a:p>
            <a:fld id="{196522D4-F9E7-4F31-A2DD-8C235F889B07}" type="slidenum">
              <a:rPr lang="en-US" smtClean="0"/>
              <a:pPr/>
              <a:t>‹#›</a:t>
            </a:fld>
            <a:endParaRPr lang="en-US" dirty="0"/>
          </a:p>
        </p:txBody>
      </p:sp>
      <p:sp>
        <p:nvSpPr>
          <p:cNvPr id="3" name="Picture Placeholder 2"/>
          <p:cNvSpPr>
            <a:spLocks noGrp="1"/>
          </p:cNvSpPr>
          <p:nvPr>
            <p:ph type="pic" idx="1"/>
          </p:nvPr>
        </p:nvSpPr>
        <p:spPr>
          <a:xfrm rot="420000">
            <a:off x="3485793" y="1199517"/>
            <a:ext cx="4617720" cy="3931920"/>
          </a:xfrm>
          <a:prstGeom prst="rect">
            <a:avLst/>
          </a:prstGeom>
          <a:solidFill>
            <a:schemeClr val="bg2"/>
          </a:solidFill>
          <a:ln w="3000" cap="rnd">
            <a:solidFill>
              <a:srgbClr val="C0C0C0"/>
            </a:solidFill>
            <a:round/>
          </a:ln>
          <a:effectLst/>
        </p:spPr>
        <p:txBody>
          <a:bodyPr/>
          <a:lstStyle>
            <a:lvl1pPr marL="0" indent="0">
              <a:buNone/>
              <a:defRPr sz="3200"/>
            </a:lvl1pPr>
          </a:lstStyle>
          <a:p>
            <a:r>
              <a:rPr kumimoji="0" lang="en-US" dirty="0" smtClean="0"/>
              <a:t>Click icon to add picture</a:t>
            </a:r>
            <a:endParaRPr kumimoji="0" lang="en-US" dirty="0"/>
          </a:p>
        </p:txBody>
      </p:sp>
      <p:sp>
        <p:nvSpPr>
          <p:cNvPr id="10" name="Freeform 9"/>
          <p:cNvSpPr>
            <a:spLocks/>
          </p:cNvSpPr>
          <p:nvPr/>
        </p:nvSpPr>
        <p:spPr bwMode="auto">
          <a:xfrm flipV="1">
            <a:off x="-9525" y="5816600"/>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dirty="0">
              <a:solidFill>
                <a:schemeClr val="tx1"/>
              </a:solidFill>
              <a:latin typeface="+mn-lt"/>
              <a:ea typeface="+mn-ea"/>
              <a:cs typeface="+mn-cs"/>
            </a:endParaRPr>
          </a:p>
        </p:txBody>
      </p:sp>
      <p:sp>
        <p:nvSpPr>
          <p:cNvPr id="11" name="Freeform 10"/>
          <p:cNvSpPr>
            <a:spLocks/>
          </p:cNvSpPr>
          <p:nvPr/>
        </p:nvSpPr>
        <p:spPr bwMode="auto">
          <a:xfrm flipV="1">
            <a:off x="4381500" y="6219825"/>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dirty="0">
              <a:solidFill>
                <a:schemeClr val="tx1"/>
              </a:solidFill>
              <a:latin typeface="+mn-lt"/>
              <a:ea typeface="+mn-ea"/>
              <a:cs typeface="+mn-cs"/>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196522D4-F9E7-4F31-A2DD-8C235F889B07}"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1"/>
            <a:ext cx="2057400" cy="52117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914401"/>
            <a:ext cx="6019800" cy="5211763"/>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8E8B8DE8-2790-4C4F-9CEE-462B3C7F8A28}" type="datetimeFigureOut">
              <a:rPr lang="en-US" smtClean="0"/>
              <a:pPr/>
              <a:t>6/15/2020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196522D4-F9E7-4F31-A2DD-8C235F889B07}"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sp>
        <p:nvSpPr>
          <p:cNvPr id="7" name="Freeform 6"/>
          <p:cNvSpPr>
            <a:spLocks/>
          </p:cNvSpPr>
          <p:nvPr/>
        </p:nvSpPr>
        <p:spPr bwMode="auto">
          <a:xfrm>
            <a:off x="-9525" y="-7144"/>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dirty="0">
              <a:solidFill>
                <a:schemeClr val="tx1"/>
              </a:solidFill>
              <a:latin typeface="+mn-lt"/>
              <a:ea typeface="+mn-ea"/>
              <a:cs typeface="+mn-cs"/>
            </a:endParaRPr>
          </a:p>
        </p:txBody>
      </p:sp>
      <p:sp>
        <p:nvSpPr>
          <p:cNvPr id="8" name="Freeform 7"/>
          <p:cNvSpPr>
            <a:spLocks/>
          </p:cNvSpPr>
          <p:nvPr/>
        </p:nvSpPr>
        <p:spPr bwMode="auto">
          <a:xfrm>
            <a:off x="4381500" y="-7144"/>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dirty="0">
              <a:solidFill>
                <a:schemeClr val="tx1"/>
              </a:solidFill>
              <a:latin typeface="+mn-lt"/>
              <a:ea typeface="+mn-ea"/>
              <a:cs typeface="+mn-cs"/>
            </a:endParaRPr>
          </a:p>
        </p:txBody>
      </p:sp>
      <p:sp>
        <p:nvSpPr>
          <p:cNvPr id="9" name="Title Placeholder 8"/>
          <p:cNvSpPr>
            <a:spLocks noGrp="1"/>
          </p:cNvSpPr>
          <p:nvPr>
            <p:ph type="title"/>
          </p:nvPr>
        </p:nvSpPr>
        <p:spPr>
          <a:xfrm>
            <a:off x="457200" y="704088"/>
            <a:ext cx="8229600" cy="1143000"/>
          </a:xfrm>
          <a:prstGeom prst="rect">
            <a:avLst/>
          </a:prstGeom>
        </p:spPr>
        <p:txBody>
          <a:bodyPr vert="horz" lIns="0" rIns="0" bIns="0" anchor="b">
            <a:normAutofit/>
          </a:bodyPr>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935480"/>
            <a:ext cx="8229600" cy="438912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457200" y="6356350"/>
            <a:ext cx="21336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fld id="{8E8B8DE8-2790-4C4F-9CEE-462B3C7F8A28}" type="datetimeFigureOut">
              <a:rPr lang="en-US" smtClean="0"/>
              <a:pPr/>
              <a:t>6/15/2020</a:t>
            </a:fld>
            <a:endParaRPr lang="en-US" dirty="0"/>
          </a:p>
        </p:txBody>
      </p:sp>
      <p:sp>
        <p:nvSpPr>
          <p:cNvPr id="22" name="Footer Placeholder 21"/>
          <p:cNvSpPr>
            <a:spLocks noGrp="1"/>
          </p:cNvSpPr>
          <p:nvPr>
            <p:ph type="ftr" sz="quarter" idx="3"/>
          </p:nvPr>
        </p:nvSpPr>
        <p:spPr>
          <a:xfrm>
            <a:off x="2667000" y="6356350"/>
            <a:ext cx="33528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endParaRPr lang="en-US" dirty="0"/>
          </a:p>
        </p:txBody>
      </p:sp>
      <p:sp>
        <p:nvSpPr>
          <p:cNvPr id="18" name="Slide Number Placeholder 17"/>
          <p:cNvSpPr>
            <a:spLocks noGrp="1"/>
          </p:cNvSpPr>
          <p:nvPr>
            <p:ph type="sldNum" sz="quarter" idx="4"/>
          </p:nvPr>
        </p:nvSpPr>
        <p:spPr>
          <a:xfrm>
            <a:off x="7924800" y="6356350"/>
            <a:ext cx="762000" cy="365125"/>
          </a:xfrm>
          <a:prstGeom prst="rect">
            <a:avLst/>
          </a:prstGeom>
        </p:spPr>
        <p:txBody>
          <a:bodyPr vert="horz" lIns="0" tIns="0" rIns="0" bIns="0" anchor="b"/>
          <a:lstStyle>
            <a:lvl1pPr algn="r" eaLnBrk="1" latinLnBrk="0" hangingPunct="1">
              <a:defRPr kumimoji="0" sz="1200">
                <a:solidFill>
                  <a:schemeClr val="tx2">
                    <a:shade val="90000"/>
                  </a:schemeClr>
                </a:solidFill>
              </a:defRPr>
            </a:lvl1pPr>
          </a:lstStyle>
          <a:p>
            <a:fld id="{196522D4-F9E7-4F31-A2DD-8C235F889B07}" type="slidenum">
              <a:rPr lang="en-US" smtClean="0"/>
              <a:pPr/>
              <a:t>‹#›</a:t>
            </a:fld>
            <a:endParaRPr lang="en-US" dirty="0"/>
          </a:p>
        </p:txBody>
      </p:sp>
      <p:grpSp>
        <p:nvGrpSpPr>
          <p:cNvPr id="2" name="Group 1"/>
          <p:cNvGrpSpPr/>
          <p:nvPr/>
        </p:nvGrpSpPr>
        <p:grpSpPr>
          <a:xfrm>
            <a:off x="-19017" y="202408"/>
            <a:ext cx="9180548" cy="649224"/>
            <a:chOff x="-19045" y="216550"/>
            <a:chExt cx="9180548" cy="649224"/>
          </a:xfrm>
        </p:grpSpPr>
        <p:sp>
          <p:nvSpPr>
            <p:cNvPr id="12" name="Freeform 11"/>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13" name="Freeform 12"/>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dirty="0"/>
            </a:p>
          </p:txBody>
        </p:sp>
      </p:gr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5000" b="0" kern="1200">
          <a:ln>
            <a:noFill/>
          </a:ln>
          <a:solidFill>
            <a:schemeClr val="tx2"/>
          </a:solidFill>
          <a:effectLst/>
          <a:latin typeface="+mj-lt"/>
          <a:ea typeface="+mj-ea"/>
          <a:cs typeface="+mj-cs"/>
        </a:defRPr>
      </a:lvl1pPr>
    </p:titleStyle>
    <p:bodyStyle>
      <a:lvl1pPr marL="274320" indent="-274320" algn="l" rtl="0" eaLnBrk="1" latinLnBrk="0" hangingPunct="1">
        <a:spcBef>
          <a:spcPct val="20000"/>
        </a:spcBef>
        <a:buClr>
          <a:schemeClr val="accent3"/>
        </a:buClr>
        <a:buSzPct val="95000"/>
        <a:buFont typeface="Wingdings 2"/>
        <a:buChar char=""/>
        <a:defRPr kumimoji="0" sz="2600" kern="1200">
          <a:solidFill>
            <a:schemeClr val="tx1"/>
          </a:solidFill>
          <a:latin typeface="+mn-lt"/>
          <a:ea typeface="+mn-ea"/>
          <a:cs typeface="+mn-cs"/>
        </a:defRPr>
      </a:lvl1pPr>
      <a:lvl2pPr marL="640080" indent="-246888" algn="l" rtl="0" eaLnBrk="1" latinLnBrk="0" hangingPunct="1">
        <a:spcBef>
          <a:spcPct val="20000"/>
        </a:spcBef>
        <a:buClr>
          <a:schemeClr val="accent1"/>
        </a:buClr>
        <a:buSzPct val="85000"/>
        <a:buFont typeface="Wingdings 2"/>
        <a:buChar char=""/>
        <a:defRPr kumimoji="0" sz="2400" kern="1200">
          <a:solidFill>
            <a:schemeClr val="tx1"/>
          </a:solidFill>
          <a:latin typeface="+mn-lt"/>
          <a:ea typeface="+mn-ea"/>
          <a:cs typeface="+mn-cs"/>
        </a:defRPr>
      </a:lvl2pPr>
      <a:lvl3pPr marL="914400" indent="-246888" algn="l" rtl="0" eaLnBrk="1" latinLnBrk="0" hangingPunct="1">
        <a:spcBef>
          <a:spcPct val="20000"/>
        </a:spcBef>
        <a:buClr>
          <a:schemeClr val="accent2"/>
        </a:buClr>
        <a:buSzPct val="70000"/>
        <a:buFont typeface="Wingdings 2"/>
        <a:buChar char=""/>
        <a:defRPr kumimoji="0" sz="2100" kern="1200">
          <a:solidFill>
            <a:schemeClr val="tx1"/>
          </a:solidFill>
          <a:latin typeface="+mn-lt"/>
          <a:ea typeface="+mn-ea"/>
          <a:cs typeface="+mn-cs"/>
        </a:defRPr>
      </a:lvl3pPr>
      <a:lvl4pPr marL="1188720" indent="-210312" algn="l" rtl="0" eaLnBrk="1" latinLnBrk="0" hangingPunct="1">
        <a:spcBef>
          <a:spcPct val="20000"/>
        </a:spcBef>
        <a:buClr>
          <a:schemeClr val="accent3"/>
        </a:buClr>
        <a:buSzPct val="65000"/>
        <a:buFont typeface="Wingdings 2"/>
        <a:buChar char=""/>
        <a:defRPr kumimoji="0" sz="2000" kern="1200">
          <a:solidFill>
            <a:schemeClr val="tx1"/>
          </a:solidFill>
          <a:latin typeface="+mn-lt"/>
          <a:ea typeface="+mn-ea"/>
          <a:cs typeface="+mn-cs"/>
        </a:defRPr>
      </a:lvl4pPr>
      <a:lvl5pPr marL="1463040" indent="-210312" algn="l" rtl="0" eaLnBrk="1" latinLnBrk="0" hangingPunct="1">
        <a:spcBef>
          <a:spcPct val="20000"/>
        </a:spcBef>
        <a:buClr>
          <a:schemeClr val="accent4"/>
        </a:buClr>
        <a:buSzPct val="65000"/>
        <a:buFont typeface="Wingdings 2"/>
        <a:buChar char=""/>
        <a:defRPr kumimoji="0" sz="2000" kern="1200">
          <a:solidFill>
            <a:schemeClr val="tx1"/>
          </a:solidFill>
          <a:latin typeface="+mn-lt"/>
          <a:ea typeface="+mn-ea"/>
          <a:cs typeface="+mn-cs"/>
        </a:defRPr>
      </a:lvl5pPr>
      <a:lvl6pPr marL="1737360" indent="-210312" algn="l" rtl="0" eaLnBrk="1" latinLnBrk="0" hangingPunct="1">
        <a:spcBef>
          <a:spcPct val="20000"/>
        </a:spcBef>
        <a:buClr>
          <a:schemeClr val="accent5"/>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6"/>
        </a:buClr>
        <a:buSzPct val="80000"/>
        <a:buFont typeface="Wingdings 2"/>
        <a:buChar char=""/>
        <a:defRPr kumimoji="0" sz="1600" kern="1200" baseline="0">
          <a:solidFill>
            <a:schemeClr val="tx1"/>
          </a:solidFill>
          <a:latin typeface="+mn-lt"/>
          <a:ea typeface="+mn-ea"/>
          <a:cs typeface="+mn-cs"/>
        </a:defRPr>
      </a:lvl7pPr>
      <a:lvl8pPr marL="2194560" indent="-182880" algn="l" rtl="0" eaLnBrk="1" latinLnBrk="0" hangingPunct="1">
        <a:spcBef>
          <a:spcPct val="20000"/>
        </a:spcBef>
        <a:buClr>
          <a:schemeClr val="tx2"/>
        </a:buClr>
        <a:buChar char="•"/>
        <a:defRPr kumimoji="0" sz="1600" kern="1200">
          <a:solidFill>
            <a:schemeClr val="tx1"/>
          </a:solidFill>
          <a:latin typeface="+mn-lt"/>
          <a:ea typeface="+mn-ea"/>
          <a:cs typeface="+mn-cs"/>
        </a:defRPr>
      </a:lvl8pPr>
      <a:lvl9pPr marL="2468880" indent="-182880" algn="l" rtl="0" eaLnBrk="1" latinLnBrk="0" hangingPunct="1">
        <a:spcBef>
          <a:spcPct val="20000"/>
        </a:spcBef>
        <a:buClr>
          <a:schemeClr val="tx2"/>
        </a:buClr>
        <a:buFontTx/>
        <a:buChar char="•"/>
        <a:defRPr kumimoji="0" sz="14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400" dirty="0" smtClean="0">
                <a:latin typeface="+mn-lt"/>
              </a:rPr>
              <a:t>CHEMISTRY  OF  CHEESE  (PART-2)</a:t>
            </a:r>
            <a:endParaRPr lang="en-US" sz="4400" dirty="0">
              <a:latin typeface="+mn-lt"/>
            </a:endParaRPr>
          </a:p>
        </p:txBody>
      </p:sp>
      <p:sp>
        <p:nvSpPr>
          <p:cNvPr id="3" name="Subtitle 2"/>
          <p:cNvSpPr>
            <a:spLocks noGrp="1"/>
          </p:cNvSpPr>
          <p:nvPr>
            <p:ph type="subTitle" idx="1"/>
          </p:nvPr>
        </p:nvSpPr>
        <p:spPr/>
        <p:txBody>
          <a:bodyPr/>
          <a:lstStyle/>
          <a:p>
            <a:r>
              <a:rPr lang="en-US" dirty="0" smtClean="0"/>
              <a:t>By Manish Kumar</a:t>
            </a:r>
            <a:endParaRPr lang="en-US"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14290"/>
            <a:ext cx="8229600" cy="1071570"/>
          </a:xfrm>
        </p:spPr>
        <p:txBody>
          <a:bodyPr/>
          <a:lstStyle/>
          <a:p>
            <a:r>
              <a:rPr lang="en-US" dirty="0" smtClean="0"/>
              <a:t>Milk Clotting Enzymes</a:t>
            </a:r>
            <a:endParaRPr lang="en-US" dirty="0"/>
          </a:p>
        </p:txBody>
      </p:sp>
      <p:sp>
        <p:nvSpPr>
          <p:cNvPr id="3" name="Content Placeholder 2"/>
          <p:cNvSpPr>
            <a:spLocks noGrp="1"/>
          </p:cNvSpPr>
          <p:nvPr>
            <p:ph idx="1"/>
          </p:nvPr>
        </p:nvSpPr>
        <p:spPr>
          <a:xfrm>
            <a:off x="0" y="1285860"/>
            <a:ext cx="9144000" cy="5572140"/>
          </a:xfrm>
        </p:spPr>
        <p:txBody>
          <a:bodyPr>
            <a:normAutofit lnSpcReduction="10000"/>
          </a:bodyPr>
          <a:lstStyle/>
          <a:p>
            <a:r>
              <a:rPr lang="en-US" dirty="0" smtClean="0"/>
              <a:t>Rennet: Rennet is a complex of enzymes produced in any mammalian stomach to digest the mother’s milk. Rennet contains many enzymes, including a proteolytic enzyme (protease) that coagulates the milk, causing it to separate into curd and whey. The active enzyme in rennet is called chymosin or rennin but there are also other important enzymes in it, e.g. – pepsin and lipase. There are non- animal sources for rennet that are suitable for vegetarian consumption. </a:t>
            </a:r>
          </a:p>
          <a:p>
            <a:pPr>
              <a:buNone/>
            </a:pPr>
            <a:r>
              <a:rPr lang="en-US" dirty="0" smtClean="0"/>
              <a:t>   Natural calf rennet is extracted from the inner mucosa of the fourth stomach chamber (the abomasum) of young, unweand calves. If rennet is extracted from older calves, the rennet contains less or no chymosin but a high level of pepsin.</a:t>
            </a:r>
          </a:p>
          <a:p>
            <a:endParaRPr lang="en-US" dirty="0" smtClean="0"/>
          </a:p>
          <a:p>
            <a:endParaRPr lang="en-US"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85728"/>
            <a:ext cx="8229600" cy="142876"/>
          </a:xfrm>
        </p:spPr>
        <p:txBody>
          <a:bodyPr>
            <a:normAutofit fontScale="90000"/>
          </a:bodyPr>
          <a:lstStyle/>
          <a:p>
            <a:r>
              <a:rPr lang="en-US" dirty="0" smtClean="0"/>
              <a:t>.</a:t>
            </a:r>
            <a:endParaRPr lang="en-US" dirty="0"/>
          </a:p>
        </p:txBody>
      </p:sp>
      <p:sp>
        <p:nvSpPr>
          <p:cNvPr id="3" name="Content Placeholder 2"/>
          <p:cNvSpPr>
            <a:spLocks noGrp="1"/>
          </p:cNvSpPr>
          <p:nvPr>
            <p:ph idx="1"/>
          </p:nvPr>
        </p:nvSpPr>
        <p:spPr>
          <a:xfrm>
            <a:off x="0" y="428604"/>
            <a:ext cx="9144000" cy="6429396"/>
          </a:xfrm>
        </p:spPr>
        <p:txBody>
          <a:bodyPr>
            <a:normAutofit/>
          </a:bodyPr>
          <a:lstStyle/>
          <a:p>
            <a:r>
              <a:rPr lang="en-US" sz="2200" dirty="0" smtClean="0"/>
              <a:t>Rennin is an enzyme which can function very powerfully as a clotting agent at pH 6.2 to 6.4. The ratio of clotting to proteolytic power of chymosin/ rennin is very high. Conversally, the other enzyme pepsin, functions best at high acidities (pH 1.7 to 2.3) and the ration of clotting to proteolytic power is lower. All proteolytic enzymes can clot milk but the specific value of rennet in Cheese making is that it gives rapid clotting without much proteolysis. Proteolysis by enzymes like pepsin, papain etc. can lead to bitterness in Cheese. The rennet extract from the young milk fed calf contains 88 to 94% rennin and 6 to 12% pepsin. </a:t>
            </a:r>
            <a:endParaRPr lang="en-US" sz="2200" dirty="0"/>
          </a:p>
        </p:txBody>
      </p:sp>
      <p:pic>
        <p:nvPicPr>
          <p:cNvPr id="4" name="Picture 3" descr="junket.jpg"/>
          <p:cNvPicPr>
            <a:picLocks noChangeAspect="1"/>
          </p:cNvPicPr>
          <p:nvPr/>
        </p:nvPicPr>
        <p:blipFill>
          <a:blip r:embed="rId2"/>
          <a:stretch>
            <a:fillRect/>
          </a:stretch>
        </p:blipFill>
        <p:spPr>
          <a:xfrm>
            <a:off x="1785919" y="3500438"/>
            <a:ext cx="5286412" cy="3357562"/>
          </a:xfrm>
          <a:prstGeom prst="rect">
            <a:avLst/>
          </a:prstGeom>
        </p:spPr>
      </p:pic>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00034" y="142852"/>
            <a:ext cx="8229600" cy="1143008"/>
          </a:xfrm>
        </p:spPr>
        <p:txBody>
          <a:bodyPr/>
          <a:lstStyle/>
          <a:p>
            <a:r>
              <a:rPr lang="en-US" dirty="0" smtClean="0"/>
              <a:t>Enzymatic Coagulation of Milk</a:t>
            </a:r>
            <a:endParaRPr lang="en-US" dirty="0"/>
          </a:p>
        </p:txBody>
      </p:sp>
      <p:sp>
        <p:nvSpPr>
          <p:cNvPr id="3" name="Content Placeholder 2"/>
          <p:cNvSpPr>
            <a:spLocks noGrp="1"/>
          </p:cNvSpPr>
          <p:nvPr>
            <p:ph idx="1"/>
          </p:nvPr>
        </p:nvSpPr>
        <p:spPr>
          <a:xfrm>
            <a:off x="0" y="1357298"/>
            <a:ext cx="9144000" cy="5500702"/>
          </a:xfrm>
        </p:spPr>
        <p:txBody>
          <a:bodyPr>
            <a:normAutofit/>
          </a:bodyPr>
          <a:lstStyle/>
          <a:p>
            <a:r>
              <a:rPr lang="en-US" sz="2200" dirty="0" smtClean="0"/>
              <a:t>Rennet coagulation of milk is a two - stage  process, the first involving the enzymatic production of para casein and peptides, the second involving the precipitation of para casein by calcium at temperatures above 20 ̊C. The unique reaction in the rennet coagulation of milk is the specific rapid hydrolysis of </a:t>
            </a:r>
            <a:r>
              <a:rPr lang="el-GR" sz="2200" dirty="0" smtClean="0"/>
              <a:t>κ</a:t>
            </a:r>
            <a:r>
              <a:rPr lang="en-US" sz="2200" dirty="0" smtClean="0"/>
              <a:t>-casein by acid proteinages causing it to lose its ability to stabalize the calcium- sensitive  caseins . </a:t>
            </a:r>
          </a:p>
          <a:p>
            <a:r>
              <a:rPr lang="en-US" sz="2200" dirty="0" smtClean="0"/>
              <a:t>The protein chain of  </a:t>
            </a:r>
            <a:r>
              <a:rPr lang="el-GR" sz="2200" dirty="0" smtClean="0"/>
              <a:t>κ</a:t>
            </a:r>
            <a:r>
              <a:rPr lang="en-US" sz="2200" dirty="0" smtClean="0"/>
              <a:t>-casein (1-169 residues) consists of two quite different segments. One ( the C- terminal ) third of the protein ( 106- 169 residues) is highly negatively charged and is very hydrophilic. The remaining  two -third  of the molecule ( 1-105 residues) carries a net positive charge and is hydrophobic in nature. </a:t>
            </a:r>
          </a:p>
          <a:p>
            <a:r>
              <a:rPr lang="en-US" sz="2200" dirty="0" smtClean="0"/>
              <a:t>The cleavage of a peptide bond (i.e. Phe 105- Met 106) between these two regions in the </a:t>
            </a:r>
            <a:r>
              <a:rPr lang="el-GR" sz="2200" dirty="0" smtClean="0"/>
              <a:t>κ</a:t>
            </a:r>
            <a:r>
              <a:rPr lang="en-US" sz="2200" dirty="0" smtClean="0"/>
              <a:t>- casein splits off the hydrophilic  portion of the protein (i.e.  </a:t>
            </a:r>
            <a:r>
              <a:rPr lang="en-US" sz="2200" dirty="0" err="1" smtClean="0"/>
              <a:t>caseino</a:t>
            </a:r>
            <a:r>
              <a:rPr lang="en-US" sz="2200" dirty="0" smtClean="0"/>
              <a:t>- peptide) and thereby markedly alters the character of casein micelles. </a:t>
            </a:r>
            <a:r>
              <a:rPr lang="en-US" sz="2200" dirty="0" err="1" smtClean="0"/>
              <a:t>Susuptibility</a:t>
            </a:r>
            <a:r>
              <a:rPr lang="en-US" sz="2200" dirty="0" smtClean="0"/>
              <a:t> of this bond to cleavage by chymosin /acid</a:t>
            </a:r>
            <a:endParaRPr lang="en-US" sz="2200" dirty="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14290"/>
            <a:ext cx="8229600" cy="71438"/>
          </a:xfrm>
        </p:spPr>
        <p:txBody>
          <a:bodyPr>
            <a:normAutofit fontScale="90000"/>
          </a:bodyPr>
          <a:lstStyle/>
          <a:p>
            <a:r>
              <a:rPr lang="en-US" dirty="0" smtClean="0"/>
              <a:t>.</a:t>
            </a:r>
            <a:endParaRPr lang="en-US" dirty="0"/>
          </a:p>
        </p:txBody>
      </p:sp>
      <p:sp>
        <p:nvSpPr>
          <p:cNvPr id="3" name="Content Placeholder 2"/>
          <p:cNvSpPr>
            <a:spLocks noGrp="1"/>
          </p:cNvSpPr>
          <p:nvPr>
            <p:ph idx="1"/>
          </p:nvPr>
        </p:nvSpPr>
        <p:spPr>
          <a:xfrm>
            <a:off x="0" y="285728"/>
            <a:ext cx="9144000" cy="6572272"/>
          </a:xfrm>
        </p:spPr>
        <p:txBody>
          <a:bodyPr>
            <a:normAutofit lnSpcReduction="10000"/>
          </a:bodyPr>
          <a:lstStyle/>
          <a:p>
            <a:pPr>
              <a:buNone/>
            </a:pPr>
            <a:r>
              <a:rPr lang="en-US" sz="2200" dirty="0" smtClean="0"/>
              <a:t>    </a:t>
            </a:r>
            <a:r>
              <a:rPr lang="en-US" sz="2200" dirty="0" err="1" smtClean="0"/>
              <a:t>proteinaseo</a:t>
            </a:r>
            <a:r>
              <a:rPr lang="en-US" sz="2200" dirty="0" smtClean="0"/>
              <a:t> is very high compared to any other peptide bond in the milk protein system. It is mainly due to the type and sequence of those amino acids immediately surrounding </a:t>
            </a:r>
            <a:r>
              <a:rPr lang="en-US" sz="2200" dirty="0" err="1" smtClean="0"/>
              <a:t>sectile</a:t>
            </a:r>
            <a:r>
              <a:rPr lang="en-US" sz="2200" dirty="0" smtClean="0"/>
              <a:t> bond (i.e. Phe 105- Met 106).</a:t>
            </a:r>
          </a:p>
          <a:p>
            <a:r>
              <a:rPr lang="en-US" sz="2200" dirty="0" smtClean="0"/>
              <a:t>As a consequence of </a:t>
            </a:r>
            <a:r>
              <a:rPr lang="en-US" sz="2200" dirty="0" err="1" smtClean="0"/>
              <a:t>spliting</a:t>
            </a:r>
            <a:r>
              <a:rPr lang="en-US" sz="2200" dirty="0" smtClean="0"/>
              <a:t> of the </a:t>
            </a:r>
            <a:r>
              <a:rPr lang="en-US" sz="2200" dirty="0" err="1" smtClean="0"/>
              <a:t>sectile</a:t>
            </a:r>
            <a:r>
              <a:rPr lang="en-US" sz="2200" dirty="0" smtClean="0"/>
              <a:t> bond, the heat charge on the micelles is reduced (from -10/-20 </a:t>
            </a:r>
            <a:r>
              <a:rPr lang="en-US" sz="2200" dirty="0" err="1" smtClean="0"/>
              <a:t>mv</a:t>
            </a:r>
            <a:r>
              <a:rPr lang="en-US" sz="2200" dirty="0" smtClean="0"/>
              <a:t> to -5/-7 </a:t>
            </a:r>
            <a:r>
              <a:rPr lang="en-US" sz="2200" dirty="0" err="1" smtClean="0"/>
              <a:t>mv</a:t>
            </a:r>
            <a:r>
              <a:rPr lang="en-US" sz="2200" dirty="0" smtClean="0"/>
              <a:t>) and positively charged sites and exposed which can react with negatively charged groups on their micelles. Removed of </a:t>
            </a:r>
            <a:r>
              <a:rPr lang="en-US" sz="2200" dirty="0" err="1" smtClean="0"/>
              <a:t>protuity</a:t>
            </a:r>
            <a:r>
              <a:rPr lang="en-US" sz="2200" dirty="0" smtClean="0"/>
              <a:t> peptides from the surfaces also contribute to decrease in inter-</a:t>
            </a:r>
            <a:r>
              <a:rPr lang="en-US" sz="2200" dirty="0" err="1" smtClean="0"/>
              <a:t>miceller</a:t>
            </a:r>
            <a:r>
              <a:rPr lang="en-US" sz="2200" dirty="0" smtClean="0"/>
              <a:t> repulsive forces. As a result, the altered casein micelle in pressure of Ca interact to form a three dimensional network which become the coagulum. </a:t>
            </a:r>
          </a:p>
          <a:p>
            <a:pPr>
              <a:buNone/>
            </a:pPr>
            <a:r>
              <a:rPr lang="en-US" sz="2200" dirty="0" smtClean="0"/>
              <a:t> </a:t>
            </a:r>
            <a:r>
              <a:rPr lang="en-US" sz="2200" dirty="0" smtClean="0"/>
              <a:t>                         </a:t>
            </a:r>
            <a:r>
              <a:rPr lang="en-US" sz="2200" b="1" dirty="0" smtClean="0"/>
              <a:t>Enzymatic hydrolysis of casein</a:t>
            </a:r>
            <a:endParaRPr lang="en-US" sz="2200" dirty="0" smtClean="0"/>
          </a:p>
          <a:p>
            <a:pPr>
              <a:buNone/>
            </a:pPr>
            <a:r>
              <a:rPr lang="en-US" sz="2200" dirty="0" smtClean="0"/>
              <a:t>                     Rennet </a:t>
            </a:r>
            <a:endParaRPr lang="en-US" sz="2200" dirty="0" smtClean="0"/>
          </a:p>
          <a:p>
            <a:pPr>
              <a:buNone/>
            </a:pPr>
            <a:r>
              <a:rPr lang="en-US" sz="2200" dirty="0" smtClean="0"/>
              <a:t>   Casein                            Para-</a:t>
            </a:r>
            <a:r>
              <a:rPr lang="el-GR" sz="2200" dirty="0" smtClean="0"/>
              <a:t>κ</a:t>
            </a:r>
            <a:r>
              <a:rPr lang="en-US" sz="2200" dirty="0" smtClean="0"/>
              <a:t>-casein     +     </a:t>
            </a:r>
            <a:r>
              <a:rPr lang="en-US" sz="2200" dirty="0" err="1" smtClean="0"/>
              <a:t>Glycomacropeptides</a:t>
            </a:r>
            <a:endParaRPr lang="en-US" sz="2200" dirty="0" smtClean="0"/>
          </a:p>
          <a:p>
            <a:pPr>
              <a:buNone/>
            </a:pPr>
            <a:r>
              <a:rPr lang="en-US" sz="2200" dirty="0" smtClean="0"/>
              <a:t> </a:t>
            </a:r>
            <a:r>
              <a:rPr lang="en-US" sz="2200" dirty="0" smtClean="0"/>
              <a:t>                                         (Hydrophobic)           (Hydrophilic)</a:t>
            </a:r>
          </a:p>
          <a:p>
            <a:pPr>
              <a:buNone/>
            </a:pPr>
            <a:r>
              <a:rPr lang="en-US" sz="2200" dirty="0"/>
              <a:t> </a:t>
            </a:r>
            <a:r>
              <a:rPr lang="en-US" sz="2200" dirty="0" smtClean="0"/>
              <a:t>                                                          </a:t>
            </a:r>
          </a:p>
          <a:p>
            <a:pPr>
              <a:buNone/>
            </a:pPr>
            <a:r>
              <a:rPr lang="en-US" sz="2200" dirty="0" smtClean="0"/>
              <a:t> </a:t>
            </a:r>
            <a:r>
              <a:rPr lang="en-US" sz="2200" dirty="0" smtClean="0"/>
              <a:t>                                                           Ca⁺⁺, 30 ̊C</a:t>
            </a:r>
          </a:p>
          <a:p>
            <a:pPr>
              <a:buNone/>
            </a:pPr>
            <a:r>
              <a:rPr lang="en-US" sz="2200" dirty="0" smtClean="0"/>
              <a:t> </a:t>
            </a:r>
            <a:r>
              <a:rPr lang="en-US" sz="2200" dirty="0" smtClean="0"/>
              <a:t>    </a:t>
            </a:r>
          </a:p>
          <a:p>
            <a:pPr>
              <a:buNone/>
            </a:pPr>
            <a:r>
              <a:rPr lang="en-US" sz="2200" dirty="0" smtClean="0"/>
              <a:t> </a:t>
            </a:r>
            <a:r>
              <a:rPr lang="en-US" sz="2200" dirty="0" smtClean="0"/>
              <a:t>                           Gel </a:t>
            </a:r>
            <a:r>
              <a:rPr lang="en-US" sz="2200" dirty="0" err="1" smtClean="0"/>
              <a:t>occuled</a:t>
            </a:r>
            <a:r>
              <a:rPr lang="en-US" sz="2200" dirty="0" smtClean="0"/>
              <a:t> with fat globules</a:t>
            </a:r>
            <a:endParaRPr lang="en-US" sz="2200" dirty="0" smtClean="0"/>
          </a:p>
        </p:txBody>
      </p:sp>
      <p:sp>
        <p:nvSpPr>
          <p:cNvPr id="4" name="Right Arrow 3"/>
          <p:cNvSpPr/>
          <p:nvPr/>
        </p:nvSpPr>
        <p:spPr>
          <a:xfrm>
            <a:off x="1357290" y="4286256"/>
            <a:ext cx="1500198" cy="188595"/>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Down Arrow 4"/>
          <p:cNvSpPr/>
          <p:nvPr/>
        </p:nvSpPr>
        <p:spPr>
          <a:xfrm>
            <a:off x="4000496" y="5000636"/>
            <a:ext cx="142876" cy="92867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85728"/>
            <a:ext cx="8229600" cy="1000132"/>
          </a:xfrm>
        </p:spPr>
        <p:txBody>
          <a:bodyPr/>
          <a:lstStyle/>
          <a:p>
            <a:r>
              <a:rPr lang="en-US" dirty="0" smtClean="0"/>
              <a:t>Cheese Ripening</a:t>
            </a:r>
            <a:endParaRPr lang="en-US" dirty="0"/>
          </a:p>
        </p:txBody>
      </p:sp>
      <p:sp>
        <p:nvSpPr>
          <p:cNvPr id="3" name="Content Placeholder 2"/>
          <p:cNvSpPr>
            <a:spLocks noGrp="1"/>
          </p:cNvSpPr>
          <p:nvPr>
            <p:ph idx="1"/>
          </p:nvPr>
        </p:nvSpPr>
        <p:spPr>
          <a:xfrm>
            <a:off x="0" y="1285860"/>
            <a:ext cx="9144000" cy="5572140"/>
          </a:xfrm>
        </p:spPr>
        <p:txBody>
          <a:bodyPr>
            <a:normAutofit/>
          </a:bodyPr>
          <a:lstStyle/>
          <a:p>
            <a:r>
              <a:rPr lang="en-US" sz="2200" dirty="0" smtClean="0"/>
              <a:t>Ripening involves microbial and chemical changes which are responsible for development of typical characteristics of varieties of Cheese. Microbial changes involve death and </a:t>
            </a:r>
            <a:r>
              <a:rPr lang="en-US" sz="2200" dirty="0" err="1" smtClean="0"/>
              <a:t>lysis</a:t>
            </a:r>
            <a:r>
              <a:rPr lang="en-US" sz="2200" dirty="0" smtClean="0"/>
              <a:t> of the starter cells, development of non- starter </a:t>
            </a:r>
            <a:r>
              <a:rPr lang="en-US" sz="2200" dirty="0" err="1" smtClean="0"/>
              <a:t>microflora</a:t>
            </a:r>
            <a:r>
              <a:rPr lang="en-US" sz="2200" dirty="0" smtClean="0"/>
              <a:t> and growth of secondary </a:t>
            </a:r>
            <a:r>
              <a:rPr lang="en-US" sz="2200" dirty="0" err="1" smtClean="0"/>
              <a:t>microflora</a:t>
            </a:r>
            <a:r>
              <a:rPr lang="en-US" sz="2200" dirty="0" smtClean="0"/>
              <a:t>. Ripening usually causes softening of the Cheese texture due to hydrolysis of the casein  matrix, change in pH and change in water binding ability of the curd. Flavour production is largely described by a series of biochemical events taking place during ripening.</a:t>
            </a:r>
          </a:p>
          <a:p>
            <a:r>
              <a:rPr lang="en-US" sz="2200" dirty="0" smtClean="0"/>
              <a:t>The primary events </a:t>
            </a:r>
            <a:r>
              <a:rPr lang="en-US" sz="2200" dirty="0" err="1" smtClean="0"/>
              <a:t>occuring</a:t>
            </a:r>
            <a:r>
              <a:rPr lang="en-US" sz="2200" dirty="0" smtClean="0"/>
              <a:t> during Cheese ripening are metabolism of residual lactose, lactate metabolism, proteolysis and </a:t>
            </a:r>
            <a:r>
              <a:rPr lang="en-US" sz="2200" dirty="0" err="1" smtClean="0"/>
              <a:t>lipolysis</a:t>
            </a:r>
            <a:r>
              <a:rPr lang="en-US" sz="2200" dirty="0" smtClean="0"/>
              <a:t>. These reactions are mainly responsible for textural changes and development of flavour of Cheese. However, many secondary changes occur simultaneously and modify Cheese texture and flavour. </a:t>
            </a:r>
            <a:endParaRPr lang="en-US" sz="2200" dirty="0"/>
          </a:p>
        </p:txBody>
      </p:sp>
      <p:sp>
        <p:nvSpPr>
          <p:cNvPr id="4" name="Rectangle 3"/>
          <p:cNvSpPr/>
          <p:nvPr/>
        </p:nvSpPr>
        <p:spPr>
          <a:xfrm>
            <a:off x="2071670" y="5786454"/>
            <a:ext cx="4960653" cy="923330"/>
          </a:xfrm>
          <a:prstGeom prst="rect">
            <a:avLst/>
          </a:prstGeom>
          <a:noFill/>
        </p:spPr>
        <p:txBody>
          <a:bodyPr wrap="square" lIns="91440" tIns="45720" rIns="91440" bIns="45720">
            <a:spAutoFit/>
          </a:bodyPr>
          <a:lstStyle/>
          <a:p>
            <a:pPr algn="ctr"/>
            <a:r>
              <a:rPr lang="en-US" sz="5400" b="1" dirty="0" smtClean="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rPr>
              <a:t>Thank  You</a:t>
            </a:r>
            <a:endParaRPr lang="en-US" sz="5400" b="1" cap="none" spc="0" dirty="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endParaRPr>
          </a:p>
        </p:txBody>
      </p:sp>
    </p:spTree>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Flow">
  <a:themeElements>
    <a:clrScheme name="Flow">
      <a:dk1>
        <a:sysClr val="windowText" lastClr="000000"/>
      </a:dk1>
      <a:lt1>
        <a:sysClr val="window" lastClr="FFFFFF"/>
      </a:lt1>
      <a:dk2>
        <a:srgbClr val="04617B"/>
      </a:dk2>
      <a:lt2>
        <a:srgbClr val="DBF5F9"/>
      </a:lt2>
      <a:accent1>
        <a:srgbClr val="0F6FC6"/>
      </a:accent1>
      <a:accent2>
        <a:srgbClr val="009DD9"/>
      </a:accent2>
      <a:accent3>
        <a:srgbClr val="0BD0D9"/>
      </a:accent3>
      <a:accent4>
        <a:srgbClr val="10CF9B"/>
      </a:accent4>
      <a:accent5>
        <a:srgbClr val="7CCA62"/>
      </a:accent5>
      <a:accent6>
        <a:srgbClr val="A5C249"/>
      </a:accent6>
      <a:hlink>
        <a:srgbClr val="E2D700"/>
      </a:hlink>
      <a:folHlink>
        <a:srgbClr val="85DFD0"/>
      </a:folHlink>
    </a:clrScheme>
    <a:fontScheme name="Flow">
      <a:majorFont>
        <a:latin typeface="Calibri"/>
        <a:ea typeface=""/>
        <a:cs typeface=""/>
        <a:font script="Jpan" typeface="ＭＳ Ｐゴシック"/>
        <a:font script="Hang" typeface="HY중고딕"/>
        <a:font script="Hans" typeface="隶书"/>
        <a:font script="Hant" typeface="微軟正黑體"/>
        <a:font script="Arab" typeface="Traditional Arabic"/>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nstantia"/>
        <a:ea typeface=""/>
        <a:cs typeface=""/>
        <a:font script="Jpan" typeface="HGP明朝E"/>
        <a:font script="Hang" typeface="HY신명조"/>
        <a:font script="Hans" typeface="宋体"/>
        <a:font script="Hant" typeface="新細明體"/>
        <a:font script="Arab" typeface="Majalla UI"/>
        <a:font script="Hebr" typeface="David"/>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Flow">
      <a:fillStyleLst>
        <a:solidFill>
          <a:schemeClr val="phClr"/>
        </a:solidFill>
        <a:gradFill rotWithShape="1">
          <a:gsLst>
            <a:gs pos="0">
              <a:schemeClr val="phClr">
                <a:tint val="70000"/>
                <a:satMod val="130000"/>
              </a:schemeClr>
            </a:gs>
            <a:gs pos="43000">
              <a:schemeClr val="phClr">
                <a:tint val="44000"/>
                <a:satMod val="165000"/>
              </a:schemeClr>
            </a:gs>
            <a:gs pos="93000">
              <a:schemeClr val="phClr">
                <a:tint val="15000"/>
                <a:satMod val="165000"/>
              </a:schemeClr>
            </a:gs>
            <a:gs pos="100000">
              <a:schemeClr val="phClr">
                <a:tint val="5000"/>
                <a:satMod val="250000"/>
              </a:schemeClr>
            </a:gs>
          </a:gsLst>
          <a:path path="circle">
            <a:fillToRect l="50000" t="130000" r="50000" b="-30000"/>
          </a:path>
        </a:gradFill>
        <a:gradFill rotWithShape="1">
          <a:gsLst>
            <a:gs pos="0">
              <a:schemeClr val="phClr">
                <a:tint val="98000"/>
                <a:shade val="25000"/>
                <a:satMod val="250000"/>
              </a:schemeClr>
            </a:gs>
            <a:gs pos="68000">
              <a:schemeClr val="phClr">
                <a:tint val="86000"/>
                <a:satMod val="115000"/>
              </a:schemeClr>
            </a:gs>
            <a:gs pos="100000">
              <a:schemeClr val="phClr">
                <a:tint val="50000"/>
                <a:satMod val="150000"/>
              </a:schemeClr>
            </a:gs>
          </a:gsLst>
          <a:path path="circle">
            <a:fillToRect l="50000" t="130000" r="50000" b="-30000"/>
          </a:path>
        </a:gradFill>
      </a:fillStyleLst>
      <a:lnStyleLst>
        <a:ln w="9525" cap="flat" cmpd="sng" algn="ctr">
          <a:solidFill>
            <a:schemeClr val="phClr">
              <a:shade val="50000"/>
              <a:satMod val="103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scene3d>
            <a:camera prst="orthographicFront" fov="0">
              <a:rot lat="0" lon="0" rev="0"/>
            </a:camera>
            <a:lightRig rig="glow" dir="tl">
              <a:rot lat="0" lon="0" rev="900000"/>
            </a:lightRig>
          </a:scene3d>
          <a:sp3d prstMaterial="powder">
            <a:bevelT w="25400" h="38100"/>
          </a:sp3d>
        </a:effectStyle>
      </a:effectStyleLst>
      <a:bgFillStyleLst>
        <a:solidFill>
          <a:schemeClr val="phClr"/>
        </a:solidFill>
        <a:gradFill rotWithShape="1">
          <a:gsLst>
            <a:gs pos="0">
              <a:schemeClr val="phClr">
                <a:tint val="80000"/>
                <a:satMod val="400000"/>
              </a:schemeClr>
            </a:gs>
            <a:gs pos="25000">
              <a:schemeClr val="phClr">
                <a:tint val="83000"/>
                <a:satMod val="320000"/>
              </a:schemeClr>
            </a:gs>
            <a:gs pos="100000">
              <a:schemeClr val="phClr">
                <a:shade val="15000"/>
                <a:satMod val="320000"/>
              </a:schemeClr>
            </a:gs>
          </a:gsLst>
          <a:path path="circle">
            <a:fillToRect l="10000" t="110000" r="10000" b="100000"/>
          </a:path>
        </a:gradFill>
        <a:blipFill>
          <a:blip xmlns:r="http://schemas.openxmlformats.org/officeDocument/2006/relationships" r:embed="rId1">
            <a:duotone>
              <a:schemeClr val="phClr">
                <a:shade val="90000"/>
                <a:satMod val="150000"/>
              </a:schemeClr>
              <a:schemeClr val="phClr">
                <a:tint val="88000"/>
                <a:satMod val="150000"/>
              </a:schemeClr>
            </a:duotone>
          </a:blip>
          <a:tile tx="0" ty="0" sx="65000" sy="65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Flow</Template>
  <TotalTime>119</TotalTime>
  <Words>777</Words>
  <Application>Microsoft Office PowerPoint</Application>
  <PresentationFormat>On-screen Show (4:3)</PresentationFormat>
  <Paragraphs>26</Paragraphs>
  <Slides>6</Slides>
  <Notes>0</Notes>
  <HiddenSlides>0</HiddenSlides>
  <MMClips>0</MMClips>
  <ScaleCrop>false</ScaleCrop>
  <HeadingPairs>
    <vt:vector size="4" baseType="variant">
      <vt:variant>
        <vt:lpstr>Theme</vt:lpstr>
      </vt:variant>
      <vt:variant>
        <vt:i4>1</vt:i4>
      </vt:variant>
      <vt:variant>
        <vt:lpstr>Slide Titles</vt:lpstr>
      </vt:variant>
      <vt:variant>
        <vt:i4>6</vt:i4>
      </vt:variant>
    </vt:vector>
  </HeadingPairs>
  <TitlesOfParts>
    <vt:vector size="7" baseType="lpstr">
      <vt:lpstr>Flow</vt:lpstr>
      <vt:lpstr>CHEMISTRY  OF  CHEESE  (PART-2)</vt:lpstr>
      <vt:lpstr>Milk Clotting Enzymes</vt:lpstr>
      <vt:lpstr>.</vt:lpstr>
      <vt:lpstr>Enzymatic Coagulation of Milk</vt:lpstr>
      <vt:lpstr>.</vt:lpstr>
      <vt:lpstr>Cheese Ripening</vt:lpstr>
    </vt:vector>
  </TitlesOfParts>
  <Company>HP</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CHEMISTRY  OF  CHEESE  (PART-2)</dc:title>
  <dc:creator>HP</dc:creator>
  <cp:lastModifiedBy>HP</cp:lastModifiedBy>
  <cp:revision>14</cp:revision>
  <dcterms:created xsi:type="dcterms:W3CDTF">2020-06-14T07:37:02Z</dcterms:created>
  <dcterms:modified xsi:type="dcterms:W3CDTF">2020-06-15T08:13:11Z</dcterms:modified>
</cp:coreProperties>
</file>