
<file path=[Content_Types].xml><?xml version="1.0" encoding="utf-8"?>
<Types xmlns="http://schemas.openxmlformats.org/package/2006/content-types">
  <Default Extension="png" ContentType="image/png"/>
  <Default Extension="jpeg" ContentType="image/jpeg"/>
  <Default Extension="emf" ContentType="image/x-emf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slides/slide45.xml" ContentType="application/vnd.openxmlformats-officedocument.presentationml.slide+xml"/>
  <Override PartName="/ppt/slides/slide46.xml" ContentType="application/vnd.openxmlformats-officedocument.presentationml.slide+xml"/>
  <Override PartName="/ppt/slides/slide47.xml" ContentType="application/vnd.openxmlformats-officedocument.presentationml.slide+xml"/>
  <Override PartName="/ppt/slides/slide48.xml" ContentType="application/vnd.openxmlformats-officedocument.presentationml.slide+xml"/>
  <Override PartName="/ppt/slides/slide49.xml" ContentType="application/vnd.openxmlformats-officedocument.presentationml.slide+xml"/>
  <Override PartName="/ppt/slides/slide50.xml" ContentType="application/vnd.openxmlformats-officedocument.presentationml.slide+xml"/>
  <Override PartName="/ppt/slides/slide51.xml" ContentType="application/vnd.openxmlformats-officedocument.presentationml.slide+xml"/>
  <Override PartName="/ppt/slides/slide52.xml" ContentType="application/vnd.openxmlformats-officedocument.presentationml.slide+xml"/>
  <Override PartName="/ppt/slides/slide53.xml" ContentType="application/vnd.openxmlformats-officedocument.presentationml.slide+xml"/>
  <Override PartName="/ppt/slides/slide54.xml" ContentType="application/vnd.openxmlformats-officedocument.presentationml.slide+xml"/>
  <Override PartName="/ppt/slides/slide55.xml" ContentType="application/vnd.openxmlformats-officedocument.presentationml.slide+xml"/>
  <Override PartName="/ppt/slides/slide56.xml" ContentType="application/vnd.openxmlformats-officedocument.presentationml.slide+xml"/>
  <Override PartName="/ppt/slides/slide57.xml" ContentType="application/vnd.openxmlformats-officedocument.presentationml.slide+xml"/>
  <Override PartName="/ppt/slides/slide58.xml" ContentType="application/vnd.openxmlformats-officedocument.presentationml.slide+xml"/>
  <Override PartName="/ppt/slides/slide59.xml" ContentType="application/vnd.openxmlformats-officedocument.presentationml.slide+xml"/>
  <Override PartName="/ppt/slides/slide60.xml" ContentType="application/vnd.openxmlformats-officedocument.presentationml.slide+xml"/>
  <Override PartName="/ppt/slides/slide61.xml" ContentType="application/vnd.openxmlformats-officedocument.presentationml.slide+xml"/>
  <Override PartName="/ppt/slides/slide62.xml" ContentType="application/vnd.openxmlformats-officedocument.presentationml.slide+xml"/>
  <Override PartName="/ppt/slides/slide63.xml" ContentType="application/vnd.openxmlformats-officedocument.presentationml.slide+xml"/>
  <Override PartName="/ppt/slides/slide64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732" r:id="rId1"/>
  </p:sldMasterIdLst>
  <p:sldIdLst>
    <p:sldId id="256" r:id="rId2"/>
    <p:sldId id="258" r:id="rId3"/>
    <p:sldId id="259" r:id="rId4"/>
    <p:sldId id="318" r:id="rId5"/>
    <p:sldId id="319" r:id="rId6"/>
    <p:sldId id="320" r:id="rId7"/>
    <p:sldId id="260" r:id="rId8"/>
    <p:sldId id="261" r:id="rId9"/>
    <p:sldId id="264" r:id="rId10"/>
    <p:sldId id="265" r:id="rId11"/>
    <p:sldId id="266" r:id="rId12"/>
    <p:sldId id="267" r:id="rId13"/>
    <p:sldId id="268" r:id="rId14"/>
    <p:sldId id="269" r:id="rId15"/>
    <p:sldId id="286" r:id="rId16"/>
    <p:sldId id="287" r:id="rId17"/>
    <p:sldId id="270" r:id="rId18"/>
    <p:sldId id="271" r:id="rId19"/>
    <p:sldId id="272" r:id="rId20"/>
    <p:sldId id="273" r:id="rId21"/>
    <p:sldId id="284" r:id="rId22"/>
    <p:sldId id="274" r:id="rId23"/>
    <p:sldId id="275" r:id="rId24"/>
    <p:sldId id="277" r:id="rId25"/>
    <p:sldId id="276" r:id="rId26"/>
    <p:sldId id="278" r:id="rId27"/>
    <p:sldId id="279" r:id="rId28"/>
    <p:sldId id="280" r:id="rId29"/>
    <p:sldId id="281" r:id="rId30"/>
    <p:sldId id="321" r:id="rId31"/>
    <p:sldId id="289" r:id="rId32"/>
    <p:sldId id="282" r:id="rId33"/>
    <p:sldId id="283" r:id="rId34"/>
    <p:sldId id="285" r:id="rId35"/>
    <p:sldId id="288" r:id="rId36"/>
    <p:sldId id="290" r:id="rId37"/>
    <p:sldId id="292" r:id="rId38"/>
    <p:sldId id="293" r:id="rId39"/>
    <p:sldId id="294" r:id="rId40"/>
    <p:sldId id="295" r:id="rId41"/>
    <p:sldId id="296" r:id="rId42"/>
    <p:sldId id="299" r:id="rId43"/>
    <p:sldId id="300" r:id="rId44"/>
    <p:sldId id="297" r:id="rId45"/>
    <p:sldId id="298" r:id="rId46"/>
    <p:sldId id="301" r:id="rId47"/>
    <p:sldId id="302" r:id="rId48"/>
    <p:sldId id="303" r:id="rId49"/>
    <p:sldId id="307" r:id="rId50"/>
    <p:sldId id="304" r:id="rId51"/>
    <p:sldId id="305" r:id="rId52"/>
    <p:sldId id="306" r:id="rId53"/>
    <p:sldId id="308" r:id="rId54"/>
    <p:sldId id="309" r:id="rId55"/>
    <p:sldId id="311" r:id="rId56"/>
    <p:sldId id="310" r:id="rId57"/>
    <p:sldId id="312" r:id="rId58"/>
    <p:sldId id="322" r:id="rId59"/>
    <p:sldId id="323" r:id="rId60"/>
    <p:sldId id="313" r:id="rId61"/>
    <p:sldId id="316" r:id="rId62"/>
    <p:sldId id="314" r:id="rId63"/>
    <p:sldId id="315" r:id="rId64"/>
    <p:sldId id="317" r:id="rId65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9D7B26C5-4107-4FEC-AEDC-1716B250A1EF}" styleName="Light Style 1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12700" cmpd="sng">
              <a:solidFill>
                <a:schemeClr val="tx1"/>
              </a:solidFill>
            </a:ln>
          </a:top>
          <a:bottom>
            <a:ln w="12700" cmpd="sng">
              <a:solidFill>
                <a:schemeClr val="tx1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tx1">
              <a:alpha val="2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tx1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12700" cmpd="sng">
              <a:solidFill>
                <a:schemeClr val="tx1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12700" cmpd="sng">
              <a:solidFill>
                <a:schemeClr val="tx1"/>
              </a:solidFill>
            </a:ln>
          </a:bottom>
        </a:tcBdr>
        <a:fill>
          <a:noFill/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68" d="100"/>
          <a:sy n="68" d="100"/>
        </p:scale>
        <p:origin x="1446" y="72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26" Type="http://schemas.openxmlformats.org/officeDocument/2006/relationships/slide" Target="slides/slide25.xml"/><Relationship Id="rId21" Type="http://schemas.openxmlformats.org/officeDocument/2006/relationships/slide" Target="slides/slide20.xml"/><Relationship Id="rId42" Type="http://schemas.openxmlformats.org/officeDocument/2006/relationships/slide" Target="slides/slide41.xml"/><Relationship Id="rId47" Type="http://schemas.openxmlformats.org/officeDocument/2006/relationships/slide" Target="slides/slide46.xml"/><Relationship Id="rId63" Type="http://schemas.openxmlformats.org/officeDocument/2006/relationships/slide" Target="slides/slide62.xml"/><Relationship Id="rId68" Type="http://schemas.openxmlformats.org/officeDocument/2006/relationships/theme" Target="theme/theme1.xml"/><Relationship Id="rId7" Type="http://schemas.openxmlformats.org/officeDocument/2006/relationships/slide" Target="slides/slide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9" Type="http://schemas.openxmlformats.org/officeDocument/2006/relationships/slide" Target="slides/slide28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slide" Target="slides/slide39.xml"/><Relationship Id="rId45" Type="http://schemas.openxmlformats.org/officeDocument/2006/relationships/slide" Target="slides/slide44.xml"/><Relationship Id="rId53" Type="http://schemas.openxmlformats.org/officeDocument/2006/relationships/slide" Target="slides/slide52.xml"/><Relationship Id="rId58" Type="http://schemas.openxmlformats.org/officeDocument/2006/relationships/slide" Target="slides/slide57.xml"/><Relationship Id="rId66" Type="http://schemas.openxmlformats.org/officeDocument/2006/relationships/presProps" Target="presProps.xml"/><Relationship Id="rId5" Type="http://schemas.openxmlformats.org/officeDocument/2006/relationships/slide" Target="slides/slide4.xml"/><Relationship Id="rId61" Type="http://schemas.openxmlformats.org/officeDocument/2006/relationships/slide" Target="slides/slide60.xml"/><Relationship Id="rId19" Type="http://schemas.openxmlformats.org/officeDocument/2006/relationships/slide" Target="slides/slide1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slide" Target="slides/slide42.xml"/><Relationship Id="rId48" Type="http://schemas.openxmlformats.org/officeDocument/2006/relationships/slide" Target="slides/slide47.xml"/><Relationship Id="rId56" Type="http://schemas.openxmlformats.org/officeDocument/2006/relationships/slide" Target="slides/slide55.xml"/><Relationship Id="rId64" Type="http://schemas.openxmlformats.org/officeDocument/2006/relationships/slide" Target="slides/slide63.xml"/><Relationship Id="rId69" Type="http://schemas.openxmlformats.org/officeDocument/2006/relationships/tableStyles" Target="tableStyles.xml"/><Relationship Id="rId8" Type="http://schemas.openxmlformats.org/officeDocument/2006/relationships/slide" Target="slides/slide7.xml"/><Relationship Id="rId51" Type="http://schemas.openxmlformats.org/officeDocument/2006/relationships/slide" Target="slides/slide50.xml"/><Relationship Id="rId3" Type="http://schemas.openxmlformats.org/officeDocument/2006/relationships/slide" Target="slides/slide2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46" Type="http://schemas.openxmlformats.org/officeDocument/2006/relationships/slide" Target="slides/slide45.xml"/><Relationship Id="rId59" Type="http://schemas.openxmlformats.org/officeDocument/2006/relationships/slide" Target="slides/slide58.xml"/><Relationship Id="rId67" Type="http://schemas.openxmlformats.org/officeDocument/2006/relationships/viewProps" Target="viewProps.xml"/><Relationship Id="rId20" Type="http://schemas.openxmlformats.org/officeDocument/2006/relationships/slide" Target="slides/slide19.xml"/><Relationship Id="rId41" Type="http://schemas.openxmlformats.org/officeDocument/2006/relationships/slide" Target="slides/slide40.xml"/><Relationship Id="rId54" Type="http://schemas.openxmlformats.org/officeDocument/2006/relationships/slide" Target="slides/slide53.xml"/><Relationship Id="rId62" Type="http://schemas.openxmlformats.org/officeDocument/2006/relationships/slide" Target="slides/slide6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49" Type="http://schemas.openxmlformats.org/officeDocument/2006/relationships/slide" Target="slides/slide48.xml"/><Relationship Id="rId57" Type="http://schemas.openxmlformats.org/officeDocument/2006/relationships/slide" Target="slides/slide56.xml"/><Relationship Id="rId10" Type="http://schemas.openxmlformats.org/officeDocument/2006/relationships/slide" Target="slides/slide9.xml"/><Relationship Id="rId31" Type="http://schemas.openxmlformats.org/officeDocument/2006/relationships/slide" Target="slides/slide30.xml"/><Relationship Id="rId44" Type="http://schemas.openxmlformats.org/officeDocument/2006/relationships/slide" Target="slides/slide43.xml"/><Relationship Id="rId52" Type="http://schemas.openxmlformats.org/officeDocument/2006/relationships/slide" Target="slides/slide51.xml"/><Relationship Id="rId60" Type="http://schemas.openxmlformats.org/officeDocument/2006/relationships/slide" Target="slides/slide59.xml"/><Relationship Id="rId65" Type="http://schemas.openxmlformats.org/officeDocument/2006/relationships/slide" Target="slides/slide64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39" Type="http://schemas.openxmlformats.org/officeDocument/2006/relationships/slide" Target="slides/slide38.xml"/><Relationship Id="rId34" Type="http://schemas.openxmlformats.org/officeDocument/2006/relationships/slide" Target="slides/slide33.xml"/><Relationship Id="rId50" Type="http://schemas.openxmlformats.org/officeDocument/2006/relationships/slide" Target="slides/slide49.xml"/><Relationship Id="rId55" Type="http://schemas.openxmlformats.org/officeDocument/2006/relationships/slide" Target="slides/slide54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bg>
      <p:bgRef idx="1002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Title 8"/>
          <p:cNvSpPr>
            <a:spLocks noGrp="1"/>
          </p:cNvSpPr>
          <p:nvPr>
            <p:ph type="ctrTitle"/>
          </p:nvPr>
        </p:nvSpPr>
        <p:spPr>
          <a:xfrm>
            <a:off x="533400" y="1371600"/>
            <a:ext cx="7851648" cy="1828800"/>
          </a:xfrm>
          <a:ln>
            <a:noFill/>
          </a:ln>
        </p:spPr>
        <p:txBody>
          <a:bodyPr vert="horz" tIns="0" rIns="18288" bIns="0" anchor="b">
            <a:normAutofit/>
            <a:scene3d>
              <a:camera prst="orthographicFront"/>
              <a:lightRig rig="freezing" dir="t">
                <a:rot lat="0" lon="0" rev="5640000"/>
              </a:lightRig>
            </a:scene3d>
            <a:sp3d prstMaterial="flat">
              <a:bevelT w="38100" h="38100"/>
              <a:contourClr>
                <a:schemeClr val="tx2"/>
              </a:contourClr>
            </a:sp3d>
          </a:bodyPr>
          <a:lstStyle>
            <a:lvl1pPr algn="r" rtl="0">
              <a:spcBef>
                <a:spcPct val="0"/>
              </a:spcBef>
              <a:buNone/>
              <a:defRPr sz="5600" b="1">
                <a:ln>
                  <a:noFill/>
                </a:ln>
                <a:solidFill>
                  <a:schemeClr val="accent3">
                    <a:tint val="90000"/>
                    <a:satMod val="120000"/>
                  </a:schemeClr>
                </a:solidFill>
                <a:effectLst>
                  <a:outerShdw blurRad="38100" dist="25400" dir="5400000" algn="tl" rotWithShape="0">
                    <a:srgbClr val="000000">
                      <a:alpha val="43000"/>
                    </a:srgbClr>
                  </a:outerShdw>
                </a:effectLst>
                <a:latin typeface="+mj-lt"/>
                <a:ea typeface="+mj-ea"/>
                <a:cs typeface="+mj-cs"/>
              </a:defRPr>
            </a:lvl1pPr>
          </a:lstStyle>
          <a:p>
            <a:r>
              <a:rPr kumimoji="0" lang="en-US"/>
              <a:t>Click to edit Master title style</a:t>
            </a:r>
          </a:p>
        </p:txBody>
      </p:sp>
      <p:sp>
        <p:nvSpPr>
          <p:cNvPr id="17" name="Subtitle 16"/>
          <p:cNvSpPr>
            <a:spLocks noGrp="1"/>
          </p:cNvSpPr>
          <p:nvPr>
            <p:ph type="subTitle" idx="1"/>
          </p:nvPr>
        </p:nvSpPr>
        <p:spPr>
          <a:xfrm>
            <a:off x="533400" y="3228536"/>
            <a:ext cx="7854696" cy="1752600"/>
          </a:xfrm>
        </p:spPr>
        <p:txBody>
          <a:bodyPr lIns="0" rIns="18288"/>
          <a:lstStyle>
            <a:lvl1pPr marL="0" marR="45720" indent="0" algn="r">
              <a:buNone/>
              <a:defRPr>
                <a:solidFill>
                  <a:schemeClr val="tx1"/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</a:lstStyle>
          <a:p>
            <a:r>
              <a:rPr kumimoji="0" lang="en-US"/>
              <a:t>Click to edit Master subtitle style</a:t>
            </a:r>
          </a:p>
        </p:txBody>
      </p:sp>
      <p:sp>
        <p:nvSpPr>
          <p:cNvPr id="30" name="Date Placeholder 29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eaLnBrk="1" latinLnBrk="0" hangingPunct="1"/>
            <a:fld id="{E6F9B8CD-342D-4579-98EC-A8FD6B7370E1}" type="datetimeFigureOut">
              <a:rPr lang="en-US" smtClean="0"/>
              <a:pPr eaLnBrk="1" latinLnBrk="0" hangingPunct="1"/>
              <a:t>4/26/2020</a:t>
            </a:fld>
            <a:endParaRPr lang="en-US" dirty="0"/>
          </a:p>
        </p:txBody>
      </p:sp>
      <p:sp>
        <p:nvSpPr>
          <p:cNvPr id="19" name="Footer Placeholder 18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0" lang="en-US" dirty="0"/>
          </a:p>
        </p:txBody>
      </p:sp>
      <p:sp>
        <p:nvSpPr>
          <p:cNvPr id="27" name="Slide Number Placeholder 2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BBB5E19-F10A-4C2F-BF6F-11C513378A2E}" type="slidenum">
              <a:rPr kumimoji="0" lang="en-US" smtClean="0"/>
              <a:pPr eaLnBrk="1" latinLnBrk="0" hangingPunct="1"/>
              <a:t>‹#›</a:t>
            </a:fld>
            <a:endParaRPr kumimoji="0" lang="en-US" dirty="0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 eaLnBrk="1" latinLnBrk="0" hangingPunct="1"/>
            <a:r>
              <a:rPr lang="en-US"/>
              <a:t>Click to edit Master text styles</a:t>
            </a:r>
          </a:p>
          <a:p>
            <a:pPr lvl="1" eaLnBrk="1" latinLnBrk="0" hangingPunct="1"/>
            <a:r>
              <a:rPr lang="en-US"/>
              <a:t>Second level</a:t>
            </a:r>
          </a:p>
          <a:p>
            <a:pPr lvl="2" eaLnBrk="1" latinLnBrk="0" hangingPunct="1"/>
            <a:r>
              <a:rPr lang="en-US"/>
              <a:t>Third level</a:t>
            </a:r>
          </a:p>
          <a:p>
            <a:pPr lvl="3" eaLnBrk="1" latinLnBrk="0" hangingPunct="1"/>
            <a:r>
              <a:rPr lang="en-US"/>
              <a:t>Fourth level</a:t>
            </a:r>
          </a:p>
          <a:p>
            <a:pPr lvl="4" eaLnBrk="1" latinLnBrk="0" hangingPunct="1"/>
            <a:r>
              <a:rPr lang="en-US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algn="r" eaLnBrk="1" latinLnBrk="0" hangingPunct="1"/>
            <a:fld id="{E6F9B8CD-342D-4579-98EC-A8FD6B7370E1}" type="datetimeFigureOut">
              <a:rPr lang="en-US" smtClean="0"/>
              <a:pPr algn="r" eaLnBrk="1" latinLnBrk="0" hangingPunct="1"/>
              <a:t>4/26/2020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0"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algn="ctr" eaLnBrk="1" latinLnBrk="0" hangingPunct="1"/>
            <a:fld id="{2BBB5E19-F10A-4C2F-BF6F-11C513378A2E}" type="slidenum">
              <a:rPr kumimoji="0" lang="en-US" smtClean="0"/>
              <a:pPr algn="ctr" eaLnBrk="1" latinLnBrk="0" hangingPunct="1"/>
              <a:t>‹#›</a:t>
            </a:fld>
            <a:endParaRPr kumimoji="0" lang="en-US" dirty="0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bg>
      <p:bgRef idx="1002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30352" y="1316736"/>
            <a:ext cx="7772400" cy="1362456"/>
          </a:xfrm>
          <a:ln>
            <a:noFill/>
          </a:ln>
        </p:spPr>
        <p:txBody>
          <a:bodyPr vert="horz" tIns="0" bIns="0" anchor="b">
            <a:noAutofit/>
            <a:scene3d>
              <a:camera prst="orthographicFront"/>
              <a:lightRig rig="freezing" dir="t">
                <a:rot lat="0" lon="0" rev="5640000"/>
              </a:lightRig>
            </a:scene3d>
            <a:sp3d prstMaterial="flat">
              <a:bevelT w="38100" h="38100"/>
            </a:sp3d>
          </a:bodyPr>
          <a:lstStyle>
            <a:lvl1pPr algn="l" rtl="0">
              <a:spcBef>
                <a:spcPct val="0"/>
              </a:spcBef>
              <a:buNone/>
              <a:defRPr lang="en-US" sz="5600" b="1" cap="none" baseline="0" dirty="0">
                <a:ln w="635">
                  <a:noFill/>
                </a:ln>
                <a:solidFill>
                  <a:schemeClr val="accent4">
                    <a:tint val="90000"/>
                    <a:satMod val="125000"/>
                  </a:schemeClr>
                </a:solidFill>
                <a:effectLst>
                  <a:outerShdw blurRad="38100" dist="25400" dir="5400000" algn="tl" rotWithShape="0">
                    <a:srgbClr val="000000">
                      <a:alpha val="43000"/>
                    </a:srgbClr>
                  </a:outerShdw>
                </a:effectLst>
                <a:latin typeface="+mj-lt"/>
                <a:ea typeface="+mj-ea"/>
                <a:cs typeface="+mj-cs"/>
              </a:defRPr>
            </a:lvl1pPr>
          </a:lstStyle>
          <a:p>
            <a:r>
              <a:rPr kumimoji="0"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530352" y="2704664"/>
            <a:ext cx="7772400" cy="1509712"/>
          </a:xfrm>
        </p:spPr>
        <p:txBody>
          <a:bodyPr lIns="45720" rIns="45720" anchor="t"/>
          <a:lstStyle>
            <a:lvl1pPr marL="0" indent="0">
              <a:buNone/>
              <a:defRPr sz="2200">
                <a:solidFill>
                  <a:schemeClr val="tx1"/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</a:lstStyle>
          <a:p>
            <a:pPr lvl="0" eaLnBrk="1" latinLnBrk="0" hangingPunct="1"/>
            <a:r>
              <a:rPr kumimoji="0"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eaLnBrk="1" latinLnBrk="0" hangingPunct="1"/>
            <a:fld id="{E6F9B8CD-342D-4579-98EC-A8FD6B7370E1}" type="datetimeFigureOut">
              <a:rPr lang="en-US" smtClean="0"/>
              <a:pPr eaLnBrk="1" latinLnBrk="0" hangingPunct="1"/>
              <a:t>4/26/2020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0"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BBB5E19-F10A-4C2F-BF6F-11C513378A2E}" type="slidenum">
              <a:rPr kumimoji="0" lang="en-US" smtClean="0"/>
              <a:pPr eaLnBrk="1" latinLnBrk="0" hangingPunct="1"/>
              <a:t>‹#›</a:t>
            </a:fld>
            <a:endParaRPr kumimoji="0" lang="en-US" dirty="0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704088"/>
            <a:ext cx="8229600" cy="1143000"/>
          </a:xfrm>
        </p:spPr>
        <p:txBody>
          <a:bodyPr/>
          <a:lstStyle/>
          <a:p>
            <a:r>
              <a:rPr kumimoji="0"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920085"/>
            <a:ext cx="4038600" cy="4434840"/>
          </a:xfrm>
        </p:spPr>
        <p:txBody>
          <a:bodyPr/>
          <a:lstStyle>
            <a:lvl1pPr>
              <a:defRPr sz="26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</a:lstStyle>
          <a:p>
            <a:pPr lvl="0" eaLnBrk="1" latinLnBrk="0" hangingPunct="1"/>
            <a:r>
              <a:rPr lang="en-US"/>
              <a:t>Click to edit Master text styles</a:t>
            </a:r>
          </a:p>
          <a:p>
            <a:pPr lvl="1" eaLnBrk="1" latinLnBrk="0" hangingPunct="1"/>
            <a:r>
              <a:rPr lang="en-US"/>
              <a:t>Second level</a:t>
            </a:r>
          </a:p>
          <a:p>
            <a:pPr lvl="2" eaLnBrk="1" latinLnBrk="0" hangingPunct="1"/>
            <a:r>
              <a:rPr lang="en-US"/>
              <a:t>Third level</a:t>
            </a:r>
          </a:p>
          <a:p>
            <a:pPr lvl="3" eaLnBrk="1" latinLnBrk="0" hangingPunct="1"/>
            <a:r>
              <a:rPr lang="en-US"/>
              <a:t>Fourth level</a:t>
            </a:r>
          </a:p>
          <a:p>
            <a:pPr lvl="4" eaLnBrk="1" latinLnBrk="0" hangingPunct="1"/>
            <a:r>
              <a:rPr lang="en-US"/>
              <a:t>Fifth level</a:t>
            </a:r>
            <a:endParaRPr kumimoji="0"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920085"/>
            <a:ext cx="4038600" cy="4434840"/>
          </a:xfrm>
        </p:spPr>
        <p:txBody>
          <a:bodyPr/>
          <a:lstStyle>
            <a:lvl1pPr>
              <a:defRPr sz="26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</a:lstStyle>
          <a:p>
            <a:pPr lvl="0" eaLnBrk="1" latinLnBrk="0" hangingPunct="1"/>
            <a:r>
              <a:rPr lang="en-US"/>
              <a:t>Click to edit Master text styles</a:t>
            </a:r>
          </a:p>
          <a:p>
            <a:pPr lvl="1" eaLnBrk="1" latinLnBrk="0" hangingPunct="1"/>
            <a:r>
              <a:rPr lang="en-US"/>
              <a:t>Second level</a:t>
            </a:r>
          </a:p>
          <a:p>
            <a:pPr lvl="2" eaLnBrk="1" latinLnBrk="0" hangingPunct="1"/>
            <a:r>
              <a:rPr lang="en-US"/>
              <a:t>Third level</a:t>
            </a:r>
          </a:p>
          <a:p>
            <a:pPr lvl="3" eaLnBrk="1" latinLnBrk="0" hangingPunct="1"/>
            <a:r>
              <a:rPr lang="en-US"/>
              <a:t>Fourth level</a:t>
            </a:r>
          </a:p>
          <a:p>
            <a:pPr lvl="4" eaLnBrk="1" latinLnBrk="0" hangingPunct="1"/>
            <a:r>
              <a:rPr lang="en-US"/>
              <a:t>Fifth level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eaLnBrk="1" latinLnBrk="0" hangingPunct="1"/>
            <a:fld id="{E6F9B8CD-342D-4579-98EC-A8FD6B7370E1}" type="datetimeFigureOut">
              <a:rPr lang="en-US" smtClean="0"/>
              <a:pPr eaLnBrk="1" latinLnBrk="0" hangingPunct="1"/>
              <a:t>4/26/2020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0"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BBB5E19-F10A-4C2F-BF6F-11C513378A2E}" type="slidenum">
              <a:rPr kumimoji="0" lang="en-US" smtClean="0"/>
              <a:pPr eaLnBrk="1" latinLnBrk="0" hangingPunct="1"/>
              <a:t>‹#›</a:t>
            </a:fld>
            <a:endParaRPr kumimoji="0" lang="en-US" dirty="0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704088"/>
            <a:ext cx="8229600" cy="1143000"/>
          </a:xfrm>
        </p:spPr>
        <p:txBody>
          <a:bodyPr tIns="45720" anchor="b"/>
          <a:lstStyle>
            <a:lvl1pPr>
              <a:defRPr/>
            </a:lvl1pPr>
          </a:lstStyle>
          <a:p>
            <a:r>
              <a:rPr kumimoji="0"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855248"/>
            <a:ext cx="4040188" cy="659352"/>
          </a:xfrm>
        </p:spPr>
        <p:txBody>
          <a:bodyPr lIns="45720" tIns="0" rIns="45720" bIns="0" anchor="ctr">
            <a:noAutofit/>
          </a:bodyPr>
          <a:lstStyle>
            <a:lvl1pPr marL="0" indent="0">
              <a:buNone/>
              <a:defRPr sz="2400" b="1" cap="none" baseline="0">
                <a:solidFill>
                  <a:schemeClr val="tx2"/>
                </a:solidFill>
                <a:effectLst/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en-US"/>
              <a:t>Click to edit Master text styles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3"/>
          </p:nvPr>
        </p:nvSpPr>
        <p:spPr>
          <a:xfrm>
            <a:off x="4645025" y="1859757"/>
            <a:ext cx="4041775" cy="654843"/>
          </a:xfrm>
        </p:spPr>
        <p:txBody>
          <a:bodyPr lIns="45720" tIns="0" rIns="45720" bIns="0" anchor="ctr"/>
          <a:lstStyle>
            <a:lvl1pPr marL="0" indent="0">
              <a:buNone/>
              <a:defRPr sz="2400" b="1" cap="none" baseline="0">
                <a:solidFill>
                  <a:schemeClr val="tx2"/>
                </a:solidFill>
                <a:effectLst/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en-US"/>
              <a:t>Click to edit Master text styles</a:t>
            </a:r>
          </a:p>
        </p:txBody>
      </p:sp>
      <p:sp>
        <p:nvSpPr>
          <p:cNvPr id="5" name="Content Placeholder 4"/>
          <p:cNvSpPr>
            <a:spLocks noGrp="1"/>
          </p:cNvSpPr>
          <p:nvPr>
            <p:ph sz="quarter" idx="2"/>
          </p:nvPr>
        </p:nvSpPr>
        <p:spPr>
          <a:xfrm>
            <a:off x="457200" y="2514600"/>
            <a:ext cx="4040188" cy="3845720"/>
          </a:xfrm>
        </p:spPr>
        <p:txBody>
          <a:bodyPr tIns="0"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</a:lstStyle>
          <a:p>
            <a:pPr lvl="0" eaLnBrk="1" latinLnBrk="0" hangingPunct="1"/>
            <a:r>
              <a:rPr lang="en-US"/>
              <a:t>Click to edit Master text styles</a:t>
            </a:r>
          </a:p>
          <a:p>
            <a:pPr lvl="1" eaLnBrk="1" latinLnBrk="0" hangingPunct="1"/>
            <a:r>
              <a:rPr lang="en-US"/>
              <a:t>Second level</a:t>
            </a:r>
          </a:p>
          <a:p>
            <a:pPr lvl="2" eaLnBrk="1" latinLnBrk="0" hangingPunct="1"/>
            <a:r>
              <a:rPr lang="en-US"/>
              <a:t>Third level</a:t>
            </a:r>
          </a:p>
          <a:p>
            <a:pPr lvl="3" eaLnBrk="1" latinLnBrk="0" hangingPunct="1"/>
            <a:r>
              <a:rPr lang="en-US"/>
              <a:t>Fourth level</a:t>
            </a:r>
          </a:p>
          <a:p>
            <a:pPr lvl="4" eaLnBrk="1" latinLnBrk="0" hangingPunct="1"/>
            <a:r>
              <a:rPr lang="en-US"/>
              <a:t>Fifth level</a:t>
            </a:r>
            <a:endParaRPr kumimoji="0" lang="en-US"/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514600"/>
            <a:ext cx="4041775" cy="3845720"/>
          </a:xfrm>
        </p:spPr>
        <p:txBody>
          <a:bodyPr tIns="0"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</a:lstStyle>
          <a:p>
            <a:pPr lvl="0" eaLnBrk="1" latinLnBrk="0" hangingPunct="1"/>
            <a:r>
              <a:rPr lang="en-US"/>
              <a:t>Click to edit Master text styles</a:t>
            </a:r>
          </a:p>
          <a:p>
            <a:pPr lvl="1" eaLnBrk="1" latinLnBrk="0" hangingPunct="1"/>
            <a:r>
              <a:rPr lang="en-US"/>
              <a:t>Second level</a:t>
            </a:r>
          </a:p>
          <a:p>
            <a:pPr lvl="2" eaLnBrk="1" latinLnBrk="0" hangingPunct="1"/>
            <a:r>
              <a:rPr lang="en-US"/>
              <a:t>Third level</a:t>
            </a:r>
          </a:p>
          <a:p>
            <a:pPr lvl="3" eaLnBrk="1" latinLnBrk="0" hangingPunct="1"/>
            <a:r>
              <a:rPr lang="en-US"/>
              <a:t>Fourth level</a:t>
            </a:r>
          </a:p>
          <a:p>
            <a:pPr lvl="4" eaLnBrk="1" latinLnBrk="0" hangingPunct="1"/>
            <a:r>
              <a:rPr lang="en-US"/>
              <a:t>Fifth level</a:t>
            </a:r>
            <a:endParaRPr kumimoji="0"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eaLnBrk="1" latinLnBrk="0" hangingPunct="1"/>
            <a:fld id="{E6F9B8CD-342D-4579-98EC-A8FD6B7370E1}" type="datetimeFigureOut">
              <a:rPr lang="en-US" smtClean="0"/>
              <a:pPr eaLnBrk="1" latinLnBrk="0" hangingPunct="1"/>
              <a:t>4/26/2020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0"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BBB5E19-F10A-4C2F-BF6F-11C513378A2E}" type="slidenum">
              <a:rPr kumimoji="0" lang="en-US" smtClean="0"/>
              <a:pPr eaLnBrk="1" latinLnBrk="0" hangingPunct="1"/>
              <a:t>‹#›</a:t>
            </a:fld>
            <a:endParaRPr kumimoji="0" lang="en-US" dirty="0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704088"/>
            <a:ext cx="8305800" cy="1143000"/>
          </a:xfrm>
        </p:spPr>
        <p:txBody>
          <a:bodyPr vert="horz" tIns="45720" bIns="0" anchor="b">
            <a:normAutofit/>
            <a:scene3d>
              <a:camera prst="orthographicFront"/>
              <a:lightRig rig="freezing" dir="t">
                <a:rot lat="0" lon="0" rev="5640000"/>
              </a:lightRig>
            </a:scene3d>
            <a:sp3d prstMaterial="flat">
              <a:contourClr>
                <a:schemeClr val="tx2"/>
              </a:contourClr>
            </a:sp3d>
          </a:bodyPr>
          <a:lstStyle>
            <a:lvl1pPr algn="l" rtl="0">
              <a:spcBef>
                <a:spcPct val="0"/>
              </a:spcBef>
              <a:buNone/>
              <a:defRPr sz="5000" b="0">
                <a:ln>
                  <a:noFill/>
                </a:ln>
                <a:solidFill>
                  <a:schemeClr val="tx2"/>
                </a:solidFill>
                <a:effectLst/>
                <a:latin typeface="+mj-lt"/>
                <a:ea typeface="+mj-ea"/>
                <a:cs typeface="+mj-cs"/>
              </a:defRPr>
            </a:lvl1pPr>
          </a:lstStyle>
          <a:p>
            <a:r>
              <a:rPr kumimoji="0"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algn="r" eaLnBrk="1" latinLnBrk="0" hangingPunct="1"/>
            <a:fld id="{E6F9B8CD-342D-4579-98EC-A8FD6B7370E1}" type="datetimeFigureOut">
              <a:rPr lang="en-US" smtClean="0"/>
              <a:pPr algn="r" eaLnBrk="1" latinLnBrk="0" hangingPunct="1"/>
              <a:t>4/26/2020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0"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algn="ctr" eaLnBrk="1" latinLnBrk="0" hangingPunct="1"/>
            <a:fld id="{2BBB5E19-F10A-4C2F-BF6F-11C513378A2E}" type="slidenum">
              <a:rPr kumimoji="0" lang="en-US" smtClean="0"/>
              <a:pPr algn="ctr" eaLnBrk="1" latinLnBrk="0" hangingPunct="1"/>
              <a:t>‹#›</a:t>
            </a:fld>
            <a:endParaRPr kumimoji="0" lang="en-US" dirty="0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eaLnBrk="1" latinLnBrk="0" hangingPunct="1"/>
            <a:fld id="{E6F9B8CD-342D-4579-98EC-A8FD6B7370E1}" type="datetimeFigureOut">
              <a:rPr lang="en-US" smtClean="0"/>
              <a:pPr eaLnBrk="1" latinLnBrk="0" hangingPunct="1"/>
              <a:t>4/26/2020</a:t>
            </a:fld>
            <a:endParaRPr lang="en-US" dirty="0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0"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BBB5E19-F10A-4C2F-BF6F-11C513378A2E}" type="slidenum">
              <a:rPr kumimoji="0" lang="en-US" smtClean="0"/>
              <a:pPr eaLnBrk="1" latinLnBrk="0" hangingPunct="1"/>
              <a:t>‹#›</a:t>
            </a:fld>
            <a:endParaRPr kumimoji="0" lang="en-US" dirty="0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800" y="514352"/>
            <a:ext cx="2743200" cy="1162050"/>
          </a:xfrm>
        </p:spPr>
        <p:txBody>
          <a:bodyPr lIns="0" anchor="b">
            <a:noAutofit/>
          </a:bodyPr>
          <a:lstStyle>
            <a:lvl1pPr algn="l" rtl="0">
              <a:spcBef>
                <a:spcPct val="0"/>
              </a:spcBef>
              <a:buNone/>
              <a:defRPr sz="2600" b="0">
                <a:ln>
                  <a:noFill/>
                </a:ln>
                <a:solidFill>
                  <a:schemeClr val="tx2"/>
                </a:solidFill>
                <a:effectLst/>
                <a:latin typeface="+mj-lt"/>
                <a:ea typeface="+mj-ea"/>
                <a:cs typeface="+mj-cs"/>
              </a:defRPr>
            </a:lvl1pPr>
          </a:lstStyle>
          <a:p>
            <a:r>
              <a:rPr kumimoji="0"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2"/>
          </p:nvPr>
        </p:nvSpPr>
        <p:spPr>
          <a:xfrm>
            <a:off x="685800" y="1676400"/>
            <a:ext cx="2743200" cy="4572000"/>
          </a:xfrm>
        </p:spPr>
        <p:txBody>
          <a:bodyPr lIns="18288" rIns="18288"/>
          <a:lstStyle>
            <a:lvl1pPr marL="0" indent="0" algn="l">
              <a:buNone/>
              <a:defRPr sz="1400"/>
            </a:lvl1pPr>
            <a:lvl2pPr indent="0" algn="l">
              <a:buNone/>
              <a:defRPr sz="1200"/>
            </a:lvl2pPr>
            <a:lvl3pPr indent="0" algn="l">
              <a:buNone/>
              <a:defRPr sz="1000"/>
            </a:lvl3pPr>
            <a:lvl4pPr indent="0" algn="l">
              <a:buNone/>
              <a:defRPr sz="900"/>
            </a:lvl4pPr>
            <a:lvl5pPr indent="0" algn="l">
              <a:buNone/>
              <a:defRPr sz="900"/>
            </a:lvl5pPr>
          </a:lstStyle>
          <a:p>
            <a:pPr lvl="0" eaLnBrk="1" latinLnBrk="0" hangingPunct="1"/>
            <a:r>
              <a:rPr kumimoji="0"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1"/>
          </p:nvPr>
        </p:nvSpPr>
        <p:spPr>
          <a:xfrm>
            <a:off x="3575050" y="1676400"/>
            <a:ext cx="5111750" cy="4572000"/>
          </a:xfrm>
        </p:spPr>
        <p:txBody>
          <a:bodyPr tIns="0"/>
          <a:lstStyle>
            <a:lvl1pPr>
              <a:defRPr sz="2800"/>
            </a:lvl1pPr>
            <a:lvl2pPr>
              <a:defRPr sz="2600"/>
            </a:lvl2pPr>
            <a:lvl3pPr>
              <a:defRPr sz="2400"/>
            </a:lvl3pPr>
            <a:lvl4pPr>
              <a:defRPr sz="2000"/>
            </a:lvl4pPr>
            <a:lvl5pPr>
              <a:defRPr sz="1800"/>
            </a:lvl5pPr>
          </a:lstStyle>
          <a:p>
            <a:pPr lvl="0" eaLnBrk="1" latinLnBrk="0" hangingPunct="1"/>
            <a:r>
              <a:rPr lang="en-US"/>
              <a:t>Click to edit Master text styles</a:t>
            </a:r>
          </a:p>
          <a:p>
            <a:pPr lvl="1" eaLnBrk="1" latinLnBrk="0" hangingPunct="1"/>
            <a:r>
              <a:rPr lang="en-US"/>
              <a:t>Second level</a:t>
            </a:r>
          </a:p>
          <a:p>
            <a:pPr lvl="2" eaLnBrk="1" latinLnBrk="0" hangingPunct="1"/>
            <a:r>
              <a:rPr lang="en-US"/>
              <a:t>Third level</a:t>
            </a:r>
          </a:p>
          <a:p>
            <a:pPr lvl="3" eaLnBrk="1" latinLnBrk="0" hangingPunct="1"/>
            <a:r>
              <a:rPr lang="en-US"/>
              <a:t>Fourth level</a:t>
            </a:r>
          </a:p>
          <a:p>
            <a:pPr lvl="4" eaLnBrk="1" latinLnBrk="0" hangingPunct="1"/>
            <a:r>
              <a:rPr lang="en-US"/>
              <a:t>Fifth level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algn="r" eaLnBrk="1" latinLnBrk="0" hangingPunct="1"/>
            <a:fld id="{E6F9B8CD-342D-4579-98EC-A8FD6B7370E1}" type="datetimeFigureOut">
              <a:rPr lang="en-US" smtClean="0"/>
              <a:pPr algn="r" eaLnBrk="1" latinLnBrk="0" hangingPunct="1"/>
              <a:t>4/26/2020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0"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algn="ctr" eaLnBrk="1" latinLnBrk="0" hangingPunct="1"/>
            <a:fld id="{2BBB5E19-F10A-4C2F-BF6F-11C513378A2E}" type="slidenum">
              <a:rPr kumimoji="0" lang="en-US" smtClean="0"/>
              <a:pPr algn="ctr" eaLnBrk="1" latinLnBrk="0" hangingPunct="1"/>
              <a:t>‹#›</a:t>
            </a:fld>
            <a:endParaRPr kumimoji="0" lang="en-US" dirty="0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Snip and Round Single Corner Rectangle 8"/>
          <p:cNvSpPr/>
          <p:nvPr/>
        </p:nvSpPr>
        <p:spPr>
          <a:xfrm rot="420000" flipV="1">
            <a:off x="3165753" y="1108077"/>
            <a:ext cx="5257800" cy="4114800"/>
          </a:xfrm>
          <a:prstGeom prst="snipRoundRect">
            <a:avLst>
              <a:gd name="adj1" fmla="val 0"/>
              <a:gd name="adj2" fmla="val 3646"/>
            </a:avLst>
          </a:prstGeom>
          <a:solidFill>
            <a:srgbClr val="FFFFFF"/>
          </a:solidFill>
          <a:ln w="3175" cap="rnd" cmpd="sng" algn="ctr">
            <a:solidFill>
              <a:srgbClr val="C0C0C0"/>
            </a:solidFill>
            <a:prstDash val="solid"/>
          </a:ln>
          <a:effectLst>
            <a:outerShdw blurRad="63500" dist="38500" dir="7500000" sx="98500" sy="100080" kx="100000" algn="tl" rotWithShape="0">
              <a:srgbClr val="000000">
                <a:alpha val="25000"/>
              </a:srgbClr>
            </a:outerShdw>
          </a:effectLst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eaLnBrk="1" latinLnBrk="0" hangingPunct="1"/>
            <a:endParaRPr kumimoji="0" lang="en-US" dirty="0"/>
          </a:p>
        </p:txBody>
      </p:sp>
      <p:sp>
        <p:nvSpPr>
          <p:cNvPr id="12" name="Right Triangle 11"/>
          <p:cNvSpPr/>
          <p:nvPr/>
        </p:nvSpPr>
        <p:spPr>
          <a:xfrm rot="420000" flipV="1">
            <a:off x="8004134" y="5359769"/>
            <a:ext cx="155448" cy="155448"/>
          </a:xfrm>
          <a:prstGeom prst="rtTriangle">
            <a:avLst/>
          </a:prstGeom>
          <a:solidFill>
            <a:srgbClr val="FFFFFF"/>
          </a:solidFill>
          <a:ln w="12700" cap="flat" cmpd="sng" algn="ctr">
            <a:solidFill>
              <a:srgbClr val="FFFFFF"/>
            </a:solidFill>
            <a:prstDash val="solid"/>
            <a:bevel/>
          </a:ln>
          <a:effectLst>
            <a:outerShdw blurRad="19685" dist="6350" dir="12900000" algn="tl" rotWithShape="0">
              <a:srgbClr val="000000">
                <a:alpha val="47000"/>
              </a:srgbClr>
            </a:outerShdw>
          </a:effectLst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eaLnBrk="1" latinLnBrk="0" hangingPunct="1"/>
            <a:endParaRPr kumimoji="0" lang="en-US" dirty="0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0" y="1176996"/>
            <a:ext cx="2212848" cy="1582621"/>
          </a:xfrm>
        </p:spPr>
        <p:txBody>
          <a:bodyPr vert="horz" lIns="45720" tIns="45720" rIns="45720" bIns="45720" anchor="b"/>
          <a:lstStyle>
            <a:lvl1pPr algn="l">
              <a:buNone/>
              <a:defRPr sz="2000" b="1">
                <a:solidFill>
                  <a:schemeClr val="tx2"/>
                </a:solidFill>
              </a:defRPr>
            </a:lvl1pPr>
          </a:lstStyle>
          <a:p>
            <a:r>
              <a:rPr kumimoji="0" lang="en-US"/>
              <a:t>Click to edit Master title style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09600" y="2828785"/>
            <a:ext cx="2209800" cy="2179320"/>
          </a:xfrm>
        </p:spPr>
        <p:txBody>
          <a:bodyPr lIns="64008" rIns="45720" bIns="45720" anchor="t"/>
          <a:lstStyle>
            <a:lvl1pPr marL="0" indent="0" algn="l">
              <a:spcBef>
                <a:spcPts val="250"/>
              </a:spcBef>
              <a:buFontTx/>
              <a:buNone/>
              <a:defRPr sz="1300"/>
            </a:lvl1pPr>
            <a:lvl2pPr>
              <a:defRPr sz="1200"/>
            </a:lvl2pPr>
            <a:lvl3pPr>
              <a:defRPr sz="1000"/>
            </a:lvl3pPr>
            <a:lvl4pPr>
              <a:defRPr sz="900"/>
            </a:lvl4pPr>
            <a:lvl5pPr>
              <a:defRPr sz="900"/>
            </a:lvl5pPr>
          </a:lstStyle>
          <a:p>
            <a:pPr lvl="0" eaLnBrk="1" latinLnBrk="0" hangingPunct="1"/>
            <a:r>
              <a:rPr kumimoji="0"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algn="r" eaLnBrk="1" latinLnBrk="0" hangingPunct="1"/>
            <a:fld id="{E6F9B8CD-342D-4579-98EC-A8FD6B7370E1}" type="datetimeFigureOut">
              <a:rPr lang="en-US" smtClean="0"/>
              <a:pPr algn="r" eaLnBrk="1" latinLnBrk="0" hangingPunct="1"/>
              <a:t>4/26/2020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0"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8077200" y="6356350"/>
            <a:ext cx="609600" cy="365125"/>
          </a:xfrm>
        </p:spPr>
        <p:txBody>
          <a:bodyPr/>
          <a:lstStyle/>
          <a:p>
            <a:pPr algn="ctr" eaLnBrk="1" latinLnBrk="0" hangingPunct="1"/>
            <a:fld id="{2BBB5E19-F10A-4C2F-BF6F-11C513378A2E}" type="slidenum">
              <a:rPr kumimoji="0" lang="en-US" smtClean="0"/>
              <a:pPr algn="ctr" eaLnBrk="1" latinLnBrk="0" hangingPunct="1"/>
              <a:t>‹#›</a:t>
            </a:fld>
            <a:endParaRPr kumimoji="0" lang="en-US" dirty="0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 rot="420000">
            <a:off x="3485793" y="1199517"/>
            <a:ext cx="4617720" cy="3931920"/>
          </a:xfrm>
          <a:prstGeom prst="rect">
            <a:avLst/>
          </a:prstGeom>
          <a:solidFill>
            <a:schemeClr val="bg2"/>
          </a:solidFill>
          <a:ln w="3000" cap="rnd">
            <a:solidFill>
              <a:srgbClr val="C0C0C0"/>
            </a:solidFill>
            <a:round/>
          </a:ln>
          <a:effectLst/>
        </p:spPr>
        <p:txBody>
          <a:bodyPr/>
          <a:lstStyle>
            <a:lvl1pPr marL="0" indent="0">
              <a:buNone/>
              <a:defRPr sz="3200"/>
            </a:lvl1pPr>
          </a:lstStyle>
          <a:p>
            <a:r>
              <a:rPr kumimoji="0" lang="en-US" dirty="0"/>
              <a:t>Click icon to add picture</a:t>
            </a:r>
          </a:p>
        </p:txBody>
      </p:sp>
      <p:sp>
        <p:nvSpPr>
          <p:cNvPr id="10" name="Freeform 9"/>
          <p:cNvSpPr>
            <a:spLocks/>
          </p:cNvSpPr>
          <p:nvPr/>
        </p:nvSpPr>
        <p:spPr bwMode="auto">
          <a:xfrm flipV="1">
            <a:off x="-9525" y="5816600"/>
            <a:ext cx="9163050" cy="1041400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6" y="2"/>
              </a:cxn>
              <a:cxn ang="0">
                <a:pos x="2542" y="0"/>
              </a:cxn>
              <a:cxn ang="0">
                <a:pos x="4374" y="367"/>
              </a:cxn>
              <a:cxn ang="0">
                <a:pos x="5766" y="55"/>
              </a:cxn>
              <a:cxn ang="0">
                <a:pos x="5772" y="213"/>
              </a:cxn>
              <a:cxn ang="0">
                <a:pos x="4302" y="439"/>
              </a:cxn>
              <a:cxn ang="0">
                <a:pos x="1488" y="201"/>
              </a:cxn>
              <a:cxn ang="0">
                <a:pos x="0" y="656"/>
              </a:cxn>
              <a:cxn ang="0">
                <a:pos x="6" y="2"/>
              </a:cxn>
            </a:cxnLst>
            <a:rect l="0" t="0" r="0" b="0"/>
            <a:pathLst>
              <a:path w="5772" h="656">
                <a:moveTo>
                  <a:pt x="6" y="2"/>
                </a:moveTo>
                <a:lnTo>
                  <a:pt x="2542" y="0"/>
                </a:lnTo>
                <a:cubicBezTo>
                  <a:pt x="2746" y="101"/>
                  <a:pt x="3828" y="367"/>
                  <a:pt x="4374" y="367"/>
                </a:cubicBezTo>
                <a:cubicBezTo>
                  <a:pt x="4920" y="367"/>
                  <a:pt x="5526" y="152"/>
                  <a:pt x="5766" y="55"/>
                </a:cubicBezTo>
                <a:lnTo>
                  <a:pt x="5772" y="213"/>
                </a:lnTo>
                <a:cubicBezTo>
                  <a:pt x="5670" y="257"/>
                  <a:pt x="5016" y="441"/>
                  <a:pt x="4302" y="439"/>
                </a:cubicBezTo>
                <a:cubicBezTo>
                  <a:pt x="3588" y="437"/>
                  <a:pt x="2205" y="165"/>
                  <a:pt x="1488" y="201"/>
                </a:cubicBezTo>
                <a:cubicBezTo>
                  <a:pt x="750" y="209"/>
                  <a:pt x="270" y="482"/>
                  <a:pt x="0" y="656"/>
                </a:cubicBezTo>
                <a:lnTo>
                  <a:pt x="6" y="2"/>
                </a:lnTo>
                <a:close/>
              </a:path>
            </a:pathLst>
          </a:custGeom>
          <a:gradFill>
            <a:gsLst>
              <a:gs pos="0">
                <a:schemeClr val="accent2">
                  <a:shade val="50000"/>
                  <a:alpha val="45000"/>
                  <a:satMod val="120000"/>
                </a:schemeClr>
              </a:gs>
              <a:gs pos="100000">
                <a:schemeClr val="accent3">
                  <a:shade val="80000"/>
                  <a:alpha val="55000"/>
                  <a:satMod val="155000"/>
                </a:schemeClr>
              </a:gs>
            </a:gsLst>
            <a:lin ang="5400000" scaled="1"/>
          </a:gra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pPr marL="0" algn="l" rtl="0" eaLnBrk="1" latinLnBrk="0" hangingPunct="1"/>
            <a:endParaRPr kumimoji="0" lang="en-US" dirty="0">
              <a:solidFill>
                <a:schemeClr val="tx1"/>
              </a:solidFill>
              <a:latin typeface="+mn-lt"/>
              <a:ea typeface="+mn-ea"/>
              <a:cs typeface="+mn-cs"/>
            </a:endParaRPr>
          </a:p>
        </p:txBody>
      </p:sp>
      <p:sp>
        <p:nvSpPr>
          <p:cNvPr id="11" name="Freeform 10"/>
          <p:cNvSpPr>
            <a:spLocks/>
          </p:cNvSpPr>
          <p:nvPr/>
        </p:nvSpPr>
        <p:spPr bwMode="auto">
          <a:xfrm flipV="1">
            <a:off x="4381500" y="6219825"/>
            <a:ext cx="4762500" cy="638175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1668" y="564"/>
              </a:cxn>
              <a:cxn ang="0">
                <a:pos x="3000" y="186"/>
              </a:cxn>
              <a:cxn ang="0">
                <a:pos x="3000" y="6"/>
              </a:cxn>
              <a:cxn ang="0">
                <a:pos x="0" y="0"/>
              </a:cxn>
            </a:cxnLst>
            <a:rect l="0" t="0" r="0" b="0"/>
            <a:pathLst>
              <a:path w="3000" h="595">
                <a:moveTo>
                  <a:pt x="0" y="0"/>
                </a:moveTo>
                <a:cubicBezTo>
                  <a:pt x="174" y="102"/>
                  <a:pt x="1168" y="533"/>
                  <a:pt x="1668" y="564"/>
                </a:cubicBezTo>
                <a:cubicBezTo>
                  <a:pt x="2168" y="595"/>
                  <a:pt x="2778" y="279"/>
                  <a:pt x="3000" y="186"/>
                </a:cubicBezTo>
                <a:lnTo>
                  <a:pt x="3000" y="6"/>
                </a:lnTo>
                <a:lnTo>
                  <a:pt x="0" y="0"/>
                </a:lnTo>
                <a:close/>
              </a:path>
            </a:pathLst>
          </a:custGeom>
          <a:gradFill>
            <a:gsLst>
              <a:gs pos="0">
                <a:schemeClr val="accent3">
                  <a:shade val="50000"/>
                  <a:alpha val="30000"/>
                  <a:satMod val="130000"/>
                </a:schemeClr>
              </a:gs>
              <a:gs pos="80000">
                <a:schemeClr val="accent2">
                  <a:shade val="75000"/>
                  <a:alpha val="45000"/>
                  <a:satMod val="140000"/>
                </a:schemeClr>
              </a:gs>
            </a:gsLst>
            <a:lin ang="5400000" scaled="1"/>
          </a:gra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pPr marL="0" algn="l" rtl="0" eaLnBrk="1" latinLnBrk="0" hangingPunct="1"/>
            <a:endParaRPr kumimoji="0" lang="en-US" dirty="0">
              <a:solidFill>
                <a:schemeClr val="tx1"/>
              </a:solidFill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 eaLnBrk="1" latinLnBrk="0" hangingPunct="1"/>
            <a:r>
              <a:rPr lang="en-US"/>
              <a:t>Click to edit Master text styles</a:t>
            </a:r>
          </a:p>
          <a:p>
            <a:pPr lvl="1" eaLnBrk="1" latinLnBrk="0" hangingPunct="1"/>
            <a:r>
              <a:rPr lang="en-US"/>
              <a:t>Second level</a:t>
            </a:r>
          </a:p>
          <a:p>
            <a:pPr lvl="2" eaLnBrk="1" latinLnBrk="0" hangingPunct="1"/>
            <a:r>
              <a:rPr lang="en-US"/>
              <a:t>Third level</a:t>
            </a:r>
          </a:p>
          <a:p>
            <a:pPr lvl="3" eaLnBrk="1" latinLnBrk="0" hangingPunct="1"/>
            <a:r>
              <a:rPr lang="en-US"/>
              <a:t>Fourth level</a:t>
            </a:r>
          </a:p>
          <a:p>
            <a:pPr lvl="4" eaLnBrk="1" latinLnBrk="0" hangingPunct="1"/>
            <a:r>
              <a:rPr lang="en-US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eaLnBrk="1" latinLnBrk="0" hangingPunct="1"/>
            <a:fld id="{E6F9B8CD-342D-4579-98EC-A8FD6B7370E1}" type="datetimeFigureOut">
              <a:rPr lang="en-US" smtClean="0"/>
              <a:pPr eaLnBrk="1" latinLnBrk="0" hangingPunct="1"/>
              <a:t>4/26/2020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0"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BBB5E19-F10A-4C2F-BF6F-11C513378A2E}" type="slidenum">
              <a:rPr kumimoji="0" lang="en-US" smtClean="0"/>
              <a:pPr eaLnBrk="1" latinLnBrk="0" hangingPunct="1"/>
              <a:t>‹#›</a:t>
            </a:fld>
            <a:endParaRPr kumimoji="0" lang="en-US" dirty="0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914401"/>
            <a:ext cx="2057400" cy="5211763"/>
          </a:xfrm>
        </p:spPr>
        <p:txBody>
          <a:bodyPr vert="eaVert"/>
          <a:lstStyle/>
          <a:p>
            <a:r>
              <a:rPr kumimoji="0"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914401"/>
            <a:ext cx="6019800" cy="5211763"/>
          </a:xfrm>
        </p:spPr>
        <p:txBody>
          <a:bodyPr vert="eaVert"/>
          <a:lstStyle/>
          <a:p>
            <a:pPr lvl="0" eaLnBrk="1" latinLnBrk="0" hangingPunct="1"/>
            <a:r>
              <a:rPr lang="en-US"/>
              <a:t>Click to edit Master text styles</a:t>
            </a:r>
          </a:p>
          <a:p>
            <a:pPr lvl="1" eaLnBrk="1" latinLnBrk="0" hangingPunct="1"/>
            <a:r>
              <a:rPr lang="en-US"/>
              <a:t>Second level</a:t>
            </a:r>
          </a:p>
          <a:p>
            <a:pPr lvl="2" eaLnBrk="1" latinLnBrk="0" hangingPunct="1"/>
            <a:r>
              <a:rPr lang="en-US"/>
              <a:t>Third level</a:t>
            </a:r>
          </a:p>
          <a:p>
            <a:pPr lvl="3" eaLnBrk="1" latinLnBrk="0" hangingPunct="1"/>
            <a:r>
              <a:rPr lang="en-US"/>
              <a:t>Fourth level</a:t>
            </a:r>
          </a:p>
          <a:p>
            <a:pPr lvl="4" eaLnBrk="1" latinLnBrk="0" hangingPunct="1"/>
            <a:r>
              <a:rPr lang="en-US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eaLnBrk="1" latinLnBrk="0" hangingPunct="1"/>
            <a:fld id="{E6F9B8CD-342D-4579-98EC-A8FD6B7370E1}" type="datetimeFigureOut">
              <a:rPr lang="en-US" smtClean="0"/>
              <a:pPr eaLnBrk="1" latinLnBrk="0" hangingPunct="1"/>
              <a:t>4/26/2020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0"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BBB5E19-F10A-4C2F-BF6F-11C513378A2E}" type="slidenum">
              <a:rPr kumimoji="0" lang="en-US" smtClean="0"/>
              <a:pPr eaLnBrk="1" latinLnBrk="0" hangingPunct="1"/>
              <a:t>‹#›</a:t>
            </a:fld>
            <a:endParaRPr kumimoji="0" lang="en-US" dirty="0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3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Freeform 6"/>
          <p:cNvSpPr>
            <a:spLocks/>
          </p:cNvSpPr>
          <p:nvPr/>
        </p:nvSpPr>
        <p:spPr bwMode="auto">
          <a:xfrm>
            <a:off x="-9525" y="-7144"/>
            <a:ext cx="9163050" cy="1041400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6" y="2"/>
              </a:cxn>
              <a:cxn ang="0">
                <a:pos x="2542" y="0"/>
              </a:cxn>
              <a:cxn ang="0">
                <a:pos x="4374" y="367"/>
              </a:cxn>
              <a:cxn ang="0">
                <a:pos x="5766" y="55"/>
              </a:cxn>
              <a:cxn ang="0">
                <a:pos x="5772" y="213"/>
              </a:cxn>
              <a:cxn ang="0">
                <a:pos x="4302" y="439"/>
              </a:cxn>
              <a:cxn ang="0">
                <a:pos x="1488" y="201"/>
              </a:cxn>
              <a:cxn ang="0">
                <a:pos x="0" y="656"/>
              </a:cxn>
              <a:cxn ang="0">
                <a:pos x="6" y="2"/>
              </a:cxn>
            </a:cxnLst>
            <a:rect l="0" t="0" r="0" b="0"/>
            <a:pathLst>
              <a:path w="5772" h="656">
                <a:moveTo>
                  <a:pt x="6" y="2"/>
                </a:moveTo>
                <a:lnTo>
                  <a:pt x="2542" y="0"/>
                </a:lnTo>
                <a:cubicBezTo>
                  <a:pt x="2746" y="101"/>
                  <a:pt x="3828" y="367"/>
                  <a:pt x="4374" y="367"/>
                </a:cubicBezTo>
                <a:cubicBezTo>
                  <a:pt x="4920" y="367"/>
                  <a:pt x="5526" y="152"/>
                  <a:pt x="5766" y="55"/>
                </a:cubicBezTo>
                <a:lnTo>
                  <a:pt x="5772" y="213"/>
                </a:lnTo>
                <a:cubicBezTo>
                  <a:pt x="5670" y="257"/>
                  <a:pt x="5016" y="441"/>
                  <a:pt x="4302" y="439"/>
                </a:cubicBezTo>
                <a:cubicBezTo>
                  <a:pt x="3588" y="437"/>
                  <a:pt x="2205" y="165"/>
                  <a:pt x="1488" y="201"/>
                </a:cubicBezTo>
                <a:cubicBezTo>
                  <a:pt x="750" y="209"/>
                  <a:pt x="270" y="482"/>
                  <a:pt x="0" y="656"/>
                </a:cubicBezTo>
                <a:lnTo>
                  <a:pt x="6" y="2"/>
                </a:lnTo>
                <a:close/>
              </a:path>
            </a:pathLst>
          </a:custGeom>
          <a:gradFill>
            <a:gsLst>
              <a:gs pos="0">
                <a:schemeClr val="accent2">
                  <a:shade val="50000"/>
                  <a:alpha val="45000"/>
                  <a:satMod val="120000"/>
                </a:schemeClr>
              </a:gs>
              <a:gs pos="100000">
                <a:schemeClr val="accent3">
                  <a:shade val="80000"/>
                  <a:alpha val="55000"/>
                  <a:satMod val="155000"/>
                </a:schemeClr>
              </a:gs>
            </a:gsLst>
            <a:lin ang="5400000" scaled="1"/>
          </a:gra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pPr marL="0" algn="l" rtl="0" eaLnBrk="1" latinLnBrk="0" hangingPunct="1"/>
            <a:endParaRPr kumimoji="0" lang="en-US" dirty="0">
              <a:solidFill>
                <a:schemeClr val="tx1"/>
              </a:solidFill>
              <a:latin typeface="+mn-lt"/>
              <a:ea typeface="+mn-ea"/>
              <a:cs typeface="+mn-cs"/>
            </a:endParaRPr>
          </a:p>
        </p:txBody>
      </p:sp>
      <p:sp>
        <p:nvSpPr>
          <p:cNvPr id="8" name="Freeform 7"/>
          <p:cNvSpPr>
            <a:spLocks/>
          </p:cNvSpPr>
          <p:nvPr/>
        </p:nvSpPr>
        <p:spPr bwMode="auto">
          <a:xfrm>
            <a:off x="4381500" y="-7144"/>
            <a:ext cx="4762500" cy="638175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1668" y="564"/>
              </a:cxn>
              <a:cxn ang="0">
                <a:pos x="3000" y="186"/>
              </a:cxn>
              <a:cxn ang="0">
                <a:pos x="3000" y="6"/>
              </a:cxn>
              <a:cxn ang="0">
                <a:pos x="0" y="0"/>
              </a:cxn>
            </a:cxnLst>
            <a:rect l="0" t="0" r="0" b="0"/>
            <a:pathLst>
              <a:path w="3000" h="595">
                <a:moveTo>
                  <a:pt x="0" y="0"/>
                </a:moveTo>
                <a:cubicBezTo>
                  <a:pt x="174" y="102"/>
                  <a:pt x="1168" y="533"/>
                  <a:pt x="1668" y="564"/>
                </a:cubicBezTo>
                <a:cubicBezTo>
                  <a:pt x="2168" y="595"/>
                  <a:pt x="2778" y="279"/>
                  <a:pt x="3000" y="186"/>
                </a:cubicBezTo>
                <a:lnTo>
                  <a:pt x="3000" y="6"/>
                </a:lnTo>
                <a:lnTo>
                  <a:pt x="0" y="0"/>
                </a:lnTo>
                <a:close/>
              </a:path>
            </a:pathLst>
          </a:custGeom>
          <a:gradFill>
            <a:gsLst>
              <a:gs pos="0">
                <a:schemeClr val="accent3">
                  <a:shade val="50000"/>
                  <a:alpha val="30000"/>
                  <a:satMod val="130000"/>
                </a:schemeClr>
              </a:gs>
              <a:gs pos="80000">
                <a:schemeClr val="accent2">
                  <a:shade val="75000"/>
                  <a:alpha val="45000"/>
                  <a:satMod val="140000"/>
                </a:schemeClr>
              </a:gs>
            </a:gsLst>
            <a:lin ang="5400000" scaled="1"/>
          </a:gra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pPr marL="0" algn="l" rtl="0" eaLnBrk="1" latinLnBrk="0" hangingPunct="1"/>
            <a:endParaRPr kumimoji="0" lang="en-US" dirty="0">
              <a:solidFill>
                <a:schemeClr val="tx1"/>
              </a:solidFill>
              <a:latin typeface="+mn-lt"/>
              <a:ea typeface="+mn-ea"/>
              <a:cs typeface="+mn-cs"/>
            </a:endParaRPr>
          </a:p>
        </p:txBody>
      </p:sp>
      <p:sp>
        <p:nvSpPr>
          <p:cNvPr id="9" name="Title Placeholder 8"/>
          <p:cNvSpPr>
            <a:spLocks noGrp="1"/>
          </p:cNvSpPr>
          <p:nvPr>
            <p:ph type="title"/>
          </p:nvPr>
        </p:nvSpPr>
        <p:spPr>
          <a:xfrm>
            <a:off x="457200" y="704088"/>
            <a:ext cx="8229600" cy="1143000"/>
          </a:xfrm>
          <a:prstGeom prst="rect">
            <a:avLst/>
          </a:prstGeom>
        </p:spPr>
        <p:txBody>
          <a:bodyPr vert="horz" lIns="0" rIns="0" bIns="0" anchor="b">
            <a:normAutofit/>
          </a:bodyPr>
          <a:lstStyle/>
          <a:p>
            <a:r>
              <a:rPr kumimoji="0" lang="en-US"/>
              <a:t>Click to edit Master title style</a:t>
            </a:r>
          </a:p>
        </p:txBody>
      </p:sp>
      <p:sp>
        <p:nvSpPr>
          <p:cNvPr id="30" name="Text Placeholder 29"/>
          <p:cNvSpPr>
            <a:spLocks noGrp="1"/>
          </p:cNvSpPr>
          <p:nvPr>
            <p:ph type="body" idx="1"/>
          </p:nvPr>
        </p:nvSpPr>
        <p:spPr>
          <a:xfrm>
            <a:off x="457200" y="1935480"/>
            <a:ext cx="8229600" cy="4389120"/>
          </a:xfrm>
          <a:prstGeom prst="rect">
            <a:avLst/>
          </a:prstGeom>
        </p:spPr>
        <p:txBody>
          <a:bodyPr vert="horz">
            <a:normAutofit/>
          </a:bodyPr>
          <a:lstStyle/>
          <a:p>
            <a:pPr lvl="0" eaLnBrk="1" latinLnBrk="0" hangingPunct="1"/>
            <a:r>
              <a:rPr kumimoji="0" lang="en-US"/>
              <a:t>Click to edit Master text styles</a:t>
            </a:r>
          </a:p>
          <a:p>
            <a:pPr lvl="1" eaLnBrk="1" latinLnBrk="0" hangingPunct="1"/>
            <a:r>
              <a:rPr kumimoji="0" lang="en-US"/>
              <a:t>Second level</a:t>
            </a:r>
          </a:p>
          <a:p>
            <a:pPr lvl="2" eaLnBrk="1" latinLnBrk="0" hangingPunct="1"/>
            <a:r>
              <a:rPr kumimoji="0" lang="en-US"/>
              <a:t>Third level</a:t>
            </a:r>
          </a:p>
          <a:p>
            <a:pPr lvl="3" eaLnBrk="1" latinLnBrk="0" hangingPunct="1"/>
            <a:r>
              <a:rPr kumimoji="0" lang="en-US"/>
              <a:t>Fourth level</a:t>
            </a:r>
          </a:p>
          <a:p>
            <a:pPr lvl="4" eaLnBrk="1" latinLnBrk="0" hangingPunct="1"/>
            <a:r>
              <a:rPr kumimoji="0" lang="en-US"/>
              <a:t>Fifth level</a:t>
            </a:r>
          </a:p>
        </p:txBody>
      </p:sp>
      <p:sp>
        <p:nvSpPr>
          <p:cNvPr id="10" name="Date Placeholder 9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0" tIns="0" rIns="0" bIns="0" anchor="b"/>
          <a:lstStyle>
            <a:lvl1pPr algn="l" eaLnBrk="1" latinLnBrk="0" hangingPunct="1">
              <a:defRPr kumimoji="0" sz="1200">
                <a:solidFill>
                  <a:schemeClr val="tx2">
                    <a:shade val="90000"/>
                  </a:schemeClr>
                </a:solidFill>
              </a:defRPr>
            </a:lvl1pPr>
          </a:lstStyle>
          <a:p>
            <a:pPr algn="r" eaLnBrk="1" latinLnBrk="0" hangingPunct="1"/>
            <a:fld id="{E6F9B8CD-342D-4579-98EC-A8FD6B7370E1}" type="datetimeFigureOut">
              <a:rPr lang="en-US" smtClean="0"/>
              <a:pPr algn="r" eaLnBrk="1" latinLnBrk="0" hangingPunct="1"/>
              <a:t>4/26/2020</a:t>
            </a:fld>
            <a:endParaRPr lang="en-US" dirty="0">
              <a:solidFill>
                <a:schemeClr val="tx2"/>
              </a:solidFill>
            </a:endParaRPr>
          </a:p>
        </p:txBody>
      </p:sp>
      <p:sp>
        <p:nvSpPr>
          <p:cNvPr id="22" name="Footer Placeholder 21"/>
          <p:cNvSpPr>
            <a:spLocks noGrp="1"/>
          </p:cNvSpPr>
          <p:nvPr>
            <p:ph type="ftr" sz="quarter" idx="3"/>
          </p:nvPr>
        </p:nvSpPr>
        <p:spPr>
          <a:xfrm>
            <a:off x="2667000" y="6356350"/>
            <a:ext cx="3352800" cy="365125"/>
          </a:xfrm>
          <a:prstGeom prst="rect">
            <a:avLst/>
          </a:prstGeom>
        </p:spPr>
        <p:txBody>
          <a:bodyPr vert="horz" lIns="0" tIns="0" rIns="0" bIns="0" anchor="b"/>
          <a:lstStyle>
            <a:lvl1pPr algn="l" eaLnBrk="1" latinLnBrk="0" hangingPunct="1">
              <a:defRPr kumimoji="0" sz="1200">
                <a:solidFill>
                  <a:schemeClr val="tx2">
                    <a:shade val="90000"/>
                  </a:schemeClr>
                </a:solidFill>
              </a:defRPr>
            </a:lvl1pPr>
          </a:lstStyle>
          <a:p>
            <a:pPr algn="l" eaLnBrk="1" latinLnBrk="0" hangingPunct="1"/>
            <a:endParaRPr kumimoji="0" lang="en-US" dirty="0">
              <a:solidFill>
                <a:schemeClr val="tx2"/>
              </a:solidFill>
            </a:endParaRPr>
          </a:p>
        </p:txBody>
      </p:sp>
      <p:sp>
        <p:nvSpPr>
          <p:cNvPr id="18" name="Slide Number Placeholder 17"/>
          <p:cNvSpPr>
            <a:spLocks noGrp="1"/>
          </p:cNvSpPr>
          <p:nvPr>
            <p:ph type="sldNum" sz="quarter" idx="4"/>
          </p:nvPr>
        </p:nvSpPr>
        <p:spPr>
          <a:xfrm>
            <a:off x="7924800" y="6356350"/>
            <a:ext cx="762000" cy="365125"/>
          </a:xfrm>
          <a:prstGeom prst="rect">
            <a:avLst/>
          </a:prstGeom>
        </p:spPr>
        <p:txBody>
          <a:bodyPr vert="horz" lIns="0" tIns="0" rIns="0" bIns="0" anchor="b"/>
          <a:lstStyle>
            <a:lvl1pPr algn="r" eaLnBrk="1" latinLnBrk="0" hangingPunct="1">
              <a:defRPr kumimoji="0" sz="1200">
                <a:solidFill>
                  <a:schemeClr val="tx2">
                    <a:shade val="90000"/>
                  </a:schemeClr>
                </a:solidFill>
              </a:defRPr>
            </a:lvl1pPr>
          </a:lstStyle>
          <a:p>
            <a:pPr algn="ctr" eaLnBrk="1" latinLnBrk="0" hangingPunct="1"/>
            <a:fld id="{2BBB5E19-F10A-4C2F-BF6F-11C513378A2E}" type="slidenum">
              <a:rPr kumimoji="0" lang="en-US" smtClean="0"/>
              <a:pPr algn="ctr" eaLnBrk="1" latinLnBrk="0" hangingPunct="1"/>
              <a:t>‹#›</a:t>
            </a:fld>
            <a:endParaRPr kumimoji="0" lang="en-US" sz="1400" b="1" dirty="0">
              <a:solidFill>
                <a:srgbClr val="FFFFFF"/>
              </a:solidFill>
            </a:endParaRPr>
          </a:p>
        </p:txBody>
      </p:sp>
      <p:grpSp>
        <p:nvGrpSpPr>
          <p:cNvPr id="2" name="Group 1"/>
          <p:cNvGrpSpPr/>
          <p:nvPr/>
        </p:nvGrpSpPr>
        <p:grpSpPr>
          <a:xfrm>
            <a:off x="-19017" y="202408"/>
            <a:ext cx="9180548" cy="649224"/>
            <a:chOff x="-19045" y="216550"/>
            <a:chExt cx="9180548" cy="649224"/>
          </a:xfrm>
        </p:grpSpPr>
        <p:sp>
          <p:nvSpPr>
            <p:cNvPr id="12" name="Freeform 11"/>
            <p:cNvSpPr>
              <a:spLocks/>
            </p:cNvSpPr>
            <p:nvPr/>
          </p:nvSpPr>
          <p:spPr bwMode="auto">
            <a:xfrm rot="21435692">
              <a:off x="-19045" y="216550"/>
              <a:ext cx="9163050" cy="649224"/>
            </a:xfrm>
            <a:custGeom>
              <a:avLst>
                <a:gd name="A1" fmla="val 0"/>
                <a:gd name="A2" fmla="val 0"/>
                <a:gd name="A3" fmla="val 0"/>
                <a:gd name="A4" fmla="val 0"/>
                <a:gd name="A5" fmla="val 0"/>
                <a:gd name="A6" fmla="val 0"/>
                <a:gd name="A7" fmla="val 0"/>
                <a:gd name="A8" fmla="val 0"/>
              </a:avLst>
              <a:gdLst/>
              <a:ahLst/>
              <a:cxnLst>
                <a:cxn ang="0">
                  <a:pos x="0" y="966"/>
                </a:cxn>
                <a:cxn ang="0">
                  <a:pos x="1608" y="282"/>
                </a:cxn>
                <a:cxn ang="0">
                  <a:pos x="4110" y="1008"/>
                </a:cxn>
                <a:cxn ang="0">
                  <a:pos x="5772" y="0"/>
                </a:cxn>
              </a:cxnLst>
              <a:rect l="0" t="0" r="0" b="0"/>
              <a:pathLst>
                <a:path w="5772" h="1055">
                  <a:moveTo>
                    <a:pt x="0" y="966"/>
                  </a:moveTo>
                  <a:cubicBezTo>
                    <a:pt x="282" y="738"/>
                    <a:pt x="923" y="275"/>
                    <a:pt x="1608" y="282"/>
                  </a:cubicBezTo>
                  <a:cubicBezTo>
                    <a:pt x="2293" y="289"/>
                    <a:pt x="3416" y="1055"/>
                    <a:pt x="4110" y="1008"/>
                  </a:cubicBezTo>
                  <a:cubicBezTo>
                    <a:pt x="4804" y="961"/>
                    <a:pt x="5426" y="210"/>
                    <a:pt x="5772" y="0"/>
                  </a:cubicBezTo>
                </a:path>
              </a:pathLst>
            </a:custGeom>
            <a:noFill/>
            <a:ln w="10795" cap="flat" cmpd="sng" algn="ctr">
              <a:gradFill>
                <a:gsLst>
                  <a:gs pos="74000">
                    <a:schemeClr val="accent3">
                      <a:shade val="75000"/>
                    </a:schemeClr>
                  </a:gs>
                  <a:gs pos="86000">
                    <a:schemeClr val="tx1">
                      <a:alpha val="29000"/>
                    </a:schemeClr>
                  </a:gs>
                  <a:gs pos="16000">
                    <a:schemeClr val="accent2">
                      <a:shade val="75000"/>
                      <a:alpha val="56000"/>
                    </a:schemeClr>
                  </a:gs>
                </a:gsLst>
                <a:lin ang="5400000" scaled="1"/>
              </a:gradFill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vert="horz" wrap="square" lIns="91440" tIns="45720" rIns="91440" bIns="45720" anchor="t" compatLnSpc="1"/>
            <a:lstStyle/>
            <a:p>
              <a:endParaRPr kumimoji="0" lang="en-US" dirty="0"/>
            </a:p>
          </p:txBody>
        </p:sp>
        <p:sp>
          <p:nvSpPr>
            <p:cNvPr id="13" name="Freeform 12"/>
            <p:cNvSpPr>
              <a:spLocks/>
            </p:cNvSpPr>
            <p:nvPr/>
          </p:nvSpPr>
          <p:spPr bwMode="auto">
            <a:xfrm rot="21435692">
              <a:off x="-14309" y="290003"/>
              <a:ext cx="9175812" cy="530352"/>
            </a:xfrm>
            <a:custGeom>
              <a:avLst>
                <a:gd name="A1" fmla="val 0"/>
                <a:gd name="A2" fmla="val 0"/>
                <a:gd name="A3" fmla="val 0"/>
                <a:gd name="A4" fmla="val 0"/>
                <a:gd name="A5" fmla="val 0"/>
                <a:gd name="A6" fmla="val 0"/>
                <a:gd name="A7" fmla="val 0"/>
                <a:gd name="A8" fmla="val 0"/>
              </a:avLst>
              <a:gdLst/>
              <a:ahLst/>
              <a:cxnLst>
                <a:cxn ang="0">
                  <a:pos x="0" y="732"/>
                </a:cxn>
                <a:cxn ang="0">
                  <a:pos x="1638" y="228"/>
                </a:cxn>
                <a:cxn ang="0">
                  <a:pos x="4122" y="816"/>
                </a:cxn>
                <a:cxn ang="0">
                  <a:pos x="5766" y="0"/>
                </a:cxn>
              </a:cxnLst>
              <a:rect l="0" t="0" r="0" b="0"/>
              <a:pathLst>
                <a:path w="5766" h="854">
                  <a:moveTo>
                    <a:pt x="0" y="732"/>
                  </a:moveTo>
                  <a:cubicBezTo>
                    <a:pt x="273" y="647"/>
                    <a:pt x="951" y="214"/>
                    <a:pt x="1638" y="228"/>
                  </a:cubicBezTo>
                  <a:cubicBezTo>
                    <a:pt x="2325" y="242"/>
                    <a:pt x="3434" y="854"/>
                    <a:pt x="4122" y="816"/>
                  </a:cubicBezTo>
                  <a:cubicBezTo>
                    <a:pt x="4810" y="778"/>
                    <a:pt x="5424" y="170"/>
                    <a:pt x="5766" y="0"/>
                  </a:cubicBezTo>
                </a:path>
              </a:pathLst>
            </a:custGeom>
            <a:noFill/>
            <a:ln w="9525" cap="flat" cmpd="sng" algn="ctr">
              <a:gradFill>
                <a:gsLst>
                  <a:gs pos="74000">
                    <a:schemeClr val="accent4"/>
                  </a:gs>
                  <a:gs pos="44000">
                    <a:schemeClr val="accent1"/>
                  </a:gs>
                  <a:gs pos="33000">
                    <a:schemeClr val="accent2">
                      <a:alpha val="56000"/>
                    </a:schemeClr>
                  </a:gs>
                </a:gsLst>
                <a:lin ang="5400000" scaled="1"/>
              </a:gradFill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vert="horz" wrap="square" lIns="91440" tIns="45720" rIns="91440" bIns="45720" anchor="t" compatLnSpc="1"/>
            <a:lstStyle/>
            <a:p>
              <a:endParaRPr kumimoji="0" lang="en-US" dirty="0"/>
            </a:p>
          </p:txBody>
        </p:sp>
      </p:grp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33" r:id="rId1"/>
    <p:sldLayoutId id="2147483734" r:id="rId2"/>
    <p:sldLayoutId id="2147483735" r:id="rId3"/>
    <p:sldLayoutId id="2147483736" r:id="rId4"/>
    <p:sldLayoutId id="2147483737" r:id="rId5"/>
    <p:sldLayoutId id="2147483738" r:id="rId6"/>
    <p:sldLayoutId id="2147483739" r:id="rId7"/>
    <p:sldLayoutId id="2147483740" r:id="rId8"/>
    <p:sldLayoutId id="2147483741" r:id="rId9"/>
    <p:sldLayoutId id="2147483742" r:id="rId10"/>
    <p:sldLayoutId id="2147483743" r:id="rId11"/>
  </p:sldLayoutIdLst>
  <p:txStyles>
    <p:titleStyle>
      <a:lvl1pPr algn="l" rtl="0" eaLnBrk="1" latinLnBrk="0" hangingPunct="1">
        <a:spcBef>
          <a:spcPct val="0"/>
        </a:spcBef>
        <a:buNone/>
        <a:defRPr kumimoji="0" sz="5000" b="0" kern="1200">
          <a:ln>
            <a:noFill/>
          </a:ln>
          <a:solidFill>
            <a:schemeClr val="tx2"/>
          </a:solidFill>
          <a:effectLst/>
          <a:latin typeface="+mj-lt"/>
          <a:ea typeface="+mj-ea"/>
          <a:cs typeface="+mj-cs"/>
        </a:defRPr>
      </a:lvl1pPr>
    </p:titleStyle>
    <p:bodyStyle>
      <a:lvl1pPr marL="274320" indent="-274320" algn="l" rtl="0" eaLnBrk="1" latinLnBrk="0" hangingPunct="1">
        <a:spcBef>
          <a:spcPct val="20000"/>
        </a:spcBef>
        <a:buClr>
          <a:schemeClr val="accent3"/>
        </a:buClr>
        <a:buSzPct val="95000"/>
        <a:buFont typeface="Wingdings 2"/>
        <a:buChar char=""/>
        <a:defRPr kumimoji="0" sz="2600" kern="1200">
          <a:solidFill>
            <a:schemeClr val="tx1"/>
          </a:solidFill>
          <a:latin typeface="+mn-lt"/>
          <a:ea typeface="+mn-ea"/>
          <a:cs typeface="+mn-cs"/>
        </a:defRPr>
      </a:lvl1pPr>
      <a:lvl2pPr marL="640080" indent="-246888" algn="l" rtl="0" eaLnBrk="1" latinLnBrk="0" hangingPunct="1">
        <a:spcBef>
          <a:spcPct val="20000"/>
        </a:spcBef>
        <a:buClr>
          <a:schemeClr val="accent1"/>
        </a:buClr>
        <a:buSzPct val="85000"/>
        <a:buFont typeface="Wingdings 2"/>
        <a:buChar char=""/>
        <a:defRPr kumimoji="0"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indent="-246888" algn="l" rtl="0" eaLnBrk="1" latinLnBrk="0" hangingPunct="1">
        <a:spcBef>
          <a:spcPct val="20000"/>
        </a:spcBef>
        <a:buClr>
          <a:schemeClr val="accent2"/>
        </a:buClr>
        <a:buSzPct val="70000"/>
        <a:buFont typeface="Wingdings 2"/>
        <a:buChar char=""/>
        <a:defRPr kumimoji="0" sz="2100" kern="1200">
          <a:solidFill>
            <a:schemeClr val="tx1"/>
          </a:solidFill>
          <a:latin typeface="+mn-lt"/>
          <a:ea typeface="+mn-ea"/>
          <a:cs typeface="+mn-cs"/>
        </a:defRPr>
      </a:lvl3pPr>
      <a:lvl4pPr marL="1188720" indent="-210312" algn="l" rtl="0" eaLnBrk="1" latinLnBrk="0" hangingPunct="1">
        <a:spcBef>
          <a:spcPct val="20000"/>
        </a:spcBef>
        <a:buClr>
          <a:schemeClr val="accent3"/>
        </a:buClr>
        <a:buSzPct val="65000"/>
        <a:buFont typeface="Wingdings 2"/>
        <a:buChar char="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1463040" indent="-210312" algn="l" rtl="0" eaLnBrk="1" latinLnBrk="0" hangingPunct="1">
        <a:spcBef>
          <a:spcPct val="20000"/>
        </a:spcBef>
        <a:buClr>
          <a:schemeClr val="accent4"/>
        </a:buClr>
        <a:buSzPct val="65000"/>
        <a:buFont typeface="Wingdings 2"/>
        <a:buChar char="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1737360" indent="-210312" algn="l" rtl="0" eaLnBrk="1" latinLnBrk="0" hangingPunct="1">
        <a:spcBef>
          <a:spcPct val="20000"/>
        </a:spcBef>
        <a:buClr>
          <a:schemeClr val="accent5"/>
        </a:buClr>
        <a:buSzPct val="80000"/>
        <a:buFont typeface="Wingdings 2"/>
        <a:buChar char="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1920240" indent="-182880" algn="l" rtl="0" eaLnBrk="1" latinLnBrk="0" hangingPunct="1">
        <a:spcBef>
          <a:spcPct val="20000"/>
        </a:spcBef>
        <a:buClr>
          <a:schemeClr val="accent6"/>
        </a:buClr>
        <a:buSzPct val="80000"/>
        <a:buFont typeface="Wingdings 2"/>
        <a:buChar char=""/>
        <a:defRPr kumimoji="0" sz="1600" kern="1200" baseline="0">
          <a:solidFill>
            <a:schemeClr val="tx1"/>
          </a:solidFill>
          <a:latin typeface="+mn-lt"/>
          <a:ea typeface="+mn-ea"/>
          <a:cs typeface="+mn-cs"/>
        </a:defRPr>
      </a:lvl7pPr>
      <a:lvl8pPr marL="2194560" indent="-182880" algn="l" rtl="0" eaLnBrk="1" latinLnBrk="0" hangingPunct="1">
        <a:spcBef>
          <a:spcPct val="20000"/>
        </a:spcBef>
        <a:buClr>
          <a:schemeClr val="tx2"/>
        </a:buClr>
        <a:buChar char="•"/>
        <a:defRPr kumimoji="0" sz="1600" kern="1200">
          <a:solidFill>
            <a:schemeClr val="tx1"/>
          </a:solidFill>
          <a:latin typeface="+mn-lt"/>
          <a:ea typeface="+mn-ea"/>
          <a:cs typeface="+mn-cs"/>
        </a:defRPr>
      </a:lvl8pPr>
      <a:lvl9pPr marL="2468880" indent="-182880" algn="l" rtl="0" eaLnBrk="1" latinLnBrk="0" hangingPunct="1">
        <a:spcBef>
          <a:spcPct val="20000"/>
        </a:spcBef>
        <a:buClr>
          <a:schemeClr val="tx2"/>
        </a:buClr>
        <a:buFontTx/>
        <a:buChar char="•"/>
        <a:defRPr kumimoji="0" sz="1400" kern="1200" baseline="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jpeg"/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emf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emf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emf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emf"/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emf"/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png"/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.emf"/><Relationship Id="rId1" Type="http://schemas.openxmlformats.org/officeDocument/2006/relationships/slideLayout" Target="../slideLayouts/slideLayout2.xml"/></Relationships>
</file>

<file path=ppt/slides/_rels/slide3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.emf"/><Relationship Id="rId1" Type="http://schemas.openxmlformats.org/officeDocument/2006/relationships/slideLayout" Target="../slideLayouts/slideLayout2.xml"/></Relationships>
</file>

<file path=ppt/slides/_rels/slide3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.emf"/><Relationship Id="rId1" Type="http://schemas.openxmlformats.org/officeDocument/2006/relationships/slideLayout" Target="../slideLayouts/slideLayout2.xml"/></Relationships>
</file>

<file path=ppt/slides/_rels/slide3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8.png"/><Relationship Id="rId1" Type="http://schemas.openxmlformats.org/officeDocument/2006/relationships/slideLayout" Target="../slideLayouts/slideLayout2.xml"/></Relationships>
</file>

<file path=ppt/slides/_rels/slide3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.png"/><Relationship Id="rId1" Type="http://schemas.openxmlformats.org/officeDocument/2006/relationships/slideLayout" Target="../slideLayouts/slideLayout2.xml"/></Relationships>
</file>

<file path=ppt/slides/_rels/slide3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0.xml.rels><?xml version="1.0" encoding="UTF-8" standalone="yes"?>
<Relationships xmlns="http://schemas.openxmlformats.org/package/2006/relationships"><Relationship Id="rId2" Type="http://schemas.openxmlformats.org/officeDocument/2006/relationships/image" Target="../media/image20.png"/><Relationship Id="rId1" Type="http://schemas.openxmlformats.org/officeDocument/2006/relationships/slideLayout" Target="../slideLayouts/slideLayout2.xml"/></Relationships>
</file>

<file path=ppt/slides/_rels/slide4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2.xml"/></Relationships>
</file>

<file path=ppt/slides/_rels/slide4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2.png"/><Relationship Id="rId1" Type="http://schemas.openxmlformats.org/officeDocument/2006/relationships/slideLayout" Target="../slideLayouts/slideLayout2.xml"/></Relationships>
</file>

<file path=ppt/slides/_rels/slide4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emf"/><Relationship Id="rId2" Type="http://schemas.openxmlformats.org/officeDocument/2006/relationships/image" Target="../media/image23.emf"/><Relationship Id="rId1" Type="http://schemas.openxmlformats.org/officeDocument/2006/relationships/slideLayout" Target="../slideLayouts/slideLayout2.xml"/></Relationships>
</file>

<file path=ppt/slides/_rels/slide4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6.emf"/><Relationship Id="rId2" Type="http://schemas.openxmlformats.org/officeDocument/2006/relationships/image" Target="../media/image25.png"/><Relationship Id="rId1" Type="http://schemas.openxmlformats.org/officeDocument/2006/relationships/slideLayout" Target="../slideLayouts/slideLayout2.xml"/></Relationships>
</file>

<file path=ppt/slides/_rels/slide4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8.png"/><Relationship Id="rId2" Type="http://schemas.openxmlformats.org/officeDocument/2006/relationships/image" Target="../media/image27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29.emf"/></Relationships>
</file>

<file path=ppt/slides/_rels/slide4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9.xml.rels><?xml version="1.0" encoding="UTF-8" standalone="yes"?>
<Relationships xmlns="http://schemas.openxmlformats.org/package/2006/relationships"><Relationship Id="rId3" Type="http://schemas.openxmlformats.org/officeDocument/2006/relationships/image" Target="../media/image31.png"/><Relationship Id="rId2" Type="http://schemas.openxmlformats.org/officeDocument/2006/relationships/image" Target="../media/image30.png"/><Relationship Id="rId1" Type="http://schemas.openxmlformats.org/officeDocument/2006/relationships/slideLayout" Target="../slideLayouts/slideLayout2.xml"/></Relationships>
</file>

<file path=ppt/slides/_rels/slide5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1.xml.rels><?xml version="1.0" encoding="UTF-8" standalone="yes"?>
<Relationships xmlns="http://schemas.openxmlformats.org/package/2006/relationships"><Relationship Id="rId2" Type="http://schemas.openxmlformats.org/officeDocument/2006/relationships/image" Target="../media/image32.emf"/><Relationship Id="rId1" Type="http://schemas.openxmlformats.org/officeDocument/2006/relationships/slideLayout" Target="../slideLayouts/slideLayout2.xml"/></Relationships>
</file>

<file path=ppt/slides/_rels/slide5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3.emf"/><Relationship Id="rId1" Type="http://schemas.openxmlformats.org/officeDocument/2006/relationships/slideLayout" Target="../slideLayouts/slideLayout2.xml"/></Relationships>
</file>

<file path=ppt/slides/_rels/slide5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7.xml.rels><?xml version="1.0" encoding="UTF-8" standalone="yes"?>
<Relationships xmlns="http://schemas.openxmlformats.org/package/2006/relationships"><Relationship Id="rId2" Type="http://schemas.openxmlformats.org/officeDocument/2006/relationships/image" Target="../media/image34.emf"/><Relationship Id="rId1" Type="http://schemas.openxmlformats.org/officeDocument/2006/relationships/slideLayout" Target="../slideLayouts/slideLayout2.xml"/></Relationships>
</file>

<file path=ppt/slides/_rels/slide58.xml.rels><?xml version="1.0" encoding="UTF-8" standalone="yes"?>
<Relationships xmlns="http://schemas.openxmlformats.org/package/2006/relationships"><Relationship Id="rId2" Type="http://schemas.openxmlformats.org/officeDocument/2006/relationships/image" Target="../media/image35.emf"/><Relationship Id="rId1" Type="http://schemas.openxmlformats.org/officeDocument/2006/relationships/slideLayout" Target="../slideLayouts/slideLayout2.xml"/></Relationships>
</file>

<file path=ppt/slides/_rels/slide59.xml.rels><?xml version="1.0" encoding="UTF-8" standalone="yes"?>
<Relationships xmlns="http://schemas.openxmlformats.org/package/2006/relationships"><Relationship Id="rId2" Type="http://schemas.openxmlformats.org/officeDocument/2006/relationships/image" Target="../media/image36.emf"/><Relationship Id="rId1" Type="http://schemas.openxmlformats.org/officeDocument/2006/relationships/slideLayout" Target="../slideLayouts/slideLayout2.xml"/></Relationships>
</file>

<file path=ppt/slides/_rels/slide6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3.xml.rels><?xml version="1.0" encoding="UTF-8" standalone="yes"?>
<Relationships xmlns="http://schemas.openxmlformats.org/package/2006/relationships"><Relationship Id="rId2" Type="http://schemas.openxmlformats.org/officeDocument/2006/relationships/hyperlink" Target="http://www.fao.org/" TargetMode="External"/><Relationship Id="rId1" Type="http://schemas.openxmlformats.org/officeDocument/2006/relationships/slideLayout" Target="../slideLayouts/slideLayout2.xml"/></Relationships>
</file>

<file path=ppt/slides/_rels/slide6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539552" y="2060848"/>
            <a:ext cx="7851648" cy="1828800"/>
          </a:xfrm>
        </p:spPr>
        <p:txBody>
          <a:bodyPr>
            <a:normAutofit fontScale="90000"/>
          </a:bodyPr>
          <a:lstStyle/>
          <a:p>
            <a:pPr algn="ctr"/>
            <a:br>
              <a:rPr lang="en-IN" dirty="0"/>
            </a:br>
            <a:br>
              <a:rPr lang="en-IN" dirty="0"/>
            </a:br>
            <a:r>
              <a:rPr lang="en-IN" dirty="0"/>
              <a:t>Cage culture of Grouper and Cobia </a:t>
            </a:r>
            <a:br>
              <a:rPr lang="en-IN" dirty="0"/>
            </a:br>
            <a:endParaRPr lang="en-IN" sz="4400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4685394" y="4367840"/>
            <a:ext cx="3600072" cy="1336112"/>
          </a:xfrm>
        </p:spPr>
        <p:txBody>
          <a:bodyPr>
            <a:normAutofit fontScale="85000" lnSpcReduction="10000"/>
          </a:bodyPr>
          <a:lstStyle/>
          <a:p>
            <a:pPr algn="l"/>
            <a:r>
              <a:rPr lang="en-IN" b="1" dirty="0">
                <a:solidFill>
                  <a:schemeClr val="bg1"/>
                </a:solidFill>
                <a:latin typeface="+mj-lt"/>
              </a:rPr>
              <a:t>Mr. </a:t>
            </a:r>
            <a:r>
              <a:rPr lang="en-IN" b="1" dirty="0" err="1">
                <a:solidFill>
                  <a:schemeClr val="bg1"/>
                </a:solidFill>
                <a:latin typeface="+mj-lt"/>
              </a:rPr>
              <a:t>Bhartendu</a:t>
            </a:r>
            <a:r>
              <a:rPr lang="en-IN" b="1" dirty="0">
                <a:solidFill>
                  <a:schemeClr val="bg1"/>
                </a:solidFill>
                <a:latin typeface="+mj-lt"/>
              </a:rPr>
              <a:t> Vimal</a:t>
            </a:r>
          </a:p>
          <a:p>
            <a:pPr algn="l"/>
            <a:r>
              <a:rPr lang="en-IN" b="1" dirty="0">
                <a:solidFill>
                  <a:schemeClr val="bg1"/>
                </a:solidFill>
                <a:latin typeface="+mj-lt"/>
              </a:rPr>
              <a:t>Guest Faculty-Asst. Prof.</a:t>
            </a:r>
          </a:p>
          <a:p>
            <a:pPr algn="l"/>
            <a:r>
              <a:rPr lang="en-IN" b="1" dirty="0" err="1">
                <a:solidFill>
                  <a:schemeClr val="bg1"/>
                </a:solidFill>
                <a:latin typeface="+mj-lt"/>
              </a:rPr>
              <a:t>CoF</a:t>
            </a:r>
            <a:r>
              <a:rPr lang="en-IN" b="1" dirty="0">
                <a:solidFill>
                  <a:schemeClr val="bg1"/>
                </a:solidFill>
                <a:latin typeface="+mj-lt"/>
              </a:rPr>
              <a:t>, </a:t>
            </a:r>
            <a:r>
              <a:rPr lang="en-IN" b="1" dirty="0" err="1">
                <a:solidFill>
                  <a:schemeClr val="bg1"/>
                </a:solidFill>
                <a:latin typeface="+mj-lt"/>
              </a:rPr>
              <a:t>Kishanganj</a:t>
            </a:r>
            <a:r>
              <a:rPr lang="en-IN" b="1" dirty="0">
                <a:solidFill>
                  <a:schemeClr val="bg1"/>
                </a:solidFill>
                <a:latin typeface="+mj-lt"/>
              </a:rPr>
              <a:t>, BASU, Patna</a:t>
            </a:r>
          </a:p>
        </p:txBody>
      </p:sp>
    </p:spTree>
    <p:extLst>
      <p:ext uri="{BB962C8B-B14F-4D97-AF65-F5344CB8AC3E}">
        <p14:creationId xmlns:p14="http://schemas.microsoft.com/office/powerpoint/2010/main" val="1979749226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67544" y="548680"/>
            <a:ext cx="8229600" cy="852704"/>
          </a:xfrm>
        </p:spPr>
        <p:txBody>
          <a:bodyPr/>
          <a:lstStyle/>
          <a:p>
            <a:r>
              <a:rPr lang="en-IN" dirty="0"/>
              <a:t>Introduction 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95536" y="1484784"/>
            <a:ext cx="8291264" cy="4839816"/>
          </a:xfrm>
        </p:spPr>
        <p:txBody>
          <a:bodyPr>
            <a:normAutofit/>
          </a:bodyPr>
          <a:lstStyle/>
          <a:p>
            <a:r>
              <a:rPr lang="en-IN" sz="2400" dirty="0">
                <a:latin typeface="+mj-lt"/>
              </a:rPr>
              <a:t>Groupers belongs to the family </a:t>
            </a:r>
            <a:r>
              <a:rPr lang="en-IN" sz="2400" dirty="0" err="1">
                <a:latin typeface="+mj-lt"/>
              </a:rPr>
              <a:t>Serranidae</a:t>
            </a:r>
            <a:r>
              <a:rPr lang="en-IN" sz="2400" dirty="0">
                <a:latin typeface="+mj-lt"/>
              </a:rPr>
              <a:t>.</a:t>
            </a:r>
          </a:p>
          <a:p>
            <a:pPr marL="0" indent="0">
              <a:buNone/>
            </a:pPr>
            <a:endParaRPr lang="en-IN" sz="2400" dirty="0">
              <a:latin typeface="+mj-lt"/>
            </a:endParaRPr>
          </a:p>
          <a:p>
            <a:r>
              <a:rPr lang="en-IN" sz="2400" dirty="0">
                <a:latin typeface="+mj-lt"/>
              </a:rPr>
              <a:t>Groupers are classified in 14 genera of the subfamily </a:t>
            </a:r>
            <a:r>
              <a:rPr lang="en-IN" sz="2400" dirty="0" err="1">
                <a:latin typeface="+mj-lt"/>
              </a:rPr>
              <a:t>Epinephelinae</a:t>
            </a:r>
            <a:r>
              <a:rPr lang="en-IN" sz="2400" dirty="0">
                <a:latin typeface="+mj-lt"/>
              </a:rPr>
              <a:t>, which comprises at least half the approximately 449 species in the family </a:t>
            </a:r>
            <a:r>
              <a:rPr lang="en-IN" sz="2400" dirty="0" err="1">
                <a:latin typeface="+mj-lt"/>
              </a:rPr>
              <a:t>Serranidae</a:t>
            </a:r>
            <a:r>
              <a:rPr lang="en-IN" sz="2400" dirty="0">
                <a:latin typeface="+mj-lt"/>
              </a:rPr>
              <a:t>.</a:t>
            </a:r>
          </a:p>
          <a:p>
            <a:endParaRPr lang="en-IN" sz="2400" dirty="0">
              <a:latin typeface="+mj-lt"/>
            </a:endParaRPr>
          </a:p>
          <a:p>
            <a:r>
              <a:rPr lang="en-IN" sz="2400" dirty="0">
                <a:latin typeface="+mj-lt"/>
              </a:rPr>
              <a:t>Several grouper species have been raised on a commercial scale, but mostly by growing out captured wild juveniles.</a:t>
            </a:r>
          </a:p>
          <a:p>
            <a:endParaRPr lang="en-IN" sz="2400" dirty="0">
              <a:latin typeface="+mj-lt"/>
            </a:endParaRPr>
          </a:p>
          <a:p>
            <a:endParaRPr lang="en-IN" sz="2400" dirty="0">
              <a:latin typeface="+mj-lt"/>
            </a:endParaRPr>
          </a:p>
          <a:p>
            <a:endParaRPr lang="en-IN" sz="2400" dirty="0">
              <a:latin typeface="+mj-lt"/>
            </a:endParaRPr>
          </a:p>
          <a:p>
            <a:endParaRPr lang="en-IN" sz="2400" dirty="0">
              <a:latin typeface="+mj-lt"/>
            </a:endParaRPr>
          </a:p>
        </p:txBody>
      </p:sp>
    </p:spTree>
    <p:extLst>
      <p:ext uri="{BB962C8B-B14F-4D97-AF65-F5344CB8AC3E}">
        <p14:creationId xmlns:p14="http://schemas.microsoft.com/office/powerpoint/2010/main" val="1768230156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IN" dirty="0"/>
              <a:t>Major farmed species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2276872"/>
            <a:ext cx="8229600" cy="4047728"/>
          </a:xfrm>
        </p:spPr>
        <p:txBody>
          <a:bodyPr>
            <a:normAutofit/>
          </a:bodyPr>
          <a:lstStyle/>
          <a:p>
            <a:r>
              <a:rPr lang="en-IN" dirty="0"/>
              <a:t>Giant grouper  (E. </a:t>
            </a:r>
            <a:r>
              <a:rPr lang="en-IN" dirty="0" err="1"/>
              <a:t>lanceolatus</a:t>
            </a:r>
            <a:r>
              <a:rPr lang="en-IN" dirty="0"/>
              <a:t>)</a:t>
            </a:r>
          </a:p>
          <a:p>
            <a:r>
              <a:rPr lang="en-IN" dirty="0"/>
              <a:t>Malabar grouper (E. </a:t>
            </a:r>
            <a:r>
              <a:rPr lang="en-IN" dirty="0" err="1"/>
              <a:t>malabaricus</a:t>
            </a:r>
            <a:r>
              <a:rPr lang="en-IN" dirty="0"/>
              <a:t>)</a:t>
            </a:r>
          </a:p>
          <a:p>
            <a:r>
              <a:rPr lang="en-IN" dirty="0"/>
              <a:t>Red spotted grouper (E. </a:t>
            </a:r>
            <a:r>
              <a:rPr lang="en-IN" dirty="0" err="1"/>
              <a:t>akaara</a:t>
            </a:r>
            <a:r>
              <a:rPr lang="en-IN" dirty="0"/>
              <a:t>),</a:t>
            </a:r>
          </a:p>
          <a:p>
            <a:r>
              <a:rPr lang="en-IN" dirty="0"/>
              <a:t>Orange-spotted grouper (E. </a:t>
            </a:r>
            <a:r>
              <a:rPr lang="en-IN" dirty="0" err="1"/>
              <a:t>coioides</a:t>
            </a:r>
            <a:r>
              <a:rPr lang="en-IN" dirty="0"/>
              <a:t>)</a:t>
            </a:r>
          </a:p>
          <a:p>
            <a:r>
              <a:rPr lang="en-IN" dirty="0"/>
              <a:t>Brown marbled grouper (</a:t>
            </a:r>
            <a:r>
              <a:rPr lang="en-IN" dirty="0" err="1"/>
              <a:t>E.fuscoguttatus</a:t>
            </a:r>
            <a:r>
              <a:rPr lang="en-IN" dirty="0"/>
              <a:t>)</a:t>
            </a:r>
          </a:p>
          <a:p>
            <a:r>
              <a:rPr lang="en-IN" dirty="0"/>
              <a:t>Camouflage grouper (E. </a:t>
            </a:r>
            <a:r>
              <a:rPr lang="en-IN" dirty="0" err="1"/>
              <a:t>polyphekadion</a:t>
            </a:r>
            <a:r>
              <a:rPr lang="en-IN" dirty="0"/>
              <a:t>)</a:t>
            </a:r>
          </a:p>
          <a:p>
            <a:r>
              <a:rPr lang="en-IN" dirty="0"/>
              <a:t>Greasy grouper (E. </a:t>
            </a:r>
            <a:r>
              <a:rPr lang="en-IN" dirty="0" err="1"/>
              <a:t>tauvina</a:t>
            </a:r>
            <a:r>
              <a:rPr lang="en-IN" dirty="0"/>
              <a:t>)</a:t>
            </a:r>
          </a:p>
          <a:p>
            <a:r>
              <a:rPr lang="en-IN" dirty="0"/>
              <a:t>King grouper, polka dot grouper (</a:t>
            </a:r>
            <a:r>
              <a:rPr lang="en-IN" dirty="0" err="1"/>
              <a:t>Cromileptis</a:t>
            </a:r>
            <a:r>
              <a:rPr lang="en-IN" dirty="0"/>
              <a:t> </a:t>
            </a:r>
            <a:r>
              <a:rPr lang="en-IN" dirty="0" err="1"/>
              <a:t>altivelis</a:t>
            </a:r>
            <a:r>
              <a:rPr lang="en-IN" dirty="0"/>
              <a:t>)</a:t>
            </a:r>
          </a:p>
          <a:p>
            <a:pPr marL="0" indent="0">
              <a:buNone/>
            </a:pPr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2064722313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476672"/>
            <a:ext cx="8435280" cy="5847928"/>
          </a:xfrm>
        </p:spPr>
        <p:txBody>
          <a:bodyPr/>
          <a:lstStyle/>
          <a:p>
            <a:pPr marL="0" indent="0">
              <a:buNone/>
            </a:pPr>
            <a:endParaRPr lang="en-IN" dirty="0"/>
          </a:p>
          <a:p>
            <a:pPr marL="0" indent="0">
              <a:buNone/>
            </a:pPr>
            <a:r>
              <a:rPr lang="en-IN" dirty="0"/>
              <a:t>			</a:t>
            </a:r>
          </a:p>
          <a:p>
            <a:pPr marL="0" indent="0">
              <a:buNone/>
            </a:pPr>
            <a:r>
              <a:rPr lang="en-IN" dirty="0"/>
              <a:t>					                    </a:t>
            </a:r>
            <a:r>
              <a:rPr lang="en-IN" i="1" dirty="0"/>
              <a:t>E. </a:t>
            </a:r>
            <a:r>
              <a:rPr lang="en-IN" i="1" dirty="0" err="1"/>
              <a:t>lanceolatus</a:t>
            </a:r>
            <a:endParaRPr lang="en-IN" i="1" dirty="0"/>
          </a:p>
          <a:p>
            <a:pPr marL="0" indent="0">
              <a:buNone/>
            </a:pPr>
            <a:endParaRPr lang="en-IN" i="1" dirty="0"/>
          </a:p>
          <a:p>
            <a:pPr marL="0" indent="0">
              <a:buNone/>
            </a:pPr>
            <a:endParaRPr lang="en-IN" i="1" dirty="0"/>
          </a:p>
          <a:p>
            <a:pPr marL="0" indent="0">
              <a:buNone/>
            </a:pPr>
            <a:endParaRPr lang="en-IN" i="1" dirty="0"/>
          </a:p>
          <a:p>
            <a:pPr marL="0" indent="0">
              <a:buNone/>
            </a:pPr>
            <a:endParaRPr lang="en-IN" i="1" dirty="0"/>
          </a:p>
          <a:p>
            <a:pPr marL="0" indent="0">
              <a:buNone/>
            </a:pPr>
            <a:endParaRPr lang="en-IN" i="1" dirty="0"/>
          </a:p>
          <a:p>
            <a:pPr marL="0" indent="0">
              <a:buNone/>
            </a:pPr>
            <a:endParaRPr lang="en-IN" i="1" dirty="0"/>
          </a:p>
          <a:p>
            <a:pPr marL="0" indent="0">
              <a:buNone/>
            </a:pPr>
            <a:r>
              <a:rPr lang="en-IN" i="1" dirty="0"/>
              <a:t>					  							                    	                 E. </a:t>
            </a:r>
            <a:r>
              <a:rPr lang="en-IN" i="1" dirty="0" err="1"/>
              <a:t>fuscoguttatus</a:t>
            </a:r>
            <a:endParaRPr lang="en-IN" i="1" dirty="0"/>
          </a:p>
          <a:p>
            <a:pPr marL="0" indent="0">
              <a:buNone/>
            </a:pPr>
            <a:endParaRPr lang="en-IN" i="1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6372200" cy="350100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27" name="Picture 3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7886" y="3501008"/>
            <a:ext cx="6344314" cy="335699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479751538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124744"/>
            <a:ext cx="8229600" cy="5199856"/>
          </a:xfrm>
        </p:spPr>
        <p:txBody>
          <a:bodyPr/>
          <a:lstStyle/>
          <a:p>
            <a:pPr lvl="8"/>
            <a:endParaRPr lang="en-IN" dirty="0"/>
          </a:p>
          <a:p>
            <a:pPr lvl="8"/>
            <a:r>
              <a:rPr lang="en-IN" dirty="0"/>
              <a:t>    	``		                                         </a:t>
            </a:r>
            <a:r>
              <a:rPr lang="en-IN" sz="2400" i="1" dirty="0"/>
              <a:t>E. </a:t>
            </a:r>
            <a:r>
              <a:rPr lang="en-IN" sz="2400" i="1" dirty="0" err="1"/>
              <a:t>coioides</a:t>
            </a:r>
            <a:endParaRPr lang="en-IN" sz="2400" i="1" dirty="0"/>
          </a:p>
          <a:p>
            <a:pPr lvl="8"/>
            <a:endParaRPr lang="en-IN" sz="2400" i="1" dirty="0"/>
          </a:p>
          <a:p>
            <a:pPr lvl="8"/>
            <a:endParaRPr lang="en-IN" sz="2400" i="1" dirty="0"/>
          </a:p>
          <a:p>
            <a:pPr lvl="8"/>
            <a:endParaRPr lang="en-IN" sz="2400" i="1" dirty="0"/>
          </a:p>
          <a:p>
            <a:pPr lvl="8"/>
            <a:endParaRPr lang="en-IN" sz="2400" i="1" dirty="0"/>
          </a:p>
          <a:p>
            <a:pPr lvl="8"/>
            <a:endParaRPr lang="en-IN" sz="2400" i="1" dirty="0"/>
          </a:p>
          <a:p>
            <a:pPr lvl="8"/>
            <a:endParaRPr lang="en-IN" sz="2400" i="1" dirty="0"/>
          </a:p>
          <a:p>
            <a:pPr lvl="8"/>
            <a:endParaRPr lang="en-IN" sz="2400" i="1" dirty="0"/>
          </a:p>
          <a:p>
            <a:pPr lvl="8"/>
            <a:r>
              <a:rPr lang="en-IN" sz="2400" i="1" dirty="0"/>
              <a:t>  			                     E. </a:t>
            </a:r>
            <a:r>
              <a:rPr lang="en-IN" sz="2400" i="1" dirty="0" err="1"/>
              <a:t>malabaricus</a:t>
            </a:r>
            <a:endParaRPr lang="en-IN" sz="2400" i="1" dirty="0"/>
          </a:p>
        </p:txBody>
      </p:sp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1"/>
            <a:ext cx="6516216" cy="364502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051" name="Picture 3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3645025"/>
            <a:ext cx="6516216" cy="32129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162753495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404664"/>
            <a:ext cx="8229600" cy="5919936"/>
          </a:xfrm>
        </p:spPr>
        <p:txBody>
          <a:bodyPr/>
          <a:lstStyle/>
          <a:p>
            <a:endParaRPr lang="en-IN" dirty="0"/>
          </a:p>
          <a:p>
            <a:endParaRPr lang="en-IN" dirty="0"/>
          </a:p>
          <a:p>
            <a:pPr lvl="8"/>
            <a:r>
              <a:rPr lang="en-IN" dirty="0"/>
              <a:t>    				</a:t>
            </a:r>
            <a:r>
              <a:rPr lang="en-IN" sz="2800" dirty="0"/>
              <a:t>     </a:t>
            </a:r>
            <a:r>
              <a:rPr lang="en-IN" sz="2800" i="1" dirty="0">
                <a:latin typeface="+mj-lt"/>
              </a:rPr>
              <a:t> E. </a:t>
            </a:r>
            <a:r>
              <a:rPr lang="en-IN" sz="2800" i="1" dirty="0" err="1">
                <a:latin typeface="+mj-lt"/>
              </a:rPr>
              <a:t>tauvina</a:t>
            </a:r>
            <a:endParaRPr lang="en-IN" sz="2800" i="1" dirty="0">
              <a:latin typeface="+mj-lt"/>
            </a:endParaRPr>
          </a:p>
          <a:p>
            <a:pPr lvl="8"/>
            <a:endParaRPr lang="en-IN" sz="2800" i="1" dirty="0">
              <a:latin typeface="+mj-lt"/>
            </a:endParaRPr>
          </a:p>
          <a:p>
            <a:pPr lvl="8"/>
            <a:endParaRPr lang="en-IN" sz="2800" i="1" dirty="0">
              <a:latin typeface="+mj-lt"/>
            </a:endParaRPr>
          </a:p>
          <a:p>
            <a:pPr lvl="8"/>
            <a:endParaRPr lang="en-IN" sz="2800" i="1" dirty="0">
              <a:latin typeface="+mj-lt"/>
            </a:endParaRPr>
          </a:p>
          <a:p>
            <a:pPr lvl="8"/>
            <a:endParaRPr lang="en-IN" sz="2800" i="1" dirty="0">
              <a:latin typeface="+mj-lt"/>
            </a:endParaRPr>
          </a:p>
          <a:p>
            <a:pPr lvl="8"/>
            <a:endParaRPr lang="en-IN" sz="2800" i="1" dirty="0">
              <a:latin typeface="+mj-lt"/>
            </a:endParaRPr>
          </a:p>
          <a:p>
            <a:pPr lvl="8"/>
            <a:r>
              <a:rPr lang="en-IN" sz="2800" i="1" dirty="0">
                <a:latin typeface="+mj-lt"/>
              </a:rPr>
              <a:t>  				   C. </a:t>
            </a:r>
            <a:r>
              <a:rPr lang="en-IN" sz="2800" i="1" dirty="0" err="1">
                <a:latin typeface="+mj-lt"/>
              </a:rPr>
              <a:t>altivelis</a:t>
            </a:r>
            <a:r>
              <a:rPr lang="en-IN" sz="2800" i="1" dirty="0">
                <a:latin typeface="+mj-lt"/>
              </a:rPr>
              <a:t> </a:t>
            </a:r>
          </a:p>
        </p:txBody>
      </p:sp>
      <p:pic>
        <p:nvPicPr>
          <p:cNvPr id="3074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" y="0"/>
            <a:ext cx="6019372" cy="3429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075" name="Picture 3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989" y="3401616"/>
            <a:ext cx="6009384" cy="345638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734029606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23528" y="1412776"/>
            <a:ext cx="8568952" cy="794352"/>
          </a:xfrm>
        </p:spPr>
        <p:txBody>
          <a:bodyPr>
            <a:noAutofit/>
          </a:bodyPr>
          <a:lstStyle/>
          <a:p>
            <a:r>
              <a:rPr lang="en-IN" sz="2800" dirty="0"/>
              <a:t>Important species farmed by hatchery produced seed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2492896"/>
            <a:ext cx="8229600" cy="3831704"/>
          </a:xfrm>
        </p:spPr>
        <p:txBody>
          <a:bodyPr/>
          <a:lstStyle/>
          <a:p>
            <a:r>
              <a:rPr lang="en-IN" dirty="0"/>
              <a:t>Orange-spotted grouper (E. </a:t>
            </a:r>
            <a:r>
              <a:rPr lang="en-IN" dirty="0" err="1"/>
              <a:t>coioides</a:t>
            </a:r>
            <a:r>
              <a:rPr lang="en-IN" dirty="0"/>
              <a:t>)</a:t>
            </a:r>
          </a:p>
          <a:p>
            <a:r>
              <a:rPr lang="en-IN" dirty="0"/>
              <a:t>King grouper, polka dot grouper (</a:t>
            </a:r>
            <a:r>
              <a:rPr lang="en-IN" dirty="0" err="1"/>
              <a:t>Cromileptis</a:t>
            </a:r>
            <a:r>
              <a:rPr lang="en-IN" dirty="0"/>
              <a:t> </a:t>
            </a:r>
            <a:r>
              <a:rPr lang="en-IN" dirty="0" err="1"/>
              <a:t>altivelis</a:t>
            </a:r>
            <a:r>
              <a:rPr lang="en-IN" dirty="0"/>
              <a:t>)</a:t>
            </a:r>
          </a:p>
          <a:p>
            <a:r>
              <a:rPr lang="en-IN" dirty="0"/>
              <a:t>Malabar grouper (E. </a:t>
            </a:r>
            <a:r>
              <a:rPr lang="en-IN" dirty="0" err="1"/>
              <a:t>malabaricus</a:t>
            </a:r>
            <a:r>
              <a:rPr lang="en-IN" dirty="0"/>
              <a:t>)</a:t>
            </a:r>
          </a:p>
          <a:p>
            <a:r>
              <a:rPr lang="en-IN" dirty="0"/>
              <a:t>Giant grouper  (E. </a:t>
            </a:r>
            <a:r>
              <a:rPr lang="en-IN" dirty="0" err="1"/>
              <a:t>lanceolatus</a:t>
            </a:r>
            <a:r>
              <a:rPr lang="en-IN" dirty="0"/>
              <a:t>)</a:t>
            </a:r>
          </a:p>
          <a:p>
            <a:r>
              <a:rPr lang="en-IN" dirty="0"/>
              <a:t>brown-marbled grouper (E. </a:t>
            </a:r>
            <a:r>
              <a:rPr lang="en-IN" dirty="0" err="1"/>
              <a:t>fuscoguttatus</a:t>
            </a:r>
            <a:r>
              <a:rPr lang="en-IN" dirty="0"/>
              <a:t>)</a:t>
            </a:r>
          </a:p>
          <a:p>
            <a:endParaRPr lang="en-IN" dirty="0"/>
          </a:p>
          <a:p>
            <a:endParaRPr lang="en-IN" dirty="0"/>
          </a:p>
          <a:p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3293885870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704088"/>
            <a:ext cx="8229600" cy="924712"/>
          </a:xfrm>
        </p:spPr>
        <p:txBody>
          <a:bodyPr/>
          <a:lstStyle/>
          <a:p>
            <a:r>
              <a:rPr lang="en-IN" dirty="0"/>
              <a:t>Distribution 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IN" sz="2400" dirty="0">
                <a:latin typeface="+mj-lt"/>
              </a:rPr>
              <a:t>Groupers are widely distributed in the coastal waters  of tropical and subtropical regions.</a:t>
            </a:r>
          </a:p>
          <a:p>
            <a:pPr marL="0" indent="0">
              <a:buNone/>
            </a:pPr>
            <a:endParaRPr lang="en-IN" sz="2400" dirty="0">
              <a:latin typeface="+mj-lt"/>
            </a:endParaRPr>
          </a:p>
          <a:p>
            <a:r>
              <a:rPr lang="en-IN" sz="2400" dirty="0">
                <a:latin typeface="+mj-lt"/>
              </a:rPr>
              <a:t>Juveniles and adults of some grouper species live in coastal waters and estuaries, but others prefer the cleaner waters of off shore reefs.</a:t>
            </a:r>
          </a:p>
          <a:p>
            <a:pPr marL="0" indent="0">
              <a:buNone/>
            </a:pPr>
            <a:endParaRPr lang="en-IN" sz="2400" dirty="0">
              <a:latin typeface="+mj-lt"/>
            </a:endParaRPr>
          </a:p>
          <a:p>
            <a:r>
              <a:rPr lang="en-IN" sz="2400" dirty="0">
                <a:latin typeface="+mj-lt"/>
              </a:rPr>
              <a:t>They are mainly seen in rocky bottoms or coral reefs.</a:t>
            </a:r>
          </a:p>
          <a:p>
            <a:endParaRPr lang="en-IN" sz="2400" dirty="0">
              <a:latin typeface="+mj-lt"/>
            </a:endParaRPr>
          </a:p>
        </p:txBody>
      </p:sp>
    </p:spTree>
    <p:extLst>
      <p:ext uri="{BB962C8B-B14F-4D97-AF65-F5344CB8AC3E}">
        <p14:creationId xmlns:p14="http://schemas.microsoft.com/office/powerpoint/2010/main" val="668856212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704088"/>
            <a:ext cx="8229600" cy="780696"/>
          </a:xfrm>
        </p:spPr>
        <p:txBody>
          <a:bodyPr>
            <a:normAutofit fontScale="90000"/>
          </a:bodyPr>
          <a:lstStyle/>
          <a:p>
            <a:r>
              <a:rPr lang="en-IN" dirty="0"/>
              <a:t>Biology 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95536" y="1772816"/>
            <a:ext cx="8352928" cy="4752528"/>
          </a:xfrm>
        </p:spPr>
        <p:txBody>
          <a:bodyPr>
            <a:normAutofit/>
          </a:bodyPr>
          <a:lstStyle/>
          <a:p>
            <a:r>
              <a:rPr lang="en-IN" sz="2400" dirty="0">
                <a:latin typeface="+mj-lt"/>
              </a:rPr>
              <a:t>Most groupers that have been studied will mature within 2 to 6 years.</a:t>
            </a:r>
          </a:p>
          <a:p>
            <a:r>
              <a:rPr lang="en-IN" sz="2400" dirty="0">
                <a:latin typeface="+mj-lt"/>
              </a:rPr>
              <a:t>Most species are solitary and all are predators on fishes and invertebrates.</a:t>
            </a:r>
          </a:p>
          <a:p>
            <a:endParaRPr lang="en-IN" sz="2400" dirty="0">
              <a:latin typeface="+mj-lt"/>
            </a:endParaRPr>
          </a:p>
          <a:p>
            <a:r>
              <a:rPr lang="en-IN" sz="2400" dirty="0">
                <a:latin typeface="+mj-lt"/>
              </a:rPr>
              <a:t>Many serranids are protogynous hermaphrodites and spawn throughout the year probably with a peak in monsoon seasons.</a:t>
            </a:r>
          </a:p>
          <a:p>
            <a:pPr marL="0" indent="0">
              <a:buNone/>
            </a:pPr>
            <a:r>
              <a:rPr lang="en-IN" sz="2400" dirty="0">
                <a:latin typeface="+mj-lt"/>
              </a:rPr>
              <a:t> </a:t>
            </a:r>
          </a:p>
          <a:p>
            <a:r>
              <a:rPr lang="en-IN" sz="2400" dirty="0">
                <a:latin typeface="+mj-lt"/>
              </a:rPr>
              <a:t>In nature, many groupers spawn in large aggregations with a sex ratio often near 1 male:10 females.</a:t>
            </a:r>
          </a:p>
          <a:p>
            <a:endParaRPr lang="en-IN" sz="2400" dirty="0">
              <a:latin typeface="+mj-lt"/>
            </a:endParaRPr>
          </a:p>
          <a:p>
            <a:endParaRPr lang="en-IN" sz="2400" dirty="0">
              <a:latin typeface="+mj-lt"/>
            </a:endParaRPr>
          </a:p>
          <a:p>
            <a:endParaRPr lang="en-IN" sz="2400" dirty="0">
              <a:latin typeface="+mj-lt"/>
            </a:endParaRPr>
          </a:p>
          <a:p>
            <a:endParaRPr lang="en-IN" sz="2400" dirty="0">
              <a:latin typeface="+mj-lt"/>
            </a:endParaRPr>
          </a:p>
        </p:txBody>
      </p:sp>
    </p:spTree>
    <p:extLst>
      <p:ext uri="{BB962C8B-B14F-4D97-AF65-F5344CB8AC3E}">
        <p14:creationId xmlns:p14="http://schemas.microsoft.com/office/powerpoint/2010/main" val="3615944252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23528" y="980728"/>
            <a:ext cx="8496944" cy="5472608"/>
          </a:xfrm>
        </p:spPr>
        <p:txBody>
          <a:bodyPr>
            <a:normAutofit/>
          </a:bodyPr>
          <a:lstStyle/>
          <a:p>
            <a:r>
              <a:rPr lang="en-IN" sz="2400" dirty="0">
                <a:latin typeface="+mj-lt"/>
              </a:rPr>
              <a:t>Eggs are single, non- adhesive, and buoyant.</a:t>
            </a:r>
          </a:p>
          <a:p>
            <a:pPr marL="0" indent="0">
              <a:buNone/>
            </a:pPr>
            <a:endParaRPr lang="en-IN" sz="2400" dirty="0">
              <a:latin typeface="+mj-lt"/>
            </a:endParaRPr>
          </a:p>
          <a:p>
            <a:r>
              <a:rPr lang="en-IN" sz="2400" dirty="0">
                <a:latin typeface="+mj-lt"/>
              </a:rPr>
              <a:t>Larvae of most species spend at least their first few weeks drifting with the oceanic plankton.</a:t>
            </a:r>
          </a:p>
          <a:p>
            <a:pPr marL="0" indent="0">
              <a:buNone/>
            </a:pPr>
            <a:endParaRPr lang="en-IN" sz="2400" dirty="0">
              <a:latin typeface="+mj-lt"/>
            </a:endParaRPr>
          </a:p>
          <a:p>
            <a:r>
              <a:rPr lang="en-IN" sz="2400" dirty="0">
                <a:latin typeface="+mj-lt"/>
              </a:rPr>
              <a:t> As they become juveniles, groupers settle in shallow water where they can find hiding places. </a:t>
            </a:r>
          </a:p>
          <a:p>
            <a:pPr marL="0" indent="0">
              <a:buNone/>
            </a:pPr>
            <a:endParaRPr lang="en-IN" sz="2400" dirty="0">
              <a:latin typeface="+mj-lt"/>
            </a:endParaRPr>
          </a:p>
          <a:p>
            <a:r>
              <a:rPr lang="en-IN" sz="2400" dirty="0">
                <a:latin typeface="+mj-lt"/>
              </a:rPr>
              <a:t>larvae at first eat copepods and other small zooplankton, then larger crustaceans.</a:t>
            </a:r>
          </a:p>
          <a:p>
            <a:r>
              <a:rPr lang="en-IN" sz="2400" dirty="0">
                <a:latin typeface="+mj-lt"/>
              </a:rPr>
              <a:t>Wild juveniles and adults eat mainly fish, crabs, shrimp, mantis shrimp, lobsters and molluscs.</a:t>
            </a:r>
          </a:p>
          <a:p>
            <a:pPr marL="0" indent="0">
              <a:buNone/>
            </a:pPr>
            <a:endParaRPr lang="en-IN" sz="2400" dirty="0">
              <a:latin typeface="+mj-lt"/>
            </a:endParaRPr>
          </a:p>
          <a:p>
            <a:endParaRPr lang="en-IN" sz="2400" dirty="0">
              <a:latin typeface="+mj-lt"/>
            </a:endParaRPr>
          </a:p>
          <a:p>
            <a:endParaRPr lang="en-IN" sz="2400" dirty="0">
              <a:latin typeface="+mj-lt"/>
            </a:endParaRPr>
          </a:p>
        </p:txBody>
      </p:sp>
    </p:spTree>
    <p:extLst>
      <p:ext uri="{BB962C8B-B14F-4D97-AF65-F5344CB8AC3E}">
        <p14:creationId xmlns:p14="http://schemas.microsoft.com/office/powerpoint/2010/main" val="1106862289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67544" y="548680"/>
            <a:ext cx="8229600" cy="924712"/>
          </a:xfrm>
        </p:spPr>
        <p:txBody>
          <a:bodyPr/>
          <a:lstStyle/>
          <a:p>
            <a:r>
              <a:rPr lang="en-IN" dirty="0"/>
              <a:t>Seed collection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23528" y="1484784"/>
            <a:ext cx="8496944" cy="5040560"/>
          </a:xfrm>
        </p:spPr>
        <p:txBody>
          <a:bodyPr>
            <a:normAutofit/>
          </a:bodyPr>
          <a:lstStyle/>
          <a:p>
            <a:r>
              <a:rPr lang="en-IN" sz="2400" dirty="0">
                <a:latin typeface="+mj-lt"/>
              </a:rPr>
              <a:t>Grouper fry and fingerlings are usually found near river mouths or in muddy estuaries and bays.</a:t>
            </a:r>
          </a:p>
          <a:p>
            <a:endParaRPr lang="en-IN" sz="2400" dirty="0">
              <a:latin typeface="+mj-lt"/>
            </a:endParaRPr>
          </a:p>
          <a:p>
            <a:r>
              <a:rPr lang="en-IN" sz="2400" dirty="0">
                <a:latin typeface="+mj-lt"/>
              </a:rPr>
              <a:t>Different types of seed collecting devices are used like </a:t>
            </a:r>
            <a:r>
              <a:rPr lang="en-IN" sz="2400" dirty="0" err="1">
                <a:latin typeface="+mj-lt"/>
              </a:rPr>
              <a:t>gangos</a:t>
            </a:r>
            <a:r>
              <a:rPr lang="en-IN" sz="2400" dirty="0">
                <a:latin typeface="+mj-lt"/>
              </a:rPr>
              <a:t>,  lift nets, bamboo shelter, scissor nets, etc.</a:t>
            </a:r>
          </a:p>
          <a:p>
            <a:endParaRPr lang="en-IN" sz="2400" dirty="0">
              <a:latin typeface="+mj-lt"/>
            </a:endParaRPr>
          </a:p>
          <a:p>
            <a:r>
              <a:rPr lang="en-IN" sz="2400" dirty="0">
                <a:latin typeface="+mj-lt"/>
              </a:rPr>
              <a:t>Mortality and wastage are the most problems related to seed collection.</a:t>
            </a:r>
          </a:p>
          <a:p>
            <a:endParaRPr lang="en-IN" sz="2400" dirty="0">
              <a:latin typeface="+mj-lt"/>
            </a:endParaRPr>
          </a:p>
          <a:p>
            <a:r>
              <a:rPr lang="en-IN" sz="2400" dirty="0">
                <a:latin typeface="+mj-lt"/>
              </a:rPr>
              <a:t>Destruction of other larvae caught along with the catch.</a:t>
            </a:r>
          </a:p>
          <a:p>
            <a:endParaRPr lang="en-IN" sz="2400" dirty="0">
              <a:latin typeface="+mj-lt"/>
            </a:endParaRPr>
          </a:p>
          <a:p>
            <a:endParaRPr lang="en-IN" sz="2400" dirty="0">
              <a:latin typeface="+mj-lt"/>
            </a:endParaRPr>
          </a:p>
          <a:p>
            <a:endParaRPr lang="en-IN" sz="2400" dirty="0">
              <a:latin typeface="+mj-lt"/>
            </a:endParaRPr>
          </a:p>
          <a:p>
            <a:endParaRPr lang="en-IN" sz="2400" dirty="0">
              <a:latin typeface="+mj-lt"/>
            </a:endParaRPr>
          </a:p>
        </p:txBody>
      </p:sp>
    </p:spTree>
    <p:extLst>
      <p:ext uri="{BB962C8B-B14F-4D97-AF65-F5344CB8AC3E}">
        <p14:creationId xmlns:p14="http://schemas.microsoft.com/office/powerpoint/2010/main" val="2853612991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/>
          </a:p>
        </p:txBody>
      </p:sp>
      <p:pic>
        <p:nvPicPr>
          <p:cNvPr id="3074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3999" cy="6857999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4283208161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/>
          </a:p>
        </p:txBody>
      </p:sp>
      <p:pic>
        <p:nvPicPr>
          <p:cNvPr id="4098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3999" cy="6858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1031624765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 dirty="0"/>
          </a:p>
        </p:txBody>
      </p:sp>
      <p:pic>
        <p:nvPicPr>
          <p:cNvPr id="5122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3999" cy="6857999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724102340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704088"/>
            <a:ext cx="8229600" cy="852704"/>
          </a:xfrm>
        </p:spPr>
        <p:txBody>
          <a:bodyPr/>
          <a:lstStyle/>
          <a:p>
            <a:r>
              <a:rPr lang="en-IN" dirty="0"/>
              <a:t>Seed production 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IN" sz="2400" dirty="0" err="1">
                <a:latin typeface="+mj-lt"/>
              </a:rPr>
              <a:t>Kakdwip</a:t>
            </a:r>
            <a:r>
              <a:rPr lang="en-IN" sz="2400" dirty="0">
                <a:latin typeface="+mj-lt"/>
              </a:rPr>
              <a:t> Research Centre, CIBA has carried out a successful breeding and sex reversal programme of Grouper. </a:t>
            </a:r>
          </a:p>
          <a:p>
            <a:r>
              <a:rPr lang="en-IN" sz="2400" dirty="0">
                <a:latin typeface="+mj-lt"/>
              </a:rPr>
              <a:t>Sex conversion:</a:t>
            </a:r>
          </a:p>
          <a:p>
            <a:r>
              <a:rPr lang="en-IN" sz="2400" dirty="0">
                <a:latin typeface="+mj-lt"/>
              </a:rPr>
              <a:t>11 fishes selected(2.5-9.0kg)</a:t>
            </a:r>
          </a:p>
          <a:p>
            <a:r>
              <a:rPr lang="en-IN" sz="2400" dirty="0">
                <a:latin typeface="+mj-lt"/>
              </a:rPr>
              <a:t>17α methyl testosterone supplied @ 2mg/kg BW. on alternate days.</a:t>
            </a:r>
          </a:p>
          <a:p>
            <a:r>
              <a:rPr lang="en-IN" sz="2400" dirty="0">
                <a:latin typeface="+mj-lt"/>
              </a:rPr>
              <a:t>Milt volume varied from trace to 0.3ml/fish.</a:t>
            </a:r>
          </a:p>
          <a:p>
            <a:r>
              <a:rPr lang="en-IN" sz="2400" dirty="0">
                <a:latin typeface="+mj-lt"/>
              </a:rPr>
              <a:t>Sperm motility recorded above 90%.</a:t>
            </a:r>
          </a:p>
          <a:p>
            <a:r>
              <a:rPr lang="en-IN" sz="2400" dirty="0">
                <a:latin typeface="+mj-lt"/>
              </a:rPr>
              <a:t>Sperm cell density estimated 5.5 million/ml.</a:t>
            </a:r>
          </a:p>
          <a:p>
            <a:pPr marL="0" indent="0">
              <a:buNone/>
            </a:pPr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530016737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908720"/>
            <a:ext cx="8229600" cy="5415880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en-IN" sz="2800" b="1" dirty="0"/>
              <a:t>Induced breeding:</a:t>
            </a:r>
          </a:p>
          <a:p>
            <a:r>
              <a:rPr lang="en-IN" sz="2400" dirty="0">
                <a:latin typeface="+mj-lt"/>
              </a:rPr>
              <a:t>7 kg female injected 4000 IU HCG maintained with three males.</a:t>
            </a:r>
          </a:p>
          <a:p>
            <a:r>
              <a:rPr lang="en-IN" sz="2400" dirty="0">
                <a:latin typeface="+mj-lt"/>
              </a:rPr>
              <a:t>After 24 hrs. 2000IU HCG administered.</a:t>
            </a:r>
          </a:p>
          <a:p>
            <a:r>
              <a:rPr lang="en-IN" sz="2400" dirty="0">
                <a:latin typeface="+mj-lt"/>
              </a:rPr>
              <a:t> After 48 hrs. 2000IU HCG administered.</a:t>
            </a:r>
          </a:p>
          <a:p>
            <a:r>
              <a:rPr lang="en-IN" sz="2400" dirty="0">
                <a:latin typeface="+mj-lt"/>
              </a:rPr>
              <a:t>After 72 hrs. LHRHa administered @ 40µg/kg.</a:t>
            </a:r>
          </a:p>
          <a:p>
            <a:r>
              <a:rPr lang="en-IN" sz="2400" dirty="0">
                <a:latin typeface="+mj-lt"/>
              </a:rPr>
              <a:t>Stripped 1 million eggs after 96 hrs.</a:t>
            </a:r>
          </a:p>
          <a:p>
            <a:r>
              <a:rPr lang="en-IN" sz="2400" dirty="0">
                <a:latin typeface="+mj-lt"/>
              </a:rPr>
              <a:t>Hatching time 22-24 hrs.</a:t>
            </a:r>
          </a:p>
          <a:p>
            <a:r>
              <a:rPr lang="en-IN" sz="2400" dirty="0">
                <a:latin typeface="+mj-lt"/>
              </a:rPr>
              <a:t>Mean size of fertilized eggs 0.8mm.</a:t>
            </a:r>
          </a:p>
          <a:p>
            <a:r>
              <a:rPr lang="en-IN" sz="2400" dirty="0">
                <a:latin typeface="+mj-lt"/>
              </a:rPr>
              <a:t>Mean length of newly hatched larvae is 1.78 mm.</a:t>
            </a:r>
          </a:p>
          <a:p>
            <a:endParaRPr lang="en-IN" sz="2400" dirty="0">
              <a:latin typeface="+mj-lt"/>
            </a:endParaRPr>
          </a:p>
        </p:txBody>
      </p:sp>
    </p:spTree>
    <p:extLst>
      <p:ext uri="{BB962C8B-B14F-4D97-AF65-F5344CB8AC3E}">
        <p14:creationId xmlns:p14="http://schemas.microsoft.com/office/powerpoint/2010/main" val="400108310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23528" y="1772816"/>
            <a:ext cx="8496944" cy="4680520"/>
          </a:xfrm>
        </p:spPr>
        <p:txBody>
          <a:bodyPr>
            <a:normAutofit/>
          </a:bodyPr>
          <a:lstStyle/>
          <a:p>
            <a:r>
              <a:rPr lang="en-IN" sz="2400" dirty="0">
                <a:latin typeface="+mj-lt"/>
              </a:rPr>
              <a:t>The site should be in calm water, e.g. sheltered lagoons, inlets, bay, behind an island or a river mouth to avoid damage caused by strong winds, waves and currents.</a:t>
            </a:r>
          </a:p>
          <a:p>
            <a:r>
              <a:rPr lang="en-IN" sz="2400" dirty="0">
                <a:latin typeface="+mj-lt"/>
              </a:rPr>
              <a:t>Have salinity ranging between 20-30 ppt for juveniles and 25-35 ppt for adults.</a:t>
            </a:r>
          </a:p>
          <a:p>
            <a:pPr marL="0" indent="0">
              <a:buNone/>
            </a:pPr>
            <a:endParaRPr lang="en-IN" sz="2400" dirty="0">
              <a:latin typeface="+mj-lt"/>
            </a:endParaRPr>
          </a:p>
          <a:p>
            <a:r>
              <a:rPr lang="en-IN" sz="2400" dirty="0">
                <a:latin typeface="+mj-lt"/>
              </a:rPr>
              <a:t>Temperature should be between 26-32 </a:t>
            </a:r>
            <a:r>
              <a:rPr lang="en-IN" sz="1800" dirty="0">
                <a:latin typeface="+mj-lt"/>
              </a:rPr>
              <a:t>0</a:t>
            </a:r>
            <a:r>
              <a:rPr lang="en-IN" sz="2400" dirty="0">
                <a:latin typeface="+mj-lt"/>
              </a:rPr>
              <a:t>C and dissolved oxygen (DO) above 4 ppm.</a:t>
            </a:r>
          </a:p>
          <a:p>
            <a:r>
              <a:rPr lang="en-IN" sz="2400" dirty="0">
                <a:latin typeface="+mj-lt"/>
              </a:rPr>
              <a:t>Have a pH of 7-9 or slightly alkaline and water transparency higher than 3 m.</a:t>
            </a:r>
          </a:p>
        </p:txBody>
      </p:sp>
      <p:sp>
        <p:nvSpPr>
          <p:cNvPr id="4" name="Title 3"/>
          <p:cNvSpPr>
            <a:spLocks noGrp="1"/>
          </p:cNvSpPr>
          <p:nvPr>
            <p:ph type="title"/>
          </p:nvPr>
        </p:nvSpPr>
        <p:spPr>
          <a:xfrm>
            <a:off x="457200" y="704088"/>
            <a:ext cx="8229600" cy="852704"/>
          </a:xfrm>
        </p:spPr>
        <p:txBody>
          <a:bodyPr/>
          <a:lstStyle/>
          <a:p>
            <a:r>
              <a:rPr lang="en-IN" dirty="0"/>
              <a:t>Site selection  </a:t>
            </a:r>
          </a:p>
        </p:txBody>
      </p:sp>
    </p:spTree>
    <p:extLst>
      <p:ext uri="{BB962C8B-B14F-4D97-AF65-F5344CB8AC3E}">
        <p14:creationId xmlns:p14="http://schemas.microsoft.com/office/powerpoint/2010/main" val="2327850504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628800"/>
            <a:ext cx="8229600" cy="4695800"/>
          </a:xfrm>
        </p:spPr>
        <p:txBody>
          <a:bodyPr>
            <a:normAutofit/>
          </a:bodyPr>
          <a:lstStyle/>
          <a:p>
            <a:r>
              <a:rPr lang="en-IN" sz="2400" dirty="0">
                <a:latin typeface="+mj-lt"/>
              </a:rPr>
              <a:t>Have water depth not less than 3 m during lowest low tide.</a:t>
            </a:r>
          </a:p>
          <a:p>
            <a:pPr marL="0" indent="0">
              <a:buNone/>
            </a:pPr>
            <a:endParaRPr lang="en-IN" sz="2400" dirty="0">
              <a:latin typeface="+mj-lt"/>
            </a:endParaRPr>
          </a:p>
          <a:p>
            <a:r>
              <a:rPr lang="en-IN" sz="2400" dirty="0">
                <a:latin typeface="+mj-lt"/>
              </a:rPr>
              <a:t>Have good water exchange to maintain good water quality and ensure effective removal of wastes and adequate supply of dissolved oxygen.</a:t>
            </a:r>
          </a:p>
          <a:p>
            <a:endParaRPr lang="en-IN" sz="2400" dirty="0">
              <a:latin typeface="+mj-lt"/>
            </a:endParaRPr>
          </a:p>
          <a:p>
            <a:r>
              <a:rPr lang="en-IN" sz="2400" dirty="0">
                <a:latin typeface="+mj-lt"/>
              </a:rPr>
              <a:t>Allow at least 1-2 meter distance between the bottom net cage and the sea bed during the lowest tide water level.</a:t>
            </a:r>
          </a:p>
          <a:p>
            <a:endParaRPr lang="en-IN" sz="2400" dirty="0">
              <a:latin typeface="+mj-lt"/>
            </a:endParaRPr>
          </a:p>
        </p:txBody>
      </p:sp>
    </p:spTree>
    <p:extLst>
      <p:ext uri="{BB962C8B-B14F-4D97-AF65-F5344CB8AC3E}">
        <p14:creationId xmlns:p14="http://schemas.microsoft.com/office/powerpoint/2010/main" val="39371531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95536" y="548680"/>
            <a:ext cx="8229600" cy="924712"/>
          </a:xfrm>
        </p:spPr>
        <p:txBody>
          <a:bodyPr/>
          <a:lstStyle/>
          <a:p>
            <a:r>
              <a:rPr lang="en-IN" dirty="0"/>
              <a:t>Layout and design of cage 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23528" y="1700808"/>
            <a:ext cx="8568952" cy="4623792"/>
          </a:xfrm>
        </p:spPr>
        <p:txBody>
          <a:bodyPr>
            <a:normAutofit/>
          </a:bodyPr>
          <a:lstStyle/>
          <a:p>
            <a:r>
              <a:rPr lang="en-IN" sz="2400" dirty="0">
                <a:latin typeface="+mj-lt"/>
              </a:rPr>
              <a:t>Net cages used for grouper culture can be either floating or fixed type. </a:t>
            </a:r>
          </a:p>
          <a:p>
            <a:r>
              <a:rPr lang="en-IN" sz="2400" dirty="0">
                <a:latin typeface="+mj-lt"/>
              </a:rPr>
              <a:t>A floating cage module is usually composed of 4-12 compartments supported by a framework.</a:t>
            </a:r>
          </a:p>
          <a:p>
            <a:pPr marL="0" indent="0">
              <a:buNone/>
            </a:pPr>
            <a:endParaRPr lang="en-IN" sz="2400" dirty="0">
              <a:latin typeface="+mj-lt"/>
            </a:endParaRPr>
          </a:p>
          <a:p>
            <a:r>
              <a:rPr lang="en-IN" sz="2400" dirty="0">
                <a:latin typeface="+mj-lt"/>
              </a:rPr>
              <a:t>The net cages vary in sizes depending on the financial capability of the fish farmer.</a:t>
            </a:r>
          </a:p>
          <a:p>
            <a:pPr marL="0" indent="0">
              <a:buNone/>
            </a:pPr>
            <a:endParaRPr lang="en-IN" sz="2400" dirty="0">
              <a:latin typeface="+mj-lt"/>
            </a:endParaRPr>
          </a:p>
          <a:p>
            <a:r>
              <a:rPr lang="en-IN" sz="2400" dirty="0">
                <a:latin typeface="+mj-lt"/>
              </a:rPr>
              <a:t>Most manageable and economical sizes are 2m x 2m x1 m, 3m x 3m x 1.5m and 5m x 5m x 2m.</a:t>
            </a:r>
          </a:p>
          <a:p>
            <a:endParaRPr lang="en-IN" sz="2400" dirty="0">
              <a:latin typeface="+mj-lt"/>
            </a:endParaRPr>
          </a:p>
          <a:p>
            <a:endParaRPr lang="en-IN" sz="2400" dirty="0">
              <a:latin typeface="+mj-lt"/>
            </a:endParaRPr>
          </a:p>
        </p:txBody>
      </p:sp>
    </p:spTree>
    <p:extLst>
      <p:ext uri="{BB962C8B-B14F-4D97-AF65-F5344CB8AC3E}">
        <p14:creationId xmlns:p14="http://schemas.microsoft.com/office/powerpoint/2010/main" val="2323904229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IN" dirty="0"/>
          </a:p>
        </p:txBody>
      </p:sp>
      <p:pic>
        <p:nvPicPr>
          <p:cNvPr id="6147" name="Picture 3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" y="0"/>
            <a:ext cx="9144000" cy="685799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1361137880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/>
          </a:p>
        </p:txBody>
      </p:sp>
      <p:pic>
        <p:nvPicPr>
          <p:cNvPr id="11266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3" name="TextBox 2"/>
          <p:cNvSpPr txBox="1"/>
          <p:nvPr/>
        </p:nvSpPr>
        <p:spPr>
          <a:xfrm>
            <a:off x="323528" y="188640"/>
            <a:ext cx="8136904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IN" sz="2800" dirty="0"/>
              <a:t>Inshore cages in </a:t>
            </a:r>
            <a:r>
              <a:rPr lang="en-IN" sz="2800" dirty="0" err="1"/>
              <a:t>Xe</a:t>
            </a:r>
            <a:r>
              <a:rPr lang="en-IN" sz="2800" dirty="0"/>
              <a:t> </a:t>
            </a:r>
            <a:r>
              <a:rPr lang="en-IN" sz="2800" dirty="0" err="1"/>
              <a:t>Cuan</a:t>
            </a:r>
            <a:r>
              <a:rPr lang="en-IN" sz="2800" dirty="0"/>
              <a:t> Bay, Hainan, China.</a:t>
            </a:r>
          </a:p>
        </p:txBody>
      </p:sp>
    </p:spTree>
    <p:extLst>
      <p:ext uri="{BB962C8B-B14F-4D97-AF65-F5344CB8AC3E}">
        <p14:creationId xmlns:p14="http://schemas.microsoft.com/office/powerpoint/2010/main" val="3690293974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23528" y="1052736"/>
            <a:ext cx="8496944" cy="5472608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en-IN" sz="2400" b="1" dirty="0">
                <a:latin typeface="+mj-lt"/>
              </a:rPr>
              <a:t>Cage Shape</a:t>
            </a:r>
          </a:p>
          <a:p>
            <a:r>
              <a:rPr lang="en-IN" sz="2400" dirty="0">
                <a:latin typeface="+mj-lt"/>
              </a:rPr>
              <a:t>The square or rectangular shape is mostly preferred than the circular shape because its easier to assemble and manage.</a:t>
            </a:r>
          </a:p>
          <a:p>
            <a:pPr marL="0" indent="0">
              <a:buNone/>
            </a:pPr>
            <a:endParaRPr lang="en-IN" sz="2400" dirty="0">
              <a:latin typeface="+mj-lt"/>
            </a:endParaRPr>
          </a:p>
          <a:p>
            <a:pPr marL="0" indent="0">
              <a:buNone/>
            </a:pPr>
            <a:r>
              <a:rPr lang="en-IN" sz="2400" b="1" dirty="0">
                <a:latin typeface="+mj-lt"/>
              </a:rPr>
              <a:t>Cage Frame</a:t>
            </a:r>
          </a:p>
          <a:p>
            <a:r>
              <a:rPr lang="en-IN" sz="2400" dirty="0">
                <a:latin typeface="+mj-lt"/>
              </a:rPr>
              <a:t>Made of bamboo or wooden planks. </a:t>
            </a:r>
          </a:p>
          <a:p>
            <a:r>
              <a:rPr lang="en-IN" sz="2400" dirty="0">
                <a:latin typeface="+mj-lt"/>
              </a:rPr>
              <a:t>They must be durable enough to withstand stress caused by wave action and increased weight during culture operation.</a:t>
            </a:r>
          </a:p>
          <a:p>
            <a:endParaRPr lang="en-IN" sz="2400" dirty="0">
              <a:latin typeface="+mj-lt"/>
            </a:endParaRPr>
          </a:p>
          <a:p>
            <a:pPr marL="0" indent="0">
              <a:buNone/>
            </a:pPr>
            <a:r>
              <a:rPr lang="en-IN" sz="2400" b="1" dirty="0">
                <a:latin typeface="+mj-lt"/>
              </a:rPr>
              <a:t>Catwalks</a:t>
            </a:r>
          </a:p>
          <a:p>
            <a:r>
              <a:rPr lang="en-IN" sz="2400" dirty="0">
                <a:latin typeface="+mj-lt"/>
              </a:rPr>
              <a:t>Attach lumber measuring 6 m in length to the framework.</a:t>
            </a:r>
          </a:p>
          <a:p>
            <a:endParaRPr lang="en-IN" sz="2400" dirty="0">
              <a:latin typeface="+mj-lt"/>
            </a:endParaRPr>
          </a:p>
        </p:txBody>
      </p:sp>
    </p:spTree>
    <p:extLst>
      <p:ext uri="{BB962C8B-B14F-4D97-AF65-F5344CB8AC3E}">
        <p14:creationId xmlns:p14="http://schemas.microsoft.com/office/powerpoint/2010/main" val="1777553222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IN" dirty="0"/>
              <a:t>Net requirement </a:t>
            </a:r>
          </a:p>
        </p:txBody>
      </p:sp>
      <p:pic>
        <p:nvPicPr>
          <p:cNvPr id="7170" name="Picture 2"/>
          <p:cNvPicPr>
            <a:picLocks noGrp="1" noChangeAspect="1" noChangeArrowheads="1"/>
          </p:cNvPicPr>
          <p:nvPr>
            <p:ph idx="1"/>
          </p:nvPr>
        </p:nvPicPr>
        <p:blipFill rotWithShape="1">
          <a:blip r:embed="rId2">
            <a:lum bright="-20000" contrast="20000"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1724"/>
          <a:stretch/>
        </p:blipFill>
        <p:spPr bwMode="auto">
          <a:xfrm>
            <a:off x="0" y="2060848"/>
            <a:ext cx="9144000" cy="479715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777818022"/>
      </p:ext>
    </p:extLst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IN" dirty="0"/>
          </a:p>
        </p:txBody>
      </p:sp>
      <p:pic>
        <p:nvPicPr>
          <p:cNvPr id="8195" name="Picture 3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202676337"/>
      </p:ext>
    </p:extLst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704088"/>
            <a:ext cx="8229600" cy="780696"/>
          </a:xfrm>
        </p:spPr>
        <p:txBody>
          <a:bodyPr>
            <a:normAutofit fontScale="90000"/>
          </a:bodyPr>
          <a:lstStyle/>
          <a:p>
            <a:r>
              <a:rPr lang="en-IN" dirty="0"/>
              <a:t>Nursery rearing 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23528" y="1628800"/>
            <a:ext cx="8496944" cy="5040560"/>
          </a:xfrm>
        </p:spPr>
        <p:txBody>
          <a:bodyPr>
            <a:noAutofit/>
          </a:bodyPr>
          <a:lstStyle/>
          <a:p>
            <a:r>
              <a:rPr lang="en-IN" sz="2400" dirty="0">
                <a:latin typeface="+mj-lt"/>
              </a:rPr>
              <a:t>Sort healthy and conditioned grouper juveniles and stock in nursery net cages at a stocking rate of 60-100 fish per </a:t>
            </a:r>
            <a:r>
              <a:rPr lang="en-IN" sz="2400" dirty="0" err="1">
                <a:latin typeface="+mj-lt"/>
              </a:rPr>
              <a:t>cu.m</a:t>
            </a:r>
            <a:r>
              <a:rPr lang="en-IN" sz="2400" dirty="0">
                <a:latin typeface="+mj-lt"/>
              </a:rPr>
              <a:t>. </a:t>
            </a:r>
          </a:p>
          <a:p>
            <a:pPr marL="0" indent="0">
              <a:buNone/>
            </a:pPr>
            <a:endParaRPr lang="en-IN" sz="2400" dirty="0">
              <a:latin typeface="+mj-lt"/>
            </a:endParaRPr>
          </a:p>
          <a:p>
            <a:r>
              <a:rPr lang="en-IN" sz="2400" dirty="0">
                <a:latin typeface="+mj-lt"/>
              </a:rPr>
              <a:t>The nursery net cages should have 2-5mm mesh size and measure 2m x 2m x 1m, submerged about 80 cm below the waterline. </a:t>
            </a:r>
          </a:p>
          <a:p>
            <a:pPr marL="0" indent="0">
              <a:buNone/>
            </a:pPr>
            <a:endParaRPr lang="en-IN" sz="2400" dirty="0">
              <a:latin typeface="+mj-lt"/>
            </a:endParaRPr>
          </a:p>
          <a:p>
            <a:r>
              <a:rPr lang="en-IN" sz="2400" dirty="0">
                <a:latin typeface="+mj-lt"/>
              </a:rPr>
              <a:t>Feed the juvenile groupers to satiation three times daily at 0600, 1200 and 1800 h respectively. </a:t>
            </a:r>
          </a:p>
          <a:p>
            <a:pPr marL="0" indent="0">
              <a:buNone/>
            </a:pPr>
            <a:endParaRPr lang="en-IN" sz="2400" dirty="0">
              <a:latin typeface="+mj-lt"/>
            </a:endParaRPr>
          </a:p>
          <a:p>
            <a:r>
              <a:rPr lang="en-IN" sz="2400" dirty="0">
                <a:latin typeface="+mj-lt"/>
              </a:rPr>
              <a:t>During the first month, the fish are fed with live small fish, crustaceans and insect larvae.</a:t>
            </a:r>
          </a:p>
        </p:txBody>
      </p:sp>
    </p:spTree>
    <p:extLst>
      <p:ext uri="{BB962C8B-B14F-4D97-AF65-F5344CB8AC3E}">
        <p14:creationId xmlns:p14="http://schemas.microsoft.com/office/powerpoint/2010/main" val="2727570397"/>
      </p:ext>
    </p:extLst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23528" y="1052736"/>
            <a:ext cx="8496944" cy="5472608"/>
          </a:xfrm>
        </p:spPr>
        <p:txBody>
          <a:bodyPr/>
          <a:lstStyle/>
          <a:p>
            <a:r>
              <a:rPr lang="en-IN" sz="2400" dirty="0">
                <a:latin typeface="+mj-lt"/>
              </a:rPr>
              <a:t>In the second month, the fish are weaned with finely chopped trash fish and small shrimp. </a:t>
            </a:r>
          </a:p>
          <a:p>
            <a:pPr marL="0" indent="0">
              <a:buNone/>
            </a:pPr>
            <a:endParaRPr lang="en-IN" sz="2400" dirty="0">
              <a:latin typeface="+mj-lt"/>
            </a:endParaRPr>
          </a:p>
          <a:p>
            <a:r>
              <a:rPr lang="en-IN" sz="2400" dirty="0">
                <a:latin typeface="+mj-lt"/>
              </a:rPr>
              <a:t>To prevent cannibalism, the fish are sorted every 2 weeks by manually separating the smaller ones in another net cage.</a:t>
            </a:r>
          </a:p>
          <a:p>
            <a:pPr marL="0" indent="0">
              <a:buNone/>
            </a:pPr>
            <a:endParaRPr lang="en-IN" sz="2400" dirty="0">
              <a:latin typeface="+mj-lt"/>
            </a:endParaRPr>
          </a:p>
          <a:p>
            <a:r>
              <a:rPr lang="en-IN" sz="2400" dirty="0">
                <a:latin typeface="+mj-lt"/>
              </a:rPr>
              <a:t>Install a 50-watt incandescent lamp inside the cages, at night to attract live food such as </a:t>
            </a:r>
            <a:r>
              <a:rPr lang="en-IN" sz="2400" dirty="0" err="1">
                <a:latin typeface="+mj-lt"/>
              </a:rPr>
              <a:t>mysids</a:t>
            </a:r>
            <a:r>
              <a:rPr lang="en-IN" sz="2400" dirty="0">
                <a:latin typeface="+mj-lt"/>
              </a:rPr>
              <a:t>, copepods and other smaller fishes.</a:t>
            </a:r>
          </a:p>
          <a:p>
            <a:endParaRPr lang="en-IN" sz="2400" dirty="0">
              <a:latin typeface="+mj-lt"/>
            </a:endParaRPr>
          </a:p>
          <a:p>
            <a:r>
              <a:rPr lang="en-IN" sz="2400" dirty="0">
                <a:latin typeface="+mj-lt"/>
              </a:rPr>
              <a:t>After 2 months in the nursery net cages, the fingerlings (8-10 cm body length) are transferred into the grow-out net cages.</a:t>
            </a:r>
          </a:p>
          <a:p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2143819710"/>
      </p:ext>
    </p:extLst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704088"/>
            <a:ext cx="8229600" cy="708688"/>
          </a:xfrm>
        </p:spPr>
        <p:txBody>
          <a:bodyPr>
            <a:normAutofit fontScale="90000"/>
          </a:bodyPr>
          <a:lstStyle/>
          <a:p>
            <a:r>
              <a:rPr lang="en-IN" dirty="0"/>
              <a:t>Grow out systems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23528" y="1484784"/>
            <a:ext cx="8496944" cy="5184576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en-IN" sz="2400" b="1" dirty="0">
                <a:latin typeface="+mj-lt"/>
              </a:rPr>
              <a:t>Pond culture </a:t>
            </a:r>
            <a:endParaRPr lang="en-IN" sz="2400" dirty="0">
              <a:latin typeface="+mj-lt"/>
            </a:endParaRPr>
          </a:p>
          <a:p>
            <a:r>
              <a:rPr lang="en-IN" sz="2400" dirty="0">
                <a:latin typeface="+mj-lt"/>
              </a:rPr>
              <a:t>Ponds vary from 0.2 to 0.3 ha in area and have vertical concrete dikes to hold a height of about 1.5 m, of water and about 0.5 m of free board.</a:t>
            </a:r>
          </a:p>
          <a:p>
            <a:endParaRPr lang="en-IN" sz="2400" dirty="0">
              <a:latin typeface="+mj-lt"/>
            </a:endParaRPr>
          </a:p>
          <a:p>
            <a:r>
              <a:rPr lang="en-IN" sz="2400" dirty="0">
                <a:latin typeface="+mj-lt"/>
              </a:rPr>
              <a:t>For every hectare of water surface; eight aerators are provided.</a:t>
            </a:r>
          </a:p>
          <a:p>
            <a:pPr marL="0" indent="0">
              <a:buNone/>
            </a:pPr>
            <a:endParaRPr lang="en-IN" sz="2400" dirty="0">
              <a:latin typeface="+mj-lt"/>
            </a:endParaRPr>
          </a:p>
          <a:p>
            <a:r>
              <a:rPr lang="en-IN" sz="2400" dirty="0">
                <a:latin typeface="+mj-lt"/>
              </a:rPr>
              <a:t>Clear water supply is maintained, with a salinity of 33ppt and temperature 16-32 °C.</a:t>
            </a:r>
          </a:p>
          <a:p>
            <a:pPr marL="0" indent="0">
              <a:buNone/>
            </a:pPr>
            <a:endParaRPr lang="en-IN" sz="2400" dirty="0">
              <a:latin typeface="+mj-lt"/>
            </a:endParaRPr>
          </a:p>
          <a:p>
            <a:r>
              <a:rPr lang="en-IN" sz="2400" dirty="0">
                <a:latin typeface="+mj-lt"/>
              </a:rPr>
              <a:t>The ponds are stocked with 9-12 cm long fingerlings at a density of up to 40,000/ha.</a:t>
            </a:r>
          </a:p>
          <a:p>
            <a:endParaRPr lang="en-IN" sz="2400" dirty="0">
              <a:latin typeface="+mj-lt"/>
            </a:endParaRPr>
          </a:p>
        </p:txBody>
      </p:sp>
    </p:spTree>
    <p:extLst>
      <p:ext uri="{BB962C8B-B14F-4D97-AF65-F5344CB8AC3E}">
        <p14:creationId xmlns:p14="http://schemas.microsoft.com/office/powerpoint/2010/main" val="2804936078"/>
      </p:ext>
    </p:extLst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23528" y="836712"/>
            <a:ext cx="8424936" cy="5688632"/>
          </a:xfrm>
        </p:spPr>
        <p:txBody>
          <a:bodyPr>
            <a:normAutofit/>
          </a:bodyPr>
          <a:lstStyle/>
          <a:p>
            <a:r>
              <a:rPr lang="en-IN" sz="2400" dirty="0">
                <a:latin typeface="+mj-lt"/>
              </a:rPr>
              <a:t>Feeding with fresh trash fish is done twice a day at 8% of the body weight.</a:t>
            </a:r>
          </a:p>
          <a:p>
            <a:r>
              <a:rPr lang="en-IN" sz="2400" dirty="0">
                <a:latin typeface="+mj-lt"/>
              </a:rPr>
              <a:t>The fingerlings grow to 30 cm in length and 600-800gm in weight in 8 months.</a:t>
            </a:r>
          </a:p>
          <a:p>
            <a:r>
              <a:rPr lang="en-IN" sz="2400" dirty="0">
                <a:latin typeface="+mj-lt"/>
              </a:rPr>
              <a:t>Survival of about 90% and yield more than 20 t/ha.</a:t>
            </a:r>
          </a:p>
          <a:p>
            <a:endParaRPr lang="en-IN" sz="2400" dirty="0">
              <a:latin typeface="+mj-lt"/>
            </a:endParaRPr>
          </a:p>
          <a:p>
            <a:pPr marL="0" indent="0">
              <a:buNone/>
            </a:pPr>
            <a:r>
              <a:rPr lang="en-IN" sz="2400" b="1" dirty="0">
                <a:latin typeface="+mj-lt"/>
              </a:rPr>
              <a:t>Culture in net cages</a:t>
            </a:r>
          </a:p>
          <a:p>
            <a:r>
              <a:rPr lang="en-IN" sz="2400" dirty="0">
                <a:latin typeface="+mj-lt"/>
              </a:rPr>
              <a:t>The grow-out can be undertaken in net cages measuring 2mx 2m x 1m, 3m x 3m x 1.5 m and 5m x 5m x 2m.</a:t>
            </a:r>
          </a:p>
          <a:p>
            <a:endParaRPr lang="en-IN" sz="2400" dirty="0">
              <a:latin typeface="+mj-lt"/>
            </a:endParaRPr>
          </a:p>
          <a:p>
            <a:r>
              <a:rPr lang="en-IN" sz="2400" dirty="0">
                <a:latin typeface="+mj-lt"/>
              </a:rPr>
              <a:t>Feeding is done once or twice a day at a rate of 3-5% of the body weight.</a:t>
            </a:r>
          </a:p>
          <a:p>
            <a:endParaRPr lang="en-IN" sz="2400" dirty="0">
              <a:latin typeface="+mj-lt"/>
            </a:endParaRPr>
          </a:p>
          <a:p>
            <a:endParaRPr lang="en-IN" sz="2400" dirty="0">
              <a:latin typeface="+mj-lt"/>
            </a:endParaRPr>
          </a:p>
          <a:p>
            <a:endParaRPr lang="en-IN" sz="2400" dirty="0">
              <a:latin typeface="+mj-lt"/>
            </a:endParaRPr>
          </a:p>
          <a:p>
            <a:endParaRPr lang="en-IN" sz="2400" dirty="0">
              <a:latin typeface="+mj-lt"/>
            </a:endParaRPr>
          </a:p>
          <a:p>
            <a:endParaRPr lang="en-IN" sz="2400" dirty="0">
              <a:latin typeface="+mj-lt"/>
            </a:endParaRPr>
          </a:p>
          <a:p>
            <a:endParaRPr lang="en-IN" sz="2400" dirty="0">
              <a:latin typeface="+mj-lt"/>
            </a:endParaRPr>
          </a:p>
        </p:txBody>
      </p:sp>
    </p:spTree>
    <p:extLst>
      <p:ext uri="{BB962C8B-B14F-4D97-AF65-F5344CB8AC3E}">
        <p14:creationId xmlns:p14="http://schemas.microsoft.com/office/powerpoint/2010/main" val="1507693284"/>
      </p:ext>
    </p:extLst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23528" y="908720"/>
            <a:ext cx="8496944" cy="5616624"/>
          </a:xfrm>
        </p:spPr>
        <p:txBody>
          <a:bodyPr>
            <a:normAutofit/>
          </a:bodyPr>
          <a:lstStyle/>
          <a:p>
            <a:r>
              <a:rPr lang="en-IN" sz="2400" dirty="0">
                <a:latin typeface="+mj-lt"/>
              </a:rPr>
              <a:t>The groupers grow fast at a rate of 80-100 g/month and attain a market size of 600-800 g in about 6-8 months.</a:t>
            </a:r>
          </a:p>
          <a:p>
            <a:endParaRPr lang="en-IN" sz="2400" dirty="0">
              <a:latin typeface="+mj-lt"/>
            </a:endParaRPr>
          </a:p>
          <a:p>
            <a:r>
              <a:rPr lang="en-IN" sz="2400" dirty="0">
                <a:latin typeface="+mj-lt"/>
              </a:rPr>
              <a:t>Based on this a net cage of 5 mLx5mWx3mH has been yielding 600 kg in about 6-7months of culture.</a:t>
            </a:r>
          </a:p>
          <a:p>
            <a:endParaRPr lang="en-IN" sz="2400" dirty="0">
              <a:latin typeface="+mj-lt"/>
            </a:endParaRPr>
          </a:p>
          <a:p>
            <a:endParaRPr lang="en-IN" sz="2400" dirty="0">
              <a:latin typeface="+mj-lt"/>
            </a:endParaRPr>
          </a:p>
          <a:p>
            <a:pPr marL="0" indent="0">
              <a:buNone/>
            </a:pPr>
            <a:r>
              <a:rPr lang="en-IN" sz="2400" dirty="0">
                <a:latin typeface="+mj-lt"/>
              </a:rPr>
              <a:t>  Recommended Stocking rate of grouper in grow-out net cages</a:t>
            </a:r>
          </a:p>
          <a:p>
            <a:endParaRPr lang="en-IN" sz="2400" dirty="0">
              <a:latin typeface="+mj-lt"/>
            </a:endParaRPr>
          </a:p>
          <a:p>
            <a:endParaRPr lang="en-IN" sz="2400" dirty="0">
              <a:latin typeface="+mj-lt"/>
            </a:endParaRPr>
          </a:p>
          <a:p>
            <a:endParaRPr lang="en-IN" sz="2400" dirty="0">
              <a:latin typeface="+mj-lt"/>
            </a:endParaRPr>
          </a:p>
          <a:p>
            <a:endParaRPr lang="en-IN" sz="2400" dirty="0">
              <a:latin typeface="+mj-lt"/>
            </a:endParaRPr>
          </a:p>
        </p:txBody>
      </p:sp>
      <p:pic>
        <p:nvPicPr>
          <p:cNvPr id="9218" name="Picture 2"/>
          <p:cNvPicPr>
            <a:picLocks noChangeAspect="1" noChangeArrowheads="1"/>
          </p:cNvPicPr>
          <p:nvPr/>
        </p:nvPicPr>
        <p:blipFill rotWithShape="1">
          <a:blip r:embed="rId2">
            <a:duotone>
              <a:prstClr val="black"/>
              <a:srgbClr val="D9C3A5">
                <a:tint val="50000"/>
                <a:satMod val="180000"/>
              </a:srgbClr>
            </a:duoton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883" t="17798" r="3560" b="9323"/>
          <a:stretch/>
        </p:blipFill>
        <p:spPr bwMode="auto">
          <a:xfrm>
            <a:off x="554182" y="4293096"/>
            <a:ext cx="7966363" cy="2304256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800968813"/>
      </p:ext>
    </p:extLst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95536" y="980728"/>
            <a:ext cx="8280920" cy="5472608"/>
          </a:xfrm>
        </p:spPr>
        <p:txBody>
          <a:bodyPr/>
          <a:lstStyle/>
          <a:p>
            <a:pPr marL="0" indent="0">
              <a:buNone/>
            </a:pPr>
            <a:r>
              <a:rPr lang="en-IN" b="1" dirty="0"/>
              <a:t>Off shore cage</a:t>
            </a:r>
          </a:p>
          <a:p>
            <a:r>
              <a:rPr lang="en-IN" sz="2400" dirty="0">
                <a:latin typeface="+mj-lt"/>
              </a:rPr>
              <a:t>Offshore typhoon resistant cages are being developed to solve the above problems.</a:t>
            </a:r>
          </a:p>
          <a:p>
            <a:pPr marL="0" indent="0">
              <a:buNone/>
            </a:pPr>
            <a:endParaRPr lang="en-IN" sz="2400" dirty="0">
              <a:latin typeface="+mj-lt"/>
            </a:endParaRPr>
          </a:p>
          <a:p>
            <a:r>
              <a:rPr lang="en-IN" sz="2400" dirty="0">
                <a:latin typeface="+mj-lt"/>
              </a:rPr>
              <a:t>large floating and submersible circular cages made of high-density polyethylene (HDPE) are introduced.</a:t>
            </a:r>
          </a:p>
          <a:p>
            <a:endParaRPr lang="en-IN" sz="2400" dirty="0">
              <a:latin typeface="+mj-lt"/>
            </a:endParaRPr>
          </a:p>
          <a:p>
            <a:r>
              <a:rPr lang="en-IN" sz="2400" dirty="0">
                <a:latin typeface="+mj-lt"/>
              </a:rPr>
              <a:t>Circular cages generally withstand the rough sea conditions better because the HDPE frame is more flexible than wooden or metal frames.</a:t>
            </a:r>
          </a:p>
          <a:p>
            <a:r>
              <a:rPr lang="en-IN" sz="2400" dirty="0">
                <a:latin typeface="+mj-lt"/>
              </a:rPr>
              <a:t>It can be submerged up to 4-10 m below the sea surface within 8-15 minutes if typhoon conditions prevail.</a:t>
            </a:r>
          </a:p>
          <a:p>
            <a:endParaRPr lang="en-IN" sz="2400" dirty="0">
              <a:latin typeface="+mj-lt"/>
            </a:endParaRPr>
          </a:p>
          <a:p>
            <a:endParaRPr lang="en-IN" sz="2400" dirty="0">
              <a:latin typeface="+mj-lt"/>
            </a:endParaRPr>
          </a:p>
          <a:p>
            <a:pPr marL="0" indent="0">
              <a:buNone/>
            </a:pPr>
            <a:endParaRPr lang="en-IN" sz="2400" dirty="0">
              <a:latin typeface="+mj-lt"/>
            </a:endParaRPr>
          </a:p>
          <a:p>
            <a:pPr marL="0" indent="0">
              <a:buNone/>
            </a:pPr>
            <a:endParaRPr lang="en-IN" sz="2400" dirty="0">
              <a:latin typeface="+mj-lt"/>
            </a:endParaRPr>
          </a:p>
        </p:txBody>
      </p:sp>
    </p:spTree>
    <p:extLst>
      <p:ext uri="{BB962C8B-B14F-4D97-AF65-F5344CB8AC3E}">
        <p14:creationId xmlns:p14="http://schemas.microsoft.com/office/powerpoint/2010/main" val="1397788170"/>
      </p:ext>
    </p:extLst>
  </p:cSld>
  <p:clrMapOvr>
    <a:masterClrMapping/>
  </p:clrMapOvr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/>
          </a:p>
        </p:txBody>
      </p:sp>
      <p:pic>
        <p:nvPicPr>
          <p:cNvPr id="12290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3999" cy="6857999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570852581"/>
      </p:ext>
    </p:extLst>
  </p:cSld>
  <p:clrMapOvr>
    <a:masterClrMapping/>
  </p:clrMapOvr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IN" sz="3200" b="1" dirty="0"/>
              <a:t>Comparison of parameters between inshore and offshore cages</a:t>
            </a:r>
          </a:p>
        </p:txBody>
      </p:sp>
      <p:pic>
        <p:nvPicPr>
          <p:cNvPr id="10242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1988841"/>
            <a:ext cx="9144000" cy="486916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35136263"/>
      </p:ext>
    </p:extLst>
  </p:cSld>
  <p:clrMapOvr>
    <a:masterClrMapping/>
  </p:clrMapOvr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836712"/>
            <a:ext cx="8229600" cy="792088"/>
          </a:xfrm>
        </p:spPr>
        <p:txBody>
          <a:bodyPr>
            <a:normAutofit fontScale="90000"/>
          </a:bodyPr>
          <a:lstStyle/>
          <a:p>
            <a:r>
              <a:rPr lang="en-IN" dirty="0"/>
              <a:t>Problems 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628800"/>
            <a:ext cx="8229600" cy="4695800"/>
          </a:xfrm>
        </p:spPr>
        <p:txBody>
          <a:bodyPr>
            <a:normAutofit fontScale="92500" lnSpcReduction="10000"/>
          </a:bodyPr>
          <a:lstStyle/>
          <a:p>
            <a:r>
              <a:rPr lang="en-IN" dirty="0">
                <a:latin typeface="+mj-lt"/>
              </a:rPr>
              <a:t>The expansion of offshore cage culture is limited by the availability of hatchery bred seed for stocking.</a:t>
            </a:r>
          </a:p>
          <a:p>
            <a:pPr marL="0" indent="0">
              <a:buNone/>
            </a:pPr>
            <a:endParaRPr lang="en-IN" dirty="0">
              <a:latin typeface="+mj-lt"/>
            </a:endParaRPr>
          </a:p>
          <a:p>
            <a:r>
              <a:rPr lang="en-IN" dirty="0">
                <a:latin typeface="+mj-lt"/>
              </a:rPr>
              <a:t> The feed cost is still high because suitable pellet specific for different fish species has not yet been developed. </a:t>
            </a:r>
          </a:p>
          <a:p>
            <a:pPr marL="0" indent="0">
              <a:buNone/>
            </a:pPr>
            <a:endParaRPr lang="en-IN" dirty="0">
              <a:latin typeface="+mj-lt"/>
            </a:endParaRPr>
          </a:p>
          <a:p>
            <a:r>
              <a:rPr lang="en-IN" dirty="0">
                <a:latin typeface="+mj-lt"/>
              </a:rPr>
              <a:t>There is also likely occurrence of high feed loss through the net in strong current conditions of deep sea for slow feeding species like grouper.</a:t>
            </a:r>
          </a:p>
          <a:p>
            <a:r>
              <a:rPr lang="en-IN" dirty="0">
                <a:latin typeface="+mj-lt"/>
              </a:rPr>
              <a:t>There have been many locally produced formulated feeds for common marine fish but the results for grouper culture show that they are not as efficient or economic as trash fish.</a:t>
            </a:r>
          </a:p>
          <a:p>
            <a:pPr marL="0" indent="0">
              <a:buNone/>
            </a:pPr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2919523757"/>
      </p:ext>
    </p:extLst>
  </p:cSld>
  <p:clrMapOvr>
    <a:masterClrMapping/>
  </p:clrMapOvr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IN" dirty="0"/>
              <a:t>Advances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IN" sz="2400" dirty="0">
                <a:latin typeface="+mj-lt"/>
              </a:rPr>
              <a:t>The on-going FAO/NACA project on “Reducing the dependence on the utilisation of trash fish/ low value fish as feed for aquaculture of marine finfish in the Asian region”.</a:t>
            </a:r>
          </a:p>
          <a:p>
            <a:endParaRPr lang="en-IN" sz="2400" dirty="0">
              <a:latin typeface="+mj-lt"/>
            </a:endParaRPr>
          </a:p>
          <a:p>
            <a:r>
              <a:rPr lang="en-IN" sz="2400" dirty="0">
                <a:latin typeface="+mj-lt"/>
              </a:rPr>
              <a:t>Local production of polyethylene (HDPE) circular cages which can withstand the rough conditions.</a:t>
            </a:r>
          </a:p>
          <a:p>
            <a:pPr marL="0" indent="0">
              <a:buNone/>
            </a:pPr>
            <a:endParaRPr lang="en-IN" sz="2400" dirty="0">
              <a:latin typeface="+mj-lt"/>
            </a:endParaRPr>
          </a:p>
          <a:p>
            <a:r>
              <a:rPr lang="en-IN" sz="2400" dirty="0">
                <a:latin typeface="+mj-lt"/>
              </a:rPr>
              <a:t>Research on seed production technique  of many commercial species is going on.</a:t>
            </a:r>
          </a:p>
        </p:txBody>
      </p:sp>
    </p:spTree>
    <p:extLst>
      <p:ext uri="{BB962C8B-B14F-4D97-AF65-F5344CB8AC3E}">
        <p14:creationId xmlns:p14="http://schemas.microsoft.com/office/powerpoint/2010/main" val="776559696"/>
      </p:ext>
    </p:extLst>
  </p:cSld>
  <p:clrMapOvr>
    <a:masterClrMapping/>
  </p:clrMapOvr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704088"/>
            <a:ext cx="8229600" cy="708688"/>
          </a:xfrm>
        </p:spPr>
        <p:txBody>
          <a:bodyPr>
            <a:normAutofit fontScale="90000"/>
          </a:bodyPr>
          <a:lstStyle/>
          <a:p>
            <a:r>
              <a:rPr lang="en-IN" u="sng" dirty="0"/>
              <a:t>Cage culture of cobia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23528" y="1556792"/>
            <a:ext cx="8352928" cy="4896544"/>
          </a:xfrm>
        </p:spPr>
        <p:txBody>
          <a:bodyPr>
            <a:normAutofit lnSpcReduction="10000"/>
          </a:bodyPr>
          <a:lstStyle/>
          <a:p>
            <a:pPr marL="0" indent="0">
              <a:buNone/>
            </a:pPr>
            <a:r>
              <a:rPr lang="en-IN" sz="2400" b="1" dirty="0">
                <a:latin typeface="+mj-lt"/>
              </a:rPr>
              <a:t>Introduction</a:t>
            </a:r>
            <a:r>
              <a:rPr lang="en-IN" sz="2400" dirty="0">
                <a:latin typeface="+mj-lt"/>
              </a:rPr>
              <a:t> </a:t>
            </a:r>
          </a:p>
          <a:p>
            <a:r>
              <a:rPr lang="en-IN" sz="2400" dirty="0">
                <a:latin typeface="+mj-lt"/>
              </a:rPr>
              <a:t>Classification</a:t>
            </a:r>
          </a:p>
          <a:p>
            <a:pPr lvl="6"/>
            <a:r>
              <a:rPr lang="en-IN" sz="2400" dirty="0">
                <a:latin typeface="+mj-lt"/>
              </a:rPr>
              <a:t>Order – </a:t>
            </a:r>
            <a:r>
              <a:rPr lang="en-IN" sz="2400" dirty="0" err="1">
                <a:latin typeface="+mj-lt"/>
              </a:rPr>
              <a:t>Perciformes</a:t>
            </a:r>
            <a:endParaRPr lang="en-IN" sz="2400" dirty="0">
              <a:latin typeface="+mj-lt"/>
            </a:endParaRPr>
          </a:p>
          <a:p>
            <a:pPr lvl="6"/>
            <a:r>
              <a:rPr lang="en-IN" sz="2400" dirty="0">
                <a:latin typeface="+mj-lt"/>
              </a:rPr>
              <a:t>Family – </a:t>
            </a:r>
            <a:r>
              <a:rPr lang="en-IN" sz="2400" dirty="0" err="1">
                <a:latin typeface="+mj-lt"/>
              </a:rPr>
              <a:t>Rachycentridae</a:t>
            </a:r>
            <a:endParaRPr lang="en-IN" sz="2400" dirty="0">
              <a:latin typeface="+mj-lt"/>
            </a:endParaRPr>
          </a:p>
          <a:p>
            <a:r>
              <a:rPr lang="en-IN" sz="2400" dirty="0">
                <a:latin typeface="+mj-lt"/>
              </a:rPr>
              <a:t>Cobia is the only species in the family </a:t>
            </a:r>
            <a:r>
              <a:rPr lang="en-IN" sz="2400" dirty="0" err="1">
                <a:latin typeface="+mj-lt"/>
              </a:rPr>
              <a:t>Rachycentridae</a:t>
            </a:r>
            <a:r>
              <a:rPr lang="en-IN" sz="2400" dirty="0">
                <a:latin typeface="+mj-lt"/>
              </a:rPr>
              <a:t>.</a:t>
            </a:r>
            <a:endParaRPr lang="en-IN" dirty="0">
              <a:latin typeface="+mj-lt"/>
            </a:endParaRPr>
          </a:p>
          <a:p>
            <a:r>
              <a:rPr lang="en-IN" sz="2400" dirty="0">
                <a:latin typeface="+mj-lt"/>
              </a:rPr>
              <a:t>Often referred as ‘Asian Salmon</a:t>
            </a:r>
          </a:p>
          <a:p>
            <a:endParaRPr lang="en-IN" sz="2400" dirty="0">
              <a:latin typeface="+mj-lt"/>
            </a:endParaRPr>
          </a:p>
          <a:p>
            <a:r>
              <a:rPr lang="en-IN" sz="2400" dirty="0">
                <a:latin typeface="+mj-lt"/>
              </a:rPr>
              <a:t>Cobia are found in shallow areas of the open ocean, often associated with buoys,  reefs, wrecks, and harbours.</a:t>
            </a:r>
          </a:p>
          <a:p>
            <a:endParaRPr lang="en-IN" sz="2400" dirty="0">
              <a:latin typeface="+mj-lt"/>
            </a:endParaRPr>
          </a:p>
          <a:p>
            <a:pPr marL="2286000" lvl="8" indent="0">
              <a:buNone/>
            </a:pPr>
            <a:endParaRPr lang="en-IN" sz="2400" dirty="0">
              <a:latin typeface="+mj-lt"/>
            </a:endParaRPr>
          </a:p>
          <a:p>
            <a:pPr marL="2286000" lvl="8" indent="0">
              <a:buNone/>
            </a:pPr>
            <a:r>
              <a:rPr lang="en-IN" sz="2400" dirty="0">
                <a:latin typeface="+mj-lt"/>
              </a:rPr>
              <a:t>				 </a:t>
            </a:r>
          </a:p>
        </p:txBody>
      </p:sp>
    </p:spTree>
    <p:extLst>
      <p:ext uri="{BB962C8B-B14F-4D97-AF65-F5344CB8AC3E}">
        <p14:creationId xmlns:p14="http://schemas.microsoft.com/office/powerpoint/2010/main" val="2093785996"/>
      </p:ext>
    </p:extLst>
  </p:cSld>
  <p:clrMapOvr>
    <a:masterClrMapping/>
  </p:clrMapOvr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IN" dirty="0"/>
          </a:p>
        </p:txBody>
      </p:sp>
      <p:pic>
        <p:nvPicPr>
          <p:cNvPr id="13314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2949284315"/>
      </p:ext>
    </p:extLst>
  </p:cSld>
  <p:clrMapOvr>
    <a:masterClrMapping/>
  </p:clrMapOvr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692696"/>
            <a:ext cx="8229600" cy="648072"/>
          </a:xfrm>
        </p:spPr>
        <p:txBody>
          <a:bodyPr>
            <a:normAutofit fontScale="90000"/>
          </a:bodyPr>
          <a:lstStyle/>
          <a:p>
            <a:r>
              <a:rPr lang="en-IN" dirty="0"/>
              <a:t>Distribution 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484784"/>
            <a:ext cx="4042792" cy="4839816"/>
          </a:xfrm>
        </p:spPr>
        <p:txBody>
          <a:bodyPr>
            <a:normAutofit/>
          </a:bodyPr>
          <a:lstStyle/>
          <a:p>
            <a:r>
              <a:rPr lang="en-IN" sz="2400" dirty="0">
                <a:latin typeface="+mj-lt"/>
              </a:rPr>
              <a:t>Distributed worldwide in warm marine waters.</a:t>
            </a:r>
          </a:p>
          <a:p>
            <a:r>
              <a:rPr lang="en-IN" sz="2400" dirty="0">
                <a:latin typeface="+mj-lt"/>
              </a:rPr>
              <a:t>They can be found throughout the water column.</a:t>
            </a:r>
          </a:p>
          <a:p>
            <a:r>
              <a:rPr lang="en-IN" sz="2400" dirty="0">
                <a:latin typeface="+mj-lt"/>
              </a:rPr>
              <a:t>Generally considered incidental catch.</a:t>
            </a:r>
          </a:p>
          <a:p>
            <a:endParaRPr lang="en-IN" sz="2400" dirty="0">
              <a:latin typeface="+mj-lt"/>
            </a:endParaRPr>
          </a:p>
        </p:txBody>
      </p:sp>
      <p:pic>
        <p:nvPicPr>
          <p:cNvPr id="14338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355976" y="908720"/>
            <a:ext cx="4788024" cy="594928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709177235"/>
      </p:ext>
    </p:extLst>
  </p:cSld>
  <p:clrMapOvr>
    <a:masterClrMapping/>
  </p:clrMapOvr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704088"/>
            <a:ext cx="8229600" cy="852704"/>
          </a:xfrm>
        </p:spPr>
        <p:txBody>
          <a:bodyPr/>
          <a:lstStyle/>
          <a:p>
            <a:r>
              <a:rPr lang="en-IN" dirty="0"/>
              <a:t>Biology 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95536" y="1700808"/>
            <a:ext cx="8424936" cy="4968552"/>
          </a:xfrm>
        </p:spPr>
        <p:txBody>
          <a:bodyPr>
            <a:normAutofit/>
          </a:bodyPr>
          <a:lstStyle/>
          <a:p>
            <a:r>
              <a:rPr lang="en-IN" sz="2400" dirty="0">
                <a:latin typeface="+mj-lt"/>
              </a:rPr>
              <a:t>Cobia prefer warm water (&gt;20 ºC) and typically have annual migratory patterns.</a:t>
            </a:r>
          </a:p>
          <a:p>
            <a:endParaRPr lang="en-IN" sz="2400" dirty="0">
              <a:latin typeface="+mj-lt"/>
            </a:endParaRPr>
          </a:p>
          <a:p>
            <a:r>
              <a:rPr lang="en-IN" sz="2400" dirty="0">
                <a:latin typeface="+mj-lt"/>
              </a:rPr>
              <a:t>Sexual maturity is reported in males at 1-2 years and in females at 2-3 years.</a:t>
            </a:r>
          </a:p>
          <a:p>
            <a:r>
              <a:rPr lang="en-IN" sz="2400" dirty="0">
                <a:latin typeface="+mj-lt"/>
              </a:rPr>
              <a:t>Spawning occurs in both near shore and offshore waters where females release several hundred thousand to several million eggs (1.4 mm diameter).</a:t>
            </a:r>
          </a:p>
          <a:p>
            <a:pPr marL="0" indent="0">
              <a:buNone/>
            </a:pPr>
            <a:endParaRPr lang="en-IN" sz="2400" dirty="0">
              <a:latin typeface="+mj-lt"/>
            </a:endParaRPr>
          </a:p>
          <a:p>
            <a:r>
              <a:rPr lang="en-IN" sz="2400" dirty="0">
                <a:latin typeface="+mj-lt"/>
              </a:rPr>
              <a:t>The viable eggs begin development, are heavily pigmented, buoyant, and hatch in approximately 24 hours.</a:t>
            </a:r>
          </a:p>
        </p:txBody>
      </p:sp>
    </p:spTree>
    <p:extLst>
      <p:ext uri="{BB962C8B-B14F-4D97-AF65-F5344CB8AC3E}">
        <p14:creationId xmlns:p14="http://schemas.microsoft.com/office/powerpoint/2010/main" val="2848578890"/>
      </p:ext>
    </p:extLst>
  </p:cSld>
  <p:clrMapOvr>
    <a:masterClrMapping/>
  </p:clrMapOvr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95536" y="1340768"/>
            <a:ext cx="8424936" cy="5184576"/>
          </a:xfrm>
        </p:spPr>
        <p:txBody>
          <a:bodyPr>
            <a:normAutofit/>
          </a:bodyPr>
          <a:lstStyle/>
          <a:p>
            <a:r>
              <a:rPr lang="en-IN" sz="2400" dirty="0">
                <a:latin typeface="+mj-lt"/>
              </a:rPr>
              <a:t>Cobia larvae grow rapidly and are large in comparison to most marine species at 3.5 mm TL at hatching.</a:t>
            </a:r>
          </a:p>
          <a:p>
            <a:endParaRPr lang="en-IN" sz="2400" dirty="0">
              <a:latin typeface="+mj-lt"/>
            </a:endParaRPr>
          </a:p>
          <a:p>
            <a:r>
              <a:rPr lang="en-IN" sz="2400" dirty="0">
                <a:latin typeface="+mj-lt"/>
              </a:rPr>
              <a:t>Juvenile fish are found in both near shore and offshore waters, often among Sargassum patches or weed lines where they seek shelter from predators and can feed.</a:t>
            </a:r>
          </a:p>
          <a:p>
            <a:endParaRPr lang="en-IN" sz="2400" dirty="0">
              <a:latin typeface="+mj-lt"/>
            </a:endParaRPr>
          </a:p>
          <a:p>
            <a:r>
              <a:rPr lang="en-IN" sz="2400" dirty="0">
                <a:latin typeface="+mj-lt"/>
              </a:rPr>
              <a:t>Cobia are opportunistic feeders,  feeds on various fish, shrimp, squid, and, in particular, crabs.</a:t>
            </a:r>
          </a:p>
        </p:txBody>
      </p:sp>
    </p:spTree>
    <p:extLst>
      <p:ext uri="{BB962C8B-B14F-4D97-AF65-F5344CB8AC3E}">
        <p14:creationId xmlns:p14="http://schemas.microsoft.com/office/powerpoint/2010/main" val="3164634305"/>
      </p:ext>
    </p:extLst>
  </p:cSld>
  <p:clrMapOvr>
    <a:masterClrMapping/>
  </p:clrMapOvr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67544" y="404664"/>
            <a:ext cx="8229600" cy="1143000"/>
          </a:xfrm>
        </p:spPr>
        <p:txBody>
          <a:bodyPr/>
          <a:lstStyle/>
          <a:p>
            <a:r>
              <a:rPr lang="en-IN" dirty="0"/>
              <a:t>Aquaculture suitability 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95536" y="1772816"/>
            <a:ext cx="8352928" cy="4608512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en-IN" sz="2400" dirty="0">
                <a:latin typeface="+mj-lt"/>
              </a:rPr>
              <a:t>Characteristics make cobia suitable for commercial culture –</a:t>
            </a:r>
          </a:p>
          <a:p>
            <a:pPr marL="0" indent="0">
              <a:buNone/>
            </a:pPr>
            <a:r>
              <a:rPr lang="en-IN" sz="2400" dirty="0">
                <a:latin typeface="+mj-lt"/>
              </a:rPr>
              <a:t> </a:t>
            </a:r>
          </a:p>
          <a:p>
            <a:pPr marL="0" indent="0">
              <a:buNone/>
            </a:pPr>
            <a:endParaRPr lang="en-IN" sz="2400" dirty="0">
              <a:latin typeface="+mj-lt"/>
            </a:endParaRPr>
          </a:p>
          <a:p>
            <a:r>
              <a:rPr lang="en-IN" sz="2400" dirty="0">
                <a:latin typeface="+mj-lt"/>
              </a:rPr>
              <a:t>Fast growth, high survival rates </a:t>
            </a:r>
          </a:p>
          <a:p>
            <a:r>
              <a:rPr lang="en-IN" sz="2400" dirty="0">
                <a:latin typeface="+mj-lt"/>
              </a:rPr>
              <a:t>low feed-conversion ratio</a:t>
            </a:r>
          </a:p>
          <a:p>
            <a:r>
              <a:rPr lang="en-IN" sz="2400" dirty="0">
                <a:latin typeface="+mj-lt"/>
              </a:rPr>
              <a:t>Good meat quality</a:t>
            </a:r>
          </a:p>
          <a:p>
            <a:r>
              <a:rPr lang="en-IN" sz="2400" dirty="0">
                <a:latin typeface="+mj-lt"/>
              </a:rPr>
              <a:t>Fillet yield is better </a:t>
            </a:r>
          </a:p>
          <a:p>
            <a:endParaRPr lang="en-IN" sz="2400" dirty="0"/>
          </a:p>
          <a:p>
            <a:endParaRPr lang="en-IN" sz="2400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788024" y="2276872"/>
            <a:ext cx="4355976" cy="458112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2137497442"/>
      </p:ext>
    </p:extLst>
  </p:cSld>
  <p:clrMapOvr>
    <a:masterClrMapping/>
  </p:clrMapOvr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67544" y="332656"/>
            <a:ext cx="8229600" cy="1143000"/>
          </a:xfrm>
        </p:spPr>
        <p:txBody>
          <a:bodyPr/>
          <a:lstStyle/>
          <a:p>
            <a:r>
              <a:rPr lang="en-IN" dirty="0" err="1"/>
              <a:t>Broodstock</a:t>
            </a:r>
            <a:r>
              <a:rPr lang="en-IN" dirty="0"/>
              <a:t> development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95536" y="1628800"/>
            <a:ext cx="8352928" cy="4968552"/>
          </a:xfrm>
        </p:spPr>
        <p:txBody>
          <a:bodyPr>
            <a:normAutofit/>
          </a:bodyPr>
          <a:lstStyle/>
          <a:p>
            <a:r>
              <a:rPr lang="en-IN" sz="2400" dirty="0">
                <a:latin typeface="+mj-lt"/>
              </a:rPr>
              <a:t>Successful breeding of cobia was achieved by CMFRI at </a:t>
            </a:r>
            <a:r>
              <a:rPr lang="en-IN" sz="2400" dirty="0" err="1">
                <a:latin typeface="+mj-lt"/>
              </a:rPr>
              <a:t>Mandapam</a:t>
            </a:r>
            <a:r>
              <a:rPr lang="en-IN" sz="2400" dirty="0">
                <a:latin typeface="+mj-lt"/>
              </a:rPr>
              <a:t> regional centre.</a:t>
            </a:r>
          </a:p>
          <a:p>
            <a:r>
              <a:rPr lang="en-IN" sz="2400" dirty="0">
                <a:latin typeface="+mj-lt"/>
              </a:rPr>
              <a:t>The </a:t>
            </a:r>
            <a:r>
              <a:rPr lang="en-IN" sz="2400" dirty="0" err="1">
                <a:latin typeface="+mj-lt"/>
              </a:rPr>
              <a:t>broodstock</a:t>
            </a:r>
            <a:r>
              <a:rPr lang="en-IN" sz="2400" dirty="0">
                <a:latin typeface="+mj-lt"/>
              </a:rPr>
              <a:t> at </a:t>
            </a:r>
            <a:r>
              <a:rPr lang="en-IN" sz="2400" dirty="0" err="1">
                <a:latin typeface="+mj-lt"/>
              </a:rPr>
              <a:t>Mandapam</a:t>
            </a:r>
            <a:r>
              <a:rPr lang="en-IN" sz="2400" dirty="0">
                <a:latin typeface="+mj-lt"/>
              </a:rPr>
              <a:t> was developed in sea cages of 6 m diameter and 3.5 m depth.</a:t>
            </a:r>
          </a:p>
          <a:p>
            <a:endParaRPr lang="en-IN" sz="2400" dirty="0">
              <a:latin typeface="+mj-lt"/>
            </a:endParaRPr>
          </a:p>
          <a:p>
            <a:r>
              <a:rPr lang="en-IN" sz="2400" dirty="0">
                <a:latin typeface="+mj-lt"/>
              </a:rPr>
              <a:t>Total of 37 cobia brooders of size ranging from 12 to 35 kg weight were maintained in five cages.</a:t>
            </a:r>
          </a:p>
          <a:p>
            <a:r>
              <a:rPr lang="en-IN" sz="2400" dirty="0">
                <a:latin typeface="+mj-lt"/>
              </a:rPr>
              <a:t>At stocking density of 1.5 kg per m3.</a:t>
            </a:r>
          </a:p>
          <a:p>
            <a:endParaRPr lang="en-IN" sz="2400" dirty="0">
              <a:latin typeface="+mj-lt"/>
            </a:endParaRPr>
          </a:p>
          <a:p>
            <a:r>
              <a:rPr lang="en-IN" sz="2400" dirty="0">
                <a:latin typeface="+mj-lt"/>
              </a:rPr>
              <a:t>Fish were fed daily with 70% of fresh sardines and 30% </a:t>
            </a:r>
            <a:r>
              <a:rPr lang="en-IN" sz="2400" dirty="0" err="1">
                <a:latin typeface="+mj-lt"/>
              </a:rPr>
              <a:t>portunid</a:t>
            </a:r>
            <a:r>
              <a:rPr lang="en-IN" sz="2400" dirty="0">
                <a:latin typeface="+mj-lt"/>
              </a:rPr>
              <a:t> crabs/ squid at 5 % of their body weight.</a:t>
            </a:r>
          </a:p>
          <a:p>
            <a:endParaRPr lang="en-IN" sz="2400" dirty="0">
              <a:latin typeface="+mj-lt"/>
            </a:endParaRPr>
          </a:p>
          <a:p>
            <a:endParaRPr lang="en-IN" sz="2400" dirty="0">
              <a:latin typeface="+mj-lt"/>
            </a:endParaRPr>
          </a:p>
        </p:txBody>
      </p:sp>
    </p:spTree>
    <p:extLst>
      <p:ext uri="{BB962C8B-B14F-4D97-AF65-F5344CB8AC3E}">
        <p14:creationId xmlns:p14="http://schemas.microsoft.com/office/powerpoint/2010/main" val="1123054568"/>
      </p:ext>
    </p:extLst>
  </p:cSld>
  <p:clrMapOvr>
    <a:masterClrMapping/>
  </p:clrMapOvr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/>
          </a:p>
        </p:txBody>
      </p:sp>
      <p:pic>
        <p:nvPicPr>
          <p:cNvPr id="3074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857999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638055074"/>
      </p:ext>
    </p:extLst>
  </p:cSld>
  <p:clrMapOvr>
    <a:masterClrMapping/>
  </p:clrMapOvr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/>
          </a:p>
        </p:txBody>
      </p:sp>
      <p:pic>
        <p:nvPicPr>
          <p:cNvPr id="4098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857999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341253556"/>
      </p:ext>
    </p:extLst>
  </p:cSld>
  <p:clrMapOvr>
    <a:masterClrMapping/>
  </p:clrMapOvr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95536" y="980728"/>
            <a:ext cx="8424936" cy="5544616"/>
          </a:xfrm>
        </p:spPr>
        <p:txBody>
          <a:bodyPr>
            <a:normAutofit/>
          </a:bodyPr>
          <a:lstStyle/>
          <a:p>
            <a:r>
              <a:rPr lang="en-IN" sz="2400" dirty="0">
                <a:latin typeface="+mj-lt"/>
              </a:rPr>
              <a:t>The brood fishes were </a:t>
            </a:r>
            <a:r>
              <a:rPr lang="en-IN" sz="2400" dirty="0" err="1">
                <a:latin typeface="+mj-lt"/>
              </a:rPr>
              <a:t>cannulated</a:t>
            </a:r>
            <a:r>
              <a:rPr lang="en-IN" sz="2400" dirty="0">
                <a:latin typeface="+mj-lt"/>
              </a:rPr>
              <a:t> at specific intervals to assess the gonad maturity.</a:t>
            </a:r>
          </a:p>
          <a:p>
            <a:pPr marL="0" indent="0">
              <a:buNone/>
            </a:pPr>
            <a:r>
              <a:rPr lang="en-IN" sz="2400" b="1" u="sng" dirty="0">
                <a:latin typeface="+mj-lt"/>
              </a:rPr>
              <a:t>PIT tagging of cobia </a:t>
            </a:r>
            <a:r>
              <a:rPr lang="en-IN" sz="2400" b="1" u="sng" dirty="0" err="1">
                <a:latin typeface="+mj-lt"/>
              </a:rPr>
              <a:t>broodstock</a:t>
            </a:r>
            <a:endParaRPr lang="en-IN" sz="2400" b="1" u="sng" dirty="0">
              <a:latin typeface="+mj-lt"/>
            </a:endParaRPr>
          </a:p>
          <a:p>
            <a:endParaRPr lang="en-IN" sz="2400" dirty="0">
              <a:latin typeface="+mj-lt"/>
            </a:endParaRPr>
          </a:p>
          <a:p>
            <a:r>
              <a:rPr lang="en-IN" sz="2400" dirty="0">
                <a:latin typeface="+mj-lt"/>
              </a:rPr>
              <a:t>Passive Integrated Transponder (PIT) was employed for tagging the cobia </a:t>
            </a:r>
            <a:r>
              <a:rPr lang="en-IN" sz="2400" dirty="0" err="1">
                <a:latin typeface="+mj-lt"/>
              </a:rPr>
              <a:t>broodstock</a:t>
            </a:r>
            <a:r>
              <a:rPr lang="en-IN" sz="2400" dirty="0">
                <a:latin typeface="+mj-lt"/>
              </a:rPr>
              <a:t> at </a:t>
            </a:r>
            <a:r>
              <a:rPr lang="en-IN" sz="2400" dirty="0" err="1">
                <a:latin typeface="+mj-lt"/>
              </a:rPr>
              <a:t>Mandapam</a:t>
            </a:r>
            <a:r>
              <a:rPr lang="en-IN" sz="2400" dirty="0">
                <a:latin typeface="+mj-lt"/>
              </a:rPr>
              <a:t>.</a:t>
            </a:r>
          </a:p>
        </p:txBody>
      </p:sp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flipH="1">
            <a:off x="4932036" y="3501008"/>
            <a:ext cx="4211961" cy="335699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2051" name="Picture 3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4211" y="3501008"/>
            <a:ext cx="4917825" cy="335699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4118081846"/>
      </p:ext>
    </p:extLst>
  </p:cSld>
  <p:clrMapOvr>
    <a:masterClrMapping/>
  </p:clrMapOvr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95536" y="980728"/>
            <a:ext cx="8352928" cy="5472608"/>
          </a:xfrm>
        </p:spPr>
        <p:txBody>
          <a:bodyPr>
            <a:normAutofit/>
          </a:bodyPr>
          <a:lstStyle/>
          <a:p>
            <a:r>
              <a:rPr lang="en-IN" sz="2400" dirty="0">
                <a:latin typeface="+mj-lt"/>
              </a:rPr>
              <a:t>The maturation characteristics of female include egg with size above 0.7 mm, non-adhesive, white colour and round shape.</a:t>
            </a:r>
          </a:p>
          <a:p>
            <a:pPr marL="0" indent="0">
              <a:buNone/>
            </a:pPr>
            <a:r>
              <a:rPr lang="en-IN" sz="2400" dirty="0">
                <a:latin typeface="+mj-lt"/>
              </a:rPr>
              <a:t> </a:t>
            </a:r>
          </a:p>
        </p:txBody>
      </p:sp>
      <p:pic>
        <p:nvPicPr>
          <p:cNvPr id="5122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2060848"/>
            <a:ext cx="4427984" cy="480901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5124" name="Picture 4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439281" y="2060849"/>
            <a:ext cx="4752975" cy="479715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1126215001"/>
      </p:ext>
    </p:extLst>
  </p:cSld>
  <p:clrMapOvr>
    <a:masterClrMapping/>
  </p:clrMapOvr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67544" y="476672"/>
            <a:ext cx="8229600" cy="1143000"/>
          </a:xfrm>
        </p:spPr>
        <p:txBody>
          <a:bodyPr/>
          <a:lstStyle/>
          <a:p>
            <a:r>
              <a:rPr lang="en-IN" dirty="0"/>
              <a:t>Induced breeding 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23528" y="1700808"/>
            <a:ext cx="8496944" cy="4752528"/>
          </a:xfrm>
        </p:spPr>
        <p:txBody>
          <a:bodyPr>
            <a:normAutofit/>
          </a:bodyPr>
          <a:lstStyle/>
          <a:p>
            <a:r>
              <a:rPr lang="en-IN" sz="2400" dirty="0">
                <a:latin typeface="+mj-lt"/>
              </a:rPr>
              <a:t>Selected brooders were introduced in a 100 t roofed cement tank holding about 60 t of seawater.</a:t>
            </a:r>
          </a:p>
          <a:p>
            <a:r>
              <a:rPr lang="en-IN" sz="2400" dirty="0">
                <a:latin typeface="+mj-lt"/>
              </a:rPr>
              <a:t>One female and two males were introduced.</a:t>
            </a:r>
          </a:p>
          <a:p>
            <a:endParaRPr lang="en-IN" sz="2400" dirty="0">
              <a:latin typeface="+mj-lt"/>
            </a:endParaRPr>
          </a:p>
          <a:p>
            <a:r>
              <a:rPr lang="en-IN" sz="2400" dirty="0">
                <a:latin typeface="+mj-lt"/>
              </a:rPr>
              <a:t>Induced spawning with HCG at doses of 500 IU per kg body weight for female and 250 IU per kg body weight for males.</a:t>
            </a:r>
          </a:p>
          <a:p>
            <a:endParaRPr lang="en-IN" sz="2400" dirty="0">
              <a:latin typeface="+mj-lt"/>
            </a:endParaRPr>
          </a:p>
          <a:p>
            <a:r>
              <a:rPr lang="en-IN" sz="2400" dirty="0">
                <a:latin typeface="+mj-lt"/>
              </a:rPr>
              <a:t> 15kg female will produce 2-3 million eggs(1.4 mm diameter).</a:t>
            </a:r>
          </a:p>
          <a:p>
            <a:endParaRPr lang="en-IN" sz="2400" dirty="0">
              <a:latin typeface="+mj-lt"/>
            </a:endParaRPr>
          </a:p>
          <a:p>
            <a:r>
              <a:rPr lang="en-IN" sz="2400" dirty="0">
                <a:latin typeface="+mj-lt"/>
              </a:rPr>
              <a:t>The eggs were collected by a 500μm mesh.</a:t>
            </a:r>
          </a:p>
        </p:txBody>
      </p:sp>
    </p:spTree>
    <p:extLst>
      <p:ext uri="{BB962C8B-B14F-4D97-AF65-F5344CB8AC3E}">
        <p14:creationId xmlns:p14="http://schemas.microsoft.com/office/powerpoint/2010/main" val="2698245502"/>
      </p:ext>
    </p:extLst>
  </p:cSld>
  <p:clrMapOvr>
    <a:masterClrMapping/>
  </p:clrMapOvr>
</p:sld>
</file>

<file path=ppt/slides/slide4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/>
          </a:p>
        </p:txBody>
      </p:sp>
      <p:pic>
        <p:nvPicPr>
          <p:cNvPr id="6146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427984" y="0"/>
            <a:ext cx="4716016" cy="386104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6147" name="Picture 3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4427984" cy="6858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6149" name="Picture 5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414308" y="3717032"/>
            <a:ext cx="4714875" cy="314096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336084198"/>
      </p:ext>
    </p:extLst>
  </p:cSld>
  <p:clrMapOvr>
    <a:masterClrMapping/>
  </p:clrMapOvr>
</p:sld>
</file>

<file path=ppt/slides/slide4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IN" dirty="0"/>
              <a:t>Incubation 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IN" sz="2400" dirty="0">
                <a:latin typeface="+mj-lt"/>
              </a:rPr>
              <a:t>The eggs hatched after 22 h of incubation at a temperature range of 28-30 ºC. </a:t>
            </a:r>
          </a:p>
          <a:p>
            <a:endParaRPr lang="en-IN" sz="2400" dirty="0">
              <a:latin typeface="+mj-lt"/>
            </a:endParaRPr>
          </a:p>
          <a:p>
            <a:r>
              <a:rPr lang="en-IN" sz="2400" dirty="0">
                <a:latin typeface="+mj-lt"/>
              </a:rPr>
              <a:t>The percentage of hatching was 80%.</a:t>
            </a:r>
          </a:p>
          <a:p>
            <a:endParaRPr lang="en-IN" sz="2400" dirty="0">
              <a:latin typeface="+mj-lt"/>
            </a:endParaRPr>
          </a:p>
          <a:p>
            <a:r>
              <a:rPr lang="en-IN" sz="2400" dirty="0">
                <a:latin typeface="+mj-lt"/>
              </a:rPr>
              <a:t> The newly hatched larvae measured 2.2-2.7 mm in total   length. </a:t>
            </a:r>
          </a:p>
          <a:p>
            <a:endParaRPr lang="en-IN" sz="2400" dirty="0">
              <a:latin typeface="+mj-lt"/>
            </a:endParaRPr>
          </a:p>
          <a:p>
            <a:r>
              <a:rPr lang="en-IN" sz="2400" dirty="0">
                <a:latin typeface="+mj-lt"/>
              </a:rPr>
              <a:t>The mouth opening was formed on (on 3rd day post-hatch) at a length of around 200μm.</a:t>
            </a:r>
          </a:p>
        </p:txBody>
      </p:sp>
    </p:spTree>
    <p:extLst>
      <p:ext uri="{BB962C8B-B14F-4D97-AF65-F5344CB8AC3E}">
        <p14:creationId xmlns:p14="http://schemas.microsoft.com/office/powerpoint/2010/main" val="3808672170"/>
      </p:ext>
    </p:extLst>
  </p:cSld>
  <p:clrMapOvr>
    <a:masterClrMapping/>
  </p:clrMapOvr>
</p:sld>
</file>

<file path=ppt/slides/slide4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/>
          </a:p>
        </p:txBody>
      </p:sp>
      <p:pic>
        <p:nvPicPr>
          <p:cNvPr id="8194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108519" y="0"/>
            <a:ext cx="9433048" cy="3645024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8195" name="Picture 3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108520" y="3429000"/>
            <a:ext cx="9433048" cy="3429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85037303"/>
      </p:ext>
    </p:extLst>
  </p:cSld>
  <p:clrMapOvr>
    <a:masterClrMapping/>
  </p:clrMapOvr>
</p:sld>
</file>

<file path=ppt/slides/slide5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67544" y="476672"/>
            <a:ext cx="8229600" cy="1143000"/>
          </a:xfrm>
        </p:spPr>
        <p:txBody>
          <a:bodyPr/>
          <a:lstStyle/>
          <a:p>
            <a:r>
              <a:rPr lang="en-IN" dirty="0"/>
              <a:t>Larval rearing 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23528" y="1700808"/>
            <a:ext cx="8424936" cy="4752528"/>
          </a:xfrm>
        </p:spPr>
        <p:txBody>
          <a:bodyPr>
            <a:normAutofit/>
          </a:bodyPr>
          <a:lstStyle/>
          <a:p>
            <a:r>
              <a:rPr lang="en-IN" sz="2400" dirty="0">
                <a:latin typeface="+mj-lt"/>
              </a:rPr>
              <a:t>Greenwater technique was adopted for larviculture.</a:t>
            </a:r>
          </a:p>
          <a:p>
            <a:pPr marL="0" indent="0">
              <a:buNone/>
            </a:pPr>
            <a:endParaRPr lang="en-IN" sz="2400" dirty="0">
              <a:latin typeface="+mj-lt"/>
            </a:endParaRPr>
          </a:p>
          <a:p>
            <a:r>
              <a:rPr lang="en-IN" sz="2400" dirty="0">
                <a:latin typeface="+mj-lt"/>
              </a:rPr>
              <a:t>The larvae were stocked in FRP tanks of 5 ton capacity for larviculture.</a:t>
            </a:r>
          </a:p>
          <a:p>
            <a:pPr marL="0" indent="0">
              <a:buNone/>
            </a:pPr>
            <a:endParaRPr lang="en-IN" sz="2400" dirty="0">
              <a:latin typeface="+mj-lt"/>
            </a:endParaRPr>
          </a:p>
          <a:p>
            <a:r>
              <a:rPr lang="en-IN" sz="2400" dirty="0">
                <a:latin typeface="+mj-lt"/>
              </a:rPr>
              <a:t>Stocking density :30-40 larvae/lit.</a:t>
            </a:r>
          </a:p>
          <a:p>
            <a:endParaRPr lang="en-IN" sz="2400" dirty="0">
              <a:latin typeface="+mj-lt"/>
            </a:endParaRPr>
          </a:p>
          <a:p>
            <a:r>
              <a:rPr lang="en-IN" sz="2400" dirty="0">
                <a:latin typeface="+mj-lt"/>
              </a:rPr>
              <a:t>Green water at a density of about 1 x 10 cells/ml (</a:t>
            </a:r>
            <a:r>
              <a:rPr lang="en-IN" sz="2400" dirty="0" err="1">
                <a:latin typeface="+mj-lt"/>
              </a:rPr>
              <a:t>Tetraselmis</a:t>
            </a:r>
            <a:r>
              <a:rPr lang="en-IN" sz="2400" dirty="0">
                <a:latin typeface="+mj-lt"/>
              </a:rPr>
              <a:t> /</a:t>
            </a:r>
            <a:r>
              <a:rPr lang="en-IN" sz="2400" dirty="0" err="1">
                <a:latin typeface="+mj-lt"/>
              </a:rPr>
              <a:t>Isochrysis</a:t>
            </a:r>
            <a:r>
              <a:rPr lang="en-IN" sz="2400" dirty="0">
                <a:latin typeface="+mj-lt"/>
              </a:rPr>
              <a:t>) and rotifers enriched with DHA SELCO at a density of 6-8 nos./ml from 3 to 9 </a:t>
            </a:r>
            <a:r>
              <a:rPr lang="en-IN" sz="2400" dirty="0" err="1">
                <a:latin typeface="+mj-lt"/>
              </a:rPr>
              <a:t>dph</a:t>
            </a:r>
            <a:r>
              <a:rPr lang="en-IN" sz="2400" dirty="0">
                <a:latin typeface="+mj-lt"/>
              </a:rPr>
              <a:t>.</a:t>
            </a:r>
          </a:p>
          <a:p>
            <a:endParaRPr lang="en-IN" sz="2400" dirty="0">
              <a:latin typeface="+mj-lt"/>
            </a:endParaRPr>
          </a:p>
          <a:p>
            <a:endParaRPr lang="en-IN" sz="2400" dirty="0">
              <a:latin typeface="+mj-lt"/>
            </a:endParaRPr>
          </a:p>
          <a:p>
            <a:endParaRPr lang="en-IN" sz="2400" dirty="0">
              <a:latin typeface="+mj-lt"/>
            </a:endParaRPr>
          </a:p>
        </p:txBody>
      </p:sp>
      <p:sp>
        <p:nvSpPr>
          <p:cNvPr id="4" name="TextBox 3"/>
          <p:cNvSpPr txBox="1"/>
          <p:nvPr/>
        </p:nvSpPr>
        <p:spPr>
          <a:xfrm>
            <a:off x="5486687" y="4543222"/>
            <a:ext cx="30168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IN" dirty="0">
                <a:latin typeface="+mj-lt"/>
              </a:rPr>
              <a:t>5</a:t>
            </a:r>
          </a:p>
        </p:txBody>
      </p:sp>
    </p:spTree>
    <p:extLst>
      <p:ext uri="{BB962C8B-B14F-4D97-AF65-F5344CB8AC3E}">
        <p14:creationId xmlns:p14="http://schemas.microsoft.com/office/powerpoint/2010/main" val="3856513452"/>
      </p:ext>
    </p:extLst>
  </p:cSld>
  <p:clrMapOvr>
    <a:masterClrMapping/>
  </p:clrMapOvr>
</p:sld>
</file>

<file path=ppt/slides/slide5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23528" y="980728"/>
            <a:ext cx="8496944" cy="5544616"/>
          </a:xfrm>
        </p:spPr>
        <p:txBody>
          <a:bodyPr>
            <a:normAutofit/>
          </a:bodyPr>
          <a:lstStyle/>
          <a:p>
            <a:r>
              <a:rPr lang="en-IN" sz="2400" dirty="0">
                <a:latin typeface="+mj-lt"/>
              </a:rPr>
              <a:t>Critical stage for the larvae was 5 to 7 </a:t>
            </a:r>
            <a:r>
              <a:rPr lang="en-IN" sz="2400" dirty="0" err="1">
                <a:latin typeface="+mj-lt"/>
              </a:rPr>
              <a:t>dph</a:t>
            </a:r>
            <a:r>
              <a:rPr lang="en-IN" sz="2400" dirty="0">
                <a:latin typeface="+mj-lt"/>
              </a:rPr>
              <a:t> when they entirely resorted to exogenous feeding.</a:t>
            </a:r>
          </a:p>
          <a:p>
            <a:endParaRPr lang="en-IN" sz="2400" dirty="0">
              <a:latin typeface="+mj-lt"/>
            </a:endParaRPr>
          </a:p>
          <a:p>
            <a:r>
              <a:rPr lang="en-IN" sz="2400" dirty="0">
                <a:latin typeface="+mj-lt"/>
              </a:rPr>
              <a:t>Mortality rates are high at this stage, more than 80% mortality is seen.</a:t>
            </a:r>
          </a:p>
          <a:p>
            <a:endParaRPr lang="en-IN" sz="2400" dirty="0">
              <a:latin typeface="+mj-lt"/>
            </a:endParaRPr>
          </a:p>
          <a:p>
            <a:r>
              <a:rPr lang="en-IN" sz="2400" dirty="0">
                <a:latin typeface="+mj-lt"/>
              </a:rPr>
              <a:t>From 9 to 21 </a:t>
            </a:r>
            <a:r>
              <a:rPr lang="en-IN" sz="2400" dirty="0" err="1">
                <a:latin typeface="+mj-lt"/>
              </a:rPr>
              <a:t>dph</a:t>
            </a:r>
            <a:r>
              <a:rPr lang="en-IN" sz="2400" dirty="0">
                <a:latin typeface="+mj-lt"/>
              </a:rPr>
              <a:t>, the larvae were fed four times daily with enriched </a:t>
            </a:r>
            <a:r>
              <a:rPr lang="en-IN" sz="2400" dirty="0" err="1">
                <a:latin typeface="+mj-lt"/>
              </a:rPr>
              <a:t>Artemia</a:t>
            </a:r>
            <a:r>
              <a:rPr lang="en-IN" sz="2400" dirty="0">
                <a:latin typeface="+mj-lt"/>
              </a:rPr>
              <a:t> </a:t>
            </a:r>
            <a:r>
              <a:rPr lang="en-IN" sz="2400" dirty="0" err="1">
                <a:latin typeface="+mj-lt"/>
              </a:rPr>
              <a:t>nauplii</a:t>
            </a:r>
            <a:r>
              <a:rPr lang="en-IN" sz="2400" dirty="0">
                <a:latin typeface="+mj-lt"/>
              </a:rPr>
              <a:t> by maintaining a </a:t>
            </a:r>
            <a:r>
              <a:rPr lang="en-IN" sz="2400" dirty="0" err="1">
                <a:latin typeface="+mj-lt"/>
              </a:rPr>
              <a:t>nauplii</a:t>
            </a:r>
            <a:r>
              <a:rPr lang="en-IN" sz="2400" dirty="0">
                <a:latin typeface="+mj-lt"/>
              </a:rPr>
              <a:t> concentration of 2-3 </a:t>
            </a:r>
            <a:r>
              <a:rPr lang="en-IN" sz="2400" dirty="0" err="1">
                <a:latin typeface="+mj-lt"/>
              </a:rPr>
              <a:t>nos</a:t>
            </a:r>
            <a:r>
              <a:rPr lang="en-IN" sz="2400" dirty="0">
                <a:latin typeface="+mj-lt"/>
              </a:rPr>
              <a:t>/ml.</a:t>
            </a:r>
          </a:p>
          <a:p>
            <a:endParaRPr lang="en-IN" sz="2400" dirty="0">
              <a:latin typeface="+mj-lt"/>
            </a:endParaRPr>
          </a:p>
          <a:p>
            <a:endParaRPr lang="en-IN" sz="2400" dirty="0">
              <a:latin typeface="+mj-lt"/>
            </a:endParaRPr>
          </a:p>
          <a:p>
            <a:endParaRPr lang="en-IN" sz="2400" dirty="0">
              <a:latin typeface="+mj-lt"/>
            </a:endParaRPr>
          </a:p>
        </p:txBody>
      </p:sp>
      <p:pic>
        <p:nvPicPr>
          <p:cNvPr id="7170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4653136"/>
            <a:ext cx="9144000" cy="2204864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552664497"/>
      </p:ext>
    </p:extLst>
  </p:cSld>
  <p:clrMapOvr>
    <a:masterClrMapping/>
  </p:clrMapOvr>
</p:sld>
</file>

<file path=ppt/slides/slide5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IN" sz="2400" dirty="0">
                <a:latin typeface="+mj-lt"/>
              </a:rPr>
              <a:t>After 25 </a:t>
            </a:r>
            <a:r>
              <a:rPr lang="en-IN" sz="2400" dirty="0" err="1">
                <a:latin typeface="+mj-lt"/>
              </a:rPr>
              <a:t>dph</a:t>
            </a:r>
            <a:r>
              <a:rPr lang="en-IN" sz="2400" dirty="0">
                <a:latin typeface="+mj-lt"/>
              </a:rPr>
              <a:t> size grading is done to remove the shooters.</a:t>
            </a:r>
          </a:p>
          <a:p>
            <a:endParaRPr lang="en-IN" sz="2400" dirty="0">
              <a:latin typeface="+mj-lt"/>
            </a:endParaRPr>
          </a:p>
          <a:p>
            <a:r>
              <a:rPr lang="en-IN" sz="2400" dirty="0">
                <a:latin typeface="+mj-lt"/>
              </a:rPr>
              <a:t>size groups of juveniles with mean sizes of 10 cm (10%), 6 cm (25%) and 4 cm (65%).</a:t>
            </a:r>
          </a:p>
          <a:p>
            <a:endParaRPr lang="en-IN" sz="2400" dirty="0">
              <a:latin typeface="+mj-lt"/>
            </a:endParaRPr>
          </a:p>
          <a:p>
            <a:r>
              <a:rPr lang="en-IN" sz="2400" dirty="0">
                <a:latin typeface="+mj-lt"/>
              </a:rPr>
              <a:t>Fingerlings of 10 cm length and above were stocked for nursery rearing.</a:t>
            </a:r>
          </a:p>
          <a:p>
            <a:endParaRPr lang="en-IN" sz="2400" dirty="0">
              <a:latin typeface="+mj-lt"/>
            </a:endParaRPr>
          </a:p>
        </p:txBody>
      </p:sp>
    </p:spTree>
    <p:extLst>
      <p:ext uri="{BB962C8B-B14F-4D97-AF65-F5344CB8AC3E}">
        <p14:creationId xmlns:p14="http://schemas.microsoft.com/office/powerpoint/2010/main" val="2935022498"/>
      </p:ext>
    </p:extLst>
  </p:cSld>
  <p:clrMapOvr>
    <a:masterClrMapping/>
  </p:clrMapOvr>
</p:sld>
</file>

<file path=ppt/slides/slide5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67544" y="404664"/>
            <a:ext cx="8229600" cy="1143000"/>
          </a:xfrm>
        </p:spPr>
        <p:txBody>
          <a:bodyPr/>
          <a:lstStyle/>
          <a:p>
            <a:r>
              <a:rPr lang="en-IN" dirty="0"/>
              <a:t>Nursery rearing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95536" y="1628800"/>
            <a:ext cx="8352928" cy="4824536"/>
          </a:xfrm>
        </p:spPr>
        <p:txBody>
          <a:bodyPr>
            <a:normAutofit/>
          </a:bodyPr>
          <a:lstStyle/>
          <a:p>
            <a:r>
              <a:rPr lang="en-IN" sz="2400" dirty="0">
                <a:latin typeface="+mj-lt"/>
              </a:rPr>
              <a:t>Nursery rearing of cobia generally comprises two phases.</a:t>
            </a:r>
          </a:p>
          <a:p>
            <a:endParaRPr lang="en-IN" sz="2400" dirty="0">
              <a:latin typeface="+mj-lt"/>
            </a:endParaRPr>
          </a:p>
          <a:p>
            <a:r>
              <a:rPr lang="en-IN" sz="2400" dirty="0">
                <a:latin typeface="+mj-lt"/>
              </a:rPr>
              <a:t>The first phase was done in 5 tonne capacity FRP tanks with 250 numbers of fingerlings filled at two-third level with sea water.</a:t>
            </a:r>
          </a:p>
          <a:p>
            <a:r>
              <a:rPr lang="en-IN" sz="2400" dirty="0">
                <a:latin typeface="+mj-lt"/>
              </a:rPr>
              <a:t>100% water exchange is done in the morning and evening.</a:t>
            </a:r>
          </a:p>
          <a:p>
            <a:endParaRPr lang="en-IN" sz="2400" dirty="0">
              <a:latin typeface="+mj-lt"/>
            </a:endParaRPr>
          </a:p>
          <a:p>
            <a:r>
              <a:rPr lang="en-IN" sz="2400" dirty="0">
                <a:latin typeface="+mj-lt"/>
              </a:rPr>
              <a:t>Fed both by formulated feeds as well as with chopped sardines.</a:t>
            </a:r>
          </a:p>
          <a:p>
            <a:endParaRPr lang="en-IN" sz="2400" dirty="0">
              <a:latin typeface="+mj-lt"/>
            </a:endParaRPr>
          </a:p>
          <a:p>
            <a:r>
              <a:rPr lang="en-IN" sz="2400" dirty="0">
                <a:latin typeface="+mj-lt"/>
              </a:rPr>
              <a:t>Hatchery phase of nursery rearing was continued for a month till they reached 17-22 cm and weight range of 27-59 </a:t>
            </a:r>
            <a:r>
              <a:rPr lang="en-IN" sz="2400" dirty="0" err="1">
                <a:latin typeface="+mj-lt"/>
              </a:rPr>
              <a:t>gms</a:t>
            </a:r>
            <a:r>
              <a:rPr lang="en-IN" sz="2400" dirty="0">
                <a:latin typeface="+mj-lt"/>
              </a:rPr>
              <a:t>.</a:t>
            </a:r>
          </a:p>
          <a:p>
            <a:endParaRPr lang="en-IN" sz="2400" dirty="0">
              <a:latin typeface="+mj-lt"/>
            </a:endParaRPr>
          </a:p>
          <a:p>
            <a:endParaRPr lang="en-IN" sz="2400" dirty="0">
              <a:latin typeface="+mj-lt"/>
            </a:endParaRPr>
          </a:p>
          <a:p>
            <a:pPr marL="0" indent="0">
              <a:buNone/>
            </a:pPr>
            <a:endParaRPr lang="en-IN" sz="2400" dirty="0">
              <a:latin typeface="+mj-lt"/>
            </a:endParaRPr>
          </a:p>
          <a:p>
            <a:endParaRPr lang="en-IN" sz="2400" dirty="0">
              <a:latin typeface="+mj-lt"/>
            </a:endParaRPr>
          </a:p>
          <a:p>
            <a:endParaRPr lang="en-IN" sz="2400" dirty="0">
              <a:latin typeface="+mj-lt"/>
            </a:endParaRPr>
          </a:p>
          <a:p>
            <a:endParaRPr lang="en-IN" sz="2400" dirty="0">
              <a:latin typeface="+mj-lt"/>
            </a:endParaRPr>
          </a:p>
        </p:txBody>
      </p:sp>
    </p:spTree>
    <p:extLst>
      <p:ext uri="{BB962C8B-B14F-4D97-AF65-F5344CB8AC3E}">
        <p14:creationId xmlns:p14="http://schemas.microsoft.com/office/powerpoint/2010/main" val="122197644"/>
      </p:ext>
    </p:extLst>
  </p:cSld>
  <p:clrMapOvr>
    <a:masterClrMapping/>
  </p:clrMapOvr>
</p:sld>
</file>

<file path=ppt/slides/slide5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23528" y="980728"/>
            <a:ext cx="8424936" cy="5544616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en-IN" sz="2800" b="1" dirty="0">
                <a:latin typeface="+mj-lt"/>
              </a:rPr>
              <a:t>Second phase </a:t>
            </a:r>
          </a:p>
          <a:p>
            <a:r>
              <a:rPr lang="en-IN" sz="2400" dirty="0">
                <a:latin typeface="+mj-lt"/>
              </a:rPr>
              <a:t>Fingerlings were transferred to nursery cages which were installed in the </a:t>
            </a:r>
            <a:r>
              <a:rPr lang="en-IN" sz="2400" dirty="0" err="1">
                <a:latin typeface="+mj-lt"/>
              </a:rPr>
              <a:t>nearshore</a:t>
            </a:r>
            <a:r>
              <a:rPr lang="en-IN" sz="2400" dirty="0">
                <a:latin typeface="+mj-lt"/>
              </a:rPr>
              <a:t> area.</a:t>
            </a:r>
          </a:p>
          <a:p>
            <a:endParaRPr lang="en-IN" sz="2400" dirty="0">
              <a:latin typeface="+mj-lt"/>
            </a:endParaRPr>
          </a:p>
          <a:p>
            <a:r>
              <a:rPr lang="en-IN" sz="2400" dirty="0">
                <a:latin typeface="+mj-lt"/>
              </a:rPr>
              <a:t>Second phase of nursery rearing in cages was done for about 20 days.</a:t>
            </a:r>
          </a:p>
          <a:p>
            <a:endParaRPr lang="en-IN" sz="2400" dirty="0">
              <a:latin typeface="+mj-lt"/>
            </a:endParaRPr>
          </a:p>
          <a:p>
            <a:r>
              <a:rPr lang="en-IN" sz="2400" dirty="0">
                <a:latin typeface="+mj-lt"/>
              </a:rPr>
              <a:t>Feeding with chopped trash fish and pellets.</a:t>
            </a:r>
          </a:p>
          <a:p>
            <a:endParaRPr lang="en-IN" sz="2400" dirty="0">
              <a:latin typeface="+mj-lt"/>
            </a:endParaRPr>
          </a:p>
          <a:p>
            <a:r>
              <a:rPr lang="en-IN" sz="2400" dirty="0">
                <a:latin typeface="+mj-lt"/>
              </a:rPr>
              <a:t>At the end of phase, the length range of fingerlings was 22-26 cm and weight range 35-70 g.</a:t>
            </a:r>
          </a:p>
          <a:p>
            <a:endParaRPr lang="en-IN" sz="2400" dirty="0">
              <a:latin typeface="+mj-lt"/>
            </a:endParaRPr>
          </a:p>
          <a:p>
            <a:endParaRPr lang="en-IN" sz="2400" dirty="0">
              <a:latin typeface="+mj-lt"/>
            </a:endParaRPr>
          </a:p>
          <a:p>
            <a:endParaRPr lang="en-IN" sz="2400" dirty="0">
              <a:latin typeface="+mj-lt"/>
            </a:endParaRPr>
          </a:p>
        </p:txBody>
      </p:sp>
    </p:spTree>
    <p:extLst>
      <p:ext uri="{BB962C8B-B14F-4D97-AF65-F5344CB8AC3E}">
        <p14:creationId xmlns:p14="http://schemas.microsoft.com/office/powerpoint/2010/main" val="1146874452"/>
      </p:ext>
    </p:extLst>
  </p:cSld>
  <p:clrMapOvr>
    <a:masterClrMapping/>
  </p:clrMapOvr>
</p:sld>
</file>

<file path=ppt/slides/slide5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/>
          </a:p>
        </p:txBody>
      </p:sp>
      <p:pic>
        <p:nvPicPr>
          <p:cNvPr id="9218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23528" y="332656"/>
            <a:ext cx="8424936" cy="604867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23578527"/>
      </p:ext>
    </p:extLst>
  </p:cSld>
  <p:clrMapOvr>
    <a:masterClrMapping/>
  </p:clrMapOvr>
</p:sld>
</file>

<file path=ppt/slides/slide5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67544" y="332656"/>
            <a:ext cx="8229600" cy="1143000"/>
          </a:xfrm>
        </p:spPr>
        <p:txBody>
          <a:bodyPr/>
          <a:lstStyle/>
          <a:p>
            <a:r>
              <a:rPr lang="en-IN" dirty="0"/>
              <a:t>Grow out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95536" y="1484784"/>
            <a:ext cx="8352928" cy="4968552"/>
          </a:xfrm>
        </p:spPr>
        <p:txBody>
          <a:bodyPr>
            <a:normAutofit/>
          </a:bodyPr>
          <a:lstStyle/>
          <a:p>
            <a:r>
              <a:rPr lang="en-IN" sz="2400" dirty="0">
                <a:latin typeface="+mj-lt"/>
              </a:rPr>
              <a:t>Cage farming of cobia was experimented for the first time in India in the Gulf of </a:t>
            </a:r>
            <a:r>
              <a:rPr lang="en-IN" sz="2400" dirty="0" err="1">
                <a:latin typeface="+mj-lt"/>
              </a:rPr>
              <a:t>Mannar</a:t>
            </a:r>
            <a:r>
              <a:rPr lang="en-IN" sz="2400" dirty="0">
                <a:latin typeface="+mj-lt"/>
              </a:rPr>
              <a:t> from the hatchery produced fingerlings.</a:t>
            </a:r>
          </a:p>
          <a:p>
            <a:r>
              <a:rPr lang="en-IN" sz="2400" dirty="0">
                <a:latin typeface="+mj-lt"/>
              </a:rPr>
              <a:t>Length range of fingerlings stocked was from 22- 26 cm and weight ranged from 35-70 g.</a:t>
            </a:r>
          </a:p>
          <a:p>
            <a:r>
              <a:rPr lang="en-IN" sz="2400" dirty="0">
                <a:latin typeface="+mj-lt"/>
              </a:rPr>
              <a:t>The fish were fed with trash fish </a:t>
            </a:r>
            <a:r>
              <a:rPr lang="en-IN" sz="2400" dirty="0" err="1">
                <a:latin typeface="+mj-lt"/>
              </a:rPr>
              <a:t>adlibitum</a:t>
            </a:r>
            <a:r>
              <a:rPr lang="en-IN" sz="2400" dirty="0">
                <a:latin typeface="+mj-lt"/>
              </a:rPr>
              <a:t> once in a day.</a:t>
            </a:r>
          </a:p>
          <a:p>
            <a:endParaRPr lang="en-IN" sz="2400" dirty="0">
              <a:latin typeface="+mj-lt"/>
            </a:endParaRPr>
          </a:p>
          <a:p>
            <a:r>
              <a:rPr lang="en-IN" sz="2400" dirty="0">
                <a:latin typeface="+mj-lt"/>
              </a:rPr>
              <a:t>After 7 months of stocking in grow out cages, the length range of the fish was 60-70 cm and weight range 2.8 to 3.5 kg.</a:t>
            </a:r>
          </a:p>
          <a:p>
            <a:pPr marL="0" indent="0">
              <a:buNone/>
            </a:pPr>
            <a:endParaRPr lang="en-IN" sz="2400" dirty="0">
              <a:latin typeface="+mj-lt"/>
            </a:endParaRPr>
          </a:p>
          <a:p>
            <a:endParaRPr lang="en-IN" sz="2400" dirty="0">
              <a:latin typeface="+mj-lt"/>
            </a:endParaRPr>
          </a:p>
          <a:p>
            <a:endParaRPr lang="en-IN" sz="2400" dirty="0">
              <a:latin typeface="+mj-lt"/>
            </a:endParaRPr>
          </a:p>
        </p:txBody>
      </p:sp>
    </p:spTree>
    <p:extLst>
      <p:ext uri="{BB962C8B-B14F-4D97-AF65-F5344CB8AC3E}">
        <p14:creationId xmlns:p14="http://schemas.microsoft.com/office/powerpoint/2010/main" val="2535646380"/>
      </p:ext>
    </p:extLst>
  </p:cSld>
  <p:clrMapOvr>
    <a:masterClrMapping/>
  </p:clrMapOvr>
</p:sld>
</file>

<file path=ppt/slides/slide5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/>
          </a:p>
        </p:txBody>
      </p:sp>
      <p:pic>
        <p:nvPicPr>
          <p:cNvPr id="10242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1520" y="260648"/>
            <a:ext cx="8640960" cy="6336704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1264991134"/>
      </p:ext>
    </p:extLst>
  </p:cSld>
  <p:clrMapOvr>
    <a:masterClrMapping/>
  </p:clrMapOvr>
</p:sld>
</file>

<file path=ppt/slides/slide5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23528" y="704088"/>
            <a:ext cx="8363272" cy="924712"/>
          </a:xfrm>
        </p:spPr>
        <p:txBody>
          <a:bodyPr>
            <a:normAutofit fontScale="90000"/>
          </a:bodyPr>
          <a:lstStyle/>
          <a:p>
            <a:r>
              <a:rPr lang="en-IN" dirty="0"/>
              <a:t>Summary of cage culture in china </a:t>
            </a:r>
          </a:p>
        </p:txBody>
      </p:sp>
      <p:pic>
        <p:nvPicPr>
          <p:cNvPr id="1026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1628800"/>
            <a:ext cx="9144000" cy="5229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59979986"/>
      </p:ext>
    </p:extLst>
  </p:cSld>
  <p:clrMapOvr>
    <a:masterClrMapping/>
  </p:clrMapOvr>
</p:sld>
</file>

<file path=ppt/slides/slide5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23528" y="704088"/>
            <a:ext cx="8568952" cy="1143000"/>
          </a:xfrm>
        </p:spPr>
        <p:txBody>
          <a:bodyPr>
            <a:normAutofit fontScale="90000"/>
          </a:bodyPr>
          <a:lstStyle/>
          <a:p>
            <a:r>
              <a:rPr lang="en-IN" dirty="0"/>
              <a:t>Summary of cage culture in Vietnam</a:t>
            </a:r>
          </a:p>
        </p:txBody>
      </p:sp>
      <p:pic>
        <p:nvPicPr>
          <p:cNvPr id="2050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1916833"/>
            <a:ext cx="9144000" cy="494116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1828379477"/>
      </p:ext>
    </p:extLst>
  </p:cSld>
  <p:clrMapOvr>
    <a:masterClrMapping/>
  </p:clrMapOvr>
</p:sld>
</file>

<file path=ppt/slides/slide6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67544" y="476672"/>
            <a:ext cx="8229600" cy="1143000"/>
          </a:xfrm>
        </p:spPr>
        <p:txBody>
          <a:bodyPr/>
          <a:lstStyle/>
          <a:p>
            <a:r>
              <a:rPr lang="en-IN" dirty="0"/>
              <a:t>Prospects 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95536" y="1700808"/>
            <a:ext cx="8352928" cy="4752528"/>
          </a:xfrm>
        </p:spPr>
        <p:txBody>
          <a:bodyPr>
            <a:normAutofit/>
          </a:bodyPr>
          <a:lstStyle/>
          <a:p>
            <a:r>
              <a:rPr lang="en-IN" sz="2400" dirty="0">
                <a:latin typeface="+mj-lt"/>
              </a:rPr>
              <a:t>It has been noted that rapid growth rate and good flesh quality of cobia make it one of the best species for future expansion of production.</a:t>
            </a:r>
          </a:p>
          <a:p>
            <a:endParaRPr lang="en-IN" sz="2400" dirty="0">
              <a:latin typeface="+mj-lt"/>
            </a:endParaRPr>
          </a:p>
          <a:p>
            <a:r>
              <a:rPr lang="en-IN" sz="2400" dirty="0">
                <a:latin typeface="+mj-lt"/>
              </a:rPr>
              <a:t>The present success in the captive breeding of cobia can be considered as a milestone for farming of cobia.</a:t>
            </a:r>
          </a:p>
          <a:p>
            <a:endParaRPr lang="en-IN" sz="2400" dirty="0">
              <a:latin typeface="+mj-lt"/>
            </a:endParaRPr>
          </a:p>
          <a:p>
            <a:r>
              <a:rPr lang="en-IN" sz="2400" dirty="0">
                <a:latin typeface="+mj-lt"/>
              </a:rPr>
              <a:t>Standardisation of technologies for seed production and farming of cobia to suit our environmental conditions have to be further pursued</a:t>
            </a:r>
          </a:p>
        </p:txBody>
      </p:sp>
    </p:spTree>
    <p:extLst>
      <p:ext uri="{BB962C8B-B14F-4D97-AF65-F5344CB8AC3E}">
        <p14:creationId xmlns:p14="http://schemas.microsoft.com/office/powerpoint/2010/main" val="3269269649"/>
      </p:ext>
    </p:extLst>
  </p:cSld>
  <p:clrMapOvr>
    <a:masterClrMapping/>
  </p:clrMapOvr>
</p:sld>
</file>

<file path=ppt/slides/slide6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95536" y="404664"/>
            <a:ext cx="8229600" cy="1143000"/>
          </a:xfrm>
        </p:spPr>
        <p:txBody>
          <a:bodyPr/>
          <a:lstStyle/>
          <a:p>
            <a:r>
              <a:rPr lang="en-IN" dirty="0"/>
              <a:t>Problems 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95536" y="1556792"/>
            <a:ext cx="8291264" cy="4767808"/>
          </a:xfrm>
        </p:spPr>
        <p:txBody>
          <a:bodyPr>
            <a:normAutofit/>
          </a:bodyPr>
          <a:lstStyle/>
          <a:p>
            <a:r>
              <a:rPr lang="en-IN" sz="2400" dirty="0">
                <a:latin typeface="+mj-lt"/>
              </a:rPr>
              <a:t>pond management, culture density, feed rate, and water exchange rates, the aquaculture production of cobia in ponds may result in water quality issues.</a:t>
            </a:r>
          </a:p>
          <a:p>
            <a:pPr marL="0" indent="0">
              <a:buNone/>
            </a:pPr>
            <a:endParaRPr lang="en-IN" sz="2400" dirty="0">
              <a:latin typeface="+mj-lt"/>
            </a:endParaRPr>
          </a:p>
          <a:p>
            <a:r>
              <a:rPr lang="en-IN" sz="2400" dirty="0">
                <a:latin typeface="+mj-lt"/>
              </a:rPr>
              <a:t>Diseases affecting the fish in culture are a major issue.</a:t>
            </a:r>
          </a:p>
          <a:p>
            <a:r>
              <a:rPr lang="en-IN" sz="2400" dirty="0">
                <a:latin typeface="+mj-lt"/>
              </a:rPr>
              <a:t>Intensification of </a:t>
            </a:r>
            <a:r>
              <a:rPr lang="en-IN" sz="2400" dirty="0" err="1">
                <a:latin typeface="+mj-lt"/>
              </a:rPr>
              <a:t>nearshore</a:t>
            </a:r>
            <a:r>
              <a:rPr lang="en-IN" sz="2400" dirty="0">
                <a:latin typeface="+mj-lt"/>
              </a:rPr>
              <a:t> production has been reported to result in increased disease outbreaks.</a:t>
            </a:r>
          </a:p>
          <a:p>
            <a:pPr marL="0" indent="0">
              <a:buNone/>
            </a:pPr>
            <a:endParaRPr lang="en-IN" sz="2400" dirty="0">
              <a:latin typeface="+mj-lt"/>
            </a:endParaRPr>
          </a:p>
          <a:p>
            <a:r>
              <a:rPr lang="en-IN" sz="2400" dirty="0">
                <a:latin typeface="+mj-lt"/>
              </a:rPr>
              <a:t>Use of trash fish and high </a:t>
            </a:r>
            <a:r>
              <a:rPr lang="en-IN" sz="2400" dirty="0" err="1">
                <a:latin typeface="+mj-lt"/>
              </a:rPr>
              <a:t>protien</a:t>
            </a:r>
            <a:r>
              <a:rPr lang="en-IN" sz="2400" dirty="0">
                <a:latin typeface="+mj-lt"/>
              </a:rPr>
              <a:t> feed.</a:t>
            </a:r>
          </a:p>
          <a:p>
            <a:r>
              <a:rPr lang="en-IN" sz="2400" dirty="0">
                <a:latin typeface="+mj-lt"/>
              </a:rPr>
              <a:t>Seed production techniques should be more efficient. </a:t>
            </a:r>
          </a:p>
          <a:p>
            <a:endParaRPr lang="en-IN" sz="2400" dirty="0">
              <a:latin typeface="+mj-lt"/>
            </a:endParaRPr>
          </a:p>
          <a:p>
            <a:endParaRPr lang="en-IN" sz="2400" dirty="0">
              <a:latin typeface="+mj-lt"/>
            </a:endParaRPr>
          </a:p>
        </p:txBody>
      </p:sp>
    </p:spTree>
    <p:extLst>
      <p:ext uri="{BB962C8B-B14F-4D97-AF65-F5344CB8AC3E}">
        <p14:creationId xmlns:p14="http://schemas.microsoft.com/office/powerpoint/2010/main" val="1869029797"/>
      </p:ext>
    </p:extLst>
  </p:cSld>
  <p:clrMapOvr>
    <a:masterClrMapping/>
  </p:clrMapOvr>
</p:sld>
</file>

<file path=ppt/slides/slide6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IN" dirty="0"/>
              <a:t>References 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IN" sz="2400" dirty="0" err="1">
                <a:latin typeface="+mj-lt"/>
              </a:rPr>
              <a:t>Kongkeo</a:t>
            </a:r>
            <a:r>
              <a:rPr lang="en-IN" sz="2400" dirty="0">
                <a:latin typeface="+mj-lt"/>
              </a:rPr>
              <a:t>, H., Wayne, C., </a:t>
            </a:r>
            <a:r>
              <a:rPr lang="en-IN" sz="2400" dirty="0" err="1">
                <a:latin typeface="+mj-lt"/>
              </a:rPr>
              <a:t>Murdjani</a:t>
            </a:r>
            <a:r>
              <a:rPr lang="en-IN" sz="2400" dirty="0">
                <a:latin typeface="+mj-lt"/>
              </a:rPr>
              <a:t>, M., </a:t>
            </a:r>
            <a:r>
              <a:rPr lang="en-IN" sz="2400" dirty="0" err="1">
                <a:latin typeface="+mj-lt"/>
              </a:rPr>
              <a:t>Bunliptanon</a:t>
            </a:r>
            <a:r>
              <a:rPr lang="en-IN" sz="2400" dirty="0">
                <a:latin typeface="+mj-lt"/>
              </a:rPr>
              <a:t>, P., </a:t>
            </a:r>
            <a:r>
              <a:rPr lang="en-IN" sz="2400" dirty="0" err="1">
                <a:latin typeface="+mj-lt"/>
              </a:rPr>
              <a:t>Chien</a:t>
            </a:r>
            <a:r>
              <a:rPr lang="en-IN" sz="2400" dirty="0">
                <a:latin typeface="+mj-lt"/>
              </a:rPr>
              <a:t>, T. Current practices of marine finfish cage culture in China, Indonesia, Thailand and Viet Nam.</a:t>
            </a:r>
          </a:p>
          <a:p>
            <a:r>
              <a:rPr lang="en-IN" sz="2400" dirty="0">
                <a:latin typeface="+mj-lt"/>
              </a:rPr>
              <a:t>Department of Agriculture, BUREAU OF FISHERIES AND AQUATIC RESOURCES </a:t>
            </a:r>
            <a:r>
              <a:rPr lang="en-IN" sz="2400" dirty="0" err="1">
                <a:latin typeface="+mj-lt"/>
              </a:rPr>
              <a:t>RFO</a:t>
            </a:r>
            <a:r>
              <a:rPr lang="en-IN" sz="2400" dirty="0">
                <a:latin typeface="+mj-lt"/>
              </a:rPr>
              <a:t> 8, CRM </a:t>
            </a:r>
            <a:r>
              <a:rPr lang="en-IN" sz="2400" dirty="0" err="1">
                <a:latin typeface="+mj-lt"/>
              </a:rPr>
              <a:t>Center</a:t>
            </a:r>
            <a:r>
              <a:rPr lang="en-IN" sz="2400" dirty="0">
                <a:latin typeface="+mj-lt"/>
              </a:rPr>
              <a:t> </a:t>
            </a:r>
            <a:r>
              <a:rPr lang="en-IN" sz="2400" dirty="0" err="1">
                <a:latin typeface="+mj-lt"/>
              </a:rPr>
              <a:t>Brgy</a:t>
            </a:r>
            <a:r>
              <a:rPr lang="en-IN" sz="2400" dirty="0">
                <a:latin typeface="+mj-lt"/>
              </a:rPr>
              <a:t>, </a:t>
            </a:r>
            <a:r>
              <a:rPr lang="en-IN" sz="2400" dirty="0" err="1">
                <a:latin typeface="+mj-lt"/>
              </a:rPr>
              <a:t>Tacloban</a:t>
            </a:r>
            <a:r>
              <a:rPr lang="en-IN" sz="2400" dirty="0">
                <a:latin typeface="+mj-lt"/>
              </a:rPr>
              <a:t> City, </a:t>
            </a:r>
            <a:r>
              <a:rPr lang="en-IN" sz="2400" dirty="0" err="1">
                <a:latin typeface="+mj-lt"/>
              </a:rPr>
              <a:t>Tacloban</a:t>
            </a:r>
            <a:r>
              <a:rPr lang="en-IN" sz="2400" dirty="0">
                <a:latin typeface="+mj-lt"/>
              </a:rPr>
              <a:t> City.</a:t>
            </a:r>
          </a:p>
          <a:p>
            <a:r>
              <a:rPr lang="en-IN" sz="2400" dirty="0">
                <a:latin typeface="+mj-lt"/>
              </a:rPr>
              <a:t>PROSPECTS OF GROUPER CULTURE IN INDIA, P. </a:t>
            </a:r>
            <a:r>
              <a:rPr lang="en-IN" sz="2400" dirty="0" err="1">
                <a:latin typeface="+mj-lt"/>
              </a:rPr>
              <a:t>NAMMALWAR</a:t>
            </a:r>
            <a:r>
              <a:rPr lang="en-IN" sz="2400" dirty="0">
                <a:latin typeface="+mj-lt"/>
              </a:rPr>
              <a:t>, R. </a:t>
            </a:r>
            <a:r>
              <a:rPr lang="en-IN" sz="2400" dirty="0" err="1">
                <a:latin typeface="+mj-lt"/>
              </a:rPr>
              <a:t>MARICHAMY</a:t>
            </a:r>
            <a:r>
              <a:rPr lang="en-IN" sz="2400" dirty="0">
                <a:latin typeface="+mj-lt"/>
              </a:rPr>
              <a:t>, </a:t>
            </a:r>
            <a:r>
              <a:rPr lang="en-IN" sz="2400" dirty="0" err="1">
                <a:latin typeface="+mj-lt"/>
              </a:rPr>
              <a:t>A.REGUNATHANI</a:t>
            </a:r>
            <a:r>
              <a:rPr lang="en-IN" sz="2400" dirty="0">
                <a:latin typeface="+mj-lt"/>
              </a:rPr>
              <a:t> AND K. </a:t>
            </a:r>
            <a:r>
              <a:rPr lang="en-IN" sz="2400" dirty="0" err="1">
                <a:latin typeface="+mj-lt"/>
              </a:rPr>
              <a:t>KANDASAMY</a:t>
            </a:r>
            <a:r>
              <a:rPr lang="en-IN" sz="2400" dirty="0">
                <a:latin typeface="+mj-lt"/>
              </a:rPr>
              <a:t>, Central Marine Fisheries Research Institute, Kochi - 682014</a:t>
            </a:r>
          </a:p>
        </p:txBody>
      </p:sp>
    </p:spTree>
    <p:extLst>
      <p:ext uri="{BB962C8B-B14F-4D97-AF65-F5344CB8AC3E}">
        <p14:creationId xmlns:p14="http://schemas.microsoft.com/office/powerpoint/2010/main" val="3030754144"/>
      </p:ext>
    </p:extLst>
  </p:cSld>
  <p:clrMapOvr>
    <a:masterClrMapping/>
  </p:clrMapOvr>
</p:sld>
</file>

<file path=ppt/slides/slide6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052736"/>
            <a:ext cx="8229600" cy="5271864"/>
          </a:xfrm>
        </p:spPr>
        <p:txBody>
          <a:bodyPr>
            <a:normAutofit/>
          </a:bodyPr>
          <a:lstStyle/>
          <a:p>
            <a:r>
              <a:rPr lang="en-IN" sz="2400" dirty="0">
                <a:latin typeface="+mj-lt"/>
              </a:rPr>
              <a:t>Successful seed production of cobia </a:t>
            </a:r>
            <a:r>
              <a:rPr lang="en-IN" sz="2400" dirty="0" err="1">
                <a:latin typeface="+mj-lt"/>
              </a:rPr>
              <a:t>Rachycentron</a:t>
            </a:r>
            <a:r>
              <a:rPr lang="en-IN" sz="2400" dirty="0">
                <a:latin typeface="+mj-lt"/>
              </a:rPr>
              <a:t> </a:t>
            </a:r>
            <a:r>
              <a:rPr lang="en-IN" sz="2400" dirty="0" err="1">
                <a:latin typeface="+mj-lt"/>
              </a:rPr>
              <a:t>canadum</a:t>
            </a:r>
            <a:r>
              <a:rPr lang="en-IN" sz="2400" dirty="0">
                <a:latin typeface="+mj-lt"/>
              </a:rPr>
              <a:t> and its prospects for farming in India. </a:t>
            </a:r>
            <a:r>
              <a:rPr lang="pt-BR" sz="2400" dirty="0">
                <a:latin typeface="+mj-lt"/>
              </a:rPr>
              <a:t>G. Gopakumar, G. Syda Rao, A. K. Abdul Nazar.</a:t>
            </a:r>
          </a:p>
          <a:p>
            <a:r>
              <a:rPr lang="en-IN" sz="2400" dirty="0">
                <a:latin typeface="+mj-lt"/>
                <a:hlinkClick r:id="rId2"/>
              </a:rPr>
              <a:t>www.fao.org</a:t>
            </a:r>
            <a:r>
              <a:rPr lang="en-IN" sz="2400" dirty="0">
                <a:latin typeface="+mj-lt"/>
              </a:rPr>
              <a:t>, fisheries and aquaculture department.</a:t>
            </a:r>
          </a:p>
          <a:p>
            <a:r>
              <a:rPr lang="pt-BR" sz="2400" dirty="0">
                <a:latin typeface="+mj-lt"/>
              </a:rPr>
              <a:t>CMFRI annual report 2010 – 2011.</a:t>
            </a:r>
          </a:p>
          <a:p>
            <a:r>
              <a:rPr lang="pt-BR" sz="2400" dirty="0">
                <a:latin typeface="+mj-lt"/>
              </a:rPr>
              <a:t>Capture based aquaculture by FAO.</a:t>
            </a:r>
          </a:p>
          <a:p>
            <a:endParaRPr lang="en-IN" sz="2400" dirty="0">
              <a:latin typeface="+mj-lt"/>
            </a:endParaRPr>
          </a:p>
        </p:txBody>
      </p:sp>
    </p:spTree>
    <p:extLst>
      <p:ext uri="{BB962C8B-B14F-4D97-AF65-F5344CB8AC3E}">
        <p14:creationId xmlns:p14="http://schemas.microsoft.com/office/powerpoint/2010/main" val="3561020971"/>
      </p:ext>
    </p:extLst>
  </p:cSld>
  <p:clrMapOvr>
    <a:masterClrMapping/>
  </p:clrMapOvr>
</p:sld>
</file>

<file path=ppt/slides/slide6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11560" y="2636912"/>
            <a:ext cx="8229600" cy="1143000"/>
          </a:xfrm>
        </p:spPr>
        <p:txBody>
          <a:bodyPr>
            <a:noAutofit/>
          </a:bodyPr>
          <a:lstStyle/>
          <a:p>
            <a:r>
              <a:rPr lang="en-IN" sz="8000" dirty="0"/>
              <a:t>THANK YOU</a:t>
            </a:r>
          </a:p>
        </p:txBody>
      </p:sp>
    </p:spTree>
    <p:extLst>
      <p:ext uri="{BB962C8B-B14F-4D97-AF65-F5344CB8AC3E}">
        <p14:creationId xmlns:p14="http://schemas.microsoft.com/office/powerpoint/2010/main" val="978366251"/>
      </p:ext>
    </p:extLst>
  </p:cSld>
  <p:clrMapOvr>
    <a:masterClrMapping/>
  </p:clrMapOvr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Flow">
  <a:themeElements>
    <a:clrScheme name="Flow">
      <a:dk1>
        <a:sysClr val="windowText" lastClr="000000"/>
      </a:dk1>
      <a:lt1>
        <a:sysClr val="window" lastClr="FFFFFF"/>
      </a:lt1>
      <a:dk2>
        <a:srgbClr val="04617B"/>
      </a:dk2>
      <a:lt2>
        <a:srgbClr val="DBF5F9"/>
      </a:lt2>
      <a:accent1>
        <a:srgbClr val="0F6FC6"/>
      </a:accent1>
      <a:accent2>
        <a:srgbClr val="009DD9"/>
      </a:accent2>
      <a:accent3>
        <a:srgbClr val="0BD0D9"/>
      </a:accent3>
      <a:accent4>
        <a:srgbClr val="10CF9B"/>
      </a:accent4>
      <a:accent5>
        <a:srgbClr val="7CCA62"/>
      </a:accent5>
      <a:accent6>
        <a:srgbClr val="A5C249"/>
      </a:accent6>
      <a:hlink>
        <a:srgbClr val="F49100"/>
      </a:hlink>
      <a:folHlink>
        <a:srgbClr val="85DFD0"/>
      </a:folHlink>
    </a:clrScheme>
    <a:fontScheme name="Flow">
      <a:majorFont>
        <a:latin typeface="Calibri"/>
        <a:ea typeface=""/>
        <a:cs typeface=""/>
        <a:font script="Jpan" typeface="ＭＳ Ｐゴシック"/>
        <a:font script="Hang" typeface="HY중고딕"/>
        <a:font script="Hans" typeface="隶书"/>
        <a:font script="Hant" typeface="微軟正黑體"/>
        <a:font script="Arab" typeface="Traditional Arabic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ajorFont>
      <a:minorFont>
        <a:latin typeface="Constantia"/>
        <a:ea typeface=""/>
        <a:cs typeface=""/>
        <a:font script="Jpan" typeface="HGP明朝E"/>
        <a:font script="Hang" typeface="HY신명조"/>
        <a:font script="Hans" typeface="宋体"/>
        <a:font script="Hant" typeface="新細明體"/>
        <a:font script="Arab" typeface="Majalla UI"/>
        <a:font script="Hebr" typeface="David"/>
        <a:font script="Thai" typeface="Browalli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inorFont>
    </a:fontScheme>
    <a:fmtScheme name="Flow">
      <a:fillStyleLst>
        <a:solidFill>
          <a:schemeClr val="phClr"/>
        </a:solidFill>
        <a:gradFill rotWithShape="1">
          <a:gsLst>
            <a:gs pos="0">
              <a:schemeClr val="phClr">
                <a:tint val="70000"/>
                <a:satMod val="130000"/>
              </a:schemeClr>
            </a:gs>
            <a:gs pos="43000">
              <a:schemeClr val="phClr">
                <a:tint val="44000"/>
                <a:satMod val="165000"/>
              </a:schemeClr>
            </a:gs>
            <a:gs pos="93000">
              <a:schemeClr val="phClr">
                <a:tint val="15000"/>
                <a:satMod val="165000"/>
              </a:schemeClr>
            </a:gs>
            <a:gs pos="100000">
              <a:schemeClr val="phClr">
                <a:tint val="5000"/>
                <a:satMod val="250000"/>
              </a:schemeClr>
            </a:gs>
          </a:gsLst>
          <a:path path="circle">
            <a:fillToRect l="50000" t="130000" r="50000" b="-30000"/>
          </a:path>
        </a:gradFill>
        <a:gradFill rotWithShape="1">
          <a:gsLst>
            <a:gs pos="0">
              <a:schemeClr val="phClr">
                <a:tint val="98000"/>
                <a:shade val="25000"/>
                <a:satMod val="250000"/>
              </a:schemeClr>
            </a:gs>
            <a:gs pos="68000">
              <a:schemeClr val="phClr">
                <a:tint val="86000"/>
                <a:satMod val="115000"/>
              </a:schemeClr>
            </a:gs>
            <a:gs pos="100000">
              <a:schemeClr val="phClr">
                <a:tint val="50000"/>
                <a:satMod val="150000"/>
              </a:schemeClr>
            </a:gs>
          </a:gsLst>
          <a:path path="circle">
            <a:fillToRect l="50000" t="130000" r="50000" b="-30000"/>
          </a:path>
        </a:gradFill>
      </a:fillStyleLst>
      <a:lnStyleLst>
        <a:ln w="9525" cap="flat" cmpd="sng" algn="ctr">
          <a:solidFill>
            <a:schemeClr val="phClr">
              <a:shade val="50000"/>
              <a:satMod val="103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57150" dist="38100" dir="5400000" algn="ctr" rotWithShape="0">
              <a:schemeClr val="phClr">
                <a:shade val="9000"/>
                <a:alpha val="48000"/>
                <a:satMod val="105000"/>
              </a:schemeClr>
            </a:outerShdw>
          </a:effectLst>
        </a:effectStyle>
        <a:effectStyle>
          <a:effectLst>
            <a:outerShdw blurRad="57150" dist="38100" dir="5400000" algn="ctr" rotWithShape="0">
              <a:schemeClr val="phClr">
                <a:shade val="9000"/>
                <a:alpha val="48000"/>
                <a:satMod val="105000"/>
              </a:schemeClr>
            </a:outerShdw>
          </a:effectLst>
        </a:effectStyle>
        <a:effectStyle>
          <a:effectLst>
            <a:outerShdw blurRad="57150" dist="38100" dir="5400000" algn="ctr" rotWithShape="0">
              <a:schemeClr val="phClr">
                <a:shade val="9000"/>
                <a:alpha val="48000"/>
                <a:satMod val="105000"/>
              </a:schemeClr>
            </a:outerShdw>
          </a:effectLst>
          <a:scene3d>
            <a:camera prst="orthographicFront">
              <a:rot lat="0" lon="0" rev="0"/>
            </a:camera>
            <a:lightRig rig="glow" dir="tl">
              <a:rot lat="0" lon="0" rev="900000"/>
            </a:lightRig>
          </a:scene3d>
          <a:sp3d prstMaterial="powder">
            <a:bevelT w="25400" h="381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80000"/>
                <a:satMod val="400000"/>
              </a:schemeClr>
            </a:gs>
            <a:gs pos="25000">
              <a:schemeClr val="phClr">
                <a:tint val="83000"/>
                <a:satMod val="320000"/>
              </a:schemeClr>
            </a:gs>
            <a:gs pos="100000">
              <a:schemeClr val="phClr">
                <a:shade val="15000"/>
                <a:satMod val="320000"/>
              </a:schemeClr>
            </a:gs>
          </a:gsLst>
          <a:path path="circle">
            <a:fillToRect l="10000" t="110000" r="10000" b="100000"/>
          </a:path>
        </a:gradFill>
        <a:blipFill>
          <a:blip xmlns:r="http://schemas.openxmlformats.org/officeDocument/2006/relationships" r:embed="rId1">
            <a:duotone>
              <a:schemeClr val="phClr">
                <a:shade val="90000"/>
                <a:satMod val="150000"/>
              </a:schemeClr>
              <a:schemeClr val="phClr">
                <a:tint val="88000"/>
                <a:satMod val="150000"/>
              </a:schemeClr>
            </a:duotone>
          </a:blip>
          <a:tile tx="0" ty="0" sx="65000" sy="65000" flip="none" algn="tl"/>
        </a:blip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Adjacency</Template>
  <TotalTime>1235</TotalTime>
  <Words>2833</Words>
  <Application>Microsoft Office PowerPoint</Application>
  <PresentationFormat>On-screen Show (4:3)</PresentationFormat>
  <Paragraphs>346</Paragraphs>
  <Slides>64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64</vt:i4>
      </vt:variant>
    </vt:vector>
  </HeadingPairs>
  <TitlesOfParts>
    <vt:vector size="68" baseType="lpstr">
      <vt:lpstr>Calibri</vt:lpstr>
      <vt:lpstr>Constantia</vt:lpstr>
      <vt:lpstr>Wingdings 2</vt:lpstr>
      <vt:lpstr>Flow</vt:lpstr>
      <vt:lpstr>  Cage culture of Grouper and Cobia  </vt:lpstr>
      <vt:lpstr>Introduction </vt:lpstr>
      <vt:lpstr>Major farmed species</vt:lpstr>
      <vt:lpstr>PowerPoint Presentation</vt:lpstr>
      <vt:lpstr>PowerPoint Presentation</vt:lpstr>
      <vt:lpstr>PowerPoint Presentation</vt:lpstr>
      <vt:lpstr>Important species farmed by hatchery produced seed</vt:lpstr>
      <vt:lpstr>Distribution </vt:lpstr>
      <vt:lpstr>Biology </vt:lpstr>
      <vt:lpstr>PowerPoint Presentation</vt:lpstr>
      <vt:lpstr>Seed collection</vt:lpstr>
      <vt:lpstr>PowerPoint Presentation</vt:lpstr>
      <vt:lpstr>PowerPoint Presentation</vt:lpstr>
      <vt:lpstr>PowerPoint Presentation</vt:lpstr>
      <vt:lpstr>Seed production </vt:lpstr>
      <vt:lpstr>PowerPoint Presentation</vt:lpstr>
      <vt:lpstr>Site selection  </vt:lpstr>
      <vt:lpstr>PowerPoint Presentation</vt:lpstr>
      <vt:lpstr>Layout and design of cage </vt:lpstr>
      <vt:lpstr>PowerPoint Presentation</vt:lpstr>
      <vt:lpstr>PowerPoint Presentation</vt:lpstr>
      <vt:lpstr>PowerPoint Presentation</vt:lpstr>
      <vt:lpstr>Net requirement </vt:lpstr>
      <vt:lpstr>PowerPoint Presentation</vt:lpstr>
      <vt:lpstr>Nursery rearing </vt:lpstr>
      <vt:lpstr>PowerPoint Presentation</vt:lpstr>
      <vt:lpstr>Grow out systems</vt:lpstr>
      <vt:lpstr>PowerPoint Presentation</vt:lpstr>
      <vt:lpstr>PowerPoint Presentation</vt:lpstr>
      <vt:lpstr>PowerPoint Presentation</vt:lpstr>
      <vt:lpstr>PowerPoint Presentation</vt:lpstr>
      <vt:lpstr>Comparison of parameters between inshore and offshore cages</vt:lpstr>
      <vt:lpstr>Problems </vt:lpstr>
      <vt:lpstr>Advances</vt:lpstr>
      <vt:lpstr>Cage culture of cobia</vt:lpstr>
      <vt:lpstr>PowerPoint Presentation</vt:lpstr>
      <vt:lpstr>Distribution </vt:lpstr>
      <vt:lpstr>Biology </vt:lpstr>
      <vt:lpstr>PowerPoint Presentation</vt:lpstr>
      <vt:lpstr>Aquaculture suitability </vt:lpstr>
      <vt:lpstr>Broodstock development</vt:lpstr>
      <vt:lpstr>PowerPoint Presentation</vt:lpstr>
      <vt:lpstr>PowerPoint Presentation</vt:lpstr>
      <vt:lpstr>PowerPoint Presentation</vt:lpstr>
      <vt:lpstr>PowerPoint Presentation</vt:lpstr>
      <vt:lpstr>Induced breeding </vt:lpstr>
      <vt:lpstr>PowerPoint Presentation</vt:lpstr>
      <vt:lpstr>Incubation </vt:lpstr>
      <vt:lpstr>PowerPoint Presentation</vt:lpstr>
      <vt:lpstr>Larval rearing </vt:lpstr>
      <vt:lpstr>PowerPoint Presentation</vt:lpstr>
      <vt:lpstr>PowerPoint Presentation</vt:lpstr>
      <vt:lpstr>Nursery rearing</vt:lpstr>
      <vt:lpstr>PowerPoint Presentation</vt:lpstr>
      <vt:lpstr>PowerPoint Presentation</vt:lpstr>
      <vt:lpstr>Grow out</vt:lpstr>
      <vt:lpstr>PowerPoint Presentation</vt:lpstr>
      <vt:lpstr>Summary of cage culture in china </vt:lpstr>
      <vt:lpstr>Summary of cage culture in Vietnam</vt:lpstr>
      <vt:lpstr>Prospects </vt:lpstr>
      <vt:lpstr>Problems </vt:lpstr>
      <vt:lpstr>References </vt:lpstr>
      <vt:lpstr>PowerPoint Presentation</vt:lpstr>
      <vt:lpstr>THANK YOU</vt:lpstr>
    </vt:vector>
  </TitlesOfParts>
  <Company>home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Cage and pen culture of grouper and cobia </dc:title>
  <dc:creator>chukku</dc:creator>
  <cp:lastModifiedBy>HP</cp:lastModifiedBy>
  <cp:revision>258</cp:revision>
  <dcterms:created xsi:type="dcterms:W3CDTF">2013-03-10T09:20:29Z</dcterms:created>
  <dcterms:modified xsi:type="dcterms:W3CDTF">2020-04-26T15:12:26Z</dcterms:modified>
</cp:coreProperties>
</file>