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93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28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282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35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848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657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41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05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998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8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24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E658-3CD3-4098-925E-FD205069E0EB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230C-2C56-4935-BF62-C1DC2F1BA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96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D8eGpkKx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1967"/>
            <a:ext cx="9144000" cy="599646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Can Cooling, Labelling, Storage &amp; Distribution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By </a:t>
            </a:r>
          </a:p>
          <a:p>
            <a:r>
              <a:rPr lang="en-IN" dirty="0" smtClean="0"/>
              <a:t>Dr. Abhishek Thakur</a:t>
            </a:r>
          </a:p>
          <a:p>
            <a:r>
              <a:rPr lang="en-IN" dirty="0" smtClean="0"/>
              <a:t>(Assistant Professor)</a:t>
            </a:r>
          </a:p>
          <a:p>
            <a:r>
              <a:rPr lang="en-IN" dirty="0" smtClean="0"/>
              <a:t>College of Fisheries, Kishanganj</a:t>
            </a:r>
          </a:p>
          <a:p>
            <a:r>
              <a:rPr lang="en-IN" dirty="0" smtClean="0"/>
              <a:t>BASU, Patna</a:t>
            </a:r>
            <a:endParaRPr lang="en-IN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36" y="452927"/>
            <a:ext cx="1332607" cy="9926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327" y="521293"/>
            <a:ext cx="1185810" cy="1050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629" y="2747964"/>
            <a:ext cx="2924064" cy="2627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736" y="3485584"/>
            <a:ext cx="3545796" cy="202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dirty="0" smtClean="0"/>
          </a:p>
          <a:p>
            <a:pPr algn="ctr"/>
            <a:endParaRPr lang="en-IN"/>
          </a:p>
          <a:p>
            <a:pPr marL="0" indent="0" algn="ctr">
              <a:buNone/>
            </a:pPr>
            <a:r>
              <a:rPr lang="en-IN" smtClean="0"/>
              <a:t>Thank You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8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Can Cooling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During heat processing </a:t>
            </a:r>
            <a:r>
              <a:rPr lang="en-IN" dirty="0" smtClean="0">
                <a:solidFill>
                  <a:srgbClr val="FF0000"/>
                </a:solidFill>
              </a:rPr>
              <a:t>pressure builds up </a:t>
            </a:r>
            <a:r>
              <a:rPr lang="en-IN" dirty="0" smtClean="0"/>
              <a:t>inside the can due to:</a:t>
            </a:r>
          </a:p>
          <a:p>
            <a:pPr lvl="1"/>
            <a:r>
              <a:rPr lang="en-IN" dirty="0" smtClean="0"/>
              <a:t>Expansion of the contents</a:t>
            </a:r>
          </a:p>
          <a:p>
            <a:pPr lvl="1"/>
            <a:r>
              <a:rPr lang="en-IN" dirty="0" smtClean="0"/>
              <a:t>Increase in water vapour pressure &amp;</a:t>
            </a:r>
          </a:p>
          <a:p>
            <a:pPr lvl="1"/>
            <a:r>
              <a:rPr lang="en-IN" dirty="0" smtClean="0"/>
              <a:t>Expansion of gases in the head space.</a:t>
            </a:r>
          </a:p>
          <a:p>
            <a:r>
              <a:rPr lang="en-IN" dirty="0" smtClean="0"/>
              <a:t>This pressure is </a:t>
            </a:r>
            <a:r>
              <a:rPr lang="en-IN" dirty="0" smtClean="0">
                <a:solidFill>
                  <a:srgbClr val="FF0000"/>
                </a:solidFill>
              </a:rPr>
              <a:t>counter balanced </a:t>
            </a:r>
            <a:r>
              <a:rPr lang="en-IN" dirty="0" smtClean="0"/>
              <a:t>by the steam pressure in the retort.</a:t>
            </a:r>
          </a:p>
          <a:p>
            <a:r>
              <a:rPr lang="en-IN" dirty="0" smtClean="0"/>
              <a:t>At the end of processing when the steam supply is cut off, the </a:t>
            </a:r>
            <a:r>
              <a:rPr lang="en-IN" dirty="0" smtClean="0">
                <a:solidFill>
                  <a:srgbClr val="FF0000"/>
                </a:solidFill>
              </a:rPr>
              <a:t>retort pressure falls rapidly</a:t>
            </a:r>
            <a:r>
              <a:rPr lang="en-IN" dirty="0" smtClean="0"/>
              <a:t>.</a:t>
            </a:r>
          </a:p>
          <a:p>
            <a:r>
              <a:rPr lang="en-IN" dirty="0" smtClean="0"/>
              <a:t>Can contents </a:t>
            </a:r>
            <a:r>
              <a:rPr lang="en-IN" dirty="0" smtClean="0">
                <a:solidFill>
                  <a:srgbClr val="FF0000"/>
                </a:solidFill>
              </a:rPr>
              <a:t>lose the heat slowly </a:t>
            </a:r>
            <a:r>
              <a:rPr lang="en-IN" dirty="0" smtClean="0"/>
              <a:t>&amp; the internal pressure remains high.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1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Can Cooling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At this point the cans seams &amp; sealing compound are </a:t>
            </a:r>
            <a:r>
              <a:rPr lang="en-IN" dirty="0" smtClean="0">
                <a:solidFill>
                  <a:srgbClr val="FF0000"/>
                </a:solidFill>
              </a:rPr>
              <a:t>very soft </a:t>
            </a:r>
            <a:r>
              <a:rPr lang="en-IN" dirty="0" smtClean="0"/>
              <a:t>and the </a:t>
            </a:r>
            <a:r>
              <a:rPr lang="en-IN" dirty="0" smtClean="0">
                <a:solidFill>
                  <a:srgbClr val="FF0000"/>
                </a:solidFill>
              </a:rPr>
              <a:t>pressure difference </a:t>
            </a:r>
            <a:r>
              <a:rPr lang="en-IN" dirty="0" smtClean="0"/>
              <a:t>can cause severe strains on the seams with consequent risk of </a:t>
            </a:r>
            <a:r>
              <a:rPr lang="en-IN" dirty="0" smtClean="0">
                <a:solidFill>
                  <a:srgbClr val="FF0000"/>
                </a:solidFill>
              </a:rPr>
              <a:t>leakage.  </a:t>
            </a:r>
          </a:p>
          <a:p>
            <a:pPr algn="just"/>
            <a:r>
              <a:rPr lang="en-IN" dirty="0" smtClean="0"/>
              <a:t>This may be </a:t>
            </a:r>
            <a:r>
              <a:rPr lang="en-IN" dirty="0" smtClean="0">
                <a:solidFill>
                  <a:srgbClr val="FF0000"/>
                </a:solidFill>
              </a:rPr>
              <a:t>avoided</a:t>
            </a:r>
            <a:r>
              <a:rPr lang="en-IN" dirty="0" smtClean="0"/>
              <a:t> if an </a:t>
            </a:r>
            <a:r>
              <a:rPr lang="en-IN" dirty="0" smtClean="0">
                <a:solidFill>
                  <a:srgbClr val="FF0000"/>
                </a:solidFill>
              </a:rPr>
              <a:t>overriding air pressure </a:t>
            </a:r>
            <a:r>
              <a:rPr lang="en-IN" dirty="0" smtClean="0"/>
              <a:t>is maintained till the internal pressure in the can is reduced sufficiently.</a:t>
            </a:r>
          </a:p>
          <a:p>
            <a:pPr algn="just"/>
            <a:r>
              <a:rPr lang="en-IN" dirty="0" smtClean="0"/>
              <a:t>When the temperature of the can centre is </a:t>
            </a:r>
            <a:r>
              <a:rPr lang="en-IN" dirty="0" smtClean="0">
                <a:solidFill>
                  <a:srgbClr val="FF0000"/>
                </a:solidFill>
              </a:rPr>
              <a:t>&lt;100˚C </a:t>
            </a:r>
            <a:r>
              <a:rPr lang="en-IN" dirty="0" smtClean="0"/>
              <a:t>the air pressure may be removed.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93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Can Cooling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prevent overcooking </a:t>
            </a:r>
            <a:r>
              <a:rPr lang="en-IN" dirty="0" smtClean="0"/>
              <a:t>of the content.</a:t>
            </a:r>
          </a:p>
          <a:p>
            <a:pPr algn="just"/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prevent germination </a:t>
            </a:r>
            <a:r>
              <a:rPr lang="en-IN" dirty="0" smtClean="0"/>
              <a:t>of any remaining non-pathogenic thermophilic spores in their optimum temperature range.</a:t>
            </a:r>
          </a:p>
          <a:p>
            <a:r>
              <a:rPr lang="en-IN" dirty="0" smtClean="0"/>
              <a:t>Cans are cooled as quickly as possible to about </a:t>
            </a:r>
            <a:r>
              <a:rPr lang="en-IN" dirty="0" smtClean="0">
                <a:solidFill>
                  <a:srgbClr val="FF0000"/>
                </a:solidFill>
              </a:rPr>
              <a:t>35˚C</a:t>
            </a:r>
            <a:r>
              <a:rPr lang="en-IN" dirty="0" smtClean="0"/>
              <a:t>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Bacteriologically safe water </a:t>
            </a:r>
            <a:r>
              <a:rPr lang="en-IN" dirty="0" smtClean="0"/>
              <a:t>is used for cooling the cans.</a:t>
            </a:r>
          </a:p>
          <a:p>
            <a:pPr algn="just"/>
            <a:r>
              <a:rPr lang="en-IN" dirty="0" smtClean="0"/>
              <a:t>Otherwise the cans will run the risk of spoilage &amp; pathogenic bacterial may gain entry into the can through the minute droplets of water sucked in while developing  the internal vacuum.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08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Can Cooling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Cans should be cooled to an average of </a:t>
            </a:r>
            <a:r>
              <a:rPr lang="en-IN" dirty="0" smtClean="0">
                <a:solidFill>
                  <a:srgbClr val="FF0000"/>
                </a:solidFill>
              </a:rPr>
              <a:t>35˚C only and not below </a:t>
            </a:r>
            <a:r>
              <a:rPr lang="en-IN" dirty="0" smtClean="0"/>
              <a:t>that so that sufficient heat is retained by the product to </a:t>
            </a:r>
            <a:r>
              <a:rPr lang="en-IN" dirty="0" smtClean="0">
                <a:solidFill>
                  <a:srgbClr val="FF0000"/>
                </a:solidFill>
              </a:rPr>
              <a:t>evaporate the water</a:t>
            </a:r>
            <a:r>
              <a:rPr lang="en-IN" dirty="0" smtClean="0"/>
              <a:t> on the can surface &amp; make it dry.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Any water retained on the can surface may lead to its </a:t>
            </a:r>
            <a:r>
              <a:rPr lang="en-IN" dirty="0" smtClean="0">
                <a:solidFill>
                  <a:srgbClr val="FF0000"/>
                </a:solidFill>
              </a:rPr>
              <a:t>external rusting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  <p:pic>
        <p:nvPicPr>
          <p:cNvPr id="3074" name="Picture 2" descr="ARR Can Cooling Conveyor, Rs 500000 /piece, ARR Industri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738" y="3698465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3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Labelling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Cans are labelled to identify their contents.</a:t>
            </a:r>
          </a:p>
          <a:p>
            <a:r>
              <a:rPr lang="en-IN" dirty="0" smtClean="0"/>
              <a:t>Some canners use printed cans.</a:t>
            </a:r>
          </a:p>
          <a:p>
            <a:r>
              <a:rPr lang="en-IN" dirty="0" smtClean="0"/>
              <a:t>Can code on the labels instead of embossing on can ends is also use.</a:t>
            </a:r>
          </a:p>
          <a:p>
            <a:endParaRPr lang="en-IN" dirty="0"/>
          </a:p>
        </p:txBody>
      </p:sp>
      <p:pic>
        <p:nvPicPr>
          <p:cNvPr id="2050" name="Picture 2" descr="Allergen Labeling Requirements — FDA R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80" y="3377696"/>
            <a:ext cx="3480304" cy="348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's the Difference Between Embossing and Debossing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017" y="126780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mbossed Tabs | Crow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74" y="3654582"/>
            <a:ext cx="4039252" cy="227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capping Innovations in Beverage Cans - The Packaging Bl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229" y="3654582"/>
            <a:ext cx="2578571" cy="259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Storage &amp; Distribution of Cans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Before marketing, cans are stored for short periods </a:t>
            </a:r>
            <a:r>
              <a:rPr lang="en-IN" dirty="0" smtClean="0">
                <a:solidFill>
                  <a:srgbClr val="FF0000"/>
                </a:solidFill>
              </a:rPr>
              <a:t>(1-3 months).</a:t>
            </a:r>
          </a:p>
          <a:p>
            <a:pPr lvl="1"/>
            <a:r>
              <a:rPr lang="en-IN" dirty="0" smtClean="0"/>
              <a:t>To mature the contents, </a:t>
            </a:r>
          </a:p>
          <a:p>
            <a:pPr lvl="1"/>
            <a:r>
              <a:rPr lang="en-IN" dirty="0" smtClean="0"/>
              <a:t>To ensure equitable distribution of salts &amp; other additives like spices as also stabilise taste &amp; flavour.</a:t>
            </a:r>
          </a:p>
          <a:p>
            <a:pPr lvl="1"/>
            <a:r>
              <a:rPr lang="en-IN" dirty="0" smtClean="0"/>
              <a:t>To provides a countercheck on the soundness of cans.</a:t>
            </a:r>
          </a:p>
          <a:p>
            <a:endParaRPr lang="en-IN" dirty="0"/>
          </a:p>
          <a:p>
            <a:r>
              <a:rPr lang="en-IN" dirty="0" smtClean="0">
                <a:solidFill>
                  <a:srgbClr val="FF0000"/>
                </a:solidFill>
              </a:rPr>
              <a:t>Temperature of storage is directly related to the storage life of canned products.</a:t>
            </a:r>
          </a:p>
          <a:p>
            <a:r>
              <a:rPr lang="en-IN" dirty="0" smtClean="0"/>
              <a:t>Increase of every 10˚C will reduce the storage life by half of the previous.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47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Storage &amp; Distribution of Cans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Desirable storage temperature for can </a:t>
            </a:r>
            <a:r>
              <a:rPr lang="en-IN" dirty="0" smtClean="0">
                <a:solidFill>
                  <a:srgbClr val="FF0000"/>
                </a:solidFill>
              </a:rPr>
              <a:t>10 ˚C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storage should be </a:t>
            </a:r>
            <a:r>
              <a:rPr lang="en-IN" dirty="0" smtClean="0">
                <a:solidFill>
                  <a:srgbClr val="FF0000"/>
                </a:solidFill>
              </a:rPr>
              <a:t>well ventilated </a:t>
            </a:r>
            <a:r>
              <a:rPr lang="en-IN" dirty="0" smtClean="0"/>
              <a:t>and free from moisture. 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Presence of moisture </a:t>
            </a:r>
            <a:r>
              <a:rPr lang="en-IN" dirty="0" smtClean="0"/>
              <a:t>in the atmosphere will lead to </a:t>
            </a:r>
            <a:r>
              <a:rPr lang="en-IN" dirty="0" smtClean="0">
                <a:solidFill>
                  <a:srgbClr val="FF0000"/>
                </a:solidFill>
              </a:rPr>
              <a:t>condensation</a:t>
            </a:r>
            <a:r>
              <a:rPr lang="en-IN" dirty="0" smtClean="0"/>
              <a:t> on the can surface &amp; may lead to subsequent </a:t>
            </a:r>
            <a:r>
              <a:rPr lang="en-IN" dirty="0" smtClean="0">
                <a:solidFill>
                  <a:srgbClr val="FF0000"/>
                </a:solidFill>
              </a:rPr>
              <a:t>corrosion </a:t>
            </a:r>
            <a:r>
              <a:rPr lang="en-IN" dirty="0" smtClean="0"/>
              <a:t>of the can.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Processed cans should not be cased hot.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Loss of heat </a:t>
            </a:r>
            <a:r>
              <a:rPr lang="en-IN" dirty="0" smtClean="0"/>
              <a:t>by radiation from the cans is </a:t>
            </a:r>
            <a:r>
              <a:rPr lang="en-IN" dirty="0" smtClean="0">
                <a:solidFill>
                  <a:srgbClr val="FF0000"/>
                </a:solidFill>
              </a:rPr>
              <a:t>slow</a:t>
            </a:r>
            <a:r>
              <a:rPr lang="en-IN" dirty="0" smtClean="0"/>
              <a:t> &amp; can lead to a situation called “</a:t>
            </a:r>
            <a:r>
              <a:rPr lang="en-IN" dirty="0" smtClean="0">
                <a:solidFill>
                  <a:srgbClr val="FF0000"/>
                </a:solidFill>
              </a:rPr>
              <a:t>Stack Burning</a:t>
            </a:r>
            <a:r>
              <a:rPr lang="en-IN" dirty="0" smtClean="0"/>
              <a:t>” in the cans.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10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Storage &amp; Distribution of Cans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Spoilage or deterioration in quality or accelerated corrosion caused by retention of heat in stack of cans or cartons for long periods _ </a:t>
            </a:r>
            <a:r>
              <a:rPr lang="en-IN" dirty="0" smtClean="0">
                <a:solidFill>
                  <a:srgbClr val="FF0000"/>
                </a:solidFill>
              </a:rPr>
              <a:t>Stack Burning.</a:t>
            </a:r>
          </a:p>
          <a:p>
            <a:r>
              <a:rPr lang="en-IN" dirty="0" smtClean="0"/>
              <a:t>This may also provide a </a:t>
            </a:r>
            <a:r>
              <a:rPr lang="en-IN" dirty="0" smtClean="0">
                <a:solidFill>
                  <a:srgbClr val="FF0000"/>
                </a:solidFill>
              </a:rPr>
              <a:t>favourable condition </a:t>
            </a:r>
            <a:r>
              <a:rPr lang="en-IN" dirty="0" smtClean="0"/>
              <a:t>for the growth of </a:t>
            </a:r>
            <a:r>
              <a:rPr lang="en-IN" dirty="0" smtClean="0">
                <a:solidFill>
                  <a:srgbClr val="FF0000"/>
                </a:solidFill>
              </a:rPr>
              <a:t>any surviving thermophilic spores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Can should be stored under </a:t>
            </a:r>
            <a:r>
              <a:rPr lang="en-IN" dirty="0" smtClean="0">
                <a:solidFill>
                  <a:srgbClr val="FF0000"/>
                </a:solidFill>
              </a:rPr>
              <a:t>cool, dry condition</a:t>
            </a:r>
            <a:r>
              <a:rPr lang="en-IN" dirty="0" smtClean="0"/>
              <a:t>.</a:t>
            </a:r>
          </a:p>
          <a:p>
            <a:r>
              <a:rPr lang="en-IN" dirty="0" smtClean="0">
                <a:hlinkClick r:id="rId2"/>
              </a:rPr>
              <a:t>https://www.youtube.com/watch?v=SKD8eGpkKx0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23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565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Can Cooling, Labelling, Storage &amp; Distribution</vt:lpstr>
      <vt:lpstr>Can Cooling</vt:lpstr>
      <vt:lpstr>Can Cooling</vt:lpstr>
      <vt:lpstr>Can Cooling</vt:lpstr>
      <vt:lpstr>Can Cooling</vt:lpstr>
      <vt:lpstr>Labelling</vt:lpstr>
      <vt:lpstr>Storage &amp; Distribution of Cans</vt:lpstr>
      <vt:lpstr>Storage &amp; Distribution of Cans</vt:lpstr>
      <vt:lpstr>Storage &amp; Distribution of Cans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Cooling, Labelling, Storage &amp; Distribution</dc:title>
  <dc:creator>HP</dc:creator>
  <cp:lastModifiedBy>HP</cp:lastModifiedBy>
  <cp:revision>16</cp:revision>
  <dcterms:created xsi:type="dcterms:W3CDTF">2020-05-04T03:49:47Z</dcterms:created>
  <dcterms:modified xsi:type="dcterms:W3CDTF">2020-05-11T08:15:56Z</dcterms:modified>
</cp:coreProperties>
</file>