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 id="274" r:id="rId19"/>
    <p:sldId id="275" r:id="rId20"/>
    <p:sldId id="276" r:id="rId21"/>
    <p:sldId id="277" r:id="rId22"/>
    <p:sldId id="278" r:id="rId23"/>
    <p:sldId id="279" r:id="rId24"/>
    <p:sldId id="280" r:id="rId25"/>
    <p:sldId id="281" r:id="rId26"/>
    <p:sldId id="282" r:id="rId27"/>
    <p:sldId id="283" r:id="rId28"/>
    <p:sldId id="284" r:id="rId29"/>
    <p:sldId id="285" r:id="rId30"/>
    <p:sldId id="286" r:id="rId31"/>
    <p:sldId id="287" r:id="rId32"/>
    <p:sldId id="288" r:id="rId33"/>
    <p:sldId id="289" r:id="rId34"/>
    <p:sldId id="290" r:id="rId35"/>
    <p:sldId id="291" r:id="rId36"/>
    <p:sldId id="292" r:id="rId3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987" autoAdjust="0"/>
    <p:restoredTop sz="94660"/>
  </p:normalViewPr>
  <p:slideViewPr>
    <p:cSldViewPr snapToGrid="0">
      <p:cViewPr varScale="1">
        <p:scale>
          <a:sx n="112" d="100"/>
          <a:sy n="112" d="100"/>
        </p:scale>
        <p:origin x="414"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viewProps" Target="viewProps.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I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9EDA4C21-F2D6-4AB4-9057-4E2D7CEA5974}" type="datetimeFigureOut">
              <a:rPr lang="en-IN" smtClean="0"/>
              <a:t>20-07-2020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5A2385E1-9D05-4DE3-A409-74C7870664BB}" type="slidenum">
              <a:rPr lang="en-IN" smtClean="0"/>
              <a:t>‹#›</a:t>
            </a:fld>
            <a:endParaRPr lang="en-IN"/>
          </a:p>
        </p:txBody>
      </p:sp>
    </p:spTree>
    <p:extLst>
      <p:ext uri="{BB962C8B-B14F-4D97-AF65-F5344CB8AC3E}">
        <p14:creationId xmlns:p14="http://schemas.microsoft.com/office/powerpoint/2010/main" val="50745397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9EDA4C21-F2D6-4AB4-9057-4E2D7CEA5974}" type="datetimeFigureOut">
              <a:rPr lang="en-IN" smtClean="0"/>
              <a:t>20-07-2020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5A2385E1-9D05-4DE3-A409-74C7870664BB}" type="slidenum">
              <a:rPr lang="en-IN" smtClean="0"/>
              <a:t>‹#›</a:t>
            </a:fld>
            <a:endParaRPr lang="en-IN"/>
          </a:p>
        </p:txBody>
      </p:sp>
    </p:spTree>
    <p:extLst>
      <p:ext uri="{BB962C8B-B14F-4D97-AF65-F5344CB8AC3E}">
        <p14:creationId xmlns:p14="http://schemas.microsoft.com/office/powerpoint/2010/main" val="188202915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I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9EDA4C21-F2D6-4AB4-9057-4E2D7CEA5974}" type="datetimeFigureOut">
              <a:rPr lang="en-IN" smtClean="0"/>
              <a:t>20-07-2020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5A2385E1-9D05-4DE3-A409-74C7870664BB}" type="slidenum">
              <a:rPr lang="en-IN" smtClean="0"/>
              <a:t>‹#›</a:t>
            </a:fld>
            <a:endParaRPr lang="en-IN"/>
          </a:p>
        </p:txBody>
      </p:sp>
    </p:spTree>
    <p:extLst>
      <p:ext uri="{BB962C8B-B14F-4D97-AF65-F5344CB8AC3E}">
        <p14:creationId xmlns:p14="http://schemas.microsoft.com/office/powerpoint/2010/main" val="206172834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9EDA4C21-F2D6-4AB4-9057-4E2D7CEA5974}" type="datetimeFigureOut">
              <a:rPr lang="en-IN" smtClean="0"/>
              <a:t>20-07-2020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5A2385E1-9D05-4DE3-A409-74C7870664BB}" type="slidenum">
              <a:rPr lang="en-IN" smtClean="0"/>
              <a:t>‹#›</a:t>
            </a:fld>
            <a:endParaRPr lang="en-IN"/>
          </a:p>
        </p:txBody>
      </p:sp>
    </p:spTree>
    <p:extLst>
      <p:ext uri="{BB962C8B-B14F-4D97-AF65-F5344CB8AC3E}">
        <p14:creationId xmlns:p14="http://schemas.microsoft.com/office/powerpoint/2010/main" val="127980423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I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9EDA4C21-F2D6-4AB4-9057-4E2D7CEA5974}" type="datetimeFigureOut">
              <a:rPr lang="en-IN" smtClean="0"/>
              <a:t>20-07-2020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5A2385E1-9D05-4DE3-A409-74C7870664BB}" type="slidenum">
              <a:rPr lang="en-IN" smtClean="0"/>
              <a:t>‹#›</a:t>
            </a:fld>
            <a:endParaRPr lang="en-IN"/>
          </a:p>
        </p:txBody>
      </p:sp>
    </p:spTree>
    <p:extLst>
      <p:ext uri="{BB962C8B-B14F-4D97-AF65-F5344CB8AC3E}">
        <p14:creationId xmlns:p14="http://schemas.microsoft.com/office/powerpoint/2010/main" val="314830088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9EDA4C21-F2D6-4AB4-9057-4E2D7CEA5974}" type="datetimeFigureOut">
              <a:rPr lang="en-IN" smtClean="0"/>
              <a:t>20-07-2020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5A2385E1-9D05-4DE3-A409-74C7870664BB}" type="slidenum">
              <a:rPr lang="en-IN" smtClean="0"/>
              <a:t>‹#›</a:t>
            </a:fld>
            <a:endParaRPr lang="en-IN"/>
          </a:p>
        </p:txBody>
      </p:sp>
    </p:spTree>
    <p:extLst>
      <p:ext uri="{BB962C8B-B14F-4D97-AF65-F5344CB8AC3E}">
        <p14:creationId xmlns:p14="http://schemas.microsoft.com/office/powerpoint/2010/main" val="13824482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EDA4C21-F2D6-4AB4-9057-4E2D7CEA5974}" type="datetimeFigureOut">
              <a:rPr lang="en-IN" smtClean="0"/>
              <a:t>20-07-2020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5A2385E1-9D05-4DE3-A409-74C7870664BB}" type="slidenum">
              <a:rPr lang="en-IN" smtClean="0"/>
              <a:t>‹#›</a:t>
            </a:fld>
            <a:endParaRPr lang="en-IN"/>
          </a:p>
        </p:txBody>
      </p:sp>
    </p:spTree>
    <p:extLst>
      <p:ext uri="{BB962C8B-B14F-4D97-AF65-F5344CB8AC3E}">
        <p14:creationId xmlns:p14="http://schemas.microsoft.com/office/powerpoint/2010/main" val="313808552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9EDA4C21-F2D6-4AB4-9057-4E2D7CEA5974}" type="datetimeFigureOut">
              <a:rPr lang="en-IN" smtClean="0"/>
              <a:t>20-07-2020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5A2385E1-9D05-4DE3-A409-74C7870664BB}" type="slidenum">
              <a:rPr lang="en-IN" smtClean="0"/>
              <a:t>‹#›</a:t>
            </a:fld>
            <a:endParaRPr lang="en-IN"/>
          </a:p>
        </p:txBody>
      </p:sp>
    </p:spTree>
    <p:extLst>
      <p:ext uri="{BB962C8B-B14F-4D97-AF65-F5344CB8AC3E}">
        <p14:creationId xmlns:p14="http://schemas.microsoft.com/office/powerpoint/2010/main" val="64986624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9EDA4C21-F2D6-4AB4-9057-4E2D7CEA5974}" type="datetimeFigureOut">
              <a:rPr lang="en-IN" smtClean="0"/>
              <a:t>20-07-2020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5A2385E1-9D05-4DE3-A409-74C7870664BB}" type="slidenum">
              <a:rPr lang="en-IN" smtClean="0"/>
              <a:t>‹#›</a:t>
            </a:fld>
            <a:endParaRPr lang="en-IN"/>
          </a:p>
        </p:txBody>
      </p:sp>
    </p:spTree>
    <p:extLst>
      <p:ext uri="{BB962C8B-B14F-4D97-AF65-F5344CB8AC3E}">
        <p14:creationId xmlns:p14="http://schemas.microsoft.com/office/powerpoint/2010/main" val="53713516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9EDA4C21-F2D6-4AB4-9057-4E2D7CEA5974}" type="datetimeFigureOut">
              <a:rPr lang="en-IN" smtClean="0"/>
              <a:t>20-07-2020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5A2385E1-9D05-4DE3-A409-74C7870664BB}" type="slidenum">
              <a:rPr lang="en-IN" smtClean="0"/>
              <a:t>‹#›</a:t>
            </a:fld>
            <a:endParaRPr lang="en-IN"/>
          </a:p>
        </p:txBody>
      </p:sp>
    </p:spTree>
    <p:extLst>
      <p:ext uri="{BB962C8B-B14F-4D97-AF65-F5344CB8AC3E}">
        <p14:creationId xmlns:p14="http://schemas.microsoft.com/office/powerpoint/2010/main" val="161299100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9EDA4C21-F2D6-4AB4-9057-4E2D7CEA5974}" type="datetimeFigureOut">
              <a:rPr lang="en-IN" smtClean="0"/>
              <a:t>20-07-2020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5A2385E1-9D05-4DE3-A409-74C7870664BB}" type="slidenum">
              <a:rPr lang="en-IN" smtClean="0"/>
              <a:t>‹#›</a:t>
            </a:fld>
            <a:endParaRPr lang="en-IN"/>
          </a:p>
        </p:txBody>
      </p:sp>
    </p:spTree>
    <p:extLst>
      <p:ext uri="{BB962C8B-B14F-4D97-AF65-F5344CB8AC3E}">
        <p14:creationId xmlns:p14="http://schemas.microsoft.com/office/powerpoint/2010/main" val="290707632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EDA4C21-F2D6-4AB4-9057-4E2D7CEA5974}" type="datetimeFigureOut">
              <a:rPr lang="en-IN" smtClean="0"/>
              <a:t>20-07-2020</a:t>
            </a:fld>
            <a:endParaRPr lang="en-IN"/>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A2385E1-9D05-4DE3-A409-74C7870664BB}" type="slidenum">
              <a:rPr lang="en-IN" smtClean="0"/>
              <a:t>‹#›</a:t>
            </a:fld>
            <a:endParaRPr lang="en-IN"/>
          </a:p>
        </p:txBody>
      </p:sp>
    </p:spTree>
    <p:extLst>
      <p:ext uri="{BB962C8B-B14F-4D97-AF65-F5344CB8AC3E}">
        <p14:creationId xmlns:p14="http://schemas.microsoft.com/office/powerpoint/2010/main" val="123694626"/>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jp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gif"/><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3.gif"/><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6.jpeg"/><Relationship Id="rId1" Type="http://schemas.openxmlformats.org/officeDocument/2006/relationships/slideLayout" Target="../slideLayouts/slideLayout2.xml"/><Relationship Id="rId4" Type="http://schemas.openxmlformats.org/officeDocument/2006/relationships/image" Target="../media/image18.jpe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image" Target="../media/image21.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image" Target="../media/image23.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25.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image" Target="../media/image26.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image" Target="../media/image28.jpe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image" Target="../media/image31.jpeg"/><Relationship Id="rId1" Type="http://schemas.openxmlformats.org/officeDocument/2006/relationships/slideLayout" Target="../slideLayouts/slideLayout2.xml"/><Relationship Id="rId4" Type="http://schemas.openxmlformats.org/officeDocument/2006/relationships/image" Target="../media/image33.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34.jpe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609764"/>
            <a:ext cx="9144000" cy="1174169"/>
          </a:xfrm>
        </p:spPr>
        <p:txBody>
          <a:bodyPr>
            <a:normAutofit fontScale="90000"/>
          </a:bodyPr>
          <a:lstStyle/>
          <a:p>
            <a:r>
              <a:rPr lang="en-IN" b="1" dirty="0" smtClean="0">
                <a:solidFill>
                  <a:srgbClr val="FF0000"/>
                </a:solidFill>
              </a:rPr>
              <a:t>Carton &amp; Corrugated </a:t>
            </a:r>
            <a:br>
              <a:rPr lang="en-IN" b="1" dirty="0" smtClean="0">
                <a:solidFill>
                  <a:srgbClr val="FF0000"/>
                </a:solidFill>
              </a:rPr>
            </a:br>
            <a:r>
              <a:rPr lang="en-IN" b="1" dirty="0" smtClean="0">
                <a:solidFill>
                  <a:srgbClr val="FF0000"/>
                </a:solidFill>
              </a:rPr>
              <a:t>Fibre Board</a:t>
            </a:r>
            <a:endParaRPr lang="en-IN" dirty="0">
              <a:solidFill>
                <a:srgbClr val="FF0000"/>
              </a:solidFill>
            </a:endParaRPr>
          </a:p>
        </p:txBody>
      </p:sp>
      <p:sp>
        <p:nvSpPr>
          <p:cNvPr id="3" name="Subtitle 2"/>
          <p:cNvSpPr>
            <a:spLocks noGrp="1"/>
          </p:cNvSpPr>
          <p:nvPr>
            <p:ph type="subTitle" idx="1"/>
          </p:nvPr>
        </p:nvSpPr>
        <p:spPr>
          <a:xfrm>
            <a:off x="1524000" y="4353476"/>
            <a:ext cx="9144000" cy="1655762"/>
          </a:xfrm>
        </p:spPr>
        <p:txBody>
          <a:bodyPr>
            <a:normAutofit fontScale="77500" lnSpcReduction="20000"/>
          </a:bodyPr>
          <a:lstStyle/>
          <a:p>
            <a:r>
              <a:rPr lang="en-IN" dirty="0" smtClean="0"/>
              <a:t>By </a:t>
            </a:r>
          </a:p>
          <a:p>
            <a:r>
              <a:rPr lang="en-IN" dirty="0" smtClean="0"/>
              <a:t>Dr. Abhishek Thakur</a:t>
            </a:r>
          </a:p>
          <a:p>
            <a:r>
              <a:rPr lang="en-IN" dirty="0" smtClean="0"/>
              <a:t>(Assistant Professor)</a:t>
            </a:r>
          </a:p>
          <a:p>
            <a:r>
              <a:rPr lang="en-IN" dirty="0" smtClean="0"/>
              <a:t>College of Fisheries, Kishanganj</a:t>
            </a:r>
          </a:p>
          <a:p>
            <a:r>
              <a:rPr lang="en-IN" dirty="0" smtClean="0"/>
              <a:t>BASU, Patna</a:t>
            </a:r>
          </a:p>
          <a:p>
            <a:endParaRPr lang="en-IN" dirty="0"/>
          </a:p>
        </p:txBody>
      </p:sp>
      <p:pic>
        <p:nvPicPr>
          <p:cNvPr id="4" name="Picture 3"/>
          <p:cNvPicPr/>
          <p:nvPr/>
        </p:nvPicPr>
        <p:blipFill>
          <a:blip r:embed="rId2">
            <a:extLst>
              <a:ext uri="{28A0092B-C50C-407E-A947-70E740481C1C}">
                <a14:useLocalDpi xmlns:a14="http://schemas.microsoft.com/office/drawing/2010/main" val="0"/>
              </a:ext>
            </a:extLst>
          </a:blip>
          <a:stretch>
            <a:fillRect/>
          </a:stretch>
        </p:blipFill>
        <p:spPr>
          <a:xfrm>
            <a:off x="600586" y="442646"/>
            <a:ext cx="1436443" cy="1019234"/>
          </a:xfrm>
          <a:prstGeom prst="rect">
            <a:avLst/>
          </a:prstGeom>
        </p:spPr>
      </p:pic>
      <p:pic>
        <p:nvPicPr>
          <p:cNvPr id="5" name="Picture 4"/>
          <p:cNvPicPr/>
          <p:nvPr/>
        </p:nvPicPr>
        <p:blipFill>
          <a:blip r:embed="rId3">
            <a:extLst>
              <a:ext uri="{28A0092B-C50C-407E-A947-70E740481C1C}">
                <a14:useLocalDpi xmlns:a14="http://schemas.microsoft.com/office/drawing/2010/main" val="0"/>
              </a:ext>
            </a:extLst>
          </a:blip>
          <a:stretch>
            <a:fillRect/>
          </a:stretch>
        </p:blipFill>
        <p:spPr>
          <a:xfrm>
            <a:off x="10519224" y="442646"/>
            <a:ext cx="1377029" cy="1196031"/>
          </a:xfrm>
          <a:prstGeom prst="rect">
            <a:avLst/>
          </a:prstGeom>
        </p:spPr>
      </p:pic>
      <p:sp>
        <p:nvSpPr>
          <p:cNvPr id="6" name="TextBox 5"/>
          <p:cNvSpPr txBox="1"/>
          <p:nvPr/>
        </p:nvSpPr>
        <p:spPr>
          <a:xfrm>
            <a:off x="3612333" y="2713801"/>
            <a:ext cx="5468293" cy="954107"/>
          </a:xfrm>
          <a:prstGeom prst="rect">
            <a:avLst/>
          </a:prstGeom>
          <a:noFill/>
        </p:spPr>
        <p:txBody>
          <a:bodyPr wrap="square" rtlCol="0">
            <a:spAutoFit/>
          </a:bodyPr>
          <a:lstStyle/>
          <a:p>
            <a:r>
              <a:rPr lang="en-IN" sz="2800" dirty="0" smtClean="0">
                <a:solidFill>
                  <a:srgbClr val="FF0000"/>
                </a:solidFill>
              </a:rPr>
              <a:t>Subject: Fish Packaging Technology</a:t>
            </a:r>
          </a:p>
          <a:p>
            <a:r>
              <a:rPr lang="en-IN" sz="2800" dirty="0" smtClean="0">
                <a:solidFill>
                  <a:srgbClr val="FF0000"/>
                </a:solidFill>
              </a:rPr>
              <a:t>Date of Lecture: 13.05.2020</a:t>
            </a:r>
            <a:endParaRPr lang="en-IN" sz="2800" dirty="0">
              <a:solidFill>
                <a:srgbClr val="FF0000"/>
              </a:solidFill>
            </a:endParaRPr>
          </a:p>
        </p:txBody>
      </p:sp>
    </p:spTree>
    <p:extLst>
      <p:ext uri="{BB962C8B-B14F-4D97-AF65-F5344CB8AC3E}">
        <p14:creationId xmlns:p14="http://schemas.microsoft.com/office/powerpoint/2010/main" val="869732474"/>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Boards for food packaging</a:t>
            </a:r>
          </a:p>
        </p:txBody>
      </p:sp>
      <p:sp>
        <p:nvSpPr>
          <p:cNvPr id="3" name="Content Placeholder 2"/>
          <p:cNvSpPr>
            <a:spLocks noGrp="1"/>
          </p:cNvSpPr>
          <p:nvPr>
            <p:ph idx="1"/>
          </p:nvPr>
        </p:nvSpPr>
        <p:spPr/>
        <p:txBody>
          <a:bodyPr>
            <a:normAutofit/>
          </a:bodyPr>
          <a:lstStyle/>
          <a:p>
            <a:pPr lvl="0" algn="just"/>
            <a:r>
              <a:rPr lang="en-IN" b="1" dirty="0"/>
              <a:t>Solid white board</a:t>
            </a:r>
            <a:r>
              <a:rPr lang="en-IN" dirty="0"/>
              <a:t> produced from </a:t>
            </a:r>
            <a:r>
              <a:rPr lang="en-IN" dirty="0">
                <a:solidFill>
                  <a:srgbClr val="FF0000"/>
                </a:solidFill>
              </a:rPr>
              <a:t>bleached chemical wood pulp</a:t>
            </a:r>
            <a:r>
              <a:rPr lang="en-IN" dirty="0" smtClean="0"/>
              <a:t>.</a:t>
            </a:r>
            <a:endParaRPr lang="en-IN" dirty="0"/>
          </a:p>
        </p:txBody>
      </p:sp>
      <p:pic>
        <p:nvPicPr>
          <p:cNvPr id="8194" name="Picture 2" descr="Cartonboard for offset printing | Offset printing technology ..."/>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948161" y="2624138"/>
            <a:ext cx="7467600" cy="35528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66599057"/>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Boards for food packaging</a:t>
            </a:r>
          </a:p>
        </p:txBody>
      </p:sp>
      <p:sp>
        <p:nvSpPr>
          <p:cNvPr id="3" name="Content Placeholder 2"/>
          <p:cNvSpPr>
            <a:spLocks noGrp="1"/>
          </p:cNvSpPr>
          <p:nvPr>
            <p:ph idx="1"/>
          </p:nvPr>
        </p:nvSpPr>
        <p:spPr/>
        <p:txBody>
          <a:bodyPr>
            <a:normAutofit/>
          </a:bodyPr>
          <a:lstStyle/>
          <a:p>
            <a:pPr lvl="0"/>
            <a:r>
              <a:rPr lang="en-IN" b="1" dirty="0" smtClean="0"/>
              <a:t>Folding </a:t>
            </a:r>
            <a:r>
              <a:rPr lang="en-IN" b="1" dirty="0"/>
              <a:t>Box board</a:t>
            </a:r>
            <a:r>
              <a:rPr lang="en-IN" dirty="0"/>
              <a:t> (Duplex or Triplex).</a:t>
            </a:r>
          </a:p>
          <a:p>
            <a:pPr lvl="1" algn="just"/>
            <a:r>
              <a:rPr lang="en-IN" b="1" i="1" dirty="0"/>
              <a:t>Duplex</a:t>
            </a:r>
            <a:r>
              <a:rPr lang="en-IN" dirty="0"/>
              <a:t>: The </a:t>
            </a:r>
            <a:r>
              <a:rPr lang="en-IN" dirty="0">
                <a:solidFill>
                  <a:srgbClr val="FF0000"/>
                </a:solidFill>
              </a:rPr>
              <a:t>liner</a:t>
            </a:r>
            <a:r>
              <a:rPr lang="en-IN" dirty="0"/>
              <a:t> is produced from the </a:t>
            </a:r>
            <a:r>
              <a:rPr lang="en-IN" dirty="0">
                <a:solidFill>
                  <a:srgbClr val="FF0000"/>
                </a:solidFill>
              </a:rPr>
              <a:t>bleached chemical wood pulp </a:t>
            </a:r>
            <a:r>
              <a:rPr lang="en-IN" dirty="0"/>
              <a:t>and the remainder of the board from unbleached mechanical wood pulp (ground wood).</a:t>
            </a:r>
          </a:p>
          <a:p>
            <a:endParaRPr lang="en-IN" dirty="0"/>
          </a:p>
        </p:txBody>
      </p:sp>
      <p:pic>
        <p:nvPicPr>
          <p:cNvPr id="10244" name="Picture 4" descr="Boosting Sustainability and Your Bottom Line with Folding Boxboard ..."/>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913933" y="3633696"/>
            <a:ext cx="5082444" cy="3105938"/>
          </a:xfrm>
          <a:prstGeom prst="rect">
            <a:avLst/>
          </a:prstGeom>
          <a:noFill/>
          <a:extLst>
            <a:ext uri="{909E8E84-426E-40DD-AFC4-6F175D3DCCD1}">
              <a14:hiddenFill xmlns:a14="http://schemas.microsoft.com/office/drawing/2010/main">
                <a:solidFill>
                  <a:srgbClr val="FFFFFF"/>
                </a:solidFill>
              </a14:hiddenFill>
            </a:ext>
          </a:extLst>
        </p:spPr>
      </p:pic>
      <p:pic>
        <p:nvPicPr>
          <p:cNvPr id="10246" name="Picture 6" descr="Folding Box Board, फोल्डिंग बॉक्स बोर्ड, Folding ..."/>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353901" y="3529310"/>
            <a:ext cx="3011284" cy="321032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27863693"/>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Boards for food packaging</a:t>
            </a:r>
          </a:p>
        </p:txBody>
      </p:sp>
      <p:sp>
        <p:nvSpPr>
          <p:cNvPr id="3" name="Content Placeholder 2"/>
          <p:cNvSpPr>
            <a:spLocks noGrp="1"/>
          </p:cNvSpPr>
          <p:nvPr>
            <p:ph idx="1"/>
          </p:nvPr>
        </p:nvSpPr>
        <p:spPr/>
        <p:txBody>
          <a:bodyPr>
            <a:normAutofit/>
          </a:bodyPr>
          <a:lstStyle/>
          <a:p>
            <a:r>
              <a:rPr lang="en-IN" dirty="0" smtClean="0"/>
              <a:t>Other board grades used for food packaging</a:t>
            </a:r>
          </a:p>
          <a:p>
            <a:pPr lvl="1" algn="just"/>
            <a:r>
              <a:rPr lang="en-IN" b="1" i="1" dirty="0" smtClean="0"/>
              <a:t>Triplex</a:t>
            </a:r>
            <a:r>
              <a:rPr lang="en-IN" dirty="0" smtClean="0"/>
              <a:t>: </a:t>
            </a:r>
            <a:r>
              <a:rPr lang="en-IN" dirty="0" smtClean="0">
                <a:solidFill>
                  <a:srgbClr val="FF0000"/>
                </a:solidFill>
              </a:rPr>
              <a:t>Outer liners </a:t>
            </a:r>
            <a:r>
              <a:rPr lang="en-IN" dirty="0" smtClean="0"/>
              <a:t>are from </a:t>
            </a:r>
            <a:r>
              <a:rPr lang="en-IN" dirty="0" smtClean="0">
                <a:solidFill>
                  <a:srgbClr val="FF0000"/>
                </a:solidFill>
              </a:rPr>
              <a:t>bleached chemical wood pulp </a:t>
            </a:r>
            <a:r>
              <a:rPr lang="en-IN" dirty="0" smtClean="0"/>
              <a:t>and the middle layer is from ground wood pulp.</a:t>
            </a:r>
          </a:p>
          <a:p>
            <a:pPr lvl="0" algn="just"/>
            <a:r>
              <a:rPr lang="en-IN" b="1" dirty="0" smtClean="0"/>
              <a:t>Chip board</a:t>
            </a:r>
            <a:r>
              <a:rPr lang="en-IN" dirty="0" smtClean="0"/>
              <a:t>: All plies of chipboard are made from </a:t>
            </a:r>
            <a:r>
              <a:rPr lang="en-IN" dirty="0" smtClean="0">
                <a:solidFill>
                  <a:srgbClr val="FF0000"/>
                </a:solidFill>
              </a:rPr>
              <a:t>recycled waste paper</a:t>
            </a:r>
            <a:r>
              <a:rPr lang="en-IN" dirty="0" smtClean="0"/>
              <a:t> and has natural grey colour. </a:t>
            </a:r>
            <a:r>
              <a:rPr lang="en-IN" dirty="0" smtClean="0">
                <a:solidFill>
                  <a:srgbClr val="FF0000"/>
                </a:solidFill>
              </a:rPr>
              <a:t>Not suitable </a:t>
            </a:r>
            <a:r>
              <a:rPr lang="en-IN" dirty="0" smtClean="0"/>
              <a:t>for direct contact with food stuffs. It has </a:t>
            </a:r>
            <a:r>
              <a:rPr lang="en-IN" dirty="0" smtClean="0">
                <a:solidFill>
                  <a:srgbClr val="FF0000"/>
                </a:solidFill>
              </a:rPr>
              <a:t>poor printing surface</a:t>
            </a:r>
            <a:r>
              <a:rPr lang="en-IN" dirty="0" smtClean="0"/>
              <a:t>.</a:t>
            </a:r>
          </a:p>
          <a:p>
            <a:endParaRPr lang="en-IN" dirty="0"/>
          </a:p>
        </p:txBody>
      </p:sp>
      <p:pic>
        <p:nvPicPr>
          <p:cNvPr id="11266" name="Picture 2" descr="10 Mm Pine Chipboard, Surface Finish: Matte, Rs 10 /square feet ..."/>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47341" y="4363769"/>
            <a:ext cx="2349751" cy="2349751"/>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p:cNvPicPr>
            <a:picLocks noChangeAspect="1"/>
          </p:cNvPicPr>
          <p:nvPr/>
        </p:nvPicPr>
        <p:blipFill>
          <a:blip r:embed="rId3"/>
          <a:stretch>
            <a:fillRect/>
          </a:stretch>
        </p:blipFill>
        <p:spPr>
          <a:xfrm>
            <a:off x="7224664" y="3836370"/>
            <a:ext cx="4483131" cy="3021630"/>
          </a:xfrm>
          <a:prstGeom prst="rect">
            <a:avLst/>
          </a:prstGeom>
        </p:spPr>
      </p:pic>
    </p:spTree>
    <p:extLst>
      <p:ext uri="{BB962C8B-B14F-4D97-AF65-F5344CB8AC3E}">
        <p14:creationId xmlns:p14="http://schemas.microsoft.com/office/powerpoint/2010/main" val="244085109"/>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smtClean="0">
                <a:solidFill>
                  <a:srgbClr val="FF0000"/>
                </a:solidFill>
              </a:rPr>
              <a:t>Boards for food packaging</a:t>
            </a:r>
            <a:endParaRPr lang="en-IN" dirty="0"/>
          </a:p>
        </p:txBody>
      </p:sp>
      <p:sp>
        <p:nvSpPr>
          <p:cNvPr id="3" name="Content Placeholder 2"/>
          <p:cNvSpPr>
            <a:spLocks noGrp="1"/>
          </p:cNvSpPr>
          <p:nvPr>
            <p:ph idx="1"/>
          </p:nvPr>
        </p:nvSpPr>
        <p:spPr/>
        <p:txBody>
          <a:bodyPr>
            <a:normAutofit/>
          </a:bodyPr>
          <a:lstStyle/>
          <a:p>
            <a:pPr lvl="0" algn="just"/>
            <a:r>
              <a:rPr lang="en-IN" b="1" dirty="0"/>
              <a:t>White lined chipboard</a:t>
            </a:r>
            <a:r>
              <a:rPr lang="en-IN" dirty="0"/>
              <a:t>: </a:t>
            </a:r>
            <a:endParaRPr lang="en-IN" dirty="0" smtClean="0"/>
          </a:p>
          <a:p>
            <a:pPr lvl="1" algn="just"/>
            <a:r>
              <a:rPr lang="en-IN" dirty="0" smtClean="0"/>
              <a:t>White </a:t>
            </a:r>
            <a:r>
              <a:rPr lang="en-IN" dirty="0"/>
              <a:t>lined chipboard has </a:t>
            </a:r>
            <a:r>
              <a:rPr lang="en-IN" dirty="0">
                <a:solidFill>
                  <a:srgbClr val="FF0000"/>
                </a:solidFill>
              </a:rPr>
              <a:t>inner plies </a:t>
            </a:r>
            <a:r>
              <a:rPr lang="en-IN" dirty="0"/>
              <a:t>of </a:t>
            </a:r>
            <a:r>
              <a:rPr lang="en-IN" dirty="0">
                <a:solidFill>
                  <a:srgbClr val="FF0000"/>
                </a:solidFill>
              </a:rPr>
              <a:t>recycled waste paper</a:t>
            </a:r>
            <a:r>
              <a:rPr lang="en-IN" dirty="0"/>
              <a:t>; the </a:t>
            </a:r>
            <a:r>
              <a:rPr lang="en-IN" dirty="0">
                <a:solidFill>
                  <a:srgbClr val="FF0000"/>
                </a:solidFill>
              </a:rPr>
              <a:t>outer liner </a:t>
            </a:r>
            <a:r>
              <a:rPr lang="en-IN" dirty="0"/>
              <a:t>is </a:t>
            </a:r>
            <a:r>
              <a:rPr lang="en-IN" dirty="0">
                <a:solidFill>
                  <a:srgbClr val="FF0000"/>
                </a:solidFill>
              </a:rPr>
              <a:t>bleached chemical pulp</a:t>
            </a:r>
            <a:r>
              <a:rPr lang="en-IN" dirty="0"/>
              <a:t>. </a:t>
            </a:r>
            <a:endParaRPr lang="en-IN" dirty="0" smtClean="0"/>
          </a:p>
          <a:p>
            <a:pPr lvl="1" algn="just"/>
            <a:r>
              <a:rPr lang="en-IN" dirty="0" smtClean="0">
                <a:solidFill>
                  <a:srgbClr val="FF0000"/>
                </a:solidFill>
              </a:rPr>
              <a:t>Not </a:t>
            </a:r>
            <a:r>
              <a:rPr lang="en-IN" dirty="0">
                <a:solidFill>
                  <a:srgbClr val="FF0000"/>
                </a:solidFill>
              </a:rPr>
              <a:t>suitable </a:t>
            </a:r>
            <a:r>
              <a:rPr lang="en-IN" dirty="0"/>
              <a:t>for direct exposure to food products which are susceptible to odour and taint. </a:t>
            </a:r>
            <a:endParaRPr lang="en-IN" dirty="0" smtClean="0"/>
          </a:p>
          <a:p>
            <a:pPr lvl="1" algn="just"/>
            <a:r>
              <a:rPr lang="en-IN" dirty="0" smtClean="0"/>
              <a:t>Used </a:t>
            </a:r>
            <a:r>
              <a:rPr lang="en-IN" dirty="0"/>
              <a:t>for food packaging if the product is </a:t>
            </a:r>
            <a:r>
              <a:rPr lang="en-IN" dirty="0">
                <a:solidFill>
                  <a:srgbClr val="FF0000"/>
                </a:solidFill>
              </a:rPr>
              <a:t>pre-wrapped </a:t>
            </a:r>
            <a:r>
              <a:rPr lang="en-IN" dirty="0"/>
              <a:t>(for </a:t>
            </a:r>
            <a:r>
              <a:rPr lang="en-IN" dirty="0">
                <a:solidFill>
                  <a:srgbClr val="FF0000"/>
                </a:solidFill>
              </a:rPr>
              <a:t>dry products </a:t>
            </a:r>
            <a:r>
              <a:rPr lang="en-IN" dirty="0"/>
              <a:t>such as corn flakes). The liner gives a good white printing surface, e.g. Kraft lined chip board: </a:t>
            </a:r>
            <a:r>
              <a:rPr lang="en-IN" dirty="0">
                <a:solidFill>
                  <a:srgbClr val="FF0000"/>
                </a:solidFill>
              </a:rPr>
              <a:t>Virgin </a:t>
            </a:r>
            <a:r>
              <a:rPr lang="en-IN" dirty="0" err="1">
                <a:solidFill>
                  <a:srgbClr val="FF0000"/>
                </a:solidFill>
              </a:rPr>
              <a:t>kraft</a:t>
            </a:r>
            <a:r>
              <a:rPr lang="en-IN" dirty="0">
                <a:solidFill>
                  <a:srgbClr val="FF0000"/>
                </a:solidFill>
              </a:rPr>
              <a:t> liner</a:t>
            </a:r>
            <a:r>
              <a:rPr lang="en-IN" dirty="0"/>
              <a:t> on chip board gives enhanced strength and appearance and suitable as an outer carton for distribution of confectionery and ice cream products.</a:t>
            </a:r>
          </a:p>
          <a:p>
            <a:pPr algn="just"/>
            <a:endParaRPr lang="en-IN" dirty="0"/>
          </a:p>
        </p:txBody>
      </p:sp>
      <p:pic>
        <p:nvPicPr>
          <p:cNvPr id="12290" name="Picture 2" descr="White lined chipboard | Bakery box"/>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731659" y="5042027"/>
            <a:ext cx="1752599" cy="175259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92104760"/>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Carton board and carton making</a:t>
            </a:r>
          </a:p>
        </p:txBody>
      </p:sp>
      <p:sp>
        <p:nvSpPr>
          <p:cNvPr id="3" name="Content Placeholder 2"/>
          <p:cNvSpPr>
            <a:spLocks noGrp="1"/>
          </p:cNvSpPr>
          <p:nvPr>
            <p:ph idx="1"/>
          </p:nvPr>
        </p:nvSpPr>
        <p:spPr/>
        <p:txBody>
          <a:bodyPr/>
          <a:lstStyle/>
          <a:p>
            <a:r>
              <a:rPr lang="en-IN" dirty="0"/>
              <a:t>There are 4 basic types of carton boards.</a:t>
            </a:r>
            <a:br>
              <a:rPr lang="en-IN" dirty="0"/>
            </a:br>
            <a:endParaRPr lang="en-IN" dirty="0"/>
          </a:p>
          <a:p>
            <a:pPr lvl="1"/>
            <a:r>
              <a:rPr lang="en-IN" dirty="0"/>
              <a:t>Solid white board</a:t>
            </a:r>
          </a:p>
          <a:p>
            <a:pPr lvl="1"/>
            <a:r>
              <a:rPr lang="en-IN" dirty="0"/>
              <a:t>Folding box board (Duplex or Triplex)</a:t>
            </a:r>
          </a:p>
          <a:p>
            <a:pPr lvl="1"/>
            <a:r>
              <a:rPr lang="en-IN" dirty="0"/>
              <a:t>Chip board.</a:t>
            </a:r>
          </a:p>
          <a:p>
            <a:pPr lvl="1"/>
            <a:r>
              <a:rPr lang="en-IN" dirty="0"/>
              <a:t>White lined chipboard</a:t>
            </a:r>
          </a:p>
          <a:p>
            <a:endParaRPr lang="en-IN" dirty="0"/>
          </a:p>
        </p:txBody>
      </p:sp>
    </p:spTree>
    <p:extLst>
      <p:ext uri="{BB962C8B-B14F-4D97-AF65-F5344CB8AC3E}">
        <p14:creationId xmlns:p14="http://schemas.microsoft.com/office/powerpoint/2010/main" val="448697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i="1" dirty="0">
                <a:solidFill>
                  <a:srgbClr val="FF0000"/>
                </a:solidFill>
              </a:rPr>
              <a:t>What is a carton?</a:t>
            </a:r>
            <a:r>
              <a:rPr lang="en-IN" dirty="0">
                <a:solidFill>
                  <a:srgbClr val="FF0000"/>
                </a:solidFill>
              </a:rPr>
              <a:t/>
            </a:r>
            <a:br>
              <a:rPr lang="en-IN" dirty="0">
                <a:solidFill>
                  <a:srgbClr val="FF0000"/>
                </a:solidFill>
              </a:rPr>
            </a:br>
            <a:endParaRPr lang="en-IN" dirty="0">
              <a:solidFill>
                <a:srgbClr val="FF0000"/>
              </a:solidFill>
            </a:endParaRPr>
          </a:p>
        </p:txBody>
      </p:sp>
      <p:sp>
        <p:nvSpPr>
          <p:cNvPr id="3" name="Content Placeholder 2"/>
          <p:cNvSpPr>
            <a:spLocks noGrp="1"/>
          </p:cNvSpPr>
          <p:nvPr>
            <p:ph idx="1"/>
          </p:nvPr>
        </p:nvSpPr>
        <p:spPr/>
        <p:txBody>
          <a:bodyPr/>
          <a:lstStyle/>
          <a:p>
            <a:pPr algn="just"/>
            <a:r>
              <a:rPr lang="en-IN" dirty="0"/>
              <a:t>Carton is defined as </a:t>
            </a:r>
            <a:r>
              <a:rPr lang="en-IN" dirty="0">
                <a:solidFill>
                  <a:srgbClr val="FF0000"/>
                </a:solidFill>
              </a:rPr>
              <a:t>any holding receptacle </a:t>
            </a:r>
            <a:r>
              <a:rPr lang="en-IN" dirty="0"/>
              <a:t>made of carton board from about </a:t>
            </a:r>
            <a:r>
              <a:rPr lang="en-IN" dirty="0">
                <a:solidFill>
                  <a:srgbClr val="FF0000"/>
                </a:solidFill>
              </a:rPr>
              <a:t>250 microns (0.01”) to 1000 microns (0.04”) </a:t>
            </a:r>
            <a:r>
              <a:rPr lang="en-IN" dirty="0" err="1"/>
              <a:t>caliper</a:t>
            </a:r>
            <a:r>
              <a:rPr lang="en-IN" dirty="0"/>
              <a:t> or thickness. </a:t>
            </a:r>
            <a:endParaRPr lang="en-IN" dirty="0" smtClean="0"/>
          </a:p>
          <a:p>
            <a:pPr algn="just"/>
            <a:r>
              <a:rPr lang="en-IN" dirty="0" smtClean="0"/>
              <a:t>It </a:t>
            </a:r>
            <a:r>
              <a:rPr lang="en-IN" dirty="0"/>
              <a:t>can be of any shape and can involve any method of construction from </a:t>
            </a:r>
            <a:r>
              <a:rPr lang="en-IN" dirty="0" err="1"/>
              <a:t>glueing</a:t>
            </a:r>
            <a:r>
              <a:rPr lang="en-IN" dirty="0"/>
              <a:t>, folding, tucking stitching etc. </a:t>
            </a:r>
            <a:endParaRPr lang="en-IN" dirty="0" smtClean="0"/>
          </a:p>
          <a:p>
            <a:pPr algn="just"/>
            <a:r>
              <a:rPr lang="en-IN" dirty="0" smtClean="0"/>
              <a:t>This </a:t>
            </a:r>
            <a:r>
              <a:rPr lang="en-IN" dirty="0"/>
              <a:t>is not to be confused with a container which is constructed from solid fibre board having thickness of over 1000 microns (0.04”) </a:t>
            </a:r>
            <a:r>
              <a:rPr lang="en-IN" dirty="0" err="1"/>
              <a:t>caliper</a:t>
            </a:r>
            <a:r>
              <a:rPr lang="en-IN" dirty="0"/>
              <a:t> which is generally used as on outer case for transportation purposes from manufacturer to retail outlet.</a:t>
            </a:r>
          </a:p>
          <a:p>
            <a:pPr algn="just"/>
            <a:endParaRPr lang="en-IN" dirty="0"/>
          </a:p>
        </p:txBody>
      </p:sp>
      <p:pic>
        <p:nvPicPr>
          <p:cNvPr id="5" name="Picture 4"/>
          <p:cNvPicPr>
            <a:picLocks noChangeAspect="1"/>
          </p:cNvPicPr>
          <p:nvPr/>
        </p:nvPicPr>
        <p:blipFill>
          <a:blip r:embed="rId2"/>
          <a:stretch>
            <a:fillRect/>
          </a:stretch>
        </p:blipFill>
        <p:spPr>
          <a:xfrm>
            <a:off x="5840239" y="1690688"/>
            <a:ext cx="5513561" cy="4877312"/>
          </a:xfrm>
          <a:prstGeom prst="rect">
            <a:avLst/>
          </a:prstGeom>
        </p:spPr>
      </p:pic>
      <p:pic>
        <p:nvPicPr>
          <p:cNvPr id="13314" name="Picture 2" descr="Carton box: Amazon.a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38200" y="1825624"/>
            <a:ext cx="5001285" cy="407473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34933419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13314"/>
                                        </p:tgtEl>
                                        <p:attrNameLst>
                                          <p:attrName>style.visibility</p:attrName>
                                        </p:attrNameLst>
                                      </p:cBhvr>
                                      <p:to>
                                        <p:strVal val="visible"/>
                                      </p:to>
                                    </p:set>
                                    <p:anim calcmode="lin" valueType="num">
                                      <p:cBhvr additive="base">
                                        <p:cTn id="7" dur="500" fill="hold"/>
                                        <p:tgtEl>
                                          <p:spTgt spid="13314"/>
                                        </p:tgtEl>
                                        <p:attrNameLst>
                                          <p:attrName>ppt_x</p:attrName>
                                        </p:attrNameLst>
                                      </p:cBhvr>
                                      <p:tavLst>
                                        <p:tav tm="0">
                                          <p:val>
                                            <p:strVal val="#ppt_x"/>
                                          </p:val>
                                        </p:tav>
                                        <p:tav tm="100000">
                                          <p:val>
                                            <p:strVal val="#ppt_x"/>
                                          </p:val>
                                        </p:tav>
                                      </p:tavLst>
                                    </p:anim>
                                    <p:anim calcmode="lin" valueType="num">
                                      <p:cBhvr additive="base">
                                        <p:cTn id="8" dur="500" fill="hold"/>
                                        <p:tgtEl>
                                          <p:spTgt spid="13314"/>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5"/>
                                        </p:tgtEl>
                                        <p:attrNameLst>
                                          <p:attrName>style.visibility</p:attrName>
                                        </p:attrNameLst>
                                      </p:cBhvr>
                                      <p:to>
                                        <p:strVal val="visible"/>
                                      </p:to>
                                    </p:set>
                                    <p:anim calcmode="lin" valueType="num">
                                      <p:cBhvr additive="base">
                                        <p:cTn id="11" dur="500" fill="hold"/>
                                        <p:tgtEl>
                                          <p:spTgt spid="5"/>
                                        </p:tgtEl>
                                        <p:attrNameLst>
                                          <p:attrName>ppt_x</p:attrName>
                                        </p:attrNameLst>
                                      </p:cBhvr>
                                      <p:tavLst>
                                        <p:tav tm="0">
                                          <p:val>
                                            <p:strVal val="#ppt_x"/>
                                          </p:val>
                                        </p:tav>
                                        <p:tav tm="100000">
                                          <p:val>
                                            <p:strVal val="#ppt_x"/>
                                          </p:val>
                                        </p:tav>
                                      </p:tavLst>
                                    </p:anim>
                                    <p:anim calcmode="lin" valueType="num">
                                      <p:cBhvr additive="base">
                                        <p:cTn id="12" dur="500" fill="hold"/>
                                        <p:tgtEl>
                                          <p:spTgt spid="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92285"/>
            <a:ext cx="10515600" cy="1325563"/>
          </a:xfrm>
        </p:spPr>
        <p:txBody>
          <a:bodyPr/>
          <a:lstStyle/>
          <a:p>
            <a:pPr algn="ctr"/>
            <a:r>
              <a:rPr lang="en-IN" dirty="0">
                <a:solidFill>
                  <a:srgbClr val="FF0000"/>
                </a:solidFill>
              </a:rPr>
              <a:t>Carton making</a:t>
            </a:r>
          </a:p>
        </p:txBody>
      </p:sp>
      <p:sp>
        <p:nvSpPr>
          <p:cNvPr id="3" name="Content Placeholder 2"/>
          <p:cNvSpPr>
            <a:spLocks noGrp="1"/>
          </p:cNvSpPr>
          <p:nvPr>
            <p:ph idx="1"/>
          </p:nvPr>
        </p:nvSpPr>
        <p:spPr/>
        <p:txBody>
          <a:bodyPr>
            <a:normAutofit/>
          </a:bodyPr>
          <a:lstStyle/>
          <a:p>
            <a:pPr algn="just"/>
            <a:r>
              <a:rPr lang="en-IN" dirty="0"/>
              <a:t>There are 3 stages in carton making and distribution.</a:t>
            </a:r>
            <a:br>
              <a:rPr lang="en-IN" dirty="0"/>
            </a:br>
            <a:endParaRPr lang="en-IN" dirty="0"/>
          </a:p>
          <a:p>
            <a:pPr lvl="0" algn="just"/>
            <a:r>
              <a:rPr lang="en-IN" dirty="0"/>
              <a:t>Carton board is printed mostly in sheet form. The most popular printing technique being </a:t>
            </a:r>
            <a:r>
              <a:rPr lang="en-IN" dirty="0">
                <a:solidFill>
                  <a:srgbClr val="FF0000"/>
                </a:solidFill>
              </a:rPr>
              <a:t>offset lithography</a:t>
            </a:r>
            <a:r>
              <a:rPr lang="en-IN" dirty="0"/>
              <a:t>.</a:t>
            </a:r>
          </a:p>
          <a:p>
            <a:pPr algn="just"/>
            <a:endParaRPr lang="en-IN" dirty="0"/>
          </a:p>
        </p:txBody>
      </p:sp>
      <p:pic>
        <p:nvPicPr>
          <p:cNvPr id="5" name="Picture 4"/>
          <p:cNvPicPr>
            <a:picLocks noChangeAspect="1"/>
          </p:cNvPicPr>
          <p:nvPr/>
        </p:nvPicPr>
        <p:blipFill>
          <a:blip r:embed="rId2"/>
          <a:stretch>
            <a:fillRect/>
          </a:stretch>
        </p:blipFill>
        <p:spPr>
          <a:xfrm>
            <a:off x="8392420" y="3897989"/>
            <a:ext cx="3539942" cy="2584292"/>
          </a:xfrm>
          <a:prstGeom prst="rect">
            <a:avLst/>
          </a:prstGeom>
        </p:spPr>
      </p:pic>
      <p:pic>
        <p:nvPicPr>
          <p:cNvPr id="15364" name="Picture 4" descr="Offset Lithography | Lithography, Print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6644" y="3897989"/>
            <a:ext cx="4762500" cy="27813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85614164"/>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92285"/>
            <a:ext cx="10515600" cy="1325563"/>
          </a:xfrm>
        </p:spPr>
        <p:txBody>
          <a:bodyPr/>
          <a:lstStyle/>
          <a:p>
            <a:pPr algn="ctr"/>
            <a:r>
              <a:rPr lang="en-IN" dirty="0">
                <a:solidFill>
                  <a:srgbClr val="FF0000"/>
                </a:solidFill>
              </a:rPr>
              <a:t>Carton making</a:t>
            </a:r>
          </a:p>
        </p:txBody>
      </p:sp>
      <p:sp>
        <p:nvSpPr>
          <p:cNvPr id="3" name="Content Placeholder 2"/>
          <p:cNvSpPr>
            <a:spLocks noGrp="1"/>
          </p:cNvSpPr>
          <p:nvPr>
            <p:ph idx="1"/>
          </p:nvPr>
        </p:nvSpPr>
        <p:spPr/>
        <p:txBody>
          <a:bodyPr>
            <a:normAutofit/>
          </a:bodyPr>
          <a:lstStyle/>
          <a:p>
            <a:pPr lvl="0" algn="just"/>
            <a:r>
              <a:rPr lang="en-IN" dirty="0" smtClean="0"/>
              <a:t>The </a:t>
            </a:r>
            <a:r>
              <a:rPr lang="en-IN" dirty="0"/>
              <a:t>next step is </a:t>
            </a:r>
            <a:r>
              <a:rPr lang="en-IN" dirty="0">
                <a:solidFill>
                  <a:srgbClr val="FF0000"/>
                </a:solidFill>
              </a:rPr>
              <a:t>cutting and creasing</a:t>
            </a:r>
            <a:r>
              <a:rPr lang="en-IN" dirty="0"/>
              <a:t>. Here the carton blanks are cut out and the folding lines are made. The outer trim is then stripped off.</a:t>
            </a:r>
          </a:p>
          <a:p>
            <a:pPr lvl="0" algn="just"/>
            <a:r>
              <a:rPr lang="en-IN" dirty="0"/>
              <a:t>The individual carton which is still flat is then passed through a </a:t>
            </a:r>
            <a:r>
              <a:rPr lang="en-IN" dirty="0">
                <a:solidFill>
                  <a:srgbClr val="FF0000"/>
                </a:solidFill>
              </a:rPr>
              <a:t>folding</a:t>
            </a:r>
            <a:r>
              <a:rPr lang="en-IN" dirty="0"/>
              <a:t> and </a:t>
            </a:r>
            <a:r>
              <a:rPr lang="en-IN" dirty="0">
                <a:solidFill>
                  <a:srgbClr val="FF0000"/>
                </a:solidFill>
              </a:rPr>
              <a:t>gluing machine </a:t>
            </a:r>
            <a:r>
              <a:rPr lang="en-IN" dirty="0"/>
              <a:t>at very high speeds, when a skillet is obtained.</a:t>
            </a:r>
          </a:p>
          <a:p>
            <a:pPr algn="just"/>
            <a:r>
              <a:rPr lang="en-IN" dirty="0" smtClean="0"/>
              <a:t>Then </a:t>
            </a:r>
            <a:r>
              <a:rPr lang="en-IN" dirty="0"/>
              <a:t>the folding cartons (in the form of either blank or skillet) is supplied to the carton user in a lay flat condition.</a:t>
            </a:r>
          </a:p>
          <a:p>
            <a:pPr algn="just"/>
            <a:endParaRPr lang="en-IN" dirty="0"/>
          </a:p>
        </p:txBody>
      </p:sp>
    </p:spTree>
    <p:extLst>
      <p:ext uri="{BB962C8B-B14F-4D97-AF65-F5344CB8AC3E}">
        <p14:creationId xmlns:p14="http://schemas.microsoft.com/office/powerpoint/2010/main" val="2917686119"/>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Carton making</a:t>
            </a:r>
            <a:endParaRPr lang="en-IN" dirty="0"/>
          </a:p>
        </p:txBody>
      </p:sp>
      <p:pic>
        <p:nvPicPr>
          <p:cNvPr id="14338" name="Picture 2" descr="Corrugated Box and Folding Carton Manufacturing Process with ..."/>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82443" y="2355307"/>
            <a:ext cx="12027114" cy="374672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54340326"/>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normAutofit/>
          </a:bodyPr>
          <a:lstStyle/>
          <a:p>
            <a:pPr algn="just"/>
            <a:r>
              <a:rPr lang="en-IN" dirty="0"/>
              <a:t>The </a:t>
            </a:r>
            <a:r>
              <a:rPr lang="en-IN" dirty="0">
                <a:solidFill>
                  <a:srgbClr val="FF0000"/>
                </a:solidFill>
              </a:rPr>
              <a:t>carton must be stiff </a:t>
            </a:r>
            <a:r>
              <a:rPr lang="en-IN" dirty="0"/>
              <a:t>enough to hold the contents without bulging. The bulged cartons are difficult to stack, will have poor appearance and the contents may leak out. </a:t>
            </a:r>
            <a:endParaRPr lang="en-IN" dirty="0" smtClean="0"/>
          </a:p>
          <a:p>
            <a:pPr algn="just"/>
            <a:r>
              <a:rPr lang="en-IN" dirty="0" smtClean="0"/>
              <a:t>The </a:t>
            </a:r>
            <a:r>
              <a:rPr lang="en-IN" dirty="0">
                <a:solidFill>
                  <a:srgbClr val="FF0000"/>
                </a:solidFill>
              </a:rPr>
              <a:t>creasing operation </a:t>
            </a:r>
            <a:r>
              <a:rPr lang="en-IN" dirty="0"/>
              <a:t>is one of the </a:t>
            </a:r>
            <a:r>
              <a:rPr lang="en-IN" dirty="0">
                <a:solidFill>
                  <a:srgbClr val="FF0000"/>
                </a:solidFill>
              </a:rPr>
              <a:t>important factors </a:t>
            </a:r>
            <a:r>
              <a:rPr lang="en-IN" dirty="0"/>
              <a:t>in determining the quality of a carton. </a:t>
            </a:r>
            <a:endParaRPr lang="en-IN" dirty="0" smtClean="0"/>
          </a:p>
          <a:p>
            <a:pPr algn="just"/>
            <a:r>
              <a:rPr lang="en-IN" dirty="0" smtClean="0"/>
              <a:t>The </a:t>
            </a:r>
            <a:r>
              <a:rPr lang="en-IN" dirty="0"/>
              <a:t>function of a crease is to weaken the structure of the board. Bowed sides are formed by creases that are too stiff compared to stiffness of the board. </a:t>
            </a:r>
          </a:p>
        </p:txBody>
      </p:sp>
    </p:spTree>
    <p:extLst>
      <p:ext uri="{BB962C8B-B14F-4D97-AF65-F5344CB8AC3E}">
        <p14:creationId xmlns:p14="http://schemas.microsoft.com/office/powerpoint/2010/main" val="3126090102"/>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Carton making</a:t>
            </a:r>
            <a:endParaRPr lang="en-IN" dirty="0"/>
          </a:p>
        </p:txBody>
      </p:sp>
      <p:pic>
        <p:nvPicPr>
          <p:cNvPr id="1026" name="Picture 2" descr="Die-cutting and creasing - Iggesund"/>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307032" y="2288006"/>
            <a:ext cx="5077548" cy="4132746"/>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Die-cutting and creasing - Iggesund"/>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79831" y="2288006"/>
            <a:ext cx="5077546" cy="413274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6078210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Creasing conditions</a:t>
            </a:r>
          </a:p>
        </p:txBody>
      </p:sp>
      <p:sp>
        <p:nvSpPr>
          <p:cNvPr id="3" name="Content Placeholder 2"/>
          <p:cNvSpPr>
            <a:spLocks noGrp="1"/>
          </p:cNvSpPr>
          <p:nvPr>
            <p:ph idx="1"/>
          </p:nvPr>
        </p:nvSpPr>
        <p:spPr/>
        <p:txBody>
          <a:bodyPr/>
          <a:lstStyle/>
          <a:p>
            <a:pPr algn="just"/>
            <a:r>
              <a:rPr lang="en-IN" dirty="0"/>
              <a:t>The </a:t>
            </a:r>
            <a:r>
              <a:rPr lang="en-IN" dirty="0">
                <a:solidFill>
                  <a:srgbClr val="FF0000"/>
                </a:solidFill>
              </a:rPr>
              <a:t>quality of the crease </a:t>
            </a:r>
            <a:r>
              <a:rPr lang="en-IN" dirty="0"/>
              <a:t>is affected by moisture content, relative humidity of the atmosphere, the thickness of the board as well as creasing </a:t>
            </a:r>
            <a:r>
              <a:rPr lang="en-IN" dirty="0" smtClean="0"/>
              <a:t>conditions.</a:t>
            </a:r>
            <a:endParaRPr lang="en-IN" dirty="0"/>
          </a:p>
          <a:p>
            <a:pPr algn="just"/>
            <a:r>
              <a:rPr lang="en-IN" dirty="0" smtClean="0"/>
              <a:t>Creasing </a:t>
            </a:r>
            <a:r>
              <a:rPr lang="en-IN" dirty="0"/>
              <a:t>conditions include </a:t>
            </a:r>
            <a:r>
              <a:rPr lang="en-IN" dirty="0">
                <a:solidFill>
                  <a:srgbClr val="FF0000"/>
                </a:solidFill>
              </a:rPr>
              <a:t>rule thickness, grove width and the pressure exerted </a:t>
            </a:r>
            <a:r>
              <a:rPr lang="en-IN" dirty="0"/>
              <a:t>during the operation. </a:t>
            </a:r>
            <a:endParaRPr lang="en-IN" dirty="0" smtClean="0"/>
          </a:p>
          <a:p>
            <a:pPr algn="just"/>
            <a:endParaRPr lang="en-IN" dirty="0"/>
          </a:p>
        </p:txBody>
      </p:sp>
    </p:spTree>
    <p:extLst>
      <p:ext uri="{BB962C8B-B14F-4D97-AF65-F5344CB8AC3E}">
        <p14:creationId xmlns:p14="http://schemas.microsoft.com/office/powerpoint/2010/main" val="101190792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Types of cartons</a:t>
            </a:r>
          </a:p>
        </p:txBody>
      </p:sp>
      <p:sp>
        <p:nvSpPr>
          <p:cNvPr id="3" name="Content Placeholder 2"/>
          <p:cNvSpPr>
            <a:spLocks noGrp="1"/>
          </p:cNvSpPr>
          <p:nvPr>
            <p:ph idx="1"/>
          </p:nvPr>
        </p:nvSpPr>
        <p:spPr/>
        <p:txBody>
          <a:bodyPr/>
          <a:lstStyle/>
          <a:p>
            <a:r>
              <a:rPr lang="en-IN" dirty="0"/>
              <a:t>A variety of shapes of folding cartons are available and used by trade</a:t>
            </a:r>
            <a:r>
              <a:rPr lang="en-IN" dirty="0" smtClean="0"/>
              <a:t>.</a:t>
            </a:r>
          </a:p>
          <a:p>
            <a:r>
              <a:rPr lang="en-IN" dirty="0" smtClean="0"/>
              <a:t>Two </a:t>
            </a:r>
            <a:r>
              <a:rPr lang="en-IN" dirty="0"/>
              <a:t>major </a:t>
            </a:r>
            <a:r>
              <a:rPr lang="en-IN" dirty="0" smtClean="0"/>
              <a:t>classes</a:t>
            </a:r>
            <a:r>
              <a:rPr lang="en-IN" dirty="0"/>
              <a:t/>
            </a:r>
            <a:br>
              <a:rPr lang="en-IN" dirty="0"/>
            </a:br>
            <a:endParaRPr lang="en-IN" dirty="0"/>
          </a:p>
          <a:p>
            <a:pPr lvl="1"/>
            <a:r>
              <a:rPr lang="en-IN" dirty="0"/>
              <a:t>Tray type</a:t>
            </a:r>
          </a:p>
          <a:p>
            <a:pPr lvl="1"/>
            <a:r>
              <a:rPr lang="en-IN" dirty="0"/>
              <a:t>Tube type</a:t>
            </a:r>
          </a:p>
          <a:p>
            <a:pPr marL="0" indent="0">
              <a:buNone/>
            </a:pPr>
            <a:endParaRPr lang="en-IN" dirty="0"/>
          </a:p>
          <a:p>
            <a:endParaRPr lang="en-IN" dirty="0"/>
          </a:p>
        </p:txBody>
      </p:sp>
      <p:pic>
        <p:nvPicPr>
          <p:cNvPr id="2050" name="Picture 2" descr="tray type box Suppliers | tray type box विक्रेता and ..."/>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08186" y="4562946"/>
            <a:ext cx="2727179" cy="1881754"/>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descr="Buy 10pcs/lot 5G 5ml Lip Balm Tube Packaging Carton Box 21 colors ..."/>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22613" y="4626297"/>
            <a:ext cx="1934487" cy="1934487"/>
          </a:xfrm>
          <a:prstGeom prst="rect">
            <a:avLst/>
          </a:prstGeom>
          <a:noFill/>
          <a:extLst>
            <a:ext uri="{909E8E84-426E-40DD-AFC4-6F175D3DCCD1}">
              <a14:hiddenFill xmlns:a14="http://schemas.microsoft.com/office/drawing/2010/main">
                <a:solidFill>
                  <a:srgbClr val="FFFFFF"/>
                </a:solidFill>
              </a14:hiddenFill>
            </a:ext>
          </a:extLst>
        </p:spPr>
      </p:pic>
      <p:pic>
        <p:nvPicPr>
          <p:cNvPr id="2054" name="Picture 6" descr="Carton Box Dieline For Bottle Package Mockup Stock Vector ..."/>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b="10264"/>
          <a:stretch/>
        </p:blipFill>
        <p:spPr bwMode="auto">
          <a:xfrm>
            <a:off x="9120612" y="4446861"/>
            <a:ext cx="3044147" cy="211392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0011539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Tray type construction</a:t>
            </a:r>
          </a:p>
        </p:txBody>
      </p:sp>
      <p:sp>
        <p:nvSpPr>
          <p:cNvPr id="3" name="Content Placeholder 2"/>
          <p:cNvSpPr>
            <a:spLocks noGrp="1"/>
          </p:cNvSpPr>
          <p:nvPr>
            <p:ph idx="1"/>
          </p:nvPr>
        </p:nvSpPr>
        <p:spPr/>
        <p:txBody>
          <a:bodyPr/>
          <a:lstStyle/>
          <a:p>
            <a:pPr algn="just"/>
            <a:r>
              <a:rPr lang="en-IN" dirty="0"/>
              <a:t>In these, the side and end wall panels are hinged to an unbroken bottom panel. The closing of the carton is done by a variety of means, such as glue flaps, hook engaging slits etc.</a:t>
            </a:r>
          </a:p>
          <a:p>
            <a:pPr algn="just"/>
            <a:r>
              <a:rPr lang="en-IN" dirty="0" smtClean="0"/>
              <a:t>Trays </a:t>
            </a:r>
            <a:r>
              <a:rPr lang="en-IN" dirty="0"/>
              <a:t>have larger area for initial filling. Hence these are useful in all such cases where it is difficult place the contents through the ends.</a:t>
            </a:r>
          </a:p>
          <a:p>
            <a:pPr algn="just"/>
            <a:endParaRPr lang="en-IN" dirty="0"/>
          </a:p>
        </p:txBody>
      </p:sp>
    </p:spTree>
    <p:extLst>
      <p:ext uri="{BB962C8B-B14F-4D97-AF65-F5344CB8AC3E}">
        <p14:creationId xmlns:p14="http://schemas.microsoft.com/office/powerpoint/2010/main" val="314177025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Tube style</a:t>
            </a:r>
            <a:endParaRPr lang="en-IN" dirty="0">
              <a:solidFill>
                <a:srgbClr val="FF0000"/>
              </a:solidFill>
            </a:endParaRPr>
          </a:p>
        </p:txBody>
      </p:sp>
      <p:sp>
        <p:nvSpPr>
          <p:cNvPr id="3" name="Content Placeholder 2"/>
          <p:cNvSpPr>
            <a:spLocks noGrp="1"/>
          </p:cNvSpPr>
          <p:nvPr>
            <p:ph idx="1"/>
          </p:nvPr>
        </p:nvSpPr>
        <p:spPr/>
        <p:txBody>
          <a:bodyPr>
            <a:normAutofit fontScale="77500" lnSpcReduction="20000"/>
          </a:bodyPr>
          <a:lstStyle/>
          <a:p>
            <a:pPr algn="just"/>
            <a:r>
              <a:rPr lang="en-IN" dirty="0"/>
              <a:t>In general these will have a seam or a flap which is glued at the manufacturers plant. The carton is formed or erected at the user end by applying pressure along the crease lines at the opposite creased edges of the flat carton forms.</a:t>
            </a:r>
            <a:br>
              <a:rPr lang="en-IN" dirty="0"/>
            </a:br>
            <a:r>
              <a:rPr lang="en-IN" dirty="0" smtClean="0"/>
              <a:t>Image.</a:t>
            </a:r>
            <a:r>
              <a:rPr lang="en-IN" dirty="0"/>
              <a:t/>
            </a:r>
            <a:br>
              <a:rPr lang="en-IN" dirty="0"/>
            </a:br>
            <a:r>
              <a:rPr lang="en-IN" dirty="0"/>
              <a:t/>
            </a:r>
            <a:br>
              <a:rPr lang="en-IN" dirty="0"/>
            </a:br>
            <a:r>
              <a:rPr lang="en-IN" dirty="0"/>
              <a:t>The tube types are further subdivided into other categories depending upon the features of end closure</a:t>
            </a:r>
            <a:r>
              <a:rPr lang="en-IN" dirty="0" smtClean="0"/>
              <a:t>.</a:t>
            </a:r>
            <a:endParaRPr lang="en-IN" dirty="0"/>
          </a:p>
          <a:p>
            <a:pPr lvl="1" algn="just"/>
            <a:r>
              <a:rPr lang="en-IN" dirty="0">
                <a:solidFill>
                  <a:srgbClr val="FF0000"/>
                </a:solidFill>
              </a:rPr>
              <a:t>Glue end </a:t>
            </a:r>
            <a:r>
              <a:rPr lang="en-IN" dirty="0" smtClean="0">
                <a:solidFill>
                  <a:srgbClr val="FF0000"/>
                </a:solidFill>
              </a:rPr>
              <a:t>cartons.</a:t>
            </a:r>
            <a:endParaRPr lang="en-IN" dirty="0">
              <a:solidFill>
                <a:srgbClr val="FF0000"/>
              </a:solidFill>
            </a:endParaRPr>
          </a:p>
          <a:p>
            <a:pPr lvl="1" algn="just"/>
            <a:r>
              <a:rPr lang="en-IN" dirty="0">
                <a:solidFill>
                  <a:srgbClr val="FF0000"/>
                </a:solidFill>
              </a:rPr>
              <a:t>Tuck end </a:t>
            </a:r>
            <a:r>
              <a:rPr lang="en-IN" dirty="0" smtClean="0">
                <a:solidFill>
                  <a:srgbClr val="FF0000"/>
                </a:solidFill>
              </a:rPr>
              <a:t>cartons.</a:t>
            </a:r>
            <a:endParaRPr lang="en-IN" dirty="0">
              <a:solidFill>
                <a:srgbClr val="FF0000"/>
              </a:solidFill>
            </a:endParaRPr>
          </a:p>
          <a:p>
            <a:pPr lvl="1" algn="just"/>
            <a:r>
              <a:rPr lang="en-IN" dirty="0">
                <a:solidFill>
                  <a:srgbClr val="FF0000"/>
                </a:solidFill>
              </a:rPr>
              <a:t>Lock end cartons</a:t>
            </a:r>
            <a:r>
              <a:rPr lang="en-IN" dirty="0" smtClean="0"/>
              <a:t>.</a:t>
            </a:r>
          </a:p>
          <a:p>
            <a:pPr marL="457200" lvl="1" indent="0" algn="just">
              <a:buNone/>
            </a:pPr>
            <a:endParaRPr lang="en-IN" dirty="0"/>
          </a:p>
          <a:p>
            <a:pPr algn="just"/>
            <a:r>
              <a:rPr lang="en-IN" dirty="0"/>
              <a:t>In addition to the above there are some special types of construction which may incorporate features of both the types or additional features as in the case of cigarette packs with flip type opening. However, most of the carton manufacturers design cartons in such a way that they use minimum board to hold maximum volume of goods to be packed.</a:t>
            </a:r>
          </a:p>
          <a:p>
            <a:pPr algn="just"/>
            <a:endParaRPr lang="en-IN" dirty="0"/>
          </a:p>
        </p:txBody>
      </p:sp>
    </p:spTree>
    <p:extLst>
      <p:ext uri="{BB962C8B-B14F-4D97-AF65-F5344CB8AC3E}">
        <p14:creationId xmlns:p14="http://schemas.microsoft.com/office/powerpoint/2010/main" val="118237665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Tube style</a:t>
            </a:r>
            <a:endParaRPr lang="en-IN" dirty="0"/>
          </a:p>
        </p:txBody>
      </p:sp>
      <p:pic>
        <p:nvPicPr>
          <p:cNvPr id="7170" name="Picture 2" descr="Folding Carton Structures Defined"/>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54609" y="2187764"/>
            <a:ext cx="5690211" cy="4351338"/>
          </a:xfrm>
          <a:prstGeom prst="rect">
            <a:avLst/>
          </a:prstGeom>
          <a:noFill/>
          <a:extLst>
            <a:ext uri="{909E8E84-426E-40DD-AFC4-6F175D3DCCD1}">
              <a14:hiddenFill xmlns:a14="http://schemas.microsoft.com/office/drawing/2010/main">
                <a:solidFill>
                  <a:srgbClr val="FFFFFF"/>
                </a:solidFill>
              </a14:hiddenFill>
            </a:ext>
          </a:extLst>
        </p:spPr>
      </p:pic>
      <p:pic>
        <p:nvPicPr>
          <p:cNvPr id="7172" name="Picture 4" descr="Packaging Primer 101: Folding Cartons - Redimark"/>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306146" y="2185403"/>
            <a:ext cx="4633455" cy="4353700"/>
          </a:xfrm>
          <a:prstGeom prst="rect">
            <a:avLst/>
          </a:prstGeom>
          <a:noFill/>
          <a:extLst>
            <a:ext uri="{909E8E84-426E-40DD-AFC4-6F175D3DCCD1}">
              <a14:hiddenFill xmlns:a14="http://schemas.microsoft.com/office/drawing/2010/main">
                <a:solidFill>
                  <a:srgbClr val="FFFFFF"/>
                </a:solidFill>
              </a14:hiddenFill>
            </a:ext>
          </a:extLst>
        </p:spPr>
      </p:pic>
      <p:sp>
        <p:nvSpPr>
          <p:cNvPr id="3" name="Rectangle 2"/>
          <p:cNvSpPr/>
          <p:nvPr/>
        </p:nvSpPr>
        <p:spPr>
          <a:xfrm>
            <a:off x="6283215" y="5534861"/>
            <a:ext cx="1780296" cy="369332"/>
          </a:xfrm>
          <a:prstGeom prst="rect">
            <a:avLst/>
          </a:prstGeom>
        </p:spPr>
        <p:txBody>
          <a:bodyPr wrap="none">
            <a:spAutoFit/>
          </a:bodyPr>
          <a:lstStyle/>
          <a:p>
            <a:r>
              <a:rPr lang="en-IN" dirty="0">
                <a:solidFill>
                  <a:srgbClr val="FF0000"/>
                </a:solidFill>
              </a:rPr>
              <a:t>Glue end cartons</a:t>
            </a:r>
            <a:endParaRPr lang="en-IN" dirty="0"/>
          </a:p>
        </p:txBody>
      </p:sp>
    </p:spTree>
    <p:extLst>
      <p:ext uri="{BB962C8B-B14F-4D97-AF65-F5344CB8AC3E}">
        <p14:creationId xmlns:p14="http://schemas.microsoft.com/office/powerpoint/2010/main" val="321963529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Tube style</a:t>
            </a:r>
            <a:endParaRPr lang="en-IN" dirty="0"/>
          </a:p>
        </p:txBody>
      </p:sp>
      <p:pic>
        <p:nvPicPr>
          <p:cNvPr id="5122" name="Picture 2" descr="Box Styles for Folding Cartons | Fashion box, Style, Packaging design"/>
          <p:cNvPicPr>
            <a:picLocks noGrp="1" noChangeAspect="1" noChangeArrowheads="1"/>
          </p:cNvPicPr>
          <p:nvPr>
            <p:ph idx="1"/>
          </p:nvPr>
        </p:nvPicPr>
        <p:blipFill rotWithShape="1">
          <a:blip r:embed="rId2">
            <a:extLst>
              <a:ext uri="{28A0092B-C50C-407E-A947-70E740481C1C}">
                <a14:useLocalDpi xmlns:a14="http://schemas.microsoft.com/office/drawing/2010/main" val="0"/>
              </a:ext>
            </a:extLst>
          </a:blip>
          <a:srcRect b="4605"/>
          <a:stretch/>
        </p:blipFill>
        <p:spPr bwMode="auto">
          <a:xfrm>
            <a:off x="294991" y="2435332"/>
            <a:ext cx="4261289" cy="4065056"/>
          </a:xfrm>
          <a:prstGeom prst="rect">
            <a:avLst/>
          </a:prstGeom>
          <a:noFill/>
          <a:extLst>
            <a:ext uri="{909E8E84-426E-40DD-AFC4-6F175D3DCCD1}">
              <a14:hiddenFill xmlns:a14="http://schemas.microsoft.com/office/drawing/2010/main">
                <a:solidFill>
                  <a:srgbClr val="FFFFFF"/>
                </a:solidFill>
              </a14:hiddenFill>
            </a:ext>
          </a:extLst>
        </p:spPr>
      </p:pic>
      <p:pic>
        <p:nvPicPr>
          <p:cNvPr id="5124" name="Picture 4" descr="Box Styles for Folding Cartons - How to Buy Packagi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855339" y="2435332"/>
            <a:ext cx="4065056" cy="4065056"/>
          </a:xfrm>
          <a:prstGeom prst="rect">
            <a:avLst/>
          </a:prstGeom>
          <a:noFill/>
          <a:extLst>
            <a:ext uri="{909E8E84-426E-40DD-AFC4-6F175D3DCCD1}">
              <a14:hiddenFill xmlns:a14="http://schemas.microsoft.com/office/drawing/2010/main">
                <a:solidFill>
                  <a:srgbClr val="FFFFFF"/>
                </a:solidFill>
              </a14:hiddenFill>
            </a:ext>
          </a:extLst>
        </p:spPr>
      </p:pic>
      <p:sp>
        <p:nvSpPr>
          <p:cNvPr id="3" name="Rectangle 2"/>
          <p:cNvSpPr/>
          <p:nvPr/>
        </p:nvSpPr>
        <p:spPr>
          <a:xfrm>
            <a:off x="4715062" y="6315722"/>
            <a:ext cx="1765996" cy="369332"/>
          </a:xfrm>
          <a:prstGeom prst="rect">
            <a:avLst/>
          </a:prstGeom>
        </p:spPr>
        <p:txBody>
          <a:bodyPr wrap="none">
            <a:spAutoFit/>
          </a:bodyPr>
          <a:lstStyle/>
          <a:p>
            <a:r>
              <a:rPr lang="en-IN" dirty="0">
                <a:solidFill>
                  <a:srgbClr val="FF0000"/>
                </a:solidFill>
              </a:rPr>
              <a:t>Tuck end cartons</a:t>
            </a:r>
            <a:endParaRPr lang="en-IN" dirty="0"/>
          </a:p>
        </p:txBody>
      </p:sp>
    </p:spTree>
    <p:extLst>
      <p:ext uri="{BB962C8B-B14F-4D97-AF65-F5344CB8AC3E}">
        <p14:creationId xmlns:p14="http://schemas.microsoft.com/office/powerpoint/2010/main" val="137804432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Tube style</a:t>
            </a:r>
            <a:endParaRPr lang="en-IN" dirty="0"/>
          </a:p>
        </p:txBody>
      </p:sp>
      <p:pic>
        <p:nvPicPr>
          <p:cNvPr id="6146" name="Picture 2" descr="Lock End Chipboard Cartons | Davpack"/>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8002508" y="2947912"/>
            <a:ext cx="3810000" cy="3810000"/>
          </a:xfrm>
          <a:prstGeom prst="rect">
            <a:avLst/>
          </a:prstGeom>
          <a:noFill/>
          <a:extLst>
            <a:ext uri="{909E8E84-426E-40DD-AFC4-6F175D3DCCD1}">
              <a14:hiddenFill xmlns:a14="http://schemas.microsoft.com/office/drawing/2010/main">
                <a:solidFill>
                  <a:srgbClr val="FFFFFF"/>
                </a:solidFill>
              </a14:hiddenFill>
            </a:ext>
          </a:extLst>
        </p:spPr>
      </p:pic>
      <p:pic>
        <p:nvPicPr>
          <p:cNvPr id="6148" name="Picture 4" descr="Box Styles for Folding Cartons (With images) | Fashion box, Snap ..."/>
          <p:cNvPicPr>
            <a:picLocks noChangeAspect="1" noChangeArrowheads="1"/>
          </p:cNvPicPr>
          <p:nvPr/>
        </p:nvPicPr>
        <p:blipFill rotWithShape="1">
          <a:blip r:embed="rId3">
            <a:extLst>
              <a:ext uri="{28A0092B-C50C-407E-A947-70E740481C1C}">
                <a14:useLocalDpi xmlns:a14="http://schemas.microsoft.com/office/drawing/2010/main" val="0"/>
              </a:ext>
            </a:extLst>
          </a:blip>
          <a:srcRect t="10371"/>
          <a:stretch/>
        </p:blipFill>
        <p:spPr bwMode="auto">
          <a:xfrm>
            <a:off x="153909" y="2947912"/>
            <a:ext cx="4290588" cy="3845621"/>
          </a:xfrm>
          <a:prstGeom prst="rect">
            <a:avLst/>
          </a:prstGeom>
          <a:noFill/>
          <a:extLst>
            <a:ext uri="{909E8E84-426E-40DD-AFC4-6F175D3DCCD1}">
              <a14:hiddenFill xmlns:a14="http://schemas.microsoft.com/office/drawing/2010/main">
                <a:solidFill>
                  <a:srgbClr val="FFFFFF"/>
                </a:solidFill>
              </a14:hiddenFill>
            </a:ext>
          </a:extLst>
        </p:spPr>
      </p:pic>
      <p:sp>
        <p:nvSpPr>
          <p:cNvPr id="3" name="Rectangle 2"/>
          <p:cNvSpPr/>
          <p:nvPr/>
        </p:nvSpPr>
        <p:spPr>
          <a:xfrm>
            <a:off x="5475616" y="6177657"/>
            <a:ext cx="1765868" cy="369332"/>
          </a:xfrm>
          <a:prstGeom prst="rect">
            <a:avLst/>
          </a:prstGeom>
        </p:spPr>
        <p:txBody>
          <a:bodyPr wrap="none">
            <a:spAutoFit/>
          </a:bodyPr>
          <a:lstStyle/>
          <a:p>
            <a:r>
              <a:rPr lang="en-IN" dirty="0">
                <a:solidFill>
                  <a:srgbClr val="FF0000"/>
                </a:solidFill>
              </a:rPr>
              <a:t>Lock end cartons</a:t>
            </a:r>
            <a:endParaRPr lang="en-IN" dirty="0"/>
          </a:p>
        </p:txBody>
      </p:sp>
    </p:spTree>
    <p:extLst>
      <p:ext uri="{BB962C8B-B14F-4D97-AF65-F5344CB8AC3E}">
        <p14:creationId xmlns:p14="http://schemas.microsoft.com/office/powerpoint/2010/main" val="126233044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8194" name="Picture 2" descr="https://i7.pngguru.com/preview/661/28/963/paper-cigarette-pack-box-packaging-and-labeling-vector-cigarettes.jpg"/>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838200" y="2260191"/>
            <a:ext cx="3239057" cy="435133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4860104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Corrugated Fibre Board Boxes</a:t>
            </a:r>
            <a:endParaRPr lang="en-IN" dirty="0">
              <a:solidFill>
                <a:srgbClr val="FF0000"/>
              </a:solidFill>
            </a:endParaRPr>
          </a:p>
        </p:txBody>
      </p:sp>
      <p:sp>
        <p:nvSpPr>
          <p:cNvPr id="3" name="Content Placeholder 2"/>
          <p:cNvSpPr>
            <a:spLocks noGrp="1"/>
          </p:cNvSpPr>
          <p:nvPr>
            <p:ph idx="1"/>
          </p:nvPr>
        </p:nvSpPr>
        <p:spPr/>
        <p:txBody>
          <a:bodyPr>
            <a:normAutofit fontScale="92500" lnSpcReduction="10000"/>
          </a:bodyPr>
          <a:lstStyle/>
          <a:p>
            <a:pPr algn="just"/>
            <a:r>
              <a:rPr lang="en-IN" dirty="0"/>
              <a:t>The </a:t>
            </a:r>
            <a:r>
              <a:rPr lang="en-IN" dirty="0">
                <a:solidFill>
                  <a:srgbClr val="FF0000"/>
                </a:solidFill>
              </a:rPr>
              <a:t>packaging code of British standard institution </a:t>
            </a:r>
            <a:r>
              <a:rPr lang="en-IN" dirty="0"/>
              <a:t>defines corrugated board as one or more corrugated sheets of paper faced on both sides with flat paper. </a:t>
            </a:r>
            <a:endParaRPr lang="en-IN" dirty="0" smtClean="0"/>
          </a:p>
          <a:p>
            <a:pPr algn="just"/>
            <a:r>
              <a:rPr lang="en-IN" dirty="0" smtClean="0"/>
              <a:t>The </a:t>
            </a:r>
            <a:r>
              <a:rPr lang="en-IN" dirty="0"/>
              <a:t>paper that is corrugated (or fluted) is referred as </a:t>
            </a:r>
            <a:r>
              <a:rPr lang="en-IN" dirty="0">
                <a:solidFill>
                  <a:srgbClr val="FF0000"/>
                </a:solidFill>
              </a:rPr>
              <a:t>corrugating medium or fluting </a:t>
            </a:r>
            <a:r>
              <a:rPr lang="en-IN" dirty="0" smtClean="0">
                <a:solidFill>
                  <a:srgbClr val="FF0000"/>
                </a:solidFill>
              </a:rPr>
              <a:t>medium.</a:t>
            </a:r>
          </a:p>
          <a:p>
            <a:pPr algn="just"/>
            <a:r>
              <a:rPr lang="en-IN" dirty="0" smtClean="0"/>
              <a:t>Paper </a:t>
            </a:r>
            <a:r>
              <a:rPr lang="en-IN" dirty="0"/>
              <a:t>that is used as facing (That is the paper glued to corrugated sheet on each side) is referred to as a </a:t>
            </a:r>
            <a:r>
              <a:rPr lang="en-IN" dirty="0">
                <a:solidFill>
                  <a:srgbClr val="FF0000"/>
                </a:solidFill>
              </a:rPr>
              <a:t>liner</a:t>
            </a:r>
            <a:r>
              <a:rPr lang="en-IN" dirty="0"/>
              <a:t>. </a:t>
            </a:r>
            <a:endParaRPr lang="en-IN" dirty="0" smtClean="0"/>
          </a:p>
          <a:p>
            <a:pPr algn="just"/>
            <a:r>
              <a:rPr lang="en-IN" dirty="0" smtClean="0"/>
              <a:t>The </a:t>
            </a:r>
            <a:r>
              <a:rPr lang="en-IN" dirty="0"/>
              <a:t>operation of gluing the liner to the corrugated sheet is called </a:t>
            </a:r>
            <a:r>
              <a:rPr lang="en-IN" dirty="0">
                <a:solidFill>
                  <a:srgbClr val="FF0000"/>
                </a:solidFill>
              </a:rPr>
              <a:t>facing</a:t>
            </a:r>
            <a:r>
              <a:rPr lang="en-IN" dirty="0"/>
              <a:t>. </a:t>
            </a:r>
            <a:endParaRPr lang="en-IN" dirty="0" smtClean="0"/>
          </a:p>
          <a:p>
            <a:pPr algn="just"/>
            <a:r>
              <a:rPr lang="en-IN" dirty="0" smtClean="0"/>
              <a:t>The </a:t>
            </a:r>
            <a:r>
              <a:rPr lang="en-IN" dirty="0"/>
              <a:t>fluted sheet faced only on one side is called </a:t>
            </a:r>
            <a:r>
              <a:rPr lang="en-IN" dirty="0">
                <a:solidFill>
                  <a:srgbClr val="FF0000"/>
                </a:solidFill>
              </a:rPr>
              <a:t>single faced paper </a:t>
            </a:r>
            <a:r>
              <a:rPr lang="en-IN" dirty="0"/>
              <a:t>which is used as a cushioning material for packaged goods to prevent internal damage with the carton or a box.</a:t>
            </a:r>
          </a:p>
          <a:p>
            <a:pPr algn="just"/>
            <a:endParaRPr lang="en-IN" dirty="0"/>
          </a:p>
        </p:txBody>
      </p:sp>
    </p:spTree>
    <p:extLst>
      <p:ext uri="{BB962C8B-B14F-4D97-AF65-F5344CB8AC3E}">
        <p14:creationId xmlns:p14="http://schemas.microsoft.com/office/powerpoint/2010/main" val="125990407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Corrugated Fibre Board Boxes</a:t>
            </a:r>
            <a:endParaRPr lang="en-IN" dirty="0"/>
          </a:p>
        </p:txBody>
      </p:sp>
      <p:pic>
        <p:nvPicPr>
          <p:cNvPr id="5" name="Content Placeholder 4"/>
          <p:cNvPicPr>
            <a:picLocks noGrp="1" noChangeAspect="1"/>
          </p:cNvPicPr>
          <p:nvPr>
            <p:ph idx="1"/>
          </p:nvPr>
        </p:nvPicPr>
        <p:blipFill>
          <a:blip r:embed="rId2"/>
          <a:stretch>
            <a:fillRect/>
          </a:stretch>
        </p:blipFill>
        <p:spPr>
          <a:xfrm>
            <a:off x="244623" y="1553007"/>
            <a:ext cx="5214615" cy="5214615"/>
          </a:xfrm>
          <a:prstGeom prst="rect">
            <a:avLst/>
          </a:prstGeom>
        </p:spPr>
      </p:pic>
      <p:pic>
        <p:nvPicPr>
          <p:cNvPr id="10244" name="Picture 4" descr="What is Corrugated? | Fefco"/>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995613" y="2587011"/>
            <a:ext cx="5358187" cy="337016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066264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Corrugated Fibre Board Boxes</a:t>
            </a:r>
            <a:endParaRPr lang="en-IN" dirty="0"/>
          </a:p>
        </p:txBody>
      </p:sp>
      <p:pic>
        <p:nvPicPr>
          <p:cNvPr id="11270" name="Picture 6" descr="Corrugated box"/>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53515" y="1720056"/>
            <a:ext cx="6076950" cy="4562476"/>
          </a:xfrm>
          <a:prstGeom prst="rect">
            <a:avLst/>
          </a:prstGeom>
          <a:noFill/>
          <a:extLst>
            <a:ext uri="{909E8E84-426E-40DD-AFC4-6F175D3DCCD1}">
              <a14:hiddenFill xmlns:a14="http://schemas.microsoft.com/office/drawing/2010/main">
                <a:solidFill>
                  <a:srgbClr val="FFFFFF"/>
                </a:solidFill>
              </a14:hiddenFill>
            </a:ext>
          </a:extLst>
        </p:spPr>
      </p:pic>
      <p:pic>
        <p:nvPicPr>
          <p:cNvPr id="11272" name="Picture 8" descr="Types of Packaging – Corrugated Boxes | Corrugated box, Corrugated ..."/>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7623081" y="1931194"/>
            <a:ext cx="4134287" cy="435133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4110652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12290" name="Picture 2" descr="Types of Packaging - Corrugated Boxes - How to Buy Packaging"/>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634905" y="365125"/>
            <a:ext cx="8197158" cy="647357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12414639"/>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9218" name="Picture 2" descr="What Is Corrugated? - Detailed information on common board styles ..."/>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rcRect/>
          <a:stretch>
            <a:fillRect/>
          </a:stretch>
        </p:blipFill>
        <p:spPr bwMode="auto">
          <a:xfrm>
            <a:off x="901574" y="2484839"/>
            <a:ext cx="5029200" cy="2743200"/>
          </a:xfrm>
          <a:prstGeom prst="rect">
            <a:avLst/>
          </a:prstGeom>
          <a:noFill/>
          <a:extLst>
            <a:ext uri="{909E8E84-426E-40DD-AFC4-6F175D3DCCD1}">
              <a14:hiddenFill xmlns:a14="http://schemas.microsoft.com/office/drawing/2010/main">
                <a:solidFill>
                  <a:srgbClr val="FFFFFF"/>
                </a:solidFill>
              </a14:hiddenFill>
            </a:ext>
          </a:extLst>
        </p:spPr>
      </p:pic>
      <p:pic>
        <p:nvPicPr>
          <p:cNvPr id="9220" name="Picture 4" descr="corrugated 1 - Ecobarte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088862" y="3800678"/>
            <a:ext cx="4935899" cy="2781123"/>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p:cNvPicPr>
            <a:picLocks noChangeAspect="1"/>
          </p:cNvPicPr>
          <p:nvPr/>
        </p:nvPicPr>
        <p:blipFill>
          <a:blip r:embed="rId4"/>
          <a:stretch>
            <a:fillRect/>
          </a:stretch>
        </p:blipFill>
        <p:spPr>
          <a:xfrm>
            <a:off x="6096000" y="1027906"/>
            <a:ext cx="2276475" cy="2009775"/>
          </a:xfrm>
          <a:prstGeom prst="rect">
            <a:avLst/>
          </a:prstGeom>
        </p:spPr>
      </p:pic>
    </p:spTree>
    <p:extLst>
      <p:ext uri="{BB962C8B-B14F-4D97-AF65-F5344CB8AC3E}">
        <p14:creationId xmlns:p14="http://schemas.microsoft.com/office/powerpoint/2010/main" val="3642722778"/>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Wall boards</a:t>
            </a:r>
            <a:r>
              <a:rPr lang="en-IN" dirty="0">
                <a:solidFill>
                  <a:srgbClr val="FF0000"/>
                </a:solidFill>
              </a:rPr>
              <a:t/>
            </a:r>
            <a:br>
              <a:rPr lang="en-IN" dirty="0">
                <a:solidFill>
                  <a:srgbClr val="FF0000"/>
                </a:solidFill>
              </a:rPr>
            </a:br>
            <a:endParaRPr lang="en-IN" dirty="0">
              <a:solidFill>
                <a:srgbClr val="FF0000"/>
              </a:solidFill>
            </a:endParaRPr>
          </a:p>
        </p:txBody>
      </p:sp>
      <p:sp>
        <p:nvSpPr>
          <p:cNvPr id="3" name="Content Placeholder 2"/>
          <p:cNvSpPr>
            <a:spLocks noGrp="1"/>
          </p:cNvSpPr>
          <p:nvPr>
            <p:ph idx="1"/>
          </p:nvPr>
        </p:nvSpPr>
        <p:spPr/>
        <p:txBody>
          <a:bodyPr/>
          <a:lstStyle/>
          <a:p>
            <a:pPr algn="just"/>
            <a:r>
              <a:rPr lang="en-IN" dirty="0"/>
              <a:t>Corrugated board is made from a corrugated sheet faced on each side of the fluted sheet is called </a:t>
            </a:r>
            <a:r>
              <a:rPr lang="en-IN" dirty="0">
                <a:solidFill>
                  <a:srgbClr val="FF0000"/>
                </a:solidFill>
              </a:rPr>
              <a:t>single wall board</a:t>
            </a:r>
            <a:r>
              <a:rPr lang="en-IN" dirty="0"/>
              <a:t>.</a:t>
            </a:r>
          </a:p>
          <a:p>
            <a:pPr algn="just"/>
            <a:r>
              <a:rPr lang="en-IN" dirty="0" smtClean="0">
                <a:solidFill>
                  <a:srgbClr val="FF0000"/>
                </a:solidFill>
              </a:rPr>
              <a:t>Double </a:t>
            </a:r>
            <a:r>
              <a:rPr lang="en-IN" dirty="0">
                <a:solidFill>
                  <a:srgbClr val="FF0000"/>
                </a:solidFill>
              </a:rPr>
              <a:t>wall </a:t>
            </a:r>
            <a:r>
              <a:rPr lang="en-IN" dirty="0"/>
              <a:t>board has 3 facings and two fluted sheets with the following sequence. Liner, fluted sheet, centre liner, fluted sheet, liner.</a:t>
            </a:r>
          </a:p>
          <a:p>
            <a:pPr algn="just"/>
            <a:r>
              <a:rPr lang="en-IN" dirty="0">
                <a:solidFill>
                  <a:srgbClr val="FF0000"/>
                </a:solidFill>
              </a:rPr>
              <a:t>Triple wall </a:t>
            </a:r>
            <a:r>
              <a:rPr lang="en-IN" dirty="0"/>
              <a:t>board has seven layers of paper three fluted and four liners alternatively.</a:t>
            </a:r>
          </a:p>
          <a:p>
            <a:pPr algn="just"/>
            <a:endParaRPr lang="en-IN" dirty="0"/>
          </a:p>
        </p:txBody>
      </p:sp>
    </p:spTree>
    <p:extLst>
      <p:ext uri="{BB962C8B-B14F-4D97-AF65-F5344CB8AC3E}">
        <p14:creationId xmlns:p14="http://schemas.microsoft.com/office/powerpoint/2010/main" val="288381078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b="1" dirty="0" smtClean="0">
                <a:solidFill>
                  <a:srgbClr val="FF0000"/>
                </a:solidFill>
              </a:rPr>
              <a:t>Type of papers used as liners</a:t>
            </a:r>
            <a:r>
              <a:rPr lang="en-IN" dirty="0" smtClean="0">
                <a:solidFill>
                  <a:srgbClr val="FF0000"/>
                </a:solidFill>
              </a:rPr>
              <a:t/>
            </a:r>
            <a:br>
              <a:rPr lang="en-IN" dirty="0" smtClean="0">
                <a:solidFill>
                  <a:srgbClr val="FF0000"/>
                </a:solidFill>
              </a:rPr>
            </a:br>
            <a:endParaRPr lang="en-IN" dirty="0">
              <a:solidFill>
                <a:srgbClr val="FF0000"/>
              </a:solidFill>
            </a:endParaRPr>
          </a:p>
        </p:txBody>
      </p:sp>
      <p:sp>
        <p:nvSpPr>
          <p:cNvPr id="3" name="Content Placeholder 2"/>
          <p:cNvSpPr>
            <a:spLocks noGrp="1"/>
          </p:cNvSpPr>
          <p:nvPr>
            <p:ph idx="1"/>
          </p:nvPr>
        </p:nvSpPr>
        <p:spPr/>
        <p:txBody>
          <a:bodyPr>
            <a:normAutofit fontScale="92500" lnSpcReduction="10000"/>
          </a:bodyPr>
          <a:lstStyle/>
          <a:p>
            <a:pPr lvl="0" algn="just"/>
            <a:r>
              <a:rPr lang="en-IN" dirty="0" smtClean="0"/>
              <a:t>Kraft</a:t>
            </a:r>
            <a:endParaRPr lang="en-IN" dirty="0"/>
          </a:p>
          <a:p>
            <a:pPr lvl="0" algn="just"/>
            <a:r>
              <a:rPr lang="en-IN" dirty="0"/>
              <a:t>Test tin paper (also called as jute sheet)</a:t>
            </a:r>
          </a:p>
          <a:p>
            <a:pPr lvl="0" algn="just"/>
            <a:r>
              <a:rPr lang="en-IN" dirty="0"/>
              <a:t>Chip liner made from straw or chip board pulp</a:t>
            </a:r>
          </a:p>
          <a:p>
            <a:pPr algn="just"/>
            <a:r>
              <a:rPr lang="en-IN" dirty="0"/>
              <a:t>K</a:t>
            </a:r>
            <a:r>
              <a:rPr lang="en-IN" dirty="0" smtClean="0"/>
              <a:t>raft </a:t>
            </a:r>
            <a:r>
              <a:rPr lang="en-IN" dirty="0"/>
              <a:t>is the strongest test (made from combination of low grade pulp and craft pulp). </a:t>
            </a:r>
            <a:endParaRPr lang="en-IN" dirty="0" smtClean="0"/>
          </a:p>
          <a:p>
            <a:pPr algn="just"/>
            <a:r>
              <a:rPr lang="en-IN" dirty="0" smtClean="0"/>
              <a:t>The </a:t>
            </a:r>
            <a:r>
              <a:rPr lang="en-IN" dirty="0">
                <a:solidFill>
                  <a:srgbClr val="FF0000"/>
                </a:solidFill>
              </a:rPr>
              <a:t>quality of the liner </a:t>
            </a:r>
            <a:r>
              <a:rPr lang="en-IN" dirty="0"/>
              <a:t>is expressed in terms of basis weight or weight in grams per square meter. </a:t>
            </a:r>
            <a:endParaRPr lang="en-IN" dirty="0" smtClean="0"/>
          </a:p>
          <a:p>
            <a:pPr algn="just"/>
            <a:r>
              <a:rPr lang="en-IN" dirty="0" smtClean="0"/>
              <a:t>Kraft </a:t>
            </a:r>
            <a:r>
              <a:rPr lang="en-IN" dirty="0"/>
              <a:t>liner for corrugated board </a:t>
            </a:r>
            <a:r>
              <a:rPr lang="en-IN" dirty="0">
                <a:solidFill>
                  <a:srgbClr val="FF0000"/>
                </a:solidFill>
              </a:rPr>
              <a:t>should not be less than 130 gsm and 0.23 mm thick</a:t>
            </a:r>
            <a:r>
              <a:rPr lang="en-IN" dirty="0"/>
              <a:t>. </a:t>
            </a:r>
            <a:endParaRPr lang="en-IN" dirty="0" smtClean="0"/>
          </a:p>
          <a:p>
            <a:pPr algn="just"/>
            <a:r>
              <a:rPr lang="en-IN" dirty="0" smtClean="0"/>
              <a:t>If </a:t>
            </a:r>
            <a:r>
              <a:rPr lang="en-IN" dirty="0"/>
              <a:t>other papers are used as liners, then the </a:t>
            </a:r>
            <a:r>
              <a:rPr lang="en-IN" dirty="0" err="1"/>
              <a:t>grammage</a:t>
            </a:r>
            <a:r>
              <a:rPr lang="en-IN" dirty="0"/>
              <a:t> of such papers may be more say 150 gsm.</a:t>
            </a:r>
          </a:p>
          <a:p>
            <a:pPr algn="just"/>
            <a:endParaRPr lang="en-IN" dirty="0"/>
          </a:p>
        </p:txBody>
      </p:sp>
    </p:spTree>
    <p:extLst>
      <p:ext uri="{BB962C8B-B14F-4D97-AF65-F5344CB8AC3E}">
        <p14:creationId xmlns:p14="http://schemas.microsoft.com/office/powerpoint/2010/main" val="3913200590"/>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Types of </a:t>
            </a:r>
            <a:r>
              <a:rPr lang="en-IN" b="1" dirty="0" smtClean="0">
                <a:solidFill>
                  <a:srgbClr val="FF0000"/>
                </a:solidFill>
              </a:rPr>
              <a:t>flutes</a:t>
            </a:r>
            <a:endParaRPr lang="en-IN" dirty="0">
              <a:solidFill>
                <a:srgbClr val="FF0000"/>
              </a:solidFill>
            </a:endParaRPr>
          </a:p>
        </p:txBody>
      </p:sp>
      <p:sp>
        <p:nvSpPr>
          <p:cNvPr id="3" name="Content Placeholder 2"/>
          <p:cNvSpPr>
            <a:spLocks noGrp="1"/>
          </p:cNvSpPr>
          <p:nvPr>
            <p:ph idx="1"/>
          </p:nvPr>
        </p:nvSpPr>
        <p:spPr/>
        <p:txBody>
          <a:bodyPr/>
          <a:lstStyle/>
          <a:p>
            <a:pPr algn="just"/>
            <a:r>
              <a:rPr lang="en-IN" dirty="0" smtClean="0"/>
              <a:t>There </a:t>
            </a:r>
            <a:r>
              <a:rPr lang="en-IN" dirty="0"/>
              <a:t>are four types of flute in general use designated as A B C and E. </a:t>
            </a:r>
            <a:endParaRPr lang="en-IN" dirty="0" smtClean="0"/>
          </a:p>
          <a:p>
            <a:pPr algn="just"/>
            <a:r>
              <a:rPr lang="en-IN" dirty="0" smtClean="0"/>
              <a:t>They </a:t>
            </a:r>
            <a:r>
              <a:rPr lang="en-IN" dirty="0"/>
              <a:t>are distinguished on the basis of </a:t>
            </a:r>
            <a:r>
              <a:rPr lang="en-IN" dirty="0">
                <a:solidFill>
                  <a:srgbClr val="FF0000"/>
                </a:solidFill>
              </a:rPr>
              <a:t>flute height </a:t>
            </a:r>
            <a:r>
              <a:rPr lang="en-IN" dirty="0"/>
              <a:t>and </a:t>
            </a:r>
            <a:r>
              <a:rPr lang="en-IN" dirty="0">
                <a:solidFill>
                  <a:srgbClr val="FF0000"/>
                </a:solidFill>
              </a:rPr>
              <a:t>number of corrugations per unit length</a:t>
            </a:r>
            <a:r>
              <a:rPr lang="en-IN" dirty="0"/>
              <a:t>.</a:t>
            </a:r>
          </a:p>
          <a:p>
            <a:pPr algn="just"/>
            <a:endParaRPr lang="en-IN" dirty="0"/>
          </a:p>
        </p:txBody>
      </p:sp>
    </p:spTree>
    <p:extLst>
      <p:ext uri="{BB962C8B-B14F-4D97-AF65-F5344CB8AC3E}">
        <p14:creationId xmlns:p14="http://schemas.microsoft.com/office/powerpoint/2010/main" val="1380117900"/>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graphicFrame>
        <p:nvGraphicFramePr>
          <p:cNvPr id="4" name="Content Placeholder 3"/>
          <p:cNvGraphicFramePr>
            <a:graphicFrameLocks noGrp="1"/>
          </p:cNvGraphicFramePr>
          <p:nvPr>
            <p:ph idx="1"/>
            <p:extLst/>
          </p:nvPr>
        </p:nvGraphicFramePr>
        <p:xfrm>
          <a:off x="1050203" y="1865014"/>
          <a:ext cx="7242772" cy="2851840"/>
        </p:xfrm>
        <a:graphic>
          <a:graphicData uri="http://schemas.openxmlformats.org/drawingml/2006/table">
            <a:tbl>
              <a:tblPr firstRow="1" firstCol="1" bandRow="1">
                <a:tableStyleId>{5C22544A-7EE6-4342-B048-85BDC9FD1C3A}</a:tableStyleId>
              </a:tblPr>
              <a:tblGrid>
                <a:gridCol w="1385021">
                  <a:extLst>
                    <a:ext uri="{9D8B030D-6E8A-4147-A177-3AD203B41FA5}">
                      <a16:colId xmlns:a16="http://schemas.microsoft.com/office/drawing/2014/main" val="4173875172"/>
                    </a:ext>
                  </a:extLst>
                </a:gridCol>
                <a:gridCol w="3443493">
                  <a:extLst>
                    <a:ext uri="{9D8B030D-6E8A-4147-A177-3AD203B41FA5}">
                      <a16:colId xmlns:a16="http://schemas.microsoft.com/office/drawing/2014/main" val="4235619653"/>
                    </a:ext>
                  </a:extLst>
                </a:gridCol>
                <a:gridCol w="2414258">
                  <a:extLst>
                    <a:ext uri="{9D8B030D-6E8A-4147-A177-3AD203B41FA5}">
                      <a16:colId xmlns:a16="http://schemas.microsoft.com/office/drawing/2014/main" val="4242966276"/>
                    </a:ext>
                  </a:extLst>
                </a:gridCol>
              </a:tblGrid>
              <a:tr h="570368">
                <a:tc>
                  <a:txBody>
                    <a:bodyPr/>
                    <a:lstStyle/>
                    <a:p>
                      <a:pPr algn="ctr">
                        <a:lnSpc>
                          <a:spcPct val="107000"/>
                        </a:lnSpc>
                        <a:spcAft>
                          <a:spcPts val="1200"/>
                        </a:spcAft>
                      </a:pPr>
                      <a:r>
                        <a:rPr lang="en-IN" sz="1600" dirty="0">
                          <a:effectLst/>
                        </a:rPr>
                        <a:t>Flute form</a:t>
                      </a:r>
                      <a:endParaRPr lang="en-IN"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tc>
                  <a:txBody>
                    <a:bodyPr/>
                    <a:lstStyle/>
                    <a:p>
                      <a:pPr algn="ctr">
                        <a:lnSpc>
                          <a:spcPct val="107000"/>
                        </a:lnSpc>
                        <a:spcAft>
                          <a:spcPts val="1200"/>
                        </a:spcAft>
                      </a:pPr>
                      <a:r>
                        <a:rPr lang="en-IN" sz="1600" dirty="0">
                          <a:effectLst/>
                        </a:rPr>
                        <a:t>Number of Corrugation/meter (mm)</a:t>
                      </a:r>
                      <a:endParaRPr lang="en-IN"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tc>
                  <a:txBody>
                    <a:bodyPr/>
                    <a:lstStyle/>
                    <a:p>
                      <a:pPr algn="ctr">
                        <a:lnSpc>
                          <a:spcPct val="107000"/>
                        </a:lnSpc>
                        <a:spcAft>
                          <a:spcPts val="1200"/>
                        </a:spcAft>
                      </a:pPr>
                      <a:r>
                        <a:rPr lang="en-IN" sz="1600" dirty="0">
                          <a:effectLst/>
                        </a:rPr>
                        <a:t>Corrugation height</a:t>
                      </a:r>
                      <a:endParaRPr lang="en-IN"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extLst>
                  <a:ext uri="{0D108BD9-81ED-4DB2-BD59-A6C34878D82A}">
                    <a16:rowId xmlns:a16="http://schemas.microsoft.com/office/drawing/2014/main" val="2490327202"/>
                  </a:ext>
                </a:extLst>
              </a:tr>
              <a:tr h="570368">
                <a:tc>
                  <a:txBody>
                    <a:bodyPr/>
                    <a:lstStyle/>
                    <a:p>
                      <a:pPr algn="ctr">
                        <a:lnSpc>
                          <a:spcPct val="107000"/>
                        </a:lnSpc>
                        <a:spcAft>
                          <a:spcPts val="1200"/>
                        </a:spcAft>
                      </a:pPr>
                      <a:r>
                        <a:rPr lang="en-IN" sz="1000" dirty="0">
                          <a:effectLst/>
                        </a:rPr>
                        <a:t>A</a:t>
                      </a:r>
                      <a:endParaRPr lang="en-IN"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tc>
                  <a:txBody>
                    <a:bodyPr/>
                    <a:lstStyle/>
                    <a:p>
                      <a:pPr algn="ctr">
                        <a:lnSpc>
                          <a:spcPct val="107000"/>
                        </a:lnSpc>
                        <a:spcAft>
                          <a:spcPts val="1200"/>
                        </a:spcAft>
                      </a:pPr>
                      <a:r>
                        <a:rPr lang="en-IN" sz="1000">
                          <a:effectLst/>
                        </a:rPr>
                        <a:t>105-125</a:t>
                      </a:r>
                      <a:endParaRPr lang="en-IN" sz="110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tc>
                  <a:txBody>
                    <a:bodyPr/>
                    <a:lstStyle/>
                    <a:p>
                      <a:pPr algn="ctr">
                        <a:lnSpc>
                          <a:spcPct val="107000"/>
                        </a:lnSpc>
                        <a:spcAft>
                          <a:spcPts val="1200"/>
                        </a:spcAft>
                      </a:pPr>
                      <a:r>
                        <a:rPr lang="en-IN" sz="1000">
                          <a:effectLst/>
                        </a:rPr>
                        <a:t>4.5-4.7</a:t>
                      </a:r>
                      <a:endParaRPr lang="en-IN" sz="110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extLst>
                  <a:ext uri="{0D108BD9-81ED-4DB2-BD59-A6C34878D82A}">
                    <a16:rowId xmlns:a16="http://schemas.microsoft.com/office/drawing/2014/main" val="19134901"/>
                  </a:ext>
                </a:extLst>
              </a:tr>
              <a:tr h="570368">
                <a:tc>
                  <a:txBody>
                    <a:bodyPr/>
                    <a:lstStyle/>
                    <a:p>
                      <a:pPr algn="ctr">
                        <a:lnSpc>
                          <a:spcPct val="107000"/>
                        </a:lnSpc>
                        <a:spcAft>
                          <a:spcPts val="1200"/>
                        </a:spcAft>
                      </a:pPr>
                      <a:r>
                        <a:rPr lang="en-IN" sz="1000" dirty="0">
                          <a:effectLst/>
                        </a:rPr>
                        <a:t>B</a:t>
                      </a:r>
                      <a:endParaRPr lang="en-IN"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tc>
                  <a:txBody>
                    <a:bodyPr/>
                    <a:lstStyle/>
                    <a:p>
                      <a:pPr algn="ctr">
                        <a:lnSpc>
                          <a:spcPct val="107000"/>
                        </a:lnSpc>
                        <a:spcAft>
                          <a:spcPts val="1200"/>
                        </a:spcAft>
                      </a:pPr>
                      <a:r>
                        <a:rPr lang="en-IN" sz="1000" dirty="0">
                          <a:effectLst/>
                        </a:rPr>
                        <a:t>150-185</a:t>
                      </a:r>
                      <a:endParaRPr lang="en-IN"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tc>
                  <a:txBody>
                    <a:bodyPr/>
                    <a:lstStyle/>
                    <a:p>
                      <a:pPr algn="ctr">
                        <a:lnSpc>
                          <a:spcPct val="107000"/>
                        </a:lnSpc>
                        <a:spcAft>
                          <a:spcPts val="1200"/>
                        </a:spcAft>
                      </a:pPr>
                      <a:r>
                        <a:rPr lang="en-IN" sz="1000">
                          <a:effectLst/>
                        </a:rPr>
                        <a:t>2.1-2.9</a:t>
                      </a:r>
                      <a:endParaRPr lang="en-IN" sz="110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extLst>
                  <a:ext uri="{0D108BD9-81ED-4DB2-BD59-A6C34878D82A}">
                    <a16:rowId xmlns:a16="http://schemas.microsoft.com/office/drawing/2014/main" val="924763997"/>
                  </a:ext>
                </a:extLst>
              </a:tr>
              <a:tr h="570368">
                <a:tc>
                  <a:txBody>
                    <a:bodyPr/>
                    <a:lstStyle/>
                    <a:p>
                      <a:pPr algn="ctr">
                        <a:lnSpc>
                          <a:spcPct val="107000"/>
                        </a:lnSpc>
                        <a:spcAft>
                          <a:spcPts val="1200"/>
                        </a:spcAft>
                      </a:pPr>
                      <a:r>
                        <a:rPr lang="en-IN" sz="1000">
                          <a:effectLst/>
                        </a:rPr>
                        <a:t>C</a:t>
                      </a:r>
                      <a:endParaRPr lang="en-IN" sz="110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tc>
                  <a:txBody>
                    <a:bodyPr/>
                    <a:lstStyle/>
                    <a:p>
                      <a:pPr algn="ctr">
                        <a:lnSpc>
                          <a:spcPct val="107000"/>
                        </a:lnSpc>
                        <a:spcAft>
                          <a:spcPts val="1200"/>
                        </a:spcAft>
                      </a:pPr>
                      <a:r>
                        <a:rPr lang="en-IN" sz="1000">
                          <a:effectLst/>
                        </a:rPr>
                        <a:t>120-145</a:t>
                      </a:r>
                      <a:endParaRPr lang="en-IN" sz="110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tc>
                  <a:txBody>
                    <a:bodyPr/>
                    <a:lstStyle/>
                    <a:p>
                      <a:pPr algn="ctr">
                        <a:lnSpc>
                          <a:spcPct val="107000"/>
                        </a:lnSpc>
                        <a:spcAft>
                          <a:spcPts val="1200"/>
                        </a:spcAft>
                      </a:pPr>
                      <a:r>
                        <a:rPr lang="en-IN" sz="1000">
                          <a:effectLst/>
                        </a:rPr>
                        <a:t>3.5-3.7</a:t>
                      </a:r>
                      <a:endParaRPr lang="en-IN" sz="110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extLst>
                  <a:ext uri="{0D108BD9-81ED-4DB2-BD59-A6C34878D82A}">
                    <a16:rowId xmlns:a16="http://schemas.microsoft.com/office/drawing/2014/main" val="4107997130"/>
                  </a:ext>
                </a:extLst>
              </a:tr>
              <a:tr h="570368">
                <a:tc>
                  <a:txBody>
                    <a:bodyPr/>
                    <a:lstStyle/>
                    <a:p>
                      <a:pPr algn="ctr">
                        <a:lnSpc>
                          <a:spcPct val="107000"/>
                        </a:lnSpc>
                        <a:spcAft>
                          <a:spcPts val="1200"/>
                        </a:spcAft>
                      </a:pPr>
                      <a:r>
                        <a:rPr lang="en-IN" sz="1000">
                          <a:effectLst/>
                        </a:rPr>
                        <a:t>E</a:t>
                      </a:r>
                      <a:endParaRPr lang="en-IN" sz="110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tc>
                  <a:txBody>
                    <a:bodyPr/>
                    <a:lstStyle/>
                    <a:p>
                      <a:pPr algn="ctr">
                        <a:lnSpc>
                          <a:spcPct val="107000"/>
                        </a:lnSpc>
                        <a:spcAft>
                          <a:spcPts val="1200"/>
                        </a:spcAft>
                      </a:pPr>
                      <a:r>
                        <a:rPr lang="en-IN" sz="1000">
                          <a:effectLst/>
                        </a:rPr>
                        <a:t>290-320</a:t>
                      </a:r>
                      <a:endParaRPr lang="en-IN" sz="110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tc>
                  <a:txBody>
                    <a:bodyPr/>
                    <a:lstStyle/>
                    <a:p>
                      <a:pPr algn="ctr">
                        <a:lnSpc>
                          <a:spcPct val="107000"/>
                        </a:lnSpc>
                        <a:spcAft>
                          <a:spcPts val="1200"/>
                        </a:spcAft>
                      </a:pPr>
                      <a:r>
                        <a:rPr lang="en-IN" sz="1000" dirty="0">
                          <a:effectLst/>
                        </a:rPr>
                        <a:t>1.1-1.2</a:t>
                      </a:r>
                      <a:endParaRPr lang="en-IN"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76200" marR="76200" marT="76200" marB="76200" anchor="ctr"/>
                </a:tc>
                <a:extLst>
                  <a:ext uri="{0D108BD9-81ED-4DB2-BD59-A6C34878D82A}">
                    <a16:rowId xmlns:a16="http://schemas.microsoft.com/office/drawing/2014/main" val="3141071194"/>
                  </a:ext>
                </a:extLst>
              </a:tr>
            </a:tbl>
          </a:graphicData>
        </a:graphic>
      </p:graphicFrame>
      <p:pic>
        <p:nvPicPr>
          <p:cNvPr id="14338" name="Picture 2" descr="Corrugated Box Construction (With images) | Corrugated cardboard ..."/>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448550" y="2299581"/>
            <a:ext cx="2286000" cy="426418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75290473"/>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normAutofit/>
          </a:bodyPr>
          <a:lstStyle/>
          <a:p>
            <a:pPr algn="just"/>
            <a:r>
              <a:rPr lang="en-IN" dirty="0" smtClean="0">
                <a:solidFill>
                  <a:srgbClr val="FF0000"/>
                </a:solidFill>
              </a:rPr>
              <a:t>Stiffness </a:t>
            </a:r>
            <a:r>
              <a:rPr lang="en-IN" dirty="0">
                <a:solidFill>
                  <a:srgbClr val="FF0000"/>
                </a:solidFill>
              </a:rPr>
              <a:t>and rigidity </a:t>
            </a:r>
            <a:r>
              <a:rPr lang="en-IN" dirty="0"/>
              <a:t>are the function of number of corrugations per unit length. They increase with number; cushioning ability is a function of height of the corrugations. Different flute forms combine these properties in different proportions.</a:t>
            </a:r>
          </a:p>
          <a:p>
            <a:endParaRPr lang="en-IN" dirty="0"/>
          </a:p>
        </p:txBody>
      </p:sp>
    </p:spTree>
    <p:extLst>
      <p:ext uri="{BB962C8B-B14F-4D97-AF65-F5344CB8AC3E}">
        <p14:creationId xmlns:p14="http://schemas.microsoft.com/office/powerpoint/2010/main" val="2538450007"/>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a:solidFill>
                  <a:srgbClr val="FF0000"/>
                </a:solidFill>
              </a:rPr>
              <a:t>Principle operations in board and box making</a:t>
            </a:r>
            <a:endParaRPr lang="en-IN" dirty="0">
              <a:solidFill>
                <a:srgbClr val="FF0000"/>
              </a:solidFill>
            </a:endParaRPr>
          </a:p>
        </p:txBody>
      </p:sp>
      <p:sp>
        <p:nvSpPr>
          <p:cNvPr id="3" name="Content Placeholder 2"/>
          <p:cNvSpPr>
            <a:spLocks noGrp="1"/>
          </p:cNvSpPr>
          <p:nvPr>
            <p:ph idx="1"/>
          </p:nvPr>
        </p:nvSpPr>
        <p:spPr/>
        <p:txBody>
          <a:bodyPr>
            <a:normAutofit fontScale="62500" lnSpcReduction="20000"/>
          </a:bodyPr>
          <a:lstStyle/>
          <a:p>
            <a:pPr lvl="0"/>
            <a:r>
              <a:rPr lang="en-IN" dirty="0"/>
              <a:t>Corrugate one layer of paper called the fluting or corrugating medium and then using an adhesive, bond it to another layer of paper called liner. This results in a single faced paper.</a:t>
            </a:r>
          </a:p>
          <a:p>
            <a:pPr lvl="0"/>
            <a:r>
              <a:rPr lang="en-IN" dirty="0"/>
              <a:t>Using an adhesive, paste a third layer of paper (the second liner) to the corrugated side of single faced paper producing a single wall board.</a:t>
            </a:r>
          </a:p>
          <a:p>
            <a:pPr lvl="0"/>
            <a:r>
              <a:rPr lang="en-IN" dirty="0"/>
              <a:t>Trim the sheets at the edges, cut into blanks (Blank is nothing but rectangular pieces of required size to make a box).</a:t>
            </a:r>
          </a:p>
          <a:p>
            <a:pPr lvl="0"/>
            <a:r>
              <a:rPr lang="en-IN" dirty="0"/>
              <a:t>Apply indentions or score lines by pressing on the blanks that are perpendicular to the flutes and these score lines later serve as hinges for the box flaps. The type of board decides the width, depth and shape of score line.</a:t>
            </a:r>
          </a:p>
          <a:p>
            <a:pPr lvl="0"/>
            <a:r>
              <a:rPr lang="en-IN" dirty="0"/>
              <a:t>Print the blanks for identification and sales appeal.</a:t>
            </a:r>
          </a:p>
          <a:p>
            <a:pPr lvl="0"/>
            <a:r>
              <a:rPr lang="en-IN" dirty="0"/>
              <a:t>Make slots for the flaps. Small width of the material at the end of the score limes is removed to enable easy folding of the overlapping faces or flaps.</a:t>
            </a:r>
          </a:p>
          <a:p>
            <a:pPr lvl="0"/>
            <a:r>
              <a:rPr lang="en-IN" dirty="0"/>
              <a:t>Apply indentations that are parallel to the flutes that will become edges of the box. These indentations are called creases.</a:t>
            </a:r>
          </a:p>
          <a:p>
            <a:pPr lvl="0"/>
            <a:r>
              <a:rPr lang="en-IN" dirty="0"/>
              <a:t>Fold the blanks on its crease and seal it by stitching/</a:t>
            </a:r>
            <a:r>
              <a:rPr lang="en-IN" dirty="0" err="1"/>
              <a:t>glueing</a:t>
            </a:r>
            <a:r>
              <a:rPr lang="en-IN" dirty="0"/>
              <a:t>/gum taping or by stapling. The box is ready for the user.</a:t>
            </a:r>
          </a:p>
          <a:p>
            <a:endParaRPr lang="en-IN" dirty="0"/>
          </a:p>
        </p:txBody>
      </p:sp>
    </p:spTree>
    <p:extLst>
      <p:ext uri="{BB962C8B-B14F-4D97-AF65-F5344CB8AC3E}">
        <p14:creationId xmlns:p14="http://schemas.microsoft.com/office/powerpoint/2010/main" val="160677834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Strength of the corrugated fibreboard box</a:t>
            </a:r>
            <a:endParaRPr lang="en-IN" dirty="0">
              <a:solidFill>
                <a:srgbClr val="FF0000"/>
              </a:solidFill>
            </a:endParaRPr>
          </a:p>
        </p:txBody>
      </p:sp>
      <p:sp>
        <p:nvSpPr>
          <p:cNvPr id="3" name="Content Placeholder 2"/>
          <p:cNvSpPr>
            <a:spLocks noGrp="1"/>
          </p:cNvSpPr>
          <p:nvPr>
            <p:ph idx="1"/>
          </p:nvPr>
        </p:nvSpPr>
        <p:spPr/>
        <p:txBody>
          <a:bodyPr/>
          <a:lstStyle/>
          <a:p>
            <a:pPr lvl="0"/>
            <a:r>
              <a:rPr lang="en-IN" dirty="0"/>
              <a:t>Ability to withstand rough handling resistant to impact, resistance to puncture and bending which depends on puncture resistance and bending stiffness of the board respectively.</a:t>
            </a:r>
            <a:endParaRPr lang="en-IN" sz="2400" dirty="0"/>
          </a:p>
          <a:p>
            <a:pPr lvl="0"/>
            <a:r>
              <a:rPr lang="en-IN" dirty="0"/>
              <a:t>Ability to withstand compressive load in stalking.</a:t>
            </a:r>
            <a:endParaRPr lang="en-IN" sz="2400" dirty="0"/>
          </a:p>
          <a:p>
            <a:pPr lvl="1"/>
            <a:r>
              <a:rPr lang="en-IN" dirty="0"/>
              <a:t>Depends on the perimeters (perimeter) 1/3</a:t>
            </a:r>
            <a:endParaRPr lang="en-IN" sz="2000" dirty="0"/>
          </a:p>
          <a:p>
            <a:pPr lvl="1"/>
            <a:r>
              <a:rPr lang="en-IN" dirty="0"/>
              <a:t>Increases with flute height.</a:t>
            </a:r>
            <a:endParaRPr lang="en-IN" sz="2000" dirty="0"/>
          </a:p>
          <a:p>
            <a:pPr lvl="1"/>
            <a:r>
              <a:rPr lang="en-IN" dirty="0"/>
              <a:t>Increases directly with strength (ring stiffness) of the paper.</a:t>
            </a:r>
            <a:endParaRPr lang="en-IN" sz="2000" dirty="0"/>
          </a:p>
          <a:p>
            <a:pPr lvl="1"/>
            <a:r>
              <a:rPr lang="en-IN" dirty="0"/>
              <a:t>Depends on the busting strength of the board.</a:t>
            </a:r>
            <a:endParaRPr lang="en-IN" sz="2000" dirty="0"/>
          </a:p>
          <a:p>
            <a:pPr lvl="1"/>
            <a:r>
              <a:rPr lang="en-IN" dirty="0"/>
              <a:t>Depends on the relative humidity of the atmosphere.</a:t>
            </a:r>
            <a:endParaRPr lang="en-IN" sz="2000" dirty="0"/>
          </a:p>
          <a:p>
            <a:pPr lvl="1"/>
            <a:r>
              <a:rPr lang="en-IN" dirty="0"/>
              <a:t>Depends on the fabrication defects of the board and the box.</a:t>
            </a:r>
            <a:endParaRPr lang="en-IN" sz="2000" dirty="0"/>
          </a:p>
          <a:p>
            <a:endParaRPr lang="en-IN" dirty="0"/>
          </a:p>
        </p:txBody>
      </p:sp>
    </p:spTree>
    <p:extLst>
      <p:ext uri="{BB962C8B-B14F-4D97-AF65-F5344CB8AC3E}">
        <p14:creationId xmlns:p14="http://schemas.microsoft.com/office/powerpoint/2010/main" val="3287185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Selection criteria of corrugated fibre board containers</a:t>
            </a:r>
            <a:endParaRPr lang="en-IN" dirty="0">
              <a:solidFill>
                <a:srgbClr val="FF0000"/>
              </a:solidFill>
            </a:endParaRPr>
          </a:p>
        </p:txBody>
      </p:sp>
      <p:sp>
        <p:nvSpPr>
          <p:cNvPr id="3" name="Content Placeholder 2"/>
          <p:cNvSpPr>
            <a:spLocks noGrp="1"/>
          </p:cNvSpPr>
          <p:nvPr>
            <p:ph idx="1"/>
          </p:nvPr>
        </p:nvSpPr>
        <p:spPr/>
        <p:txBody>
          <a:bodyPr>
            <a:normAutofit fontScale="85000" lnSpcReduction="20000"/>
          </a:bodyPr>
          <a:lstStyle/>
          <a:p>
            <a:pPr lvl="0"/>
            <a:r>
              <a:rPr lang="en-IN" dirty="0"/>
              <a:t>Nature of the contents</a:t>
            </a:r>
          </a:p>
          <a:p>
            <a:pPr lvl="0"/>
            <a:r>
              <a:rPr lang="en-IN" dirty="0"/>
              <a:t>Weight of the contents</a:t>
            </a:r>
          </a:p>
          <a:p>
            <a:pPr lvl="0"/>
            <a:r>
              <a:rPr lang="en-IN" dirty="0"/>
              <a:t>Volume of contents</a:t>
            </a:r>
          </a:p>
          <a:p>
            <a:pPr lvl="0"/>
            <a:r>
              <a:rPr lang="en-IN" dirty="0"/>
              <a:t>Mode of transport</a:t>
            </a:r>
          </a:p>
          <a:p>
            <a:pPr lvl="0"/>
            <a:r>
              <a:rPr lang="en-IN" dirty="0"/>
              <a:t>Stack height in warehouse and also in transport vehicles.</a:t>
            </a:r>
          </a:p>
          <a:p>
            <a:pPr lvl="0"/>
            <a:r>
              <a:rPr lang="en-IN" dirty="0"/>
              <a:t>Duration of stacking</a:t>
            </a:r>
          </a:p>
          <a:p>
            <a:pPr lvl="0"/>
            <a:r>
              <a:rPr lang="en-IN" dirty="0"/>
              <a:t>Environmental conditions during storage and transport.</a:t>
            </a:r>
          </a:p>
          <a:p>
            <a:pPr lvl="0"/>
            <a:r>
              <a:rPr lang="en-IN" dirty="0"/>
              <a:t>Handling conditions during distribution</a:t>
            </a:r>
          </a:p>
          <a:p>
            <a:pPr lvl="0"/>
            <a:r>
              <a:rPr lang="en-IN" dirty="0"/>
              <a:t>Special requirement (inspection, ventilation and hand holes)</a:t>
            </a:r>
          </a:p>
          <a:p>
            <a:pPr lvl="0"/>
            <a:r>
              <a:rPr lang="en-IN" dirty="0"/>
              <a:t>Pallet or container size.</a:t>
            </a:r>
          </a:p>
          <a:p>
            <a:pPr lvl="0"/>
            <a:r>
              <a:rPr lang="en-IN" dirty="0"/>
              <a:t>Cost and availability.</a:t>
            </a:r>
          </a:p>
          <a:p>
            <a:endParaRPr lang="en-IN" dirty="0"/>
          </a:p>
        </p:txBody>
      </p:sp>
    </p:spTree>
    <p:extLst>
      <p:ext uri="{BB962C8B-B14F-4D97-AF65-F5344CB8AC3E}">
        <p14:creationId xmlns:p14="http://schemas.microsoft.com/office/powerpoint/2010/main" val="4136707206"/>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Advantages of corrugated fibre board containers</a:t>
            </a:r>
            <a:endParaRPr lang="en-IN" dirty="0">
              <a:solidFill>
                <a:srgbClr val="FF0000"/>
              </a:solidFill>
            </a:endParaRPr>
          </a:p>
        </p:txBody>
      </p:sp>
      <p:sp>
        <p:nvSpPr>
          <p:cNvPr id="3" name="Content Placeholder 2"/>
          <p:cNvSpPr>
            <a:spLocks noGrp="1"/>
          </p:cNvSpPr>
          <p:nvPr>
            <p:ph idx="1"/>
          </p:nvPr>
        </p:nvSpPr>
        <p:spPr/>
        <p:txBody>
          <a:bodyPr>
            <a:normAutofit lnSpcReduction="10000"/>
          </a:bodyPr>
          <a:lstStyle/>
          <a:p>
            <a:pPr lvl="0"/>
            <a:r>
              <a:rPr lang="en-IN" dirty="0"/>
              <a:t>Lighter and hence reduced freight charges</a:t>
            </a:r>
          </a:p>
          <a:p>
            <a:pPr lvl="0"/>
            <a:r>
              <a:rPr lang="en-IN" dirty="0"/>
              <a:t>Stored and transported in lay flat form (saves space)</a:t>
            </a:r>
          </a:p>
          <a:p>
            <a:pPr lvl="0"/>
            <a:r>
              <a:rPr lang="en-IN" dirty="0"/>
              <a:t>Can be printed and decorated.</a:t>
            </a:r>
          </a:p>
          <a:p>
            <a:pPr lvl="0"/>
            <a:r>
              <a:rPr lang="en-IN" dirty="0"/>
              <a:t>Free from infestation</a:t>
            </a:r>
          </a:p>
          <a:p>
            <a:pPr lvl="0"/>
            <a:r>
              <a:rPr lang="en-IN" dirty="0"/>
              <a:t>Available in various shapes.</a:t>
            </a:r>
          </a:p>
          <a:p>
            <a:pPr lvl="0"/>
            <a:r>
              <a:rPr lang="en-IN" dirty="0"/>
              <a:t>Provides good sun shining.</a:t>
            </a:r>
          </a:p>
          <a:p>
            <a:pPr lvl="0"/>
            <a:r>
              <a:rPr lang="en-IN" dirty="0"/>
              <a:t>Can be made pilfer proof or tamper evident.</a:t>
            </a:r>
          </a:p>
          <a:p>
            <a:pPr lvl="0"/>
            <a:r>
              <a:rPr lang="en-IN" dirty="0"/>
              <a:t>Can be reused.</a:t>
            </a:r>
          </a:p>
          <a:p>
            <a:pPr lvl="0"/>
            <a:r>
              <a:rPr lang="en-IN" dirty="0"/>
              <a:t>Environmentally friendly.</a:t>
            </a:r>
          </a:p>
          <a:p>
            <a:endParaRPr lang="en-IN" dirty="0"/>
          </a:p>
        </p:txBody>
      </p:sp>
    </p:spTree>
    <p:extLst>
      <p:ext uri="{BB962C8B-B14F-4D97-AF65-F5344CB8AC3E}">
        <p14:creationId xmlns:p14="http://schemas.microsoft.com/office/powerpoint/2010/main" val="573808668"/>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Disadvantages</a:t>
            </a:r>
            <a:endParaRPr lang="en-IN" dirty="0">
              <a:solidFill>
                <a:srgbClr val="FF0000"/>
              </a:solidFill>
            </a:endParaRPr>
          </a:p>
        </p:txBody>
      </p:sp>
      <p:sp>
        <p:nvSpPr>
          <p:cNvPr id="3" name="Content Placeholder 2"/>
          <p:cNvSpPr>
            <a:spLocks noGrp="1"/>
          </p:cNvSpPr>
          <p:nvPr>
            <p:ph idx="1"/>
          </p:nvPr>
        </p:nvSpPr>
        <p:spPr/>
        <p:txBody>
          <a:bodyPr/>
          <a:lstStyle/>
          <a:p>
            <a:pPr lvl="0"/>
            <a:r>
              <a:rPr lang="en-IN" dirty="0"/>
              <a:t>Not water resistance (Can be made water resistant to some extent, by using coated papers)</a:t>
            </a:r>
          </a:p>
          <a:p>
            <a:pPr lvl="0"/>
            <a:r>
              <a:rPr lang="en-IN" dirty="0"/>
              <a:t>Not highly puncture resistant.</a:t>
            </a:r>
          </a:p>
          <a:p>
            <a:pPr lvl="0"/>
            <a:r>
              <a:rPr lang="en-IN" dirty="0"/>
              <a:t>No resale value.</a:t>
            </a:r>
          </a:p>
          <a:p>
            <a:r>
              <a:rPr lang="en-IN" dirty="0"/>
              <a:t> </a:t>
            </a:r>
          </a:p>
          <a:p>
            <a:endParaRPr lang="en-IN" dirty="0"/>
          </a:p>
        </p:txBody>
      </p:sp>
    </p:spTree>
    <p:extLst>
      <p:ext uri="{BB962C8B-B14F-4D97-AF65-F5344CB8AC3E}">
        <p14:creationId xmlns:p14="http://schemas.microsoft.com/office/powerpoint/2010/main" val="33561330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lstStyle/>
          <a:p>
            <a:pPr algn="ctr"/>
            <a:r>
              <a:rPr lang="en-IN" dirty="0" smtClean="0"/>
              <a:t>Thank you</a:t>
            </a:r>
            <a:endParaRPr lang="en-IN" dirty="0"/>
          </a:p>
        </p:txBody>
      </p:sp>
    </p:spTree>
    <p:extLst>
      <p:ext uri="{BB962C8B-B14F-4D97-AF65-F5344CB8AC3E}">
        <p14:creationId xmlns:p14="http://schemas.microsoft.com/office/powerpoint/2010/main" val="307443533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TotalTime>
  <Words>1575</Words>
  <Application>Microsoft Office PowerPoint</Application>
  <PresentationFormat>Widescreen</PresentationFormat>
  <Paragraphs>153</Paragraphs>
  <Slides>36</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36</vt:i4>
      </vt:variant>
    </vt:vector>
  </HeadingPairs>
  <TitlesOfParts>
    <vt:vector size="41" baseType="lpstr">
      <vt:lpstr>Arial</vt:lpstr>
      <vt:lpstr>Calibri</vt:lpstr>
      <vt:lpstr>Calibri Light</vt:lpstr>
      <vt:lpstr>Times New Roman</vt:lpstr>
      <vt:lpstr>Office Theme</vt:lpstr>
      <vt:lpstr>Carton &amp; Corrugated  Fibre Board</vt:lpstr>
      <vt:lpstr>Boards for food packaging</vt:lpstr>
      <vt:lpstr>Boards for food packaging</vt:lpstr>
      <vt:lpstr>Boards for food packaging</vt:lpstr>
      <vt:lpstr>Boards for food packaging</vt:lpstr>
      <vt:lpstr>Carton board and carton making</vt:lpstr>
      <vt:lpstr>What is a carton? </vt:lpstr>
      <vt:lpstr>Carton making</vt:lpstr>
      <vt:lpstr>Carton making</vt:lpstr>
      <vt:lpstr>Carton making</vt:lpstr>
      <vt:lpstr>PowerPoint Presentation</vt:lpstr>
      <vt:lpstr>Carton making</vt:lpstr>
      <vt:lpstr>Creasing conditions</vt:lpstr>
      <vt:lpstr>Types of cartons</vt:lpstr>
      <vt:lpstr>Tray type construction</vt:lpstr>
      <vt:lpstr>Tube style</vt:lpstr>
      <vt:lpstr>Tube style</vt:lpstr>
      <vt:lpstr>Tube style</vt:lpstr>
      <vt:lpstr>Tube style</vt:lpstr>
      <vt:lpstr>PowerPoint Presentation</vt:lpstr>
      <vt:lpstr>Corrugated Fibre Board Boxes</vt:lpstr>
      <vt:lpstr>Corrugated Fibre Board Boxes</vt:lpstr>
      <vt:lpstr>Corrugated Fibre Board Boxes</vt:lpstr>
      <vt:lpstr>PowerPoint Presentation</vt:lpstr>
      <vt:lpstr>PowerPoint Presentation</vt:lpstr>
      <vt:lpstr>Wall boards </vt:lpstr>
      <vt:lpstr>Type of papers used as liners </vt:lpstr>
      <vt:lpstr>Types of flutes</vt:lpstr>
      <vt:lpstr>PowerPoint Presentation</vt:lpstr>
      <vt:lpstr>PowerPoint Presentation</vt:lpstr>
      <vt:lpstr>Principle operations in board and box making</vt:lpstr>
      <vt:lpstr>Strength of the corrugated fibreboard box</vt:lpstr>
      <vt:lpstr>Selection criteria of corrugated fibre board containers</vt:lpstr>
      <vt:lpstr>Advantages of corrugated fibre board containers</vt:lpstr>
      <vt:lpstr>Disadvantages</vt:lpstr>
      <vt:lpstr>PowerPoint Presentation</vt:lpstr>
    </vt:vector>
  </TitlesOfParts>
  <Company>HP</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Carton &amp; Corrugated  Fibre Board</dc:title>
  <dc:creator>HP</dc:creator>
  <cp:lastModifiedBy>HP</cp:lastModifiedBy>
  <cp:revision>1</cp:revision>
  <dcterms:created xsi:type="dcterms:W3CDTF">2020-07-20T09:14:03Z</dcterms:created>
  <dcterms:modified xsi:type="dcterms:W3CDTF">2020-07-20T09:15:09Z</dcterms:modified>
</cp:coreProperties>
</file>