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  <p:sldId id="266" r:id="rId11"/>
    <p:sldId id="256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95" autoAdjust="0"/>
  </p:normalViewPr>
  <p:slideViewPr>
    <p:cSldViewPr snapToGrid="0" showGuides="1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E761-44F5-4E7C-AFB4-9BEB1F3FB491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A86B-AC00-4CB4-AD03-BF82B9C7F5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0795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E761-44F5-4E7C-AFB4-9BEB1F3FB491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A86B-AC00-4CB4-AD03-BF82B9C7F5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2419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E761-44F5-4E7C-AFB4-9BEB1F3FB491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A86B-AC00-4CB4-AD03-BF82B9C7F5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087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E761-44F5-4E7C-AFB4-9BEB1F3FB491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A86B-AC00-4CB4-AD03-BF82B9C7F5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92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E761-44F5-4E7C-AFB4-9BEB1F3FB491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A86B-AC00-4CB4-AD03-BF82B9C7F5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0985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E761-44F5-4E7C-AFB4-9BEB1F3FB491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A86B-AC00-4CB4-AD03-BF82B9C7F5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3535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E761-44F5-4E7C-AFB4-9BEB1F3FB491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A86B-AC00-4CB4-AD03-BF82B9C7F5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1236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E761-44F5-4E7C-AFB4-9BEB1F3FB491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A86B-AC00-4CB4-AD03-BF82B9C7F5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612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E761-44F5-4E7C-AFB4-9BEB1F3FB491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A86B-AC00-4CB4-AD03-BF82B9C7F5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208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E761-44F5-4E7C-AFB4-9BEB1F3FB491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A86B-AC00-4CB4-AD03-BF82B9C7F5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0274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E761-44F5-4E7C-AFB4-9BEB1F3FB491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A86B-AC00-4CB4-AD03-BF82B9C7F5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064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FE761-44F5-4E7C-AFB4-9BEB1F3FB491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2A86B-AC00-4CB4-AD03-BF82B9C7F5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8669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</a:rPr>
              <a:t>Cephalosporins</a:t>
            </a:r>
            <a:r>
              <a:rPr lang="en-US" sz="4800" b="1" dirty="0" smtClean="0">
                <a:solidFill>
                  <a:srgbClr val="FF0000"/>
                </a:solidFill>
              </a:rPr>
              <a:t>  (Pharmacokinetics and clinical uses)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err="1" smtClean="0"/>
              <a:t>Dr.</a:t>
            </a:r>
            <a:r>
              <a:rPr lang="en-IN" dirty="0" smtClean="0"/>
              <a:t> Rashmi </a:t>
            </a:r>
            <a:r>
              <a:rPr lang="en-IN" dirty="0" err="1" smtClean="0"/>
              <a:t>Rekha</a:t>
            </a:r>
            <a:r>
              <a:rPr lang="en-IN" dirty="0" smtClean="0"/>
              <a:t> Kumari</a:t>
            </a:r>
          </a:p>
          <a:p>
            <a:r>
              <a:rPr lang="en-IN" dirty="0" err="1" smtClean="0"/>
              <a:t>Asstt</a:t>
            </a:r>
            <a:r>
              <a:rPr lang="en-IN" dirty="0" smtClean="0"/>
              <a:t>. </a:t>
            </a:r>
            <a:r>
              <a:rPr lang="en-IN" dirty="0" err="1" smtClean="0"/>
              <a:t>Prof.</a:t>
            </a:r>
            <a:r>
              <a:rPr lang="en-IN" dirty="0" smtClean="0"/>
              <a:t> cum Jr. Scientist</a:t>
            </a:r>
          </a:p>
          <a:p>
            <a:r>
              <a:rPr lang="en-IN" dirty="0" err="1" smtClean="0"/>
              <a:t>Deptt</a:t>
            </a:r>
            <a:r>
              <a:rPr lang="en-IN" dirty="0" smtClean="0"/>
              <a:t>. Of </a:t>
            </a:r>
            <a:r>
              <a:rPr lang="en-IN" dirty="0" err="1" smtClean="0"/>
              <a:t>Vety</a:t>
            </a:r>
            <a:r>
              <a:rPr lang="en-IN" dirty="0" smtClean="0"/>
              <a:t>. Pharmacology and Toxicology</a:t>
            </a:r>
          </a:p>
          <a:p>
            <a:r>
              <a:rPr lang="en-IN" dirty="0" smtClean="0"/>
              <a:t>B.V.C, </a:t>
            </a:r>
            <a:r>
              <a:rPr lang="en-IN" dirty="0" err="1" smtClean="0"/>
              <a:t>BASU,Patna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2717806" y="3784346"/>
            <a:ext cx="904227" cy="9555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75883" y="3784346"/>
            <a:ext cx="1291274" cy="1316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0466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b="1" dirty="0">
                <a:solidFill>
                  <a:srgbClr val="FF0000"/>
                </a:solidFill>
              </a:rPr>
              <a:t>Ceftazidime:</a:t>
            </a:r>
            <a:r>
              <a:rPr lang="en-IN" dirty="0"/>
              <a:t> Have a good activity </a:t>
            </a:r>
            <a:r>
              <a:rPr lang="en-IN" dirty="0">
                <a:solidFill>
                  <a:srgbClr val="FF0000"/>
                </a:solidFill>
              </a:rPr>
              <a:t>against </a:t>
            </a:r>
            <a:r>
              <a:rPr lang="en-IN" dirty="0" err="1">
                <a:solidFill>
                  <a:srgbClr val="FF0000"/>
                </a:solidFill>
              </a:rPr>
              <a:t>Enterobacteriacae</a:t>
            </a:r>
            <a:r>
              <a:rPr lang="en-IN" dirty="0">
                <a:solidFill>
                  <a:srgbClr val="FF0000"/>
                </a:solidFill>
              </a:rPr>
              <a:t> and Pseudomonas aeruginosa </a:t>
            </a:r>
            <a:r>
              <a:rPr lang="en-IN" dirty="0"/>
              <a:t>Compared to other </a:t>
            </a:r>
            <a:r>
              <a:rPr lang="en-IN" dirty="0" err="1"/>
              <a:t>cephalosporins</a:t>
            </a:r>
            <a:r>
              <a:rPr lang="en-IN" dirty="0"/>
              <a:t>, ceftazidime is </a:t>
            </a:r>
            <a:r>
              <a:rPr lang="en-IN" dirty="0">
                <a:solidFill>
                  <a:srgbClr val="FF0000"/>
                </a:solidFill>
              </a:rPr>
              <a:t>most active against Pseudomonas</a:t>
            </a:r>
            <a:r>
              <a:rPr lang="en-IN" dirty="0"/>
              <a:t>. </a:t>
            </a:r>
            <a:r>
              <a:rPr lang="en-IN" dirty="0" err="1"/>
              <a:t>Cefoperazone</a:t>
            </a:r>
            <a:r>
              <a:rPr lang="en-IN" dirty="0"/>
              <a:t> also active against </a:t>
            </a:r>
            <a:r>
              <a:rPr lang="en-IN" dirty="0" err="1"/>
              <a:t>cephalosporins</a:t>
            </a:r>
            <a:r>
              <a:rPr lang="en-IN" dirty="0" smtClean="0"/>
              <a:t>.</a:t>
            </a:r>
          </a:p>
          <a:p>
            <a:r>
              <a:rPr lang="en-IN" dirty="0" smtClean="0"/>
              <a:t>Dosages have ranged from 20-30mg/kg every 12hr for </a:t>
            </a:r>
            <a:r>
              <a:rPr lang="en-IN" dirty="0" err="1" smtClean="0"/>
              <a:t>enterobacteriaceae</a:t>
            </a:r>
            <a:r>
              <a:rPr lang="en-IN" dirty="0" smtClean="0"/>
              <a:t>, to 30mg/kg administered every four hr for Pseudomonas.</a:t>
            </a:r>
          </a:p>
          <a:p>
            <a:r>
              <a:rPr lang="en-IN" dirty="0" err="1" smtClean="0">
                <a:solidFill>
                  <a:srgbClr val="FF0000"/>
                </a:solidFill>
              </a:rPr>
              <a:t>Cefovecin</a:t>
            </a:r>
            <a:r>
              <a:rPr lang="en-IN" dirty="0" smtClean="0"/>
              <a:t>: </a:t>
            </a:r>
            <a:r>
              <a:rPr lang="en-IN" dirty="0" smtClean="0">
                <a:solidFill>
                  <a:srgbClr val="FF0000"/>
                </a:solidFill>
              </a:rPr>
              <a:t>Terminal half life of </a:t>
            </a:r>
            <a:r>
              <a:rPr lang="en-IN" dirty="0" err="1" smtClean="0">
                <a:solidFill>
                  <a:srgbClr val="FF0000"/>
                </a:solidFill>
              </a:rPr>
              <a:t>cefovecin</a:t>
            </a:r>
            <a:r>
              <a:rPr lang="en-IN" dirty="0" smtClean="0">
                <a:solidFill>
                  <a:srgbClr val="FF0000"/>
                </a:solidFill>
              </a:rPr>
              <a:t> appx 7 days in cat and 5 days in dog.</a:t>
            </a:r>
          </a:p>
          <a:p>
            <a:r>
              <a:rPr lang="en-IN" dirty="0" smtClean="0"/>
              <a:t>Long half life is due to high plasma protein binding &gt;99% protein bound in </a:t>
            </a:r>
            <a:r>
              <a:rPr lang="en-IN" dirty="0" err="1" smtClean="0"/>
              <a:t>catand</a:t>
            </a:r>
            <a:r>
              <a:rPr lang="en-IN" dirty="0" smtClean="0"/>
              <a:t> &gt; 98% in dog</a:t>
            </a:r>
            <a:r>
              <a:rPr lang="en-IN" dirty="0" smtClean="0"/>
              <a:t>.</a:t>
            </a:r>
          </a:p>
          <a:p>
            <a:r>
              <a:rPr lang="en-IN" b="1" dirty="0" err="1" smtClean="0">
                <a:solidFill>
                  <a:srgbClr val="FF0000"/>
                </a:solidFill>
              </a:rPr>
              <a:t>Cefixime</a:t>
            </a:r>
            <a:r>
              <a:rPr lang="en-IN" dirty="0" smtClean="0"/>
              <a:t>: oral 3</a:t>
            </a:r>
            <a:r>
              <a:rPr lang="en-IN" baseline="30000" dirty="0" smtClean="0"/>
              <a:t>rd</a:t>
            </a:r>
            <a:r>
              <a:rPr lang="en-IN" dirty="0" smtClean="0"/>
              <a:t> generation with long half life. This is due to high PPB, 82-92%. Administered once daily or twice daily @ 5mg/kg.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6019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Summary of Clinical </a:t>
            </a:r>
            <a:r>
              <a:rPr lang="en-IN" b="1" dirty="0" smtClean="0">
                <a:solidFill>
                  <a:srgbClr val="FF0000"/>
                </a:solidFill>
              </a:rPr>
              <a:t>U</a:t>
            </a:r>
            <a:r>
              <a:rPr lang="en-IN" b="1" dirty="0" smtClean="0">
                <a:solidFill>
                  <a:srgbClr val="FF0000"/>
                </a:solidFill>
              </a:rPr>
              <a:t>ses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N" dirty="0" smtClean="0"/>
              <a:t>I </a:t>
            </a:r>
            <a:r>
              <a:rPr lang="en-IN" dirty="0"/>
              <a:t>Generation </a:t>
            </a:r>
            <a:r>
              <a:rPr lang="en-IN" dirty="0" err="1"/>
              <a:t>cephalosporins</a:t>
            </a:r>
            <a:r>
              <a:rPr lang="en-IN" dirty="0"/>
              <a:t> are used as </a:t>
            </a:r>
            <a:r>
              <a:rPr lang="en-IN" dirty="0">
                <a:solidFill>
                  <a:srgbClr val="0070C0"/>
                </a:solidFill>
              </a:rPr>
              <a:t>alternative to penicillin G in </a:t>
            </a:r>
            <a:r>
              <a:rPr lang="en-IN" i="1" dirty="0">
                <a:solidFill>
                  <a:srgbClr val="0070C0"/>
                </a:solidFill>
              </a:rPr>
              <a:t>Staphylococcal infection </a:t>
            </a:r>
            <a:r>
              <a:rPr lang="en-IN" dirty="0">
                <a:solidFill>
                  <a:srgbClr val="0070C0"/>
                </a:solidFill>
              </a:rPr>
              <a:t>(cephalexin) and for surgical prophylaxis (cefazolin).</a:t>
            </a:r>
            <a:endParaRPr lang="en-US" dirty="0">
              <a:solidFill>
                <a:srgbClr val="0070C0"/>
              </a:solidFill>
            </a:endParaRPr>
          </a:p>
          <a:p>
            <a:pPr lvl="0"/>
            <a:r>
              <a:rPr lang="en-IN" dirty="0" err="1">
                <a:solidFill>
                  <a:srgbClr val="FF0000"/>
                </a:solidFill>
              </a:rPr>
              <a:t>Ceftiofur</a:t>
            </a:r>
            <a:r>
              <a:rPr lang="en-IN" dirty="0">
                <a:solidFill>
                  <a:srgbClr val="FF0000"/>
                </a:solidFill>
              </a:rPr>
              <a:t> is specifically used in bovine bronchopneumonia caused by </a:t>
            </a:r>
            <a:r>
              <a:rPr lang="en-IN" i="1" dirty="0" err="1">
                <a:solidFill>
                  <a:srgbClr val="FF0000"/>
                </a:solidFill>
              </a:rPr>
              <a:t>P.multocida</a:t>
            </a:r>
            <a:r>
              <a:rPr lang="en-IN" i="1" dirty="0">
                <a:solidFill>
                  <a:srgbClr val="FF0000"/>
                </a:solidFill>
              </a:rPr>
              <a:t> or P. </a:t>
            </a:r>
            <a:r>
              <a:rPr lang="en-IN" i="1" dirty="0" err="1">
                <a:solidFill>
                  <a:srgbClr val="FF0000"/>
                </a:solidFill>
              </a:rPr>
              <a:t>haemolytica</a:t>
            </a:r>
            <a:r>
              <a:rPr lang="en-IN" i="1" dirty="0">
                <a:solidFill>
                  <a:srgbClr val="FF0000"/>
                </a:solidFill>
              </a:rPr>
              <a:t> </a:t>
            </a:r>
            <a:r>
              <a:rPr lang="en-IN" dirty="0">
                <a:solidFill>
                  <a:srgbClr val="FF0000"/>
                </a:solidFill>
              </a:rPr>
              <a:t>and urinary tract infection in dogs.</a:t>
            </a:r>
            <a:endParaRPr lang="en-US" dirty="0">
              <a:solidFill>
                <a:srgbClr val="FF0000"/>
              </a:solidFill>
            </a:endParaRPr>
          </a:p>
          <a:p>
            <a:pPr lvl="0"/>
            <a:r>
              <a:rPr lang="en-IN" dirty="0" err="1">
                <a:solidFill>
                  <a:srgbClr val="7030A0"/>
                </a:solidFill>
              </a:rPr>
              <a:t>Cephalosporins</a:t>
            </a:r>
            <a:r>
              <a:rPr lang="en-IN" dirty="0">
                <a:solidFill>
                  <a:srgbClr val="7030A0"/>
                </a:solidFill>
              </a:rPr>
              <a:t> are useful in treating infections of soft tissues and bones, meningitis, osteomyelitis, prostatitis, arthritis and urinary tract infections.</a:t>
            </a:r>
            <a:endParaRPr lang="en-US" dirty="0">
              <a:solidFill>
                <a:srgbClr val="7030A0"/>
              </a:solidFill>
            </a:endParaRPr>
          </a:p>
          <a:p>
            <a:pPr lvl="0"/>
            <a:r>
              <a:rPr lang="en-IN" dirty="0" err="1">
                <a:solidFill>
                  <a:srgbClr val="C00000"/>
                </a:solidFill>
              </a:rPr>
              <a:t>Cephapirin</a:t>
            </a:r>
            <a:r>
              <a:rPr lang="en-IN" dirty="0">
                <a:solidFill>
                  <a:srgbClr val="C00000"/>
                </a:solidFill>
              </a:rPr>
              <a:t> </a:t>
            </a:r>
            <a:r>
              <a:rPr lang="en-IN" dirty="0" err="1">
                <a:solidFill>
                  <a:srgbClr val="C00000"/>
                </a:solidFill>
              </a:rPr>
              <a:t>benzathine</a:t>
            </a:r>
            <a:r>
              <a:rPr lang="en-IN" dirty="0">
                <a:solidFill>
                  <a:srgbClr val="C00000"/>
                </a:solidFill>
              </a:rPr>
              <a:t>   (in dry cows) and </a:t>
            </a:r>
            <a:r>
              <a:rPr lang="en-IN" dirty="0" err="1">
                <a:solidFill>
                  <a:srgbClr val="C00000"/>
                </a:solidFill>
              </a:rPr>
              <a:t>cephapirin</a:t>
            </a:r>
            <a:r>
              <a:rPr lang="en-IN" dirty="0">
                <a:solidFill>
                  <a:srgbClr val="C00000"/>
                </a:solidFill>
              </a:rPr>
              <a:t> sodium are used in the treatment of mastitis. 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3968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8000" b="1" dirty="0" smtClean="0">
                <a:solidFill>
                  <a:srgbClr val="FF0000"/>
                </a:solidFill>
              </a:rPr>
              <a:t>        Thank You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2626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Pharmacokinetics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Half life </a:t>
            </a:r>
            <a:r>
              <a:rPr lang="en-IN" b="1" dirty="0" smtClean="0">
                <a:solidFill>
                  <a:srgbClr val="FF0000"/>
                </a:solidFill>
              </a:rPr>
              <a:t>of most </a:t>
            </a:r>
            <a:r>
              <a:rPr lang="en-IN" b="1" dirty="0" err="1" smtClean="0">
                <a:solidFill>
                  <a:srgbClr val="FF0000"/>
                </a:solidFill>
              </a:rPr>
              <a:t>cephalosporins</a:t>
            </a:r>
            <a:r>
              <a:rPr lang="en-IN" b="1" dirty="0" smtClean="0">
                <a:solidFill>
                  <a:srgbClr val="FF0000"/>
                </a:solidFill>
              </a:rPr>
              <a:t> in mammals are short</a:t>
            </a:r>
            <a:r>
              <a:rPr lang="en-IN" dirty="0" smtClean="0"/>
              <a:t>, therefore, many regimens for cephalosporin use require an administration frequency of </a:t>
            </a:r>
            <a:r>
              <a:rPr lang="en-IN" b="1" dirty="0" smtClean="0">
                <a:solidFill>
                  <a:srgbClr val="FF0000"/>
                </a:solidFill>
              </a:rPr>
              <a:t>three to four </a:t>
            </a:r>
            <a:r>
              <a:rPr lang="en-IN" dirty="0" smtClean="0"/>
              <a:t>times per day </a:t>
            </a:r>
          </a:p>
          <a:p>
            <a:endParaRPr lang="en-IN" dirty="0" smtClean="0"/>
          </a:p>
          <a:p>
            <a:r>
              <a:rPr lang="en-IN" dirty="0" smtClean="0"/>
              <a:t>Alternatively, </a:t>
            </a:r>
            <a:r>
              <a:rPr lang="en-IN" b="1" dirty="0" smtClean="0">
                <a:solidFill>
                  <a:srgbClr val="FF0000"/>
                </a:solidFill>
              </a:rPr>
              <a:t>some</a:t>
            </a:r>
            <a:r>
              <a:rPr lang="en-IN" dirty="0" smtClean="0"/>
              <a:t> of the </a:t>
            </a:r>
            <a:r>
              <a:rPr lang="en-IN" b="1" dirty="0" smtClean="0">
                <a:solidFill>
                  <a:srgbClr val="FF0000"/>
                </a:solidFill>
              </a:rPr>
              <a:t>third generation </a:t>
            </a:r>
            <a:r>
              <a:rPr lang="en-IN" b="1" dirty="0" err="1" smtClean="0">
                <a:solidFill>
                  <a:srgbClr val="FF0000"/>
                </a:solidFill>
              </a:rPr>
              <a:t>cephalosporins</a:t>
            </a:r>
            <a:r>
              <a:rPr lang="en-IN" b="1" dirty="0" smtClean="0">
                <a:solidFill>
                  <a:srgbClr val="FF0000"/>
                </a:solidFill>
              </a:rPr>
              <a:t>  </a:t>
            </a:r>
            <a:r>
              <a:rPr lang="en-IN" dirty="0" smtClean="0"/>
              <a:t>have </a:t>
            </a:r>
            <a:r>
              <a:rPr lang="en-IN" b="1" dirty="0" smtClean="0">
                <a:solidFill>
                  <a:srgbClr val="FF0000"/>
                </a:solidFill>
              </a:rPr>
              <a:t>long half life</a:t>
            </a:r>
            <a:r>
              <a:rPr lang="en-IN" dirty="0" smtClean="0"/>
              <a:t> and less frequent regimen have been used for these.</a:t>
            </a:r>
          </a:p>
          <a:p>
            <a:r>
              <a:rPr lang="en-IN" dirty="0" smtClean="0"/>
              <a:t> </a:t>
            </a:r>
            <a:r>
              <a:rPr lang="en-IN" dirty="0"/>
              <a:t>E</a:t>
            </a:r>
            <a:r>
              <a:rPr lang="en-IN" dirty="0" smtClean="0"/>
              <a:t>xample; </a:t>
            </a:r>
            <a:r>
              <a:rPr lang="en-IN" b="1" dirty="0" err="1" smtClean="0">
                <a:solidFill>
                  <a:srgbClr val="FF0000"/>
                </a:solidFill>
              </a:rPr>
              <a:t>cefpodoxime,cefovecin</a:t>
            </a:r>
            <a:r>
              <a:rPr lang="en-IN" b="1" dirty="0" smtClean="0">
                <a:solidFill>
                  <a:srgbClr val="FF0000"/>
                </a:solidFill>
              </a:rPr>
              <a:t>, cefotaxime and </a:t>
            </a:r>
            <a:r>
              <a:rPr lang="en-IN" b="1" dirty="0" err="1" smtClean="0">
                <a:solidFill>
                  <a:srgbClr val="FF0000"/>
                </a:solidFill>
              </a:rPr>
              <a:t>ceftiofure</a:t>
            </a:r>
            <a:endParaRPr lang="en-IN" b="1" dirty="0" smtClean="0">
              <a:solidFill>
                <a:srgbClr val="FF0000"/>
              </a:solidFill>
            </a:endParaRPr>
          </a:p>
          <a:p>
            <a:endParaRPr lang="en-IN" dirty="0" smtClean="0"/>
          </a:p>
          <a:p>
            <a:r>
              <a:rPr lang="en-IN" b="1" dirty="0" smtClean="0">
                <a:solidFill>
                  <a:srgbClr val="FF0000"/>
                </a:solidFill>
              </a:rPr>
              <a:t>Ceftriaxone</a:t>
            </a:r>
            <a:r>
              <a:rPr lang="en-IN" dirty="0" smtClean="0"/>
              <a:t> have long half-life in human but not in animal due to differences in plasma protein binding.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5427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Tissue concentration and protein binding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err="1" smtClean="0">
                <a:solidFill>
                  <a:srgbClr val="00B050"/>
                </a:solidFill>
              </a:rPr>
              <a:t>Cephalosporins</a:t>
            </a:r>
            <a:r>
              <a:rPr lang="en-IN" sz="2400" dirty="0" smtClean="0">
                <a:solidFill>
                  <a:srgbClr val="00B050"/>
                </a:solidFill>
              </a:rPr>
              <a:t> are relatively </a:t>
            </a:r>
            <a:r>
              <a:rPr lang="en-IN" sz="2400" b="1" dirty="0" smtClean="0">
                <a:solidFill>
                  <a:srgbClr val="FF0000"/>
                </a:solidFill>
              </a:rPr>
              <a:t>polar antibiotics</a:t>
            </a:r>
            <a:r>
              <a:rPr lang="en-IN" sz="2400" dirty="0" smtClean="0">
                <a:solidFill>
                  <a:srgbClr val="00B050"/>
                </a:solidFill>
              </a:rPr>
              <a:t>, they  are minimally lipid soluble </a:t>
            </a:r>
            <a:r>
              <a:rPr lang="en-IN" sz="2400" dirty="0" smtClean="0">
                <a:solidFill>
                  <a:srgbClr val="FF0000"/>
                </a:solidFill>
              </a:rPr>
              <a:t>and have poor intracellular penetration</a:t>
            </a:r>
            <a:r>
              <a:rPr lang="en-IN" sz="2400" dirty="0" smtClean="0"/>
              <a:t>.</a:t>
            </a:r>
          </a:p>
          <a:p>
            <a:r>
              <a:rPr lang="en-IN" sz="2400" dirty="0" smtClean="0"/>
              <a:t>The volume of distribution is generally in the range of 0.2-0.3 l/kg and rarely exceeds0.5 l/kg</a:t>
            </a:r>
          </a:p>
          <a:p>
            <a:r>
              <a:rPr lang="en-IN" sz="2400" dirty="0" smtClean="0"/>
              <a:t>But they have good distribution in extracellular fluid of most tissues, except prostate and CNS</a:t>
            </a:r>
          </a:p>
          <a:p>
            <a:r>
              <a:rPr lang="en-IN" sz="2400" dirty="0" smtClean="0"/>
              <a:t>Some third generation </a:t>
            </a:r>
            <a:r>
              <a:rPr lang="en-IN" sz="2400" dirty="0" err="1" smtClean="0"/>
              <a:t>cephalosporins</a:t>
            </a:r>
            <a:r>
              <a:rPr lang="en-IN" sz="2400" dirty="0" smtClean="0"/>
              <a:t> are exception</a:t>
            </a:r>
          </a:p>
          <a:p>
            <a:r>
              <a:rPr lang="en-IN" sz="2400" dirty="0" smtClean="0">
                <a:solidFill>
                  <a:srgbClr val="FF0000"/>
                </a:solidFill>
              </a:rPr>
              <a:t>Plasma protein binding for most </a:t>
            </a:r>
            <a:r>
              <a:rPr lang="en-IN" sz="2400" dirty="0" err="1" smtClean="0">
                <a:solidFill>
                  <a:srgbClr val="FF0000"/>
                </a:solidFill>
              </a:rPr>
              <a:t>cephalosporins</a:t>
            </a:r>
            <a:r>
              <a:rPr lang="en-IN" sz="2400" dirty="0" smtClean="0">
                <a:solidFill>
                  <a:srgbClr val="FF0000"/>
                </a:solidFill>
              </a:rPr>
              <a:t> is low in companion animal compared to human.   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23377867"/>
              </p:ext>
            </p:extLst>
          </p:nvPr>
        </p:nvGraphicFramePr>
        <p:xfrm>
          <a:off x="1359140" y="5502534"/>
          <a:ext cx="8127999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45429">
                <a:tc>
                  <a:txBody>
                    <a:bodyPr/>
                    <a:lstStyle/>
                    <a:p>
                      <a:r>
                        <a:rPr lang="en-IN" dirty="0" smtClean="0"/>
                        <a:t>Drug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PPB in human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PPB in Dog</a:t>
                      </a:r>
                      <a:endParaRPr lang="en-US" dirty="0"/>
                    </a:p>
                  </a:txBody>
                  <a:tcPr/>
                </a:tc>
              </a:tr>
              <a:tr h="345429"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Cefrtiaxone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90-95%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25%</a:t>
                      </a:r>
                      <a:endParaRPr lang="en-US" dirty="0"/>
                    </a:p>
                  </a:txBody>
                  <a:tcPr/>
                </a:tc>
              </a:tr>
              <a:tr h="345429">
                <a:tc>
                  <a:txBody>
                    <a:bodyPr/>
                    <a:lstStyle/>
                    <a:p>
                      <a:r>
                        <a:rPr lang="en-IN" dirty="0" smtClean="0"/>
                        <a:t>Cefazolin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85%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19%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93605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>
                <a:solidFill>
                  <a:srgbClr val="FF0000"/>
                </a:solidFill>
              </a:rPr>
              <a:t>Cefovecin</a:t>
            </a:r>
            <a:r>
              <a:rPr lang="en-IN" dirty="0" smtClean="0"/>
              <a:t> highly plasma protein bound in Dog and cat(99%)</a:t>
            </a:r>
          </a:p>
          <a:p>
            <a:r>
              <a:rPr lang="en-IN" dirty="0" smtClean="0"/>
              <a:t>Metabolism: </a:t>
            </a:r>
            <a:r>
              <a:rPr lang="en-IN" dirty="0" err="1" smtClean="0"/>
              <a:t>Cephalosporins</a:t>
            </a:r>
            <a:r>
              <a:rPr lang="en-IN" dirty="0" smtClean="0"/>
              <a:t> are </a:t>
            </a:r>
            <a:r>
              <a:rPr lang="en-IN" dirty="0" smtClean="0">
                <a:solidFill>
                  <a:srgbClr val="FF0000"/>
                </a:solidFill>
              </a:rPr>
              <a:t>minimally</a:t>
            </a:r>
            <a:r>
              <a:rPr lang="en-IN" dirty="0" smtClean="0">
                <a:solidFill>
                  <a:srgbClr val="00B050"/>
                </a:solidFill>
              </a:rPr>
              <a:t> metabolised by the liver</a:t>
            </a:r>
            <a:r>
              <a:rPr lang="en-IN" dirty="0" smtClean="0"/>
              <a:t>, but degree of metabolism can vary among various drugs.</a:t>
            </a:r>
          </a:p>
          <a:p>
            <a:r>
              <a:rPr lang="en-IN" dirty="0" smtClean="0"/>
              <a:t>Route of elimination </a:t>
            </a:r>
            <a:r>
              <a:rPr lang="en-IN" dirty="0" smtClean="0">
                <a:solidFill>
                  <a:srgbClr val="FF0000"/>
                </a:solidFill>
              </a:rPr>
              <a:t>is primarily renal and concentration in urine is high-good choice for treatment of UTI.</a:t>
            </a:r>
          </a:p>
          <a:p>
            <a:r>
              <a:rPr lang="en-IN" dirty="0" smtClean="0"/>
              <a:t>In general </a:t>
            </a:r>
            <a:r>
              <a:rPr lang="en-IN" dirty="0" smtClean="0">
                <a:solidFill>
                  <a:srgbClr val="FF0000"/>
                </a:solidFill>
              </a:rPr>
              <a:t>most </a:t>
            </a:r>
            <a:r>
              <a:rPr lang="en-IN" dirty="0" err="1" smtClean="0">
                <a:solidFill>
                  <a:srgbClr val="FF0000"/>
                </a:solidFill>
              </a:rPr>
              <a:t>cephalosporins</a:t>
            </a:r>
            <a:r>
              <a:rPr lang="en-IN" dirty="0" smtClean="0">
                <a:solidFill>
                  <a:srgbClr val="FF0000"/>
                </a:solidFill>
              </a:rPr>
              <a:t> have half life 1-2 hr</a:t>
            </a:r>
            <a:r>
              <a:rPr lang="en-IN" dirty="0" smtClean="0"/>
              <a:t>., but some </a:t>
            </a:r>
            <a:r>
              <a:rPr lang="en-IN" dirty="0" smtClean="0">
                <a:solidFill>
                  <a:srgbClr val="00B050"/>
                </a:solidFill>
              </a:rPr>
              <a:t>third</a:t>
            </a:r>
            <a:r>
              <a:rPr lang="en-IN" dirty="0" smtClean="0"/>
              <a:t> </a:t>
            </a:r>
            <a:r>
              <a:rPr lang="en-IN" dirty="0" smtClean="0">
                <a:solidFill>
                  <a:srgbClr val="00B050"/>
                </a:solidFill>
              </a:rPr>
              <a:t>generation cephalosporin have longer half life</a:t>
            </a:r>
            <a:r>
              <a:rPr lang="en-IN" dirty="0" smtClean="0"/>
              <a:t>.(</a:t>
            </a:r>
            <a:r>
              <a:rPr lang="en-IN" dirty="0" err="1" smtClean="0"/>
              <a:t>Ceftiofur</a:t>
            </a:r>
            <a:r>
              <a:rPr lang="en-IN" dirty="0" smtClean="0"/>
              <a:t> metabolised in active metabolite- </a:t>
            </a:r>
            <a:r>
              <a:rPr lang="en-IN" dirty="0" err="1" smtClean="0"/>
              <a:t>desfluroylceftiofur</a:t>
            </a:r>
            <a:r>
              <a:rPr lang="en-IN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1716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Clinical features and specific drugs used in </a:t>
            </a:r>
            <a:r>
              <a:rPr lang="en-IN" dirty="0" err="1" smtClean="0">
                <a:solidFill>
                  <a:srgbClr val="FF0000"/>
                </a:solidFill>
              </a:rPr>
              <a:t>vety</a:t>
            </a:r>
            <a:r>
              <a:rPr lang="en-IN" dirty="0" smtClean="0">
                <a:solidFill>
                  <a:srgbClr val="FF0000"/>
                </a:solidFill>
              </a:rPr>
              <a:t>. medicine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 smtClean="0"/>
              <a:t>Used for treatment of bacterial infection that </a:t>
            </a:r>
            <a:r>
              <a:rPr lang="en-IN" dirty="0" smtClean="0">
                <a:solidFill>
                  <a:srgbClr val="FF0000"/>
                </a:solidFill>
              </a:rPr>
              <a:t>are resistant to other drug</a:t>
            </a:r>
          </a:p>
          <a:p>
            <a:r>
              <a:rPr lang="en-IN" dirty="0" smtClean="0"/>
              <a:t>The bacteria often identified in these resistance problem is </a:t>
            </a:r>
            <a:r>
              <a:rPr lang="en-IN" i="1" dirty="0" smtClean="0"/>
              <a:t>E. coli</a:t>
            </a:r>
            <a:r>
              <a:rPr lang="en-IN" dirty="0" smtClean="0"/>
              <a:t>, </a:t>
            </a:r>
            <a:r>
              <a:rPr lang="en-IN" i="1" dirty="0" err="1" smtClean="0"/>
              <a:t>Klebsiella</a:t>
            </a:r>
            <a:r>
              <a:rPr lang="en-IN" i="1" dirty="0" smtClean="0"/>
              <a:t> pneumoniae, </a:t>
            </a:r>
            <a:r>
              <a:rPr lang="en-IN" i="1" dirty="0" err="1" smtClean="0"/>
              <a:t>Enterobactor</a:t>
            </a:r>
            <a:r>
              <a:rPr lang="en-IN" i="1" dirty="0" smtClean="0"/>
              <a:t> species, </a:t>
            </a:r>
            <a:r>
              <a:rPr lang="en-IN" i="1" dirty="0" err="1" smtClean="0"/>
              <a:t>proteus</a:t>
            </a:r>
            <a:r>
              <a:rPr lang="en-IN" i="1" dirty="0" smtClean="0"/>
              <a:t> specie(especially indole positive) and pseudomonas aeruginosa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First generation </a:t>
            </a:r>
            <a:r>
              <a:rPr lang="en-IN" dirty="0" err="1" smtClean="0">
                <a:solidFill>
                  <a:srgbClr val="FF0000"/>
                </a:solidFill>
              </a:rPr>
              <a:t>cephalosporins</a:t>
            </a:r>
            <a:endParaRPr lang="en-IN" dirty="0" smtClean="0">
              <a:solidFill>
                <a:srgbClr val="FF0000"/>
              </a:solidFill>
            </a:endParaRPr>
          </a:p>
          <a:p>
            <a:r>
              <a:rPr lang="en-IN" dirty="0" smtClean="0">
                <a:solidFill>
                  <a:srgbClr val="FF0000"/>
                </a:solidFill>
              </a:rPr>
              <a:t>Cephalexin and </a:t>
            </a:r>
            <a:r>
              <a:rPr lang="en-IN" dirty="0" err="1" smtClean="0">
                <a:solidFill>
                  <a:srgbClr val="FF0000"/>
                </a:solidFill>
              </a:rPr>
              <a:t>cephadroxil</a:t>
            </a:r>
            <a:r>
              <a:rPr lang="en-IN" dirty="0" smtClean="0">
                <a:solidFill>
                  <a:srgbClr val="FF0000"/>
                </a:solidFill>
              </a:rPr>
              <a:t> </a:t>
            </a:r>
            <a:r>
              <a:rPr lang="en-IN" dirty="0" smtClean="0"/>
              <a:t>have been the most extensively used of oral first generation </a:t>
            </a:r>
            <a:r>
              <a:rPr lang="en-IN" dirty="0" err="1" smtClean="0"/>
              <a:t>cephalosporins</a:t>
            </a:r>
            <a:r>
              <a:rPr lang="en-IN" dirty="0" smtClean="0"/>
              <a:t> in Dog.</a:t>
            </a:r>
          </a:p>
          <a:p>
            <a:r>
              <a:rPr lang="en-IN" dirty="0" err="1" smtClean="0">
                <a:solidFill>
                  <a:srgbClr val="FF0000"/>
                </a:solidFill>
              </a:rPr>
              <a:t>Cephadroxil</a:t>
            </a:r>
            <a:r>
              <a:rPr lang="en-IN" dirty="0" smtClean="0">
                <a:solidFill>
                  <a:srgbClr val="FF0000"/>
                </a:solidFill>
              </a:rPr>
              <a:t>:  </a:t>
            </a:r>
          </a:p>
          <a:p>
            <a:r>
              <a:rPr lang="en-IN" dirty="0" smtClean="0"/>
              <a:t>Used for treatment of UTI, skin infection, respiratory infection. Use in </a:t>
            </a:r>
            <a:r>
              <a:rPr lang="en-IN" b="1" dirty="0" smtClean="0">
                <a:solidFill>
                  <a:srgbClr val="FF0000"/>
                </a:solidFill>
              </a:rPr>
              <a:t>Skin infection is most common use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5887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IN" dirty="0" smtClean="0"/>
              <a:t>Dose(  pyoderma) in Dog: 22mg/kg every 12hrs orally for 21to 30 days</a:t>
            </a:r>
          </a:p>
          <a:p>
            <a:pPr algn="just"/>
            <a:r>
              <a:rPr lang="en-IN" dirty="0" smtClean="0"/>
              <a:t>Cat : 20mg/kg twice a day</a:t>
            </a:r>
          </a:p>
          <a:p>
            <a:pPr algn="just"/>
            <a:r>
              <a:rPr lang="en-IN" dirty="0" smtClean="0">
                <a:solidFill>
                  <a:srgbClr val="FF0000"/>
                </a:solidFill>
              </a:rPr>
              <a:t>Cephalexin: </a:t>
            </a:r>
            <a:r>
              <a:rPr lang="en-IN" dirty="0" smtClean="0"/>
              <a:t>have been found equally effective in </a:t>
            </a:r>
            <a:r>
              <a:rPr lang="en-IN" dirty="0" smtClean="0">
                <a:solidFill>
                  <a:srgbClr val="FF0000"/>
                </a:solidFill>
              </a:rPr>
              <a:t>superficial and deep pyoderma </a:t>
            </a:r>
            <a:r>
              <a:rPr lang="en-IN" dirty="0" smtClean="0"/>
              <a:t>as </a:t>
            </a:r>
            <a:r>
              <a:rPr lang="en-IN" dirty="0" err="1" smtClean="0"/>
              <a:t>cephadroxil</a:t>
            </a:r>
            <a:r>
              <a:rPr lang="en-IN" dirty="0" smtClean="0"/>
              <a:t> at a dose of 22-35mg/kg twice daily for </a:t>
            </a:r>
            <a:r>
              <a:rPr lang="en-IN" dirty="0" err="1" smtClean="0"/>
              <a:t>atleast</a:t>
            </a:r>
            <a:r>
              <a:rPr lang="en-IN" dirty="0" smtClean="0"/>
              <a:t> 3 weeks.</a:t>
            </a:r>
          </a:p>
          <a:p>
            <a:pPr algn="just"/>
            <a:r>
              <a:rPr lang="en-IN" dirty="0" smtClean="0"/>
              <a:t>Horse: 30mg/kg q8h orally.</a:t>
            </a:r>
          </a:p>
          <a:p>
            <a:pPr algn="just"/>
            <a:r>
              <a:rPr lang="en-IN" dirty="0" smtClean="0">
                <a:solidFill>
                  <a:srgbClr val="FF0000"/>
                </a:solidFill>
              </a:rPr>
              <a:t>Cefazolin: </a:t>
            </a:r>
            <a:r>
              <a:rPr lang="en-IN" dirty="0"/>
              <a:t>I</a:t>
            </a:r>
            <a:r>
              <a:rPr lang="en-IN" dirty="0" smtClean="0"/>
              <a:t>njectable </a:t>
            </a:r>
            <a:r>
              <a:rPr lang="en-IN" dirty="0" err="1" smtClean="0"/>
              <a:t>cephalosporins</a:t>
            </a:r>
            <a:r>
              <a:rPr lang="en-IN" dirty="0" smtClean="0"/>
              <a:t> most often used in small animals</a:t>
            </a:r>
          </a:p>
          <a:p>
            <a:pPr algn="just"/>
            <a:r>
              <a:rPr lang="en-IN" dirty="0" smtClean="0"/>
              <a:t>Has low ppb(19% in dog) diffuses to tissue fluid at concentration parallel to those in plasma</a:t>
            </a:r>
          </a:p>
          <a:p>
            <a:pPr algn="just"/>
            <a:r>
              <a:rPr lang="en-IN" dirty="0" smtClean="0">
                <a:solidFill>
                  <a:srgbClr val="00B050"/>
                </a:solidFill>
              </a:rPr>
              <a:t>Also penetrate normal as well as </a:t>
            </a:r>
            <a:r>
              <a:rPr lang="en-IN" dirty="0" err="1" smtClean="0">
                <a:solidFill>
                  <a:srgbClr val="00B050"/>
                </a:solidFill>
              </a:rPr>
              <a:t>osteomyeletic</a:t>
            </a:r>
            <a:r>
              <a:rPr lang="en-IN" dirty="0" smtClean="0">
                <a:solidFill>
                  <a:srgbClr val="00B050"/>
                </a:solidFill>
              </a:rPr>
              <a:t> bone</a:t>
            </a:r>
            <a:r>
              <a:rPr lang="en-IN" dirty="0" smtClean="0"/>
              <a:t>. </a:t>
            </a:r>
          </a:p>
          <a:p>
            <a:pPr algn="just"/>
            <a:r>
              <a:rPr lang="en-IN" dirty="0" smtClean="0"/>
              <a:t>The advantage of </a:t>
            </a:r>
            <a:r>
              <a:rPr lang="en-IN" dirty="0"/>
              <a:t>g</a:t>
            </a:r>
            <a:r>
              <a:rPr lang="en-IN" dirty="0" smtClean="0"/>
              <a:t>ood penetration in normal as well as </a:t>
            </a:r>
            <a:r>
              <a:rPr lang="en-IN" dirty="0" err="1" smtClean="0"/>
              <a:t>osteomyeletic</a:t>
            </a:r>
            <a:r>
              <a:rPr lang="en-IN" dirty="0" smtClean="0"/>
              <a:t> bone has allowed it for prevention and treatment of bone infection.</a:t>
            </a:r>
          </a:p>
          <a:p>
            <a:pPr algn="just"/>
            <a:r>
              <a:rPr lang="en-IN" b="1" dirty="0" smtClean="0">
                <a:solidFill>
                  <a:srgbClr val="00B050"/>
                </a:solidFill>
              </a:rPr>
              <a:t>IT is a common antibiotic to be used prophylactically before orthopaedic surgery</a:t>
            </a:r>
            <a:r>
              <a:rPr lang="en-IN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9031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Dog: 22mg/kg IV every 2hr or 8mg/kg IV every hr for infection of bone or prophylaxis of orthopaedic surgery</a:t>
            </a:r>
          </a:p>
          <a:p>
            <a:r>
              <a:rPr lang="en-IN" dirty="0" smtClean="0"/>
              <a:t>Cefazolin also used in large animal. Horse; 10-20mg/kg can be administered q8h IM or q6h IV.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Second generation </a:t>
            </a:r>
            <a:r>
              <a:rPr lang="en-IN" dirty="0" err="1" smtClean="0">
                <a:solidFill>
                  <a:srgbClr val="FF0000"/>
                </a:solidFill>
              </a:rPr>
              <a:t>cephalosporins</a:t>
            </a:r>
            <a:endParaRPr lang="en-IN" dirty="0" smtClean="0">
              <a:solidFill>
                <a:srgbClr val="FF0000"/>
              </a:solidFill>
            </a:endParaRPr>
          </a:p>
          <a:p>
            <a:r>
              <a:rPr lang="en-IN" dirty="0" err="1" smtClean="0">
                <a:solidFill>
                  <a:srgbClr val="FF0000"/>
                </a:solidFill>
              </a:rPr>
              <a:t>Cefoxitin</a:t>
            </a:r>
            <a:r>
              <a:rPr lang="en-IN" dirty="0" smtClean="0">
                <a:solidFill>
                  <a:srgbClr val="FF0000"/>
                </a:solidFill>
              </a:rPr>
              <a:t> and </a:t>
            </a:r>
            <a:r>
              <a:rPr lang="en-IN" dirty="0" err="1" smtClean="0">
                <a:solidFill>
                  <a:srgbClr val="FF0000"/>
                </a:solidFill>
              </a:rPr>
              <a:t>cefotetan</a:t>
            </a:r>
            <a:r>
              <a:rPr lang="en-IN" dirty="0" smtClean="0">
                <a:solidFill>
                  <a:srgbClr val="FF0000"/>
                </a:solidFill>
              </a:rPr>
              <a:t> most often used in </a:t>
            </a:r>
            <a:r>
              <a:rPr lang="en-IN" dirty="0" err="1" smtClean="0">
                <a:solidFill>
                  <a:srgbClr val="FF0000"/>
                </a:solidFill>
              </a:rPr>
              <a:t>vety</a:t>
            </a:r>
            <a:r>
              <a:rPr lang="en-IN" dirty="0" smtClean="0">
                <a:solidFill>
                  <a:srgbClr val="FF0000"/>
                </a:solidFill>
              </a:rPr>
              <a:t>. Medicine.</a:t>
            </a:r>
            <a:endParaRPr lang="en-IN" dirty="0" smtClean="0"/>
          </a:p>
          <a:p>
            <a:r>
              <a:rPr lang="en-IN" dirty="0" smtClean="0"/>
              <a:t>Used for treatment of organism resistant to </a:t>
            </a:r>
            <a:r>
              <a:rPr lang="en-IN" b="1" dirty="0" smtClean="0">
                <a:solidFill>
                  <a:srgbClr val="FF0000"/>
                </a:solidFill>
              </a:rPr>
              <a:t>first generation and anaerobic infection( </a:t>
            </a:r>
            <a:r>
              <a:rPr lang="en-IN" b="1" dirty="0" err="1" smtClean="0">
                <a:solidFill>
                  <a:srgbClr val="FF0000"/>
                </a:solidFill>
              </a:rPr>
              <a:t>Bacteroid</a:t>
            </a:r>
            <a:r>
              <a:rPr lang="en-IN" b="1" dirty="0" smtClean="0">
                <a:solidFill>
                  <a:srgbClr val="FF0000"/>
                </a:solidFill>
              </a:rPr>
              <a:t> </a:t>
            </a:r>
            <a:r>
              <a:rPr lang="en-IN" b="1" dirty="0" err="1" smtClean="0">
                <a:solidFill>
                  <a:srgbClr val="FF0000"/>
                </a:solidFill>
              </a:rPr>
              <a:t>fragalis</a:t>
            </a:r>
            <a:r>
              <a:rPr lang="en-IN" b="1" dirty="0" smtClean="0">
                <a:solidFill>
                  <a:srgbClr val="FF0000"/>
                </a:solidFill>
              </a:rPr>
              <a:t> group)</a:t>
            </a:r>
          </a:p>
          <a:p>
            <a:r>
              <a:rPr lang="en-IN" dirty="0" smtClean="0">
                <a:solidFill>
                  <a:srgbClr val="00B050"/>
                </a:solidFill>
              </a:rPr>
              <a:t>Anaerobic bacteria </a:t>
            </a:r>
            <a:r>
              <a:rPr lang="en-IN" dirty="0" err="1" smtClean="0">
                <a:solidFill>
                  <a:srgbClr val="00B050"/>
                </a:solidFill>
              </a:rPr>
              <a:t>Bacteroid</a:t>
            </a:r>
            <a:r>
              <a:rPr lang="en-IN" dirty="0" smtClean="0">
                <a:solidFill>
                  <a:srgbClr val="00B050"/>
                </a:solidFill>
              </a:rPr>
              <a:t> </a:t>
            </a:r>
            <a:r>
              <a:rPr lang="en-IN" dirty="0" err="1" smtClean="0">
                <a:solidFill>
                  <a:srgbClr val="00B050"/>
                </a:solidFill>
              </a:rPr>
              <a:t>fragalis</a:t>
            </a:r>
            <a:r>
              <a:rPr lang="en-IN" dirty="0" smtClean="0">
                <a:solidFill>
                  <a:srgbClr val="00B050"/>
                </a:solidFill>
              </a:rPr>
              <a:t> </a:t>
            </a:r>
            <a:r>
              <a:rPr lang="en-IN" dirty="0" err="1" smtClean="0">
                <a:solidFill>
                  <a:srgbClr val="00B050"/>
                </a:solidFill>
              </a:rPr>
              <a:t>sythesises</a:t>
            </a:r>
            <a:r>
              <a:rPr lang="en-IN" dirty="0" smtClean="0">
                <a:solidFill>
                  <a:srgbClr val="00B050"/>
                </a:solidFill>
              </a:rPr>
              <a:t> </a:t>
            </a:r>
            <a:r>
              <a:rPr lang="en-IN" dirty="0" err="1" smtClean="0">
                <a:solidFill>
                  <a:srgbClr val="00B050"/>
                </a:solidFill>
              </a:rPr>
              <a:t>cephalosporinase</a:t>
            </a:r>
            <a:r>
              <a:rPr lang="en-IN" dirty="0" smtClean="0">
                <a:solidFill>
                  <a:srgbClr val="00B050"/>
                </a:solidFill>
              </a:rPr>
              <a:t> enzyme, but </a:t>
            </a:r>
            <a:r>
              <a:rPr lang="en-IN" dirty="0" err="1" smtClean="0">
                <a:solidFill>
                  <a:srgbClr val="00B050"/>
                </a:solidFill>
              </a:rPr>
              <a:t>cefoxitin</a:t>
            </a:r>
            <a:r>
              <a:rPr lang="en-IN" dirty="0" smtClean="0">
                <a:solidFill>
                  <a:srgbClr val="00B050"/>
                </a:solidFill>
              </a:rPr>
              <a:t> and </a:t>
            </a:r>
            <a:r>
              <a:rPr lang="en-IN" dirty="0" err="1" smtClean="0">
                <a:solidFill>
                  <a:srgbClr val="00B050"/>
                </a:solidFill>
              </a:rPr>
              <a:t>cefotetan</a:t>
            </a:r>
            <a:r>
              <a:rPr lang="en-IN" dirty="0" smtClean="0">
                <a:solidFill>
                  <a:srgbClr val="00B050"/>
                </a:solidFill>
              </a:rPr>
              <a:t>, belongs to special group </a:t>
            </a:r>
            <a:r>
              <a:rPr lang="en-IN" dirty="0" err="1" smtClean="0">
                <a:solidFill>
                  <a:srgbClr val="00B050"/>
                </a:solidFill>
              </a:rPr>
              <a:t>cephamycin</a:t>
            </a:r>
            <a:r>
              <a:rPr lang="en-IN" dirty="0" smtClean="0">
                <a:solidFill>
                  <a:srgbClr val="00B050"/>
                </a:solidFill>
              </a:rPr>
              <a:t>, are resistant to these antibiotics.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5380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IN" dirty="0" smtClean="0"/>
          </a:p>
          <a:p>
            <a:r>
              <a:rPr lang="en-IN" dirty="0" smtClean="0"/>
              <a:t>Therefor these drug are valuable for some cases such as septic peritonitis that may have a mixed population of anaerobic and gram-</a:t>
            </a:r>
            <a:r>
              <a:rPr lang="en-IN" dirty="0" err="1" smtClean="0"/>
              <a:t>ve</a:t>
            </a:r>
            <a:r>
              <a:rPr lang="en-IN" dirty="0" smtClean="0"/>
              <a:t> bacilli.</a:t>
            </a:r>
            <a:endParaRPr lang="en-IN" dirty="0"/>
          </a:p>
          <a:p>
            <a:r>
              <a:rPr lang="en-IN" dirty="0" smtClean="0"/>
              <a:t>Dose: 30mg/kg every 8 hr IV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Third generation </a:t>
            </a:r>
            <a:r>
              <a:rPr lang="en-IN" dirty="0" err="1" smtClean="0">
                <a:solidFill>
                  <a:srgbClr val="FF0000"/>
                </a:solidFill>
              </a:rPr>
              <a:t>cephalosporins</a:t>
            </a:r>
            <a:endParaRPr lang="en-IN" dirty="0" smtClean="0">
              <a:solidFill>
                <a:srgbClr val="FF0000"/>
              </a:solidFill>
            </a:endParaRPr>
          </a:p>
          <a:p>
            <a:r>
              <a:rPr lang="en-IN" b="1" dirty="0" smtClean="0">
                <a:solidFill>
                  <a:srgbClr val="FF0000"/>
                </a:solidFill>
              </a:rPr>
              <a:t>Cefotaxime</a:t>
            </a:r>
            <a:r>
              <a:rPr lang="en-IN" dirty="0" smtClean="0"/>
              <a:t>: Most frequently administered. Dose in dog and cat:30mg/kg, IM,IV or SC every 8 hr.</a:t>
            </a:r>
          </a:p>
          <a:p>
            <a:r>
              <a:rPr lang="en-IN" b="1" dirty="0" err="1" smtClean="0">
                <a:solidFill>
                  <a:srgbClr val="FF0000"/>
                </a:solidFill>
              </a:rPr>
              <a:t>Ceftiofur</a:t>
            </a:r>
            <a:r>
              <a:rPr lang="en-IN" dirty="0" smtClean="0"/>
              <a:t>: registered for treatment of UTI caused by </a:t>
            </a:r>
            <a:r>
              <a:rPr lang="en-IN" dirty="0" err="1" smtClean="0"/>
              <a:t>enterobacteriacae</a:t>
            </a:r>
            <a:r>
              <a:rPr lang="en-IN" dirty="0" smtClean="0"/>
              <a:t> in dog at a dose rate of 2.2 mg/kg body wt.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328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 err="1" smtClean="0">
                <a:solidFill>
                  <a:srgbClr val="FF0000"/>
                </a:solidFill>
              </a:rPr>
              <a:t>Ceftiofur</a:t>
            </a:r>
            <a:r>
              <a:rPr lang="en-IN" b="1" dirty="0" smtClean="0">
                <a:solidFill>
                  <a:srgbClr val="FF0000"/>
                </a:solidFill>
              </a:rPr>
              <a:t>: </a:t>
            </a:r>
            <a:r>
              <a:rPr lang="en-IN" b="1" dirty="0" smtClean="0">
                <a:solidFill>
                  <a:srgbClr val="FF0000"/>
                </a:solidFill>
              </a:rPr>
              <a:t>Most frequently used </a:t>
            </a:r>
            <a:r>
              <a:rPr lang="en-IN" b="1" dirty="0" err="1" smtClean="0">
                <a:solidFill>
                  <a:srgbClr val="FF0000"/>
                </a:solidFill>
              </a:rPr>
              <a:t>cephalosporins</a:t>
            </a:r>
            <a:r>
              <a:rPr lang="en-IN" b="1" dirty="0" smtClean="0">
                <a:solidFill>
                  <a:srgbClr val="FF0000"/>
                </a:solidFill>
              </a:rPr>
              <a:t> in horse</a:t>
            </a:r>
            <a:r>
              <a:rPr lang="en-IN" b="1" dirty="0" smtClean="0"/>
              <a:t>. </a:t>
            </a:r>
          </a:p>
          <a:p>
            <a:r>
              <a:rPr lang="en-IN" dirty="0" smtClean="0"/>
              <a:t>Approved for treatment of respiratory tract infection caused </a:t>
            </a:r>
            <a:r>
              <a:rPr lang="en-IN" dirty="0" smtClean="0">
                <a:solidFill>
                  <a:srgbClr val="FF0000"/>
                </a:solidFill>
              </a:rPr>
              <a:t>by </a:t>
            </a:r>
            <a:r>
              <a:rPr lang="en-IN" i="1" dirty="0" smtClean="0">
                <a:solidFill>
                  <a:srgbClr val="FF0000"/>
                </a:solidFill>
              </a:rPr>
              <a:t>Streptococcus </a:t>
            </a:r>
            <a:r>
              <a:rPr lang="en-IN" i="1" dirty="0" err="1" smtClean="0">
                <a:solidFill>
                  <a:srgbClr val="FF0000"/>
                </a:solidFill>
              </a:rPr>
              <a:t>equi</a:t>
            </a:r>
            <a:r>
              <a:rPr lang="en-IN" i="1" dirty="0" smtClean="0">
                <a:solidFill>
                  <a:srgbClr val="FF0000"/>
                </a:solidFill>
              </a:rPr>
              <a:t> </a:t>
            </a:r>
            <a:r>
              <a:rPr lang="en-IN" dirty="0" err="1" smtClean="0">
                <a:solidFill>
                  <a:srgbClr val="FF0000"/>
                </a:solidFill>
              </a:rPr>
              <a:t>subsp</a:t>
            </a:r>
            <a:r>
              <a:rPr lang="en-IN" dirty="0" smtClean="0">
                <a:solidFill>
                  <a:srgbClr val="FF0000"/>
                </a:solidFill>
              </a:rPr>
              <a:t> </a:t>
            </a:r>
            <a:r>
              <a:rPr lang="en-IN" i="1" dirty="0" err="1" smtClean="0">
                <a:solidFill>
                  <a:srgbClr val="FF0000"/>
                </a:solidFill>
              </a:rPr>
              <a:t>zooepidemicus</a:t>
            </a:r>
            <a:r>
              <a:rPr lang="en-IN" i="1" dirty="0" smtClean="0">
                <a:solidFill>
                  <a:srgbClr val="FF0000"/>
                </a:solidFill>
              </a:rPr>
              <a:t> at a dose of 2.2 to4.4 mg/kg q24hr IM</a:t>
            </a:r>
          </a:p>
          <a:p>
            <a:r>
              <a:rPr lang="en-IN" dirty="0" smtClean="0"/>
              <a:t>For inherently more resistant organism </a:t>
            </a:r>
            <a:r>
              <a:rPr lang="en-IN" i="1" dirty="0" err="1" smtClean="0"/>
              <a:t>klebsiella</a:t>
            </a:r>
            <a:r>
              <a:rPr lang="en-IN" i="1" dirty="0" smtClean="0"/>
              <a:t>, </a:t>
            </a:r>
            <a:r>
              <a:rPr lang="en-IN" i="1" dirty="0" err="1" smtClean="0"/>
              <a:t>enterobactor</a:t>
            </a:r>
            <a:r>
              <a:rPr lang="en-IN" i="1" dirty="0" smtClean="0"/>
              <a:t>, salmonella </a:t>
            </a:r>
            <a:r>
              <a:rPr lang="en-IN" dirty="0" smtClean="0"/>
              <a:t>higher doses or more frequent administration is required</a:t>
            </a:r>
          </a:p>
          <a:p>
            <a:r>
              <a:rPr lang="en-IN" dirty="0" smtClean="0"/>
              <a:t>Other major use of </a:t>
            </a:r>
            <a:r>
              <a:rPr lang="en-IN" dirty="0" err="1" smtClean="0"/>
              <a:t>ceftiofur</a:t>
            </a:r>
            <a:r>
              <a:rPr lang="en-IN" dirty="0" smtClean="0"/>
              <a:t> is for cattle and pig. It has been used for treating respiratory infection(BRD) in cattle(1-2mg/kg q24hr) caused by </a:t>
            </a:r>
            <a:r>
              <a:rPr lang="en-IN" i="1" u="sng" dirty="0" err="1" smtClean="0">
                <a:solidFill>
                  <a:srgbClr val="002060"/>
                </a:solidFill>
              </a:rPr>
              <a:t>Mannheimia</a:t>
            </a:r>
            <a:r>
              <a:rPr lang="en-IN" i="1" u="sng" dirty="0" smtClean="0">
                <a:solidFill>
                  <a:srgbClr val="002060"/>
                </a:solidFill>
              </a:rPr>
              <a:t> </a:t>
            </a:r>
            <a:r>
              <a:rPr lang="en-IN" i="1" u="sng" dirty="0" err="1" smtClean="0">
                <a:solidFill>
                  <a:srgbClr val="002060"/>
                </a:solidFill>
              </a:rPr>
              <a:t>haemolytica</a:t>
            </a:r>
            <a:r>
              <a:rPr lang="en-IN" i="1" u="sng" dirty="0" smtClean="0">
                <a:solidFill>
                  <a:srgbClr val="002060"/>
                </a:solidFill>
              </a:rPr>
              <a:t> </a:t>
            </a:r>
            <a:r>
              <a:rPr lang="en-IN" u="sng" dirty="0" smtClean="0">
                <a:solidFill>
                  <a:srgbClr val="002060"/>
                </a:solidFill>
              </a:rPr>
              <a:t>(formerly called </a:t>
            </a:r>
            <a:r>
              <a:rPr lang="en-IN" i="1" u="sng" dirty="0" err="1" smtClean="0">
                <a:solidFill>
                  <a:srgbClr val="002060"/>
                </a:solidFill>
              </a:rPr>
              <a:t>Pasteurella</a:t>
            </a:r>
            <a:r>
              <a:rPr lang="en-IN" i="1" u="sng" dirty="0" smtClean="0">
                <a:solidFill>
                  <a:srgbClr val="002060"/>
                </a:solidFill>
              </a:rPr>
              <a:t> </a:t>
            </a:r>
            <a:r>
              <a:rPr lang="en-IN" i="1" u="sng" dirty="0" err="1" smtClean="0">
                <a:solidFill>
                  <a:srgbClr val="002060"/>
                </a:solidFill>
              </a:rPr>
              <a:t>haemolytica</a:t>
            </a:r>
            <a:r>
              <a:rPr lang="en-IN" i="1" u="sng" dirty="0" smtClean="0">
                <a:solidFill>
                  <a:srgbClr val="002060"/>
                </a:solidFill>
              </a:rPr>
              <a:t>), </a:t>
            </a:r>
            <a:r>
              <a:rPr lang="en-IN" i="1" u="sng" dirty="0" err="1" smtClean="0">
                <a:solidFill>
                  <a:srgbClr val="002060"/>
                </a:solidFill>
              </a:rPr>
              <a:t>Pasturella</a:t>
            </a:r>
            <a:r>
              <a:rPr lang="en-IN" i="1" u="sng" dirty="0" smtClean="0">
                <a:solidFill>
                  <a:srgbClr val="002060"/>
                </a:solidFill>
              </a:rPr>
              <a:t> </a:t>
            </a:r>
            <a:r>
              <a:rPr lang="en-IN" i="1" u="sng" dirty="0" err="1" smtClean="0">
                <a:solidFill>
                  <a:srgbClr val="002060"/>
                </a:solidFill>
              </a:rPr>
              <a:t>multocida</a:t>
            </a:r>
            <a:r>
              <a:rPr lang="en-IN" i="1" u="sng" dirty="0" smtClean="0">
                <a:solidFill>
                  <a:srgbClr val="002060"/>
                </a:solidFill>
              </a:rPr>
              <a:t>.</a:t>
            </a:r>
          </a:p>
          <a:p>
            <a:endParaRPr lang="en-I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2470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1859</TotalTime>
  <Words>958</Words>
  <Application>Microsoft Office PowerPoint</Application>
  <PresentationFormat>Custom</PresentationFormat>
  <Paragraphs>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Cephalosporins  (Pharmacokinetics and clinical uses)</vt:lpstr>
      <vt:lpstr>Pharmacokinetics</vt:lpstr>
      <vt:lpstr>Tissue concentration and protein binding</vt:lpstr>
      <vt:lpstr>Slide 4</vt:lpstr>
      <vt:lpstr>Clinical features and specific drugs used in vety. medicine</vt:lpstr>
      <vt:lpstr>Slide 6</vt:lpstr>
      <vt:lpstr>Slide 7</vt:lpstr>
      <vt:lpstr>Slide 8</vt:lpstr>
      <vt:lpstr>Slide 9</vt:lpstr>
      <vt:lpstr>Slide 10</vt:lpstr>
      <vt:lpstr>Summary of Clinical Uses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 IND</dc:creator>
  <cp:lastModifiedBy>rrkvet</cp:lastModifiedBy>
  <cp:revision>48</cp:revision>
  <dcterms:created xsi:type="dcterms:W3CDTF">2020-06-03T08:25:22Z</dcterms:created>
  <dcterms:modified xsi:type="dcterms:W3CDTF">2020-07-04T10:54:51Z</dcterms:modified>
</cp:coreProperties>
</file>