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vneet goutam" initials="ng" lastIdx="1" clrIdx="0">
    <p:extLst>
      <p:ext uri="{19B8F6BF-5375-455C-9EA6-DF929625EA0E}">
        <p15:presenceInfo xmlns="" xmlns:p15="http://schemas.microsoft.com/office/powerpoint/2012/main" userId="cfc739ddb65a65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878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F400-44F4-4AC2-9E06-BDEB430DBDFF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41F7-116A-4EAA-AC8B-690EEF33F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0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F400-44F4-4AC2-9E06-BDEB430DBDFF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41F7-116A-4EAA-AC8B-690EEF33F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F400-44F4-4AC2-9E06-BDEB430DBDFF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41F7-116A-4EAA-AC8B-690EEF33F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7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F400-44F4-4AC2-9E06-BDEB430DBDFF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41F7-116A-4EAA-AC8B-690EEF33F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F400-44F4-4AC2-9E06-BDEB430DBDFF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41F7-116A-4EAA-AC8B-690EEF33F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2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F400-44F4-4AC2-9E06-BDEB430DBDFF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41F7-116A-4EAA-AC8B-690EEF33F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F400-44F4-4AC2-9E06-BDEB430DBDFF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41F7-116A-4EAA-AC8B-690EEF33F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F400-44F4-4AC2-9E06-BDEB430DBDFF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41F7-116A-4EAA-AC8B-690EEF33F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2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F400-44F4-4AC2-9E06-BDEB430DBDFF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41F7-116A-4EAA-AC8B-690EEF33F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3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F400-44F4-4AC2-9E06-BDEB430DBDFF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41F7-116A-4EAA-AC8B-690EEF33F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F400-44F4-4AC2-9E06-BDEB430DBDFF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41F7-116A-4EAA-AC8B-690EEF33F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0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F400-44F4-4AC2-9E06-BDEB430DBDFF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41F7-116A-4EAA-AC8B-690EEF33F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126BF-6A49-4777-881D-57DFA6878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787" y="2825902"/>
            <a:ext cx="9144000" cy="927663"/>
          </a:xfrm>
        </p:spPr>
        <p:txBody>
          <a:bodyPr>
            <a:noAutofit/>
          </a:bodyPr>
          <a:lstStyle/>
          <a:p>
            <a:pPr algn="just"/>
            <a:r>
              <a:rPr lang="en-IN" sz="2800" b="1" dirty="0"/>
              <a:t>INTRODUCTION TO CEREAL GRAINS, LEGUMES AND OILSEEDS, STRUCTURE </a:t>
            </a:r>
            <a:r>
              <a:rPr lang="en-IN" sz="2800" b="1" dirty="0" smtClean="0"/>
              <a:t>AND COMPOSITION </a:t>
            </a:r>
            <a:r>
              <a:rPr lang="en-IN" sz="2800" b="1" dirty="0"/>
              <a:t>OF CEREAL GRAINS, LEGUMES AND OILSEEDS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846" y="168317"/>
            <a:ext cx="2857500" cy="150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1447800" cy="152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8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0A11C9-A688-409C-9859-D83AE671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562ABE-6E22-4A78-8598-A92DF579E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Scientific name – </a:t>
            </a:r>
            <a:r>
              <a:rPr lang="en-US" i="1" dirty="0"/>
              <a:t>Oryza sativa</a:t>
            </a:r>
          </a:p>
          <a:p>
            <a:r>
              <a:rPr lang="en-US" dirty="0"/>
              <a:t>Rice crop originated in Asia and has been a staple food there since the Ice Age in the North. </a:t>
            </a:r>
          </a:p>
          <a:p>
            <a:r>
              <a:rPr lang="en-US" dirty="0"/>
              <a:t>Actual rice grains and husk have been excavated in India that were more than 4500 years old.</a:t>
            </a:r>
          </a:p>
          <a:p>
            <a:r>
              <a:rPr lang="en-US" dirty="0"/>
              <a:t>According to a general consensus, domestication occurred at three places – India, Indonesia and China – thereby giving rise to three races of rice – </a:t>
            </a:r>
            <a:r>
              <a:rPr lang="en-US" i="1" dirty="0"/>
              <a:t>Indica, </a:t>
            </a:r>
            <a:r>
              <a:rPr lang="en-US" i="1" dirty="0" err="1"/>
              <a:t>Javonica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Sinica</a:t>
            </a:r>
            <a:r>
              <a:rPr lang="en-US" i="1" dirty="0"/>
              <a:t> </a:t>
            </a:r>
            <a:r>
              <a:rPr lang="en-US" dirty="0"/>
              <a:t>(also known as </a:t>
            </a:r>
            <a:r>
              <a:rPr lang="en-US" i="1" dirty="0"/>
              <a:t>Japonica</a:t>
            </a:r>
            <a:r>
              <a:rPr lang="en-US" dirty="0"/>
              <a:t>), respectively.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BF1715-3736-42F8-BD1F-23EE66580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4" y="0"/>
            <a:ext cx="7639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9616FC7-CADF-448F-8A80-23C569EE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Composition of Rice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B8CC0650-D7AB-42F8-9986-A86204458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489378"/>
              </p:ext>
            </p:extLst>
          </p:nvPr>
        </p:nvGraphicFramePr>
        <p:xfrm>
          <a:off x="609600" y="1600200"/>
          <a:ext cx="10972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="" xmlns:a16="http://schemas.microsoft.com/office/drawing/2014/main" val="1423125093"/>
                    </a:ext>
                  </a:extLst>
                </a:gridCol>
                <a:gridCol w="5486400">
                  <a:extLst>
                    <a:ext uri="{9D8B030D-6E8A-4147-A177-3AD203B41FA5}">
                      <a16:colId xmlns="" xmlns:a16="http://schemas.microsoft.com/office/drawing/2014/main" val="2251654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Composition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220949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Moisture(%)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29826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Carbohydrate(%)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166756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53399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Fat(%)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407025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Fiber(%)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269771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Ash(%)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27623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Calorific value(kcal./100gm.)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310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2681455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982059-B3FA-42C6-88D5-F6C50E44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1EF25A-15EB-4568-9689-943CC8E2C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Scientific name – </a:t>
            </a:r>
            <a:r>
              <a:rPr lang="en-US" dirty="0" err="1"/>
              <a:t>Zea</a:t>
            </a:r>
            <a:r>
              <a:rPr lang="en-US" dirty="0"/>
              <a:t> mays</a:t>
            </a:r>
          </a:p>
          <a:p>
            <a:r>
              <a:rPr lang="en-US" dirty="0"/>
              <a:t>Corn or Maize is native to the America. </a:t>
            </a:r>
          </a:p>
          <a:p>
            <a:r>
              <a:rPr lang="en-US" dirty="0"/>
              <a:t>Archeological evidence suggests that corn was domesticated and grown as early as 5000 B.C. in Mexico.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368635-DD44-4CFE-80FF-5247B0D9F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052" y="0"/>
            <a:ext cx="7353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9616FC7-CADF-448F-8A80-23C569EE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Composition of Corn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B8CC0650-D7AB-42F8-9986-A86204458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190678"/>
              </p:ext>
            </p:extLst>
          </p:nvPr>
        </p:nvGraphicFramePr>
        <p:xfrm>
          <a:off x="609600" y="1600200"/>
          <a:ext cx="10972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="" xmlns:a16="http://schemas.microsoft.com/office/drawing/2014/main" val="1423125093"/>
                    </a:ext>
                  </a:extLst>
                </a:gridCol>
                <a:gridCol w="5486400">
                  <a:extLst>
                    <a:ext uri="{9D8B030D-6E8A-4147-A177-3AD203B41FA5}">
                      <a16:colId xmlns="" xmlns:a16="http://schemas.microsoft.com/office/drawing/2014/main" val="2251654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Composition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220949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Moisture(%)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29826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Carbohydrate(%)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166756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53399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Fat(%)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407025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Fiber(%)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269771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Ash(%)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27623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Calorific value(kcal./100gm.)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2681455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6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91C7E8-C79C-4BA8-BF28-2B6AAD82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Barley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AEF3F-06AB-4C34-83E1-6AE21C71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87794"/>
            <a:ext cx="9905999" cy="4970206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/>
              <a:t>Scientific name - </a:t>
            </a:r>
            <a:r>
              <a:rPr lang="en-US" sz="4500" i="1" dirty="0" err="1"/>
              <a:t>Hardeum</a:t>
            </a:r>
            <a:r>
              <a:rPr lang="en-US" sz="4500" i="1" dirty="0"/>
              <a:t> vulgare</a:t>
            </a:r>
            <a:r>
              <a:rPr lang="en-US" sz="4500" dirty="0"/>
              <a:t> </a:t>
            </a:r>
          </a:p>
          <a:p>
            <a:r>
              <a:rPr lang="en-US" sz="4500" dirty="0"/>
              <a:t>Barley is among the most ancient of the cereal crops.</a:t>
            </a:r>
          </a:p>
          <a:p>
            <a:r>
              <a:rPr lang="en-US" sz="4500" dirty="0"/>
              <a:t>The original area of cultivation was in the Fertile Crescent of the Middle East, in present day Lebanon, Iran, Iraq, and Turkey. </a:t>
            </a:r>
          </a:p>
          <a:p>
            <a:r>
              <a:rPr lang="en-US" sz="4500" dirty="0"/>
              <a:t>Barley played an important role in ancient Greek culture as a staple</a:t>
            </a:r>
            <a:br>
              <a:rPr lang="en-US" sz="4500" dirty="0"/>
            </a:br>
            <a:r>
              <a:rPr lang="en-US" sz="4500" dirty="0"/>
              <a:t>bread–making grain, as well as an important food for athletes.</a:t>
            </a:r>
          </a:p>
          <a:p>
            <a:r>
              <a:rPr lang="en-US" sz="4500" dirty="0"/>
              <a:t>Gladiators were known as </a:t>
            </a:r>
            <a:r>
              <a:rPr lang="en-US" sz="4500" i="1" dirty="0" err="1"/>
              <a:t>hordearii</a:t>
            </a:r>
            <a:r>
              <a:rPr lang="en-US" sz="4500" dirty="0"/>
              <a:t>, which means “eaters of barley”. </a:t>
            </a:r>
          </a:p>
          <a:p>
            <a:r>
              <a:rPr lang="en-US" sz="4500" dirty="0"/>
              <a:t>Barley is often referred to as the “king of grains”. </a:t>
            </a:r>
            <a:br>
              <a:rPr lang="en-US" sz="45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131674-A4A3-490F-9968-B0A771934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15" y="0"/>
            <a:ext cx="9173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9616FC7-CADF-448F-8A80-23C569EE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Composition of Barley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B8CC0650-D7AB-42F8-9986-A86204458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721614"/>
              </p:ext>
            </p:extLst>
          </p:nvPr>
        </p:nvGraphicFramePr>
        <p:xfrm>
          <a:off x="609600" y="1600200"/>
          <a:ext cx="10972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="" xmlns:a16="http://schemas.microsoft.com/office/drawing/2014/main" val="1423125093"/>
                    </a:ext>
                  </a:extLst>
                </a:gridCol>
                <a:gridCol w="5486400">
                  <a:extLst>
                    <a:ext uri="{9D8B030D-6E8A-4147-A177-3AD203B41FA5}">
                      <a16:colId xmlns="" xmlns:a16="http://schemas.microsoft.com/office/drawing/2014/main" val="2251654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Composition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220949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Moisture(%)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29826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Carbohydrate(%)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166756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53399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Fat(%)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407025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Fiber(%)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269771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Ash(%)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27623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Calorific value(kcal./100gm.)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320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2681455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0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Structure of Legumes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The </a:t>
            </a:r>
            <a:r>
              <a:rPr lang="en-IN" dirty="0"/>
              <a:t>term ‘pulses’ is limited to crops harvested solely for dry grain, thereby excluding crops </a:t>
            </a:r>
            <a:r>
              <a:rPr lang="en-IN" dirty="0" smtClean="0"/>
              <a:t>harvested green </a:t>
            </a:r>
            <a:r>
              <a:rPr lang="en-IN" dirty="0"/>
              <a:t>for food mainly as vegetables (peas, beans, etc.), crops used mainly for oil extraction (e.g. </a:t>
            </a:r>
            <a:r>
              <a:rPr lang="en-IN" dirty="0" smtClean="0"/>
              <a:t>soybean and </a:t>
            </a:r>
            <a:r>
              <a:rPr lang="en-IN" dirty="0"/>
              <a:t>groundnut) and leguminous crops for sowing purpose (e.g. seeds of clover and alfalfa</a:t>
            </a:r>
            <a:r>
              <a:rPr lang="en-IN" dirty="0" smtClean="0"/>
              <a:t>).</a:t>
            </a:r>
          </a:p>
          <a:p>
            <a:r>
              <a:rPr lang="en-IN" dirty="0" smtClean="0"/>
              <a:t> </a:t>
            </a:r>
            <a:r>
              <a:rPr lang="en-IN" dirty="0"/>
              <a:t>A legume </a:t>
            </a:r>
            <a:r>
              <a:rPr lang="en-IN" dirty="0" smtClean="0"/>
              <a:t>is a </a:t>
            </a:r>
            <a:r>
              <a:rPr lang="en-IN" dirty="0"/>
              <a:t>plant in the family </a:t>
            </a:r>
            <a:r>
              <a:rPr lang="en-IN" i="1" dirty="0" err="1"/>
              <a:t>Fabaceae</a:t>
            </a:r>
            <a:r>
              <a:rPr lang="en-IN" i="1" dirty="0"/>
              <a:t> </a:t>
            </a:r>
            <a:r>
              <a:rPr lang="en-IN" dirty="0"/>
              <a:t>(or </a:t>
            </a:r>
            <a:r>
              <a:rPr lang="en-IN" i="1" dirty="0" err="1"/>
              <a:t>Leguminosae</a:t>
            </a:r>
            <a:r>
              <a:rPr lang="en-IN" dirty="0"/>
              <a:t>), or a fruit of these specific plants. </a:t>
            </a: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/>
              <a:t>legume fruit is </a:t>
            </a:r>
            <a:r>
              <a:rPr lang="en-IN" dirty="0" smtClean="0"/>
              <a:t>a simple </a:t>
            </a:r>
            <a:r>
              <a:rPr lang="en-IN" dirty="0"/>
              <a:t>dry fruit that develops from a simple carpel and usually dehisces (opens along a seam) on </a:t>
            </a:r>
            <a:r>
              <a:rPr lang="en-IN" dirty="0" smtClean="0"/>
              <a:t>two sides.</a:t>
            </a:r>
          </a:p>
          <a:p>
            <a:r>
              <a:rPr lang="en-IN" dirty="0" smtClean="0"/>
              <a:t>A </a:t>
            </a:r>
            <a:r>
              <a:rPr lang="en-IN" dirty="0"/>
              <a:t>common name for this type of fruit is a pod. Well-known legumes include peas, beans, </a:t>
            </a:r>
            <a:r>
              <a:rPr lang="en-IN" dirty="0" smtClean="0"/>
              <a:t>lentils, black </a:t>
            </a:r>
            <a:r>
              <a:rPr lang="en-IN" dirty="0"/>
              <a:t>gram, green gram, soy and groundnut.</a:t>
            </a:r>
          </a:p>
        </p:txBody>
      </p:sp>
    </p:spTree>
    <p:extLst>
      <p:ext uri="{BB962C8B-B14F-4D97-AF65-F5344CB8AC3E}">
        <p14:creationId xmlns:p14="http://schemas.microsoft.com/office/powerpoint/2010/main" val="2953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5DC1F3-F0E8-4448-BD49-9F7474F3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-24447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26BB5D-80E4-4C83-84FE-8FFE0E23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81088"/>
            <a:ext cx="10515600" cy="5201725"/>
          </a:xfrm>
        </p:spPr>
        <p:txBody>
          <a:bodyPr>
            <a:noAutofit/>
          </a:bodyPr>
          <a:lstStyle/>
          <a:p>
            <a:r>
              <a:rPr lang="en-US" sz="2700" dirty="0"/>
              <a:t>Cereal grains are the fruit of plants belonging to the grass family (Gramineae). </a:t>
            </a:r>
          </a:p>
          <a:p>
            <a:r>
              <a:rPr lang="en-US" sz="2700" dirty="0"/>
              <a:t>Cereals are plants which yield edible grains and includes rice, wheat, corn, barley, and oats. </a:t>
            </a:r>
          </a:p>
          <a:p>
            <a:r>
              <a:rPr lang="en-US" sz="2700" dirty="0"/>
              <a:t>Cereal grains provide the world with majority of its food calories and about half of its protein. </a:t>
            </a:r>
          </a:p>
          <a:p>
            <a:r>
              <a:rPr lang="en-US" sz="2700" dirty="0"/>
              <a:t>They are also good source of micronutrients such as calcium, iron and vitamins of group B. </a:t>
            </a:r>
          </a:p>
          <a:p>
            <a:r>
              <a:rPr lang="en-US" sz="2700" dirty="0"/>
              <a:t>Asia, America, and Europe produce more than 80 percent of the world’s cereal grains. </a:t>
            </a:r>
          </a:p>
          <a:p>
            <a:r>
              <a:rPr lang="en-US" sz="2700" dirty="0"/>
              <a:t>Cereals are easy to store because of low moisture content, easy to handle and providing variety to the diet. </a:t>
            </a:r>
          </a:p>
        </p:txBody>
      </p:sp>
    </p:spTree>
    <p:extLst>
      <p:ext uri="{BB962C8B-B14F-4D97-AF65-F5344CB8AC3E}">
        <p14:creationId xmlns:p14="http://schemas.microsoft.com/office/powerpoint/2010/main" val="36891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IN" dirty="0"/>
              <a:t>Pulses all have a similar structure, but differ in </a:t>
            </a:r>
            <a:r>
              <a:rPr lang="en-IN" dirty="0" err="1"/>
              <a:t>color</a:t>
            </a:r>
            <a:r>
              <a:rPr lang="en-IN" dirty="0"/>
              <a:t>, shape, size, and thickness of the seed coat. </a:t>
            </a:r>
            <a:endParaRPr lang="en-IN" dirty="0" smtClean="0"/>
          </a:p>
          <a:p>
            <a:pPr algn="just"/>
            <a:r>
              <a:rPr lang="en-IN" dirty="0" smtClean="0"/>
              <a:t>Mature seeds </a:t>
            </a:r>
            <a:r>
              <a:rPr lang="en-IN" dirty="0"/>
              <a:t>have three major components: the seed coat, the cotyledons, and the </a:t>
            </a:r>
            <a:r>
              <a:rPr lang="en-IN" dirty="0" smtClean="0"/>
              <a:t>embryo.</a:t>
            </a:r>
            <a:endParaRPr lang="en-IN" dirty="0"/>
          </a:p>
          <a:p>
            <a:pPr algn="just"/>
            <a:r>
              <a:rPr lang="en-IN" dirty="0"/>
              <a:t>The seed coat or hull accounts for 7–15% of the whole seed mass. </a:t>
            </a:r>
            <a:endParaRPr lang="en-IN" dirty="0" smtClean="0"/>
          </a:p>
          <a:p>
            <a:pPr algn="just"/>
            <a:r>
              <a:rPr lang="en-IN" dirty="0" smtClean="0"/>
              <a:t>Cotyledons </a:t>
            </a:r>
            <a:r>
              <a:rPr lang="en-IN" dirty="0"/>
              <a:t>are about 85% of the </a:t>
            </a:r>
            <a:r>
              <a:rPr lang="en-IN" dirty="0" smtClean="0"/>
              <a:t>seed mass</a:t>
            </a:r>
            <a:r>
              <a:rPr lang="en-IN" dirty="0"/>
              <a:t>, and the embryo constitutes the remaining 1–4%. The external structures of the seed are the </a:t>
            </a:r>
            <a:r>
              <a:rPr lang="en-IN" dirty="0" err="1" smtClean="0"/>
              <a:t>testa</a:t>
            </a:r>
            <a:r>
              <a:rPr lang="en-IN" dirty="0" smtClean="0"/>
              <a:t> (i.e</a:t>
            </a:r>
            <a:r>
              <a:rPr lang="en-IN" dirty="0"/>
              <a:t>., seed coat), hilum, </a:t>
            </a:r>
            <a:r>
              <a:rPr lang="en-IN" dirty="0" err="1"/>
              <a:t>micropyle</a:t>
            </a:r>
            <a:r>
              <a:rPr lang="en-IN" dirty="0"/>
              <a:t>, and raphe. The </a:t>
            </a:r>
            <a:r>
              <a:rPr lang="en-IN" dirty="0" err="1"/>
              <a:t>testa</a:t>
            </a:r>
            <a:r>
              <a:rPr lang="en-IN" dirty="0"/>
              <a:t> is the outer most part of the seed and covers </a:t>
            </a:r>
            <a:r>
              <a:rPr lang="en-IN" dirty="0" smtClean="0"/>
              <a:t>almost all </a:t>
            </a:r>
            <a:r>
              <a:rPr lang="en-IN" dirty="0"/>
              <a:t>of the seed surface.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hilum is an oval scar on the seed coat where the seed was attached to the stalk.</a:t>
            </a:r>
          </a:p>
          <a:p>
            <a:pPr algn="just"/>
            <a:r>
              <a:rPr lang="en-IN" dirty="0"/>
              <a:t>The </a:t>
            </a:r>
            <a:r>
              <a:rPr lang="en-IN" dirty="0" err="1"/>
              <a:t>micropyle</a:t>
            </a:r>
            <a:r>
              <a:rPr lang="en-IN" dirty="0"/>
              <a:t> is a small opening in the seed coat next to the hilum. The raphe is a ridge on the side of </a:t>
            </a:r>
            <a:r>
              <a:rPr lang="en-IN" dirty="0" smtClean="0"/>
              <a:t>the hilum </a:t>
            </a:r>
            <a:r>
              <a:rPr lang="en-IN" dirty="0"/>
              <a:t>opposite the </a:t>
            </a:r>
            <a:r>
              <a:rPr lang="en-IN" dirty="0" err="1"/>
              <a:t>micropyle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When the seed coat is removed from grain, the remaining part is the embryonic structure. </a:t>
            </a:r>
            <a:endParaRPr lang="en-IN" dirty="0" smtClean="0"/>
          </a:p>
          <a:p>
            <a:pPr algn="just"/>
            <a:r>
              <a:rPr lang="en-IN" dirty="0" smtClean="0"/>
              <a:t>The embryonic structure </a:t>
            </a:r>
            <a:r>
              <a:rPr lang="en-IN" dirty="0"/>
              <a:t>consists of two cotyledons (or seed leaves) and a short axis above and below them. The </a:t>
            </a:r>
            <a:r>
              <a:rPr lang="en-IN" dirty="0" smtClean="0"/>
              <a:t>two cotyledons </a:t>
            </a:r>
            <a:r>
              <a:rPr lang="en-IN" dirty="0"/>
              <a:t>are not physically attached to each other except at the axis and a weak protection provided </a:t>
            </a:r>
            <a:r>
              <a:rPr lang="en-IN" dirty="0" smtClean="0"/>
              <a:t>by the </a:t>
            </a:r>
            <a:r>
              <a:rPr lang="en-IN" dirty="0"/>
              <a:t>seed coat. </a:t>
            </a:r>
            <a:endParaRPr lang="en-IN" dirty="0" smtClean="0"/>
          </a:p>
          <a:p>
            <a:pPr algn="just"/>
            <a:r>
              <a:rPr lang="en-IN" dirty="0" smtClean="0"/>
              <a:t>Thus </a:t>
            </a:r>
            <a:r>
              <a:rPr lang="en-IN" dirty="0"/>
              <a:t>the seed is unusually vulnerable to </a:t>
            </a:r>
            <a:r>
              <a:rPr lang="en-IN" dirty="0" smtClean="0"/>
              <a:t>breakage. The </a:t>
            </a:r>
            <a:r>
              <a:rPr lang="en-IN" dirty="0"/>
              <a:t>outermost layer of the seed coat is the cuticle, and it can be smooth or rough. Both the </a:t>
            </a:r>
            <a:r>
              <a:rPr lang="en-IN" dirty="0" err="1"/>
              <a:t>micropyle</a:t>
            </a:r>
            <a:r>
              <a:rPr lang="en-IN" dirty="0"/>
              <a:t> </a:t>
            </a:r>
            <a:r>
              <a:rPr lang="en-IN" dirty="0" smtClean="0"/>
              <a:t>and hilum </a:t>
            </a:r>
            <a:r>
              <a:rPr lang="en-IN" dirty="0"/>
              <a:t>have been related to the permeability of the </a:t>
            </a:r>
            <a:r>
              <a:rPr lang="en-IN" dirty="0" err="1"/>
              <a:t>testa</a:t>
            </a:r>
            <a:r>
              <a:rPr lang="en-IN" dirty="0"/>
              <a:t> and to water absorption.</a:t>
            </a:r>
          </a:p>
        </p:txBody>
      </p:sp>
    </p:spTree>
    <p:extLst>
      <p:ext uri="{BB962C8B-B14F-4D97-AF65-F5344CB8AC3E}">
        <p14:creationId xmlns:p14="http://schemas.microsoft.com/office/powerpoint/2010/main" val="7919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Structure of pulse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7" y="1594849"/>
            <a:ext cx="6427614" cy="458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7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Composition of Pulses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Pulses </a:t>
            </a:r>
            <a:r>
              <a:rPr lang="en-IN" dirty="0"/>
              <a:t>contain carbohydrates, mainly starches (55-65 </a:t>
            </a:r>
            <a:r>
              <a:rPr lang="en-IN" dirty="0" err="1"/>
              <a:t>percent</a:t>
            </a:r>
            <a:r>
              <a:rPr lang="en-IN" dirty="0"/>
              <a:t> of the total weight); proteins, </a:t>
            </a:r>
            <a:r>
              <a:rPr lang="en-IN" dirty="0" smtClean="0"/>
              <a:t>including essential </a:t>
            </a:r>
            <a:r>
              <a:rPr lang="en-IN" dirty="0"/>
              <a:t>amino acids (18-25 </a:t>
            </a:r>
            <a:r>
              <a:rPr lang="en-IN" dirty="0" err="1"/>
              <a:t>percent</a:t>
            </a:r>
            <a:r>
              <a:rPr lang="en-IN" dirty="0"/>
              <a:t>, and much higher than cereals); and fat (1 - 4 </a:t>
            </a:r>
            <a:r>
              <a:rPr lang="en-IN" dirty="0" err="1"/>
              <a:t>percent</a:t>
            </a:r>
            <a:r>
              <a:rPr lang="en-IN" dirty="0"/>
              <a:t>). The </a:t>
            </a:r>
            <a:r>
              <a:rPr lang="en-IN" dirty="0" smtClean="0"/>
              <a:t>remainder consists </a:t>
            </a:r>
            <a:r>
              <a:rPr lang="en-IN" dirty="0"/>
              <a:t>of moisture, </a:t>
            </a:r>
            <a:r>
              <a:rPr lang="en-IN" dirty="0" err="1"/>
              <a:t>fiber</a:t>
            </a:r>
            <a:r>
              <a:rPr lang="en-IN" dirty="0"/>
              <a:t>, minerals and vitamins.</a:t>
            </a:r>
          </a:p>
        </p:txBody>
      </p:sp>
    </p:spTree>
    <p:extLst>
      <p:ext uri="{BB962C8B-B14F-4D97-AF65-F5344CB8AC3E}">
        <p14:creationId xmlns:p14="http://schemas.microsoft.com/office/powerpoint/2010/main" val="40450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Proximate composition of pulses (Per 100 g edible portion)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1600201"/>
            <a:ext cx="11198269" cy="5026068"/>
          </a:xfrm>
        </p:spPr>
      </p:pic>
    </p:spTree>
    <p:extLst>
      <p:ext uri="{BB962C8B-B14F-4D97-AF65-F5344CB8AC3E}">
        <p14:creationId xmlns:p14="http://schemas.microsoft.com/office/powerpoint/2010/main" val="6278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Structure of Oilseeds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dirty="0" smtClean="0"/>
              <a:t>Oil </a:t>
            </a:r>
            <a:r>
              <a:rPr lang="en-IN" dirty="0"/>
              <a:t>seeds are mainly used for extraction of edible oil. </a:t>
            </a:r>
            <a:endParaRPr lang="en-IN" dirty="0" smtClean="0"/>
          </a:p>
          <a:p>
            <a:r>
              <a:rPr lang="en-IN" dirty="0" smtClean="0"/>
              <a:t>Oilseeds </a:t>
            </a:r>
            <a:r>
              <a:rPr lang="en-IN" dirty="0"/>
              <a:t>crops grown in India are </a:t>
            </a:r>
            <a:r>
              <a:rPr lang="en-IN" dirty="0" smtClean="0"/>
              <a:t>groundnut, </a:t>
            </a:r>
            <a:r>
              <a:rPr lang="en-IN" dirty="0" err="1" smtClean="0"/>
              <a:t>rapseed</a:t>
            </a:r>
            <a:r>
              <a:rPr lang="en-IN" dirty="0"/>
              <a:t>, mustard, soybean, sunflower, sesame, castor, safflower, </a:t>
            </a:r>
            <a:r>
              <a:rPr lang="en-IN" dirty="0" err="1"/>
              <a:t>niger</a:t>
            </a:r>
            <a:r>
              <a:rPr lang="en-IN" dirty="0"/>
              <a:t> and linseed</a:t>
            </a:r>
            <a:r>
              <a:rPr lang="en-IN" dirty="0" smtClean="0"/>
              <a:t>.</a:t>
            </a:r>
          </a:p>
          <a:p>
            <a:r>
              <a:rPr lang="en-IN" dirty="0" smtClean="0"/>
              <a:t>Oilseeds are made </a:t>
            </a:r>
            <a:r>
              <a:rPr lang="en-IN" dirty="0"/>
              <a:t>up of three basic parts: the seed coat, the embryo, and one or more food storage structures.</a:t>
            </a:r>
          </a:p>
          <a:p>
            <a:r>
              <a:rPr lang="en-IN" dirty="0"/>
              <a:t>The seed contains two pieces of cotyledons that function as food reserve structures.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seed </a:t>
            </a:r>
            <a:r>
              <a:rPr lang="en-IN" dirty="0" smtClean="0"/>
              <a:t>coat is </a:t>
            </a:r>
            <a:r>
              <a:rPr lang="en-IN" dirty="0"/>
              <a:t>marked with a </a:t>
            </a:r>
            <a:r>
              <a:rPr lang="en-IN" i="1" dirty="0"/>
              <a:t>hilum </a:t>
            </a:r>
            <a:r>
              <a:rPr lang="en-IN" dirty="0"/>
              <a:t>or seed scar. The basic function of the coat is to protect the embryo </a:t>
            </a:r>
            <a:r>
              <a:rPr lang="en-IN" dirty="0" smtClean="0"/>
              <a:t>from fungi </a:t>
            </a:r>
            <a:r>
              <a:rPr lang="en-IN" dirty="0"/>
              <a:t>and bacterial infection.</a:t>
            </a:r>
          </a:p>
          <a:p>
            <a:r>
              <a:rPr lang="en-IN" dirty="0"/>
              <a:t>Unlike seeds of grass family (e.g. wheat, rice, etc.), where oil is concentrated in a germ that </a:t>
            </a:r>
            <a:r>
              <a:rPr lang="en-IN" dirty="0" smtClean="0"/>
              <a:t>lies along </a:t>
            </a:r>
            <a:r>
              <a:rPr lang="en-IN" dirty="0"/>
              <a:t>the side of the endosperm, the entire hull of oilseeds is the germ.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typically consists of </a:t>
            </a:r>
            <a:r>
              <a:rPr lang="en-IN" dirty="0" smtClean="0"/>
              <a:t>a rootlet </a:t>
            </a:r>
            <a:r>
              <a:rPr lang="en-IN" dirty="0"/>
              <a:t>(hypocotyl) and two cotyledons leaves </a:t>
            </a:r>
            <a:r>
              <a:rPr lang="en-IN" dirty="0" smtClean="0"/>
              <a:t> </a:t>
            </a:r>
            <a:r>
              <a:rPr lang="en-IN" dirty="0"/>
              <a:t>that are pushed above the soil and </a:t>
            </a:r>
            <a:r>
              <a:rPr lang="en-IN" dirty="0" smtClean="0"/>
              <a:t>unfold during </a:t>
            </a:r>
            <a:r>
              <a:rPr lang="en-IN" dirty="0"/>
              <a:t>the germination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Oil </a:t>
            </a:r>
            <a:r>
              <a:rPr lang="en-IN" dirty="0"/>
              <a:t>in oilseed is distributed in </a:t>
            </a:r>
            <a:r>
              <a:rPr lang="en-IN" dirty="0" err="1"/>
              <a:t>spheresomes</a:t>
            </a:r>
            <a:r>
              <a:rPr lang="en-IN" dirty="0"/>
              <a:t> throughout the germ cells.</a:t>
            </a:r>
          </a:p>
          <a:p>
            <a:r>
              <a:rPr lang="en-IN" dirty="0"/>
              <a:t>Recovery of oil from oilseeds is facilitated by rupturing the cell walls by heat and pressure </a:t>
            </a:r>
            <a:r>
              <a:rPr lang="en-IN" dirty="0" smtClean="0"/>
              <a:t>during flaking</a:t>
            </a:r>
            <a:r>
              <a:rPr lang="en-IN" dirty="0"/>
              <a:t>, and by optional extrusion, followed by pressing or solvent extraction. </a:t>
            </a:r>
            <a:endParaRPr lang="en-IN" dirty="0" smtClean="0"/>
          </a:p>
          <a:p>
            <a:r>
              <a:rPr lang="en-IN" dirty="0" smtClean="0"/>
              <a:t>Waxes </a:t>
            </a:r>
            <a:r>
              <a:rPr lang="en-IN" dirty="0"/>
              <a:t>from </a:t>
            </a:r>
            <a:r>
              <a:rPr lang="en-IN" dirty="0" smtClean="0"/>
              <a:t>the pericarp </a:t>
            </a:r>
            <a:r>
              <a:rPr lang="en-IN" dirty="0"/>
              <a:t>(hull), which protect the seed against drying are often also solubilized by the </a:t>
            </a:r>
            <a:r>
              <a:rPr lang="en-IN" dirty="0" err="1"/>
              <a:t>sovent</a:t>
            </a:r>
            <a:r>
              <a:rPr lang="en-IN" dirty="0"/>
              <a:t> </a:t>
            </a:r>
            <a:r>
              <a:rPr lang="en-IN" dirty="0" smtClean="0"/>
              <a:t>or oil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5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Structure of oilseed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55" y="1373966"/>
            <a:ext cx="7365304" cy="4981886"/>
          </a:xfrm>
        </p:spPr>
      </p:pic>
    </p:spTree>
    <p:extLst>
      <p:ext uri="{BB962C8B-B14F-4D97-AF65-F5344CB8AC3E}">
        <p14:creationId xmlns:p14="http://schemas.microsoft.com/office/powerpoint/2010/main" val="10007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Proximate composition of whole oilseeds (%)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42" y="2481863"/>
            <a:ext cx="7459116" cy="2762636"/>
          </a:xfrm>
        </p:spPr>
      </p:pic>
    </p:spTree>
    <p:extLst>
      <p:ext uri="{BB962C8B-B14F-4D97-AF65-F5344CB8AC3E}">
        <p14:creationId xmlns:p14="http://schemas.microsoft.com/office/powerpoint/2010/main" val="37528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991326-003E-42B6-B676-DD4BCA060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935"/>
            <a:ext cx="10515600" cy="5587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>
                <a:solidFill>
                  <a:schemeClr val="accent6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027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8001DD-1602-47D6-8360-26C628D1E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2950"/>
            <a:ext cx="10515600" cy="5434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principle cereal grains grown in India are </a:t>
            </a:r>
          </a:p>
          <a:p>
            <a:r>
              <a:rPr lang="en-US" dirty="0"/>
              <a:t>wheat </a:t>
            </a:r>
          </a:p>
          <a:p>
            <a:r>
              <a:rPr lang="en-US" dirty="0"/>
              <a:t>rice</a:t>
            </a:r>
          </a:p>
          <a:p>
            <a:r>
              <a:rPr lang="en-US" dirty="0"/>
              <a:t>corn</a:t>
            </a:r>
          </a:p>
          <a:p>
            <a:r>
              <a:rPr lang="en-US" dirty="0"/>
              <a:t>barley</a:t>
            </a:r>
          </a:p>
          <a:p>
            <a:r>
              <a:rPr lang="en-US" dirty="0"/>
              <a:t>sorghum </a:t>
            </a:r>
          </a:p>
        </p:txBody>
      </p:sp>
    </p:spTree>
    <p:extLst>
      <p:ext uri="{BB962C8B-B14F-4D97-AF65-F5344CB8AC3E}">
        <p14:creationId xmlns:p14="http://schemas.microsoft.com/office/powerpoint/2010/main" val="34662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58C7F6-7B07-4F52-9EBD-8B46056E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Structure of Cereal grains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4B1E72-BC31-4E11-A1FC-D4189D343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02543"/>
            <a:ext cx="9905999" cy="4336940"/>
          </a:xfrm>
        </p:spPr>
        <p:txBody>
          <a:bodyPr>
            <a:noAutofit/>
          </a:bodyPr>
          <a:lstStyle/>
          <a:p>
            <a:r>
              <a:rPr lang="en-US" sz="2300" dirty="0"/>
              <a:t>Cereal grains are a ‘dry’ fruit called caryopsis.</a:t>
            </a:r>
          </a:p>
          <a:p>
            <a:r>
              <a:rPr lang="en-US" sz="2300" dirty="0"/>
              <a:t>The caryopsis fruit has a thin, dry wall which is fused together with the seed coat. </a:t>
            </a:r>
          </a:p>
          <a:p>
            <a:r>
              <a:rPr lang="en-US" sz="2300" dirty="0"/>
              <a:t>The seed portion of cereals consists of numerous components which basically include three parts: a seed coat or </a:t>
            </a:r>
            <a:r>
              <a:rPr lang="en-US" sz="2300" dirty="0" err="1"/>
              <a:t>testa</a:t>
            </a:r>
            <a:r>
              <a:rPr lang="en-US" sz="2300" dirty="0"/>
              <a:t> (bran), storage organ or nutritive reserve for the seed (endosperm), and a miniature plant or germ. </a:t>
            </a:r>
          </a:p>
          <a:p>
            <a:r>
              <a:rPr lang="en-US" sz="2300" dirty="0"/>
              <a:t>The fruit tissue consists of a layer of epidermis and several thin inner layers a few cells thick. </a:t>
            </a:r>
          </a:p>
          <a:p>
            <a:r>
              <a:rPr lang="en-US" sz="2300" dirty="0"/>
              <a:t>The aleurone layer which is just below the seed coat, is only a few cells thick, but is rich in oil, minerals, protein and vitamins. </a:t>
            </a:r>
            <a:br>
              <a:rPr lang="en-US" sz="2300" dirty="0"/>
            </a:br>
            <a:r>
              <a:rPr lang="en-US" sz="2300" dirty="0"/>
              <a:t>  </a:t>
            </a:r>
            <a:br>
              <a:rPr lang="en-US" sz="23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 </a:t>
            </a:r>
            <a:br>
              <a:rPr lang="en-US" sz="2300" dirty="0"/>
            </a:b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2878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08AB5F-1038-4CBC-8E2A-5B06FED8A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2671"/>
            <a:ext cx="10515600" cy="54542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Starch and protein are located in the endosperm which represents the bulk of the grain and is sometimes the only part of the cereal consumed. </a:t>
            </a:r>
          </a:p>
          <a:p>
            <a:r>
              <a:rPr lang="en-US" dirty="0"/>
              <a:t>Starch is arranged in the form of sub-cellular structures called granules that are embedded in a matrix of protein. </a:t>
            </a:r>
          </a:p>
          <a:p>
            <a:r>
              <a:rPr lang="en-US" dirty="0"/>
              <a:t>The developing endosperm contains protein bodies which become a continuous phase as the grain matures. </a:t>
            </a:r>
          </a:p>
          <a:p>
            <a:r>
              <a:rPr lang="en-US" dirty="0"/>
              <a:t>There is generally a gradient of more protein and less starch per cell from the outer to the inner region of the endosperm.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5DA7D8-343A-46C0-8EA7-D5E835CA3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5187"/>
            <a:ext cx="10515600" cy="56017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Reserve proteins in the endosperm are in the form of smaller ‘protein bodies’ that range in size from 2-6 µm that become disordered and adhere to the starch granules in the mature grain of species like wheat.</a:t>
            </a:r>
          </a:p>
          <a:p>
            <a:r>
              <a:rPr lang="en-US" dirty="0"/>
              <a:t>Cereal grains are also an important source of several other nutrients such as protein, calcium, iron, vitamin B complex and dietary fiber. </a:t>
            </a:r>
          </a:p>
          <a:p>
            <a:r>
              <a:rPr lang="en-US" dirty="0"/>
              <a:t>Cereal grains contain 10-14% moisture, 58-72% carbohydrate, 8-13% protein, 2-5% fat and 2-11% indigestible fiber. </a:t>
            </a:r>
          </a:p>
          <a:p>
            <a:r>
              <a:rPr lang="en-US" dirty="0"/>
              <a:t>They also provide about 300-350 kcal/100 g of grains. </a:t>
            </a:r>
          </a:p>
          <a:p>
            <a:r>
              <a:rPr lang="en-US" dirty="0"/>
              <a:t>Cereals are deficient in vitamins A, D, B12 and C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C6AA5-9067-44BC-9F81-5E52BBF8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42DCD4-B2E2-4A3D-97C6-C71E4C086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Scientific name – </a:t>
            </a:r>
            <a:r>
              <a:rPr lang="en-US" i="1" dirty="0"/>
              <a:t>Triticum </a:t>
            </a:r>
            <a:r>
              <a:rPr lang="en-US" i="1" dirty="0" err="1"/>
              <a:t>aestivum</a:t>
            </a:r>
            <a:endParaRPr lang="en-US" i="1" dirty="0"/>
          </a:p>
          <a:p>
            <a:r>
              <a:rPr lang="en-US" dirty="0"/>
              <a:t>Wheat is the earliest field crop used for human food processing.</a:t>
            </a:r>
          </a:p>
          <a:p>
            <a:r>
              <a:rPr lang="en-US" dirty="0"/>
              <a:t>The precise origin of the wheat cultivation is unclear, but it is thought that man has been cultivating and processing the wheat for at least 12,000 – 17,000 years.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C313E79-A419-4AAD-B264-75922A3BE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160702"/>
            <a:ext cx="6838949" cy="66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9616FC7-CADF-448F-8A80-23C569EE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Composition of Wheat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B8CC0650-D7AB-42F8-9986-A86204458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343106"/>
              </p:ext>
            </p:extLst>
          </p:nvPr>
        </p:nvGraphicFramePr>
        <p:xfrm>
          <a:off x="609600" y="1600200"/>
          <a:ext cx="10972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="" xmlns:a16="http://schemas.microsoft.com/office/drawing/2014/main" val="1423125093"/>
                    </a:ext>
                  </a:extLst>
                </a:gridCol>
                <a:gridCol w="5486400">
                  <a:extLst>
                    <a:ext uri="{9D8B030D-6E8A-4147-A177-3AD203B41FA5}">
                      <a16:colId xmlns="" xmlns:a16="http://schemas.microsoft.com/office/drawing/2014/main" val="2251654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Composition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220949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Moisture(%)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29826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Carbohydrate(%)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166756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53399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Fat(%)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407025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Fiber(%)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269771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Ash(%)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27623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Calorific value(kcal./100gm.)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2681455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6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1519</Words>
  <Application>Microsoft Office PowerPoint</Application>
  <PresentationFormat>Custom</PresentationFormat>
  <Paragraphs>146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INTRODUCTION TO CEREAL GRAINS, LEGUMES AND OILSEEDS, STRUCTURE AND COMPOSITION OF CEREAL GRAINS, LEGUMES AND OILSEEDS</vt:lpstr>
      <vt:lpstr>Introduction</vt:lpstr>
      <vt:lpstr>PowerPoint Presentation</vt:lpstr>
      <vt:lpstr>Structure of Cereal grains</vt:lpstr>
      <vt:lpstr>PowerPoint Presentation</vt:lpstr>
      <vt:lpstr>PowerPoint Presentation</vt:lpstr>
      <vt:lpstr>Wheat</vt:lpstr>
      <vt:lpstr>PowerPoint Presentation</vt:lpstr>
      <vt:lpstr>Composition of Wheat</vt:lpstr>
      <vt:lpstr>Rice</vt:lpstr>
      <vt:lpstr>PowerPoint Presentation</vt:lpstr>
      <vt:lpstr>Composition of Rice</vt:lpstr>
      <vt:lpstr>Corn</vt:lpstr>
      <vt:lpstr>PowerPoint Presentation</vt:lpstr>
      <vt:lpstr>Composition of Corn</vt:lpstr>
      <vt:lpstr>Barley</vt:lpstr>
      <vt:lpstr>PowerPoint Presentation</vt:lpstr>
      <vt:lpstr>Composition of Barley</vt:lpstr>
      <vt:lpstr> Structure of Legumes </vt:lpstr>
      <vt:lpstr>PowerPoint Presentation</vt:lpstr>
      <vt:lpstr>Structure of pulse</vt:lpstr>
      <vt:lpstr> Composition of Pulses </vt:lpstr>
      <vt:lpstr>Proximate composition of pulses (Per 100 g edible portion)</vt:lpstr>
      <vt:lpstr> Structure of Oilseeds </vt:lpstr>
      <vt:lpstr>Structure of oilseed</vt:lpstr>
      <vt:lpstr>Proximate composition of whole oilseeds (%)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Technology-II</dc:title>
  <dc:creator>navneet goutam</dc:creator>
  <cp:lastModifiedBy>Rohit Kumar Jaiswal</cp:lastModifiedBy>
  <cp:revision>22</cp:revision>
  <dcterms:created xsi:type="dcterms:W3CDTF">2020-04-07T10:03:11Z</dcterms:created>
  <dcterms:modified xsi:type="dcterms:W3CDTF">2020-07-23T06:56:21Z</dcterms:modified>
</cp:coreProperties>
</file>