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64" r:id="rId4"/>
    <p:sldId id="273" r:id="rId5"/>
    <p:sldId id="274" r:id="rId6"/>
    <p:sldId id="265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21E0A-B3C1-4C0A-B165-6DB40A1B41AD}" type="datetimeFigureOut">
              <a:rPr lang="en-IN" smtClean="0"/>
              <a:pPr/>
              <a:t>08-07-2020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E8CD-BCAA-42A9-A64F-47EC56A978D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</a:rPr>
              <a:t>Mastitis </a:t>
            </a:r>
            <a:endParaRPr lang="en-IN" sz="4000" b="1" dirty="0">
              <a:solidFill>
                <a:srgbClr val="FF0000"/>
              </a:solidFill>
            </a:endParaRPr>
          </a:p>
          <a:p>
            <a:pPr algn="ctr"/>
            <a:endParaRPr lang="en-IN" sz="4000" dirty="0">
              <a:solidFill>
                <a:srgbClr val="FF0000"/>
              </a:solidFill>
            </a:endParaRPr>
          </a:p>
          <a:p>
            <a:pPr algn="ctr"/>
            <a:r>
              <a:rPr lang="en-IN" sz="4000" b="1" dirty="0" smtClean="0">
                <a:solidFill>
                  <a:srgbClr val="FF0000"/>
                </a:solidFill>
              </a:rPr>
              <a:t> </a:t>
            </a:r>
            <a:endParaRPr lang="en-IN" sz="4000" dirty="0">
              <a:solidFill>
                <a:srgbClr val="FF0000"/>
              </a:solidFill>
            </a:endParaRPr>
          </a:p>
          <a:p>
            <a:pPr algn="ctr"/>
            <a:endParaRPr lang="en-IN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ow is mastitis diagnosed ?&#10;Culture analysis&#10;The most reliable&#10;and accurate&#10;method&#10;costly ($ 5- 12)&#10;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Treatment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832648"/>
          </a:xfrm>
        </p:spPr>
        <p:txBody>
          <a:bodyPr/>
          <a:lstStyle/>
          <a:p>
            <a:r>
              <a:rPr lang="en-IN" sz="4000" dirty="0" smtClean="0"/>
              <a:t>Antibiotic:- Parental &amp; Intramammary </a:t>
            </a:r>
          </a:p>
          <a:p>
            <a:r>
              <a:rPr lang="en-IN" sz="4000" dirty="0" smtClean="0"/>
              <a:t>Strip quarter frequently </a:t>
            </a:r>
          </a:p>
          <a:p>
            <a:r>
              <a:rPr lang="en-IN" sz="4000" dirty="0" smtClean="0"/>
              <a:t>Oxytocin </a:t>
            </a:r>
            <a:r>
              <a:rPr lang="en-IN" sz="4000" dirty="0" err="1" smtClean="0"/>
              <a:t>inj</a:t>
            </a:r>
            <a:endParaRPr lang="en-IN" sz="4000" dirty="0" smtClean="0"/>
          </a:p>
          <a:p>
            <a:r>
              <a:rPr lang="en-IN" sz="4000" dirty="0" smtClean="0"/>
              <a:t>Corticosteroid</a:t>
            </a:r>
          </a:p>
          <a:p>
            <a:r>
              <a:rPr lang="en-IN" sz="4000" dirty="0" smtClean="0"/>
              <a:t>NSAID</a:t>
            </a:r>
          </a:p>
          <a:p>
            <a:r>
              <a:rPr lang="en-IN" sz="4000" dirty="0" smtClean="0"/>
              <a:t>Topical anti-inflammatory </a:t>
            </a:r>
          </a:p>
          <a:p>
            <a:r>
              <a:rPr lang="en-IN" sz="4000" dirty="0" smtClean="0"/>
              <a:t>Other symptomatic treatment</a:t>
            </a:r>
          </a:p>
          <a:p>
            <a:pPr>
              <a:buNone/>
            </a:pPr>
            <a:r>
              <a:rPr lang="en-IN" sz="4000" dirty="0" smtClean="0"/>
              <a:t>Discard </a:t>
            </a:r>
            <a:r>
              <a:rPr lang="en-IN" sz="4000" dirty="0"/>
              <a:t>milk from treated </a:t>
            </a:r>
            <a:r>
              <a:rPr lang="en-IN" sz="4000" dirty="0" smtClean="0"/>
              <a:t>cow</a:t>
            </a:r>
            <a:r>
              <a:rPr lang="en-IN" dirty="0" smtClean="0"/>
              <a:t>s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CONTROL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/>
              <a:t>ONE</a:t>
            </a:r>
            <a:r>
              <a:rPr lang="en-IN" b="1" dirty="0"/>
              <a:t>: </a:t>
            </a:r>
            <a:endParaRPr lang="en-IN" b="1" dirty="0" smtClean="0"/>
          </a:p>
          <a:p>
            <a:r>
              <a:rPr lang="en-IN" dirty="0" smtClean="0"/>
              <a:t>Prepare </a:t>
            </a:r>
            <a:r>
              <a:rPr lang="en-IN" dirty="0"/>
              <a:t>cows properly for milking </a:t>
            </a:r>
            <a:endParaRPr lang="en-IN" dirty="0" smtClean="0"/>
          </a:p>
          <a:p>
            <a:r>
              <a:rPr lang="en-IN" dirty="0" smtClean="0"/>
              <a:t>Udder </a:t>
            </a:r>
            <a:r>
              <a:rPr lang="en-IN" dirty="0"/>
              <a:t>preparation is </a:t>
            </a:r>
            <a:r>
              <a:rPr lang="en-IN" dirty="0" smtClean="0"/>
              <a:t>pre-</a:t>
            </a:r>
            <a:r>
              <a:rPr lang="en-IN" dirty="0" err="1" smtClean="0"/>
              <a:t>dipping.Pre</a:t>
            </a:r>
            <a:r>
              <a:rPr lang="en-IN" dirty="0" smtClean="0"/>
              <a:t>-dips </a:t>
            </a:r>
            <a:r>
              <a:rPr lang="en-IN" dirty="0"/>
              <a:t>lower the risk of new infections by 70% </a:t>
            </a:r>
            <a:r>
              <a:rPr lang="en-IN" dirty="0" smtClean="0"/>
              <a:t> </a:t>
            </a:r>
          </a:p>
          <a:p>
            <a:r>
              <a:rPr lang="en-IN" dirty="0" err="1" smtClean="0"/>
              <a:t>Chlorhexidine</a:t>
            </a:r>
            <a:r>
              <a:rPr lang="en-IN" dirty="0" smtClean="0"/>
              <a:t> </a:t>
            </a:r>
            <a:r>
              <a:rPr lang="en-IN" dirty="0"/>
              <a:t>0.2% </a:t>
            </a:r>
            <a:endParaRPr lang="en-IN" dirty="0" smtClean="0"/>
          </a:p>
          <a:p>
            <a:r>
              <a:rPr lang="en-IN" dirty="0" smtClean="0"/>
              <a:t>Use </a:t>
            </a:r>
            <a:r>
              <a:rPr lang="en-IN" dirty="0"/>
              <a:t>single service paper towels, dry teats before machine-application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b="1" dirty="0" smtClean="0"/>
              <a:t>TWO:</a:t>
            </a:r>
          </a:p>
          <a:p>
            <a:r>
              <a:rPr lang="en-IN" dirty="0" smtClean="0"/>
              <a:t>Milking </a:t>
            </a:r>
            <a:r>
              <a:rPr lang="en-IN" dirty="0"/>
              <a:t>equipment </a:t>
            </a:r>
            <a:r>
              <a:rPr lang="en-IN" dirty="0" smtClean="0"/>
              <a:t>should be functioning properly and </a:t>
            </a:r>
            <a:r>
              <a:rPr lang="en-IN" dirty="0"/>
              <a:t>regularly cleaned and maintained </a:t>
            </a:r>
            <a:endParaRPr lang="en-IN" dirty="0" smtClean="0"/>
          </a:p>
          <a:p>
            <a:r>
              <a:rPr lang="en-IN" dirty="0" smtClean="0"/>
              <a:t>Attach </a:t>
            </a:r>
            <a:r>
              <a:rPr lang="en-IN" dirty="0"/>
              <a:t>teat cups after thorough cleaning and drying of teats Provide stable vacuum Check for slipping of teat </a:t>
            </a:r>
            <a:r>
              <a:rPr lang="en-IN" dirty="0" smtClean="0"/>
              <a:t>cup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CONTROL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/>
              <a:t>THREE:</a:t>
            </a:r>
            <a:r>
              <a:rPr lang="en-IN" dirty="0"/>
              <a:t> </a:t>
            </a:r>
            <a:endParaRPr lang="en-IN" dirty="0" smtClean="0"/>
          </a:p>
          <a:p>
            <a:r>
              <a:rPr lang="en-IN" dirty="0" smtClean="0"/>
              <a:t>Apply </a:t>
            </a:r>
            <a:r>
              <a:rPr lang="en-IN" dirty="0"/>
              <a:t>and remove machine carefully </a:t>
            </a:r>
            <a:endParaRPr lang="en-IN" dirty="0" smtClean="0"/>
          </a:p>
          <a:p>
            <a:r>
              <a:rPr lang="en-IN" dirty="0" smtClean="0"/>
              <a:t>Remove </a:t>
            </a:r>
            <a:r>
              <a:rPr lang="en-IN" dirty="0"/>
              <a:t>machine when cow is milked </a:t>
            </a:r>
            <a:r>
              <a:rPr lang="en-IN" dirty="0" smtClean="0"/>
              <a:t>out</a:t>
            </a:r>
          </a:p>
          <a:p>
            <a:r>
              <a:rPr lang="en-IN" dirty="0" smtClean="0"/>
              <a:t>shut </a:t>
            </a:r>
            <a:r>
              <a:rPr lang="en-IN" dirty="0"/>
              <a:t>off vacuum </a:t>
            </a:r>
            <a:r>
              <a:rPr lang="en-IN" dirty="0" smtClean="0"/>
              <a:t>before </a:t>
            </a:r>
            <a:r>
              <a:rPr lang="en-IN" dirty="0"/>
              <a:t>removal.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FOUR</a:t>
            </a:r>
            <a:r>
              <a:rPr lang="en-IN" b="1" dirty="0"/>
              <a:t>: </a:t>
            </a:r>
            <a:endParaRPr lang="en-IN" b="1" dirty="0" smtClean="0"/>
          </a:p>
          <a:p>
            <a:r>
              <a:rPr lang="en-IN" dirty="0" smtClean="0"/>
              <a:t>Dip </a:t>
            </a:r>
            <a:r>
              <a:rPr lang="en-IN" dirty="0"/>
              <a:t>each teat after each milking using a germicidal teat dip. </a:t>
            </a:r>
            <a:endParaRPr lang="en-IN" dirty="0" smtClean="0"/>
          </a:p>
          <a:p>
            <a:r>
              <a:rPr lang="en-IN" dirty="0" smtClean="0"/>
              <a:t>Post-dips </a:t>
            </a:r>
            <a:r>
              <a:rPr lang="en-IN" dirty="0"/>
              <a:t>seal the teat ends temporarily for 6 to 8 hours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FIVE</a:t>
            </a:r>
            <a:r>
              <a:rPr lang="en-IN" b="1" dirty="0"/>
              <a:t>: </a:t>
            </a:r>
            <a:endParaRPr lang="en-IN" b="1" dirty="0" smtClean="0"/>
          </a:p>
          <a:p>
            <a:r>
              <a:rPr lang="en-IN" dirty="0" smtClean="0"/>
              <a:t>Monitor </a:t>
            </a:r>
            <a:r>
              <a:rPr lang="en-IN" dirty="0"/>
              <a:t>your mastitis score </a:t>
            </a:r>
            <a:endParaRPr lang="en-IN" dirty="0" smtClean="0"/>
          </a:p>
          <a:p>
            <a:r>
              <a:rPr lang="en-IN" dirty="0" smtClean="0"/>
              <a:t>Take </a:t>
            </a:r>
            <a:r>
              <a:rPr lang="en-IN" dirty="0"/>
              <a:t>action when significant increases occur.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CONTROL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IN" b="1" dirty="0"/>
              <a:t>SIX: </a:t>
            </a:r>
            <a:endParaRPr lang="en-IN" b="1" dirty="0" smtClean="0"/>
          </a:p>
          <a:p>
            <a:r>
              <a:rPr lang="en-IN" dirty="0" smtClean="0"/>
              <a:t>Treat </a:t>
            </a:r>
            <a:r>
              <a:rPr lang="en-IN" dirty="0"/>
              <a:t>clinical </a:t>
            </a:r>
            <a:r>
              <a:rPr lang="en-IN" dirty="0" smtClean="0"/>
              <a:t>cows, treat </a:t>
            </a:r>
            <a:r>
              <a:rPr lang="en-IN" dirty="0"/>
              <a:t>aseptically. </a:t>
            </a:r>
            <a:endParaRPr lang="en-IN" dirty="0" smtClean="0"/>
          </a:p>
          <a:p>
            <a:r>
              <a:rPr lang="en-IN" dirty="0" smtClean="0"/>
              <a:t>Withhold </a:t>
            </a:r>
            <a:r>
              <a:rPr lang="en-IN" dirty="0"/>
              <a:t>treated cows' milk from milk supply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b="1" dirty="0" smtClean="0"/>
              <a:t>SEVEN:</a:t>
            </a:r>
          </a:p>
          <a:p>
            <a:r>
              <a:rPr lang="en-IN" dirty="0" smtClean="0"/>
              <a:t>Segregate </a:t>
            </a:r>
            <a:r>
              <a:rPr lang="en-IN" dirty="0"/>
              <a:t>chronic mastitis cows, milk them last, cull when necessary. </a:t>
            </a:r>
            <a:endParaRPr lang="en-IN" dirty="0" smtClean="0"/>
          </a:p>
          <a:p>
            <a:r>
              <a:rPr lang="en-IN" dirty="0" smtClean="0"/>
              <a:t>cows </a:t>
            </a:r>
            <a:r>
              <a:rPr lang="en-IN" dirty="0"/>
              <a:t>with chronic mastitis serve as reservoirs of organisms and could infect susceptible cows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EIGHT</a:t>
            </a:r>
            <a:r>
              <a:rPr lang="en-IN" b="1" dirty="0"/>
              <a:t>: </a:t>
            </a:r>
            <a:endParaRPr lang="en-IN" b="1" dirty="0" smtClean="0"/>
          </a:p>
          <a:p>
            <a:r>
              <a:rPr lang="en-IN" dirty="0" smtClean="0"/>
              <a:t>Dry  </a:t>
            </a:r>
            <a:r>
              <a:rPr lang="en-IN" dirty="0"/>
              <a:t>each quarter using partial insertion techniques with an approved dry cow treatment at drying off. </a:t>
            </a:r>
            <a:endParaRPr lang="en-IN" dirty="0" smtClean="0"/>
          </a:p>
          <a:p>
            <a:r>
              <a:rPr lang="en-IN" dirty="0" smtClean="0"/>
              <a:t>Lowers </a:t>
            </a:r>
            <a:r>
              <a:rPr lang="en-IN" dirty="0"/>
              <a:t>the risk of clinical and subclinical mastitis during subsequent </a:t>
            </a:r>
            <a:r>
              <a:rPr lang="en-IN" dirty="0" smtClean="0"/>
              <a:t>lactation</a:t>
            </a:r>
          </a:p>
          <a:p>
            <a:pPr>
              <a:buNone/>
            </a:pPr>
            <a:r>
              <a:rPr lang="en-IN" b="1" dirty="0"/>
              <a:t>NINE</a:t>
            </a:r>
            <a:r>
              <a:rPr lang="en-IN" b="1" dirty="0" smtClean="0"/>
              <a:t>:</a:t>
            </a:r>
          </a:p>
          <a:p>
            <a:r>
              <a:rPr lang="en-IN" dirty="0" smtClean="0"/>
              <a:t> </a:t>
            </a:r>
            <a:r>
              <a:rPr lang="en-IN" dirty="0"/>
              <a:t>Keep cows clean, udders free from soil and manure. </a:t>
            </a:r>
            <a:endParaRPr lang="en-IN" dirty="0" smtClean="0"/>
          </a:p>
          <a:p>
            <a:r>
              <a:rPr lang="en-IN" dirty="0" smtClean="0"/>
              <a:t>Fence </a:t>
            </a:r>
            <a:r>
              <a:rPr lang="en-IN" dirty="0"/>
              <a:t>off wet, swampy areas. </a:t>
            </a:r>
            <a:r>
              <a:rPr lang="en-IN" dirty="0" smtClean="0"/>
              <a:t> </a:t>
            </a:r>
          </a:p>
          <a:p>
            <a:r>
              <a:rPr lang="en-IN" dirty="0" smtClean="0"/>
              <a:t>Keep </a:t>
            </a:r>
            <a:r>
              <a:rPr lang="en-IN" dirty="0"/>
              <a:t>calving areas clean, properly bedded (straw preferred).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TEN</a:t>
            </a:r>
            <a:r>
              <a:rPr lang="en-IN" b="1" dirty="0"/>
              <a:t>: </a:t>
            </a:r>
            <a:r>
              <a:rPr lang="en-IN" dirty="0"/>
              <a:t>Properly feed and care for cows.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12048210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âs mastitis ?&#10;Inflammation of one or more quarters of&#10;the udder&#10;&#10;Normal&#10;&#10;Inflamed&#10;&#10;Mammae = breast&#10;-itis = Latin suff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Health Concerns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4400" b="1" dirty="0" smtClean="0"/>
              <a:t>Animal health</a:t>
            </a:r>
          </a:p>
          <a:p>
            <a:r>
              <a:rPr lang="en-IN" sz="4400" dirty="0" smtClean="0"/>
              <a:t>Loss </a:t>
            </a:r>
            <a:r>
              <a:rPr lang="en-IN" sz="4400" dirty="0"/>
              <a:t>of functional quarter </a:t>
            </a:r>
            <a:endParaRPr lang="en-IN" sz="4400" dirty="0" smtClean="0"/>
          </a:p>
          <a:p>
            <a:r>
              <a:rPr lang="en-IN" sz="4400" dirty="0" smtClean="0"/>
              <a:t>Lowered </a:t>
            </a:r>
            <a:r>
              <a:rPr lang="en-IN" sz="4400" dirty="0"/>
              <a:t>milk production </a:t>
            </a:r>
            <a:endParaRPr lang="en-IN" sz="4400" dirty="0" smtClean="0"/>
          </a:p>
          <a:p>
            <a:r>
              <a:rPr lang="en-IN" sz="4400" dirty="0" smtClean="0"/>
              <a:t>Death </a:t>
            </a:r>
            <a:r>
              <a:rPr lang="en-IN" sz="4400" dirty="0"/>
              <a:t>of cow </a:t>
            </a:r>
            <a:endParaRPr lang="en-IN" sz="4400" dirty="0" smtClean="0"/>
          </a:p>
          <a:p>
            <a:pPr>
              <a:buNone/>
            </a:pPr>
            <a:r>
              <a:rPr lang="en-IN" sz="4400" b="1" dirty="0" smtClean="0"/>
              <a:t>Human </a:t>
            </a:r>
            <a:r>
              <a:rPr lang="en-IN" sz="4400" b="1" dirty="0"/>
              <a:t>health </a:t>
            </a:r>
            <a:endParaRPr lang="en-IN" sz="4400" b="1" dirty="0" smtClean="0"/>
          </a:p>
          <a:p>
            <a:r>
              <a:rPr lang="en-IN" sz="4400" dirty="0" smtClean="0"/>
              <a:t>Poor </a:t>
            </a:r>
            <a:r>
              <a:rPr lang="en-IN" sz="4400" dirty="0"/>
              <a:t>quality milk </a:t>
            </a:r>
            <a:endParaRPr lang="en-IN" sz="4400" dirty="0" smtClean="0"/>
          </a:p>
          <a:p>
            <a:r>
              <a:rPr lang="en-IN" sz="4400" dirty="0"/>
              <a:t>A</a:t>
            </a:r>
            <a:r>
              <a:rPr lang="en-IN" sz="4400" dirty="0" smtClean="0"/>
              <a:t>ntibiotic </a:t>
            </a:r>
            <a:r>
              <a:rPr lang="en-IN" sz="4400" dirty="0"/>
              <a:t>residues in </a:t>
            </a:r>
            <a:r>
              <a:rPr lang="en-IN" sz="4400" dirty="0" smtClean="0"/>
              <a:t>milk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ow severe can mastitis be ?&#10;Subclinical Mastitis&#10;&#10;Clinical Mastitis&#10;&#10;~ 90 -95% of all mastitis cases&#10;&#10;~ 5 - 10% of all m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ow does mastitis develop ?&#10;Cow&#10;Predisposing conditions&#10;&#10;Organism&#10;&#10;Cow&#10;&#10;Environment&#10;&#10;Existing trauma (milking machine, hea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Etiology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Bacteria </a:t>
            </a:r>
            <a:r>
              <a:rPr lang="en-IN" dirty="0"/>
              <a:t>( ~ 70%) </a:t>
            </a:r>
            <a:endParaRPr lang="en-IN" dirty="0" smtClean="0"/>
          </a:p>
          <a:p>
            <a:r>
              <a:rPr lang="en-IN" dirty="0" smtClean="0"/>
              <a:t>Yeasts </a:t>
            </a:r>
            <a:r>
              <a:rPr lang="en-IN" dirty="0"/>
              <a:t>and </a:t>
            </a:r>
            <a:r>
              <a:rPr lang="en-IN" dirty="0" err="1"/>
              <a:t>molds</a:t>
            </a:r>
            <a:r>
              <a:rPr lang="en-IN" dirty="0"/>
              <a:t> ( ~ 2%) </a:t>
            </a:r>
            <a:endParaRPr lang="en-IN" dirty="0" smtClean="0"/>
          </a:p>
          <a:p>
            <a:r>
              <a:rPr lang="en-IN" dirty="0" smtClean="0"/>
              <a:t>Unknown </a:t>
            </a:r>
            <a:r>
              <a:rPr lang="en-IN" dirty="0"/>
              <a:t>( ~ 28%) physical </a:t>
            </a:r>
            <a:r>
              <a:rPr lang="en-IN" dirty="0" smtClean="0"/>
              <a:t>trauma &amp; </a:t>
            </a:r>
            <a:r>
              <a:rPr lang="en-IN" dirty="0"/>
              <a:t>weather </a:t>
            </a:r>
            <a:r>
              <a:rPr lang="en-IN" dirty="0" smtClean="0"/>
              <a:t>extremes</a:t>
            </a:r>
          </a:p>
          <a:p>
            <a:pPr>
              <a:buNone/>
            </a:pPr>
            <a:r>
              <a:rPr lang="en-IN" b="1" dirty="0" smtClean="0"/>
              <a:t>BACTERIA </a:t>
            </a:r>
          </a:p>
          <a:p>
            <a:r>
              <a:rPr lang="en-IN" dirty="0" smtClean="0"/>
              <a:t>Streptococci:- S</a:t>
            </a:r>
            <a:r>
              <a:rPr lang="en-IN" dirty="0"/>
              <a:t>. </a:t>
            </a:r>
            <a:r>
              <a:rPr lang="en-IN" dirty="0" err="1" smtClean="0"/>
              <a:t>Uberis</a:t>
            </a:r>
            <a:r>
              <a:rPr lang="en-IN" dirty="0" smtClean="0"/>
              <a:t>, </a:t>
            </a:r>
            <a:r>
              <a:rPr lang="en-IN" dirty="0"/>
              <a:t>S. </a:t>
            </a:r>
            <a:r>
              <a:rPr lang="en-IN" dirty="0" err="1" smtClean="0"/>
              <a:t>Dysgalactiae</a:t>
            </a:r>
            <a:r>
              <a:rPr lang="en-IN" dirty="0" smtClean="0"/>
              <a:t>,  S</a:t>
            </a:r>
            <a:r>
              <a:rPr lang="en-IN" dirty="0"/>
              <a:t>. </a:t>
            </a:r>
            <a:r>
              <a:rPr lang="en-IN" dirty="0" smtClean="0"/>
              <a:t>agalactiae</a:t>
            </a:r>
          </a:p>
          <a:p>
            <a:r>
              <a:rPr lang="en-IN" dirty="0" smtClean="0"/>
              <a:t> </a:t>
            </a:r>
            <a:r>
              <a:rPr lang="en-IN" dirty="0"/>
              <a:t>Staphylococci </a:t>
            </a:r>
            <a:r>
              <a:rPr lang="en-IN" dirty="0" smtClean="0"/>
              <a:t>:- Staph</a:t>
            </a:r>
            <a:r>
              <a:rPr lang="en-IN" dirty="0"/>
              <a:t>. </a:t>
            </a:r>
            <a:r>
              <a:rPr lang="en-IN" dirty="0" err="1"/>
              <a:t>aureus</a:t>
            </a:r>
            <a:r>
              <a:rPr lang="en-IN" dirty="0"/>
              <a:t> </a:t>
            </a:r>
            <a:r>
              <a:rPr lang="en-IN" dirty="0" smtClean="0"/>
              <a:t>(Summer mastitis) </a:t>
            </a:r>
            <a:r>
              <a:rPr lang="en-IN" dirty="0"/>
              <a:t>Spread by milking equipment and </a:t>
            </a:r>
            <a:r>
              <a:rPr lang="en-IN" dirty="0" err="1"/>
              <a:t>milker’s</a:t>
            </a:r>
            <a:r>
              <a:rPr lang="en-IN" dirty="0"/>
              <a:t> </a:t>
            </a:r>
            <a:r>
              <a:rPr lang="en-IN" dirty="0" smtClean="0"/>
              <a:t>hands</a:t>
            </a:r>
          </a:p>
          <a:p>
            <a:r>
              <a:rPr lang="en-IN" dirty="0" err="1" smtClean="0"/>
              <a:t>Coliforms</a:t>
            </a:r>
            <a:r>
              <a:rPr lang="en-IN" dirty="0" smtClean="0"/>
              <a:t> :- E</a:t>
            </a:r>
            <a:r>
              <a:rPr lang="en-IN" dirty="0"/>
              <a:t>. coli, </a:t>
            </a:r>
            <a:r>
              <a:rPr lang="en-IN" dirty="0" err="1"/>
              <a:t>Klebsiella</a:t>
            </a:r>
            <a:r>
              <a:rPr lang="en-IN" dirty="0"/>
              <a:t>, </a:t>
            </a:r>
            <a:r>
              <a:rPr lang="en-IN" dirty="0" smtClean="0"/>
              <a:t>Environmental </a:t>
            </a:r>
            <a:r>
              <a:rPr lang="en-IN" dirty="0"/>
              <a:t>source (manure, bedding, </a:t>
            </a:r>
            <a:r>
              <a:rPr lang="en-IN" dirty="0" smtClean="0"/>
              <a:t>floors </a:t>
            </a:r>
            <a:r>
              <a:rPr lang="en-IN" dirty="0"/>
              <a:t>and cows) </a:t>
            </a:r>
            <a:r>
              <a:rPr lang="en-IN" dirty="0" err="1" smtClean="0"/>
              <a:t>Coliforms</a:t>
            </a:r>
            <a:r>
              <a:rPr lang="en-IN" dirty="0" smtClean="0"/>
              <a:t> </a:t>
            </a:r>
            <a:r>
              <a:rPr lang="en-IN" dirty="0"/>
              <a:t>cause acute clinical </a:t>
            </a:r>
            <a:r>
              <a:rPr lang="en-IN" dirty="0" smtClean="0"/>
              <a:t>mastitis - high </a:t>
            </a:r>
            <a:r>
              <a:rPr lang="en-IN" dirty="0"/>
              <a:t>temp, and inflamed </a:t>
            </a:r>
            <a:r>
              <a:rPr lang="en-IN" dirty="0" smtClean="0"/>
              <a:t>quarter, </a:t>
            </a:r>
            <a:r>
              <a:rPr lang="en-IN" dirty="0"/>
              <a:t>watery milk with clots and </a:t>
            </a:r>
            <a:r>
              <a:rPr lang="en-IN" dirty="0" smtClean="0"/>
              <a:t>pus, </a:t>
            </a:r>
            <a:r>
              <a:rPr lang="en-IN" dirty="0" err="1" smtClean="0"/>
              <a:t>toxemia</a:t>
            </a:r>
            <a:endParaRPr lang="en-IN" dirty="0" smtClean="0"/>
          </a:p>
          <a:p>
            <a:pPr>
              <a:buNone/>
            </a:pPr>
            <a:r>
              <a:rPr lang="en-IN" dirty="0"/>
              <a:t>Other </a:t>
            </a:r>
            <a:r>
              <a:rPr lang="en-IN" dirty="0" smtClean="0"/>
              <a:t>organisms:- </a:t>
            </a:r>
            <a:r>
              <a:rPr lang="en-IN" dirty="0"/>
              <a:t>Pseudomonas </a:t>
            </a:r>
            <a:r>
              <a:rPr lang="en-IN" dirty="0" err="1"/>
              <a:t>aeruginosa</a:t>
            </a:r>
            <a:r>
              <a:rPr lang="en-IN" dirty="0"/>
              <a:t> </a:t>
            </a:r>
            <a:r>
              <a:rPr lang="en-IN" dirty="0" err="1" smtClean="0"/>
              <a:t>Corynebacterium</a:t>
            </a:r>
            <a:r>
              <a:rPr lang="en-IN" dirty="0" smtClean="0"/>
              <a:t> </a:t>
            </a:r>
            <a:r>
              <a:rPr lang="en-IN" dirty="0" err="1"/>
              <a:t>pyogenes</a:t>
            </a:r>
            <a:r>
              <a:rPr lang="en-IN" dirty="0"/>
              <a:t>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Fungi:-  </a:t>
            </a:r>
            <a:r>
              <a:rPr lang="en-IN" dirty="0" err="1" smtClean="0"/>
              <a:t>Candida,Mycoplasma</a:t>
            </a:r>
            <a:r>
              <a:rPr lang="en-IN" dirty="0" smtClean="0"/>
              <a:t> </a:t>
            </a:r>
            <a:r>
              <a:rPr lang="en-IN" dirty="0" err="1"/>
              <a:t>bovis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rocess of infection&#10;Organisms invade the udder through&#10;teat canal&#10;&#10;Migrate up the teat canal and colonize the&#10;secretory c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he cowâs immune system send white blood cells&#10;(Somatic cells) to fight the organisms&#10;&#10;recovery&#10;&#10;clinical&#10;&#10;subclinical&#10;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ow is mastitis diagnosed ?&#10;Physical examination&#10;Signs of inflammation&#10;Empty udder&#10;Differences in firmness&#10;Unbalanced qua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12968" cy="64807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410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Department of Veterinary  Medicine  Bihar Veterinary College, Patna – 800 014 (BASU, Patna)</vt:lpstr>
      <vt:lpstr>Slide 2</vt:lpstr>
      <vt:lpstr>Health Concerns</vt:lpstr>
      <vt:lpstr>Slide 4</vt:lpstr>
      <vt:lpstr>Slide 5</vt:lpstr>
      <vt:lpstr>Etiology</vt:lpstr>
      <vt:lpstr>Slide 7</vt:lpstr>
      <vt:lpstr>Slide 8</vt:lpstr>
      <vt:lpstr>Slide 9</vt:lpstr>
      <vt:lpstr>Slide 10</vt:lpstr>
      <vt:lpstr>Treatment</vt:lpstr>
      <vt:lpstr>CONTROL</vt:lpstr>
      <vt:lpstr>CONTROL</vt:lpstr>
      <vt:lpstr>CONTROL</vt:lpstr>
      <vt:lpstr>Slide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HP</dc:creator>
  <cp:lastModifiedBy>Ranveer kr singh</cp:lastModifiedBy>
  <cp:revision>15</cp:revision>
  <dcterms:created xsi:type="dcterms:W3CDTF">2018-11-05T01:47:30Z</dcterms:created>
  <dcterms:modified xsi:type="dcterms:W3CDTF">2020-07-08T05:20:44Z</dcterms:modified>
</cp:coreProperties>
</file>