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77" r:id="rId5"/>
    <p:sldId id="257" r:id="rId6"/>
    <p:sldId id="258" r:id="rId7"/>
    <p:sldId id="273" r:id="rId8"/>
    <p:sldId id="274" r:id="rId9"/>
    <p:sldId id="275" r:id="rId10"/>
    <p:sldId id="276" r:id="rId11"/>
    <p:sldId id="27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E46A63A-CA44-4644-BA07-A470C5295B46}" type="datetimeFigureOut">
              <a:rPr lang="en-IN" smtClean="0"/>
              <a:pPr/>
              <a:t>30-06-2020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C1CFC4-9B1B-4D46-B4D6-E78C24FB6381}"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E46A63A-CA44-4644-BA07-A470C5295B46}" type="datetimeFigureOut">
              <a:rPr lang="en-IN" smtClean="0"/>
              <a:pPr/>
              <a:t>30-06-2020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C1CFC4-9B1B-4D46-B4D6-E78C24FB638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E46A63A-CA44-4644-BA07-A470C5295B46}" type="datetimeFigureOut">
              <a:rPr lang="en-IN" smtClean="0"/>
              <a:pPr/>
              <a:t>30-06-2020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C1CFC4-9B1B-4D46-B4D6-E78C24FB638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E46A63A-CA44-4644-BA07-A470C5295B46}" type="datetimeFigureOut">
              <a:rPr lang="en-IN" smtClean="0"/>
              <a:pPr/>
              <a:t>30-06-2020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C1CFC4-9B1B-4D46-B4D6-E78C24FB6381}"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46A63A-CA44-4644-BA07-A470C5295B46}" type="datetimeFigureOut">
              <a:rPr lang="en-IN" smtClean="0"/>
              <a:pPr/>
              <a:t>30-06-2020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C1CFC4-9B1B-4D46-B4D6-E78C24FB6381}"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E46A63A-CA44-4644-BA07-A470C5295B46}" type="datetimeFigureOut">
              <a:rPr lang="en-IN" smtClean="0"/>
              <a:pPr/>
              <a:t>30-06-2020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8C1CFC4-9B1B-4D46-B4D6-E78C24FB6381}"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E46A63A-CA44-4644-BA07-A470C5295B46}" type="datetimeFigureOut">
              <a:rPr lang="en-IN" smtClean="0"/>
              <a:pPr/>
              <a:t>30-06-2020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8C1CFC4-9B1B-4D46-B4D6-E78C24FB6381}"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E46A63A-CA44-4644-BA07-A470C5295B46}" type="datetimeFigureOut">
              <a:rPr lang="en-IN" smtClean="0"/>
              <a:pPr/>
              <a:t>30-06-2020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8C1CFC4-9B1B-4D46-B4D6-E78C24FB6381}"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46A63A-CA44-4644-BA07-A470C5295B46}" type="datetimeFigureOut">
              <a:rPr lang="en-IN" smtClean="0"/>
              <a:pPr/>
              <a:t>30-06-2020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8C1CFC4-9B1B-4D46-B4D6-E78C24FB638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46A63A-CA44-4644-BA07-A470C5295B46}" type="datetimeFigureOut">
              <a:rPr lang="en-IN" smtClean="0"/>
              <a:pPr/>
              <a:t>30-06-2020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8C1CFC4-9B1B-4D46-B4D6-E78C24FB6381}"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46A63A-CA44-4644-BA07-A470C5295B46}" type="datetimeFigureOut">
              <a:rPr lang="en-IN" smtClean="0"/>
              <a:pPr/>
              <a:t>30-06-2020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8C1CFC4-9B1B-4D46-B4D6-E78C24FB6381}"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46A63A-CA44-4644-BA07-A470C5295B46}" type="datetimeFigureOut">
              <a:rPr lang="en-IN" smtClean="0"/>
              <a:pPr/>
              <a:t>30-06-2020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1CFC4-9B1B-4D46-B4D6-E78C24FB6381}"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4"/>
            <a:ext cx="7772400" cy="1470025"/>
          </a:xfrm>
        </p:spPr>
        <p:txBody>
          <a:bodyPr/>
          <a:lstStyle/>
          <a:p>
            <a:r>
              <a:rPr lang="en-IN" b="1" dirty="0">
                <a:solidFill>
                  <a:srgbClr val="FFFF00"/>
                </a:solidFill>
              </a:rPr>
              <a:t>Contract Farming and Public Private Partnership</a:t>
            </a:r>
            <a:endParaRPr lang="en-IN" dirty="0">
              <a:solidFill>
                <a:srgbClr val="FFFF00"/>
              </a:solidFill>
            </a:endParaRPr>
          </a:p>
        </p:txBody>
      </p:sp>
      <p:sp>
        <p:nvSpPr>
          <p:cNvPr id="3" name="Subtitle 2"/>
          <p:cNvSpPr>
            <a:spLocks noGrp="1"/>
          </p:cNvSpPr>
          <p:nvPr>
            <p:ph type="subTitle" idx="1"/>
          </p:nvPr>
        </p:nvSpPr>
        <p:spPr>
          <a:xfrm>
            <a:off x="971600" y="3717032"/>
            <a:ext cx="7416824" cy="1847056"/>
          </a:xfrm>
        </p:spPr>
        <p:txBody>
          <a:bodyPr>
            <a:normAutofit fontScale="92500" lnSpcReduction="20000"/>
          </a:bodyPr>
          <a:lstStyle/>
          <a:p>
            <a:r>
              <a:rPr lang="en-IN" dirty="0" smtClean="0">
                <a:solidFill>
                  <a:schemeClr val="bg1"/>
                </a:solidFill>
              </a:rPr>
              <a:t>Dairy Entrepreneurship Development and Industrial Consultancy (DBM-421)</a:t>
            </a:r>
          </a:p>
          <a:p>
            <a:endParaRPr lang="en-IN" dirty="0">
              <a:solidFill>
                <a:schemeClr val="bg1"/>
              </a:solidFill>
            </a:endParaRPr>
          </a:p>
          <a:p>
            <a:r>
              <a:rPr lang="en-IN" dirty="0" smtClean="0">
                <a:solidFill>
                  <a:schemeClr val="bg1"/>
                </a:solidFill>
              </a:rPr>
              <a:t>A K JHA</a:t>
            </a:r>
            <a:endParaRPr lang="en-IN"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630"/>
            <a:ext cx="8229600" cy="778098"/>
          </a:xfrm>
        </p:spPr>
        <p:txBody>
          <a:bodyPr>
            <a:normAutofit/>
          </a:bodyPr>
          <a:lstStyle/>
          <a:p>
            <a:r>
              <a:rPr lang="en-IN" b="1" dirty="0" smtClean="0">
                <a:solidFill>
                  <a:srgbClr val="FFC000"/>
                </a:solidFill>
              </a:rPr>
              <a:t>Public Private Partnership (PPP)</a:t>
            </a:r>
            <a:endParaRPr lang="en-IN" dirty="0">
              <a:solidFill>
                <a:srgbClr val="FFC000"/>
              </a:solidFill>
            </a:endParaRPr>
          </a:p>
        </p:txBody>
      </p:sp>
      <p:sp>
        <p:nvSpPr>
          <p:cNvPr id="3" name="Content Placeholder 2"/>
          <p:cNvSpPr>
            <a:spLocks noGrp="1"/>
          </p:cNvSpPr>
          <p:nvPr>
            <p:ph idx="1"/>
          </p:nvPr>
        </p:nvSpPr>
        <p:spPr>
          <a:xfrm>
            <a:off x="179512" y="1267544"/>
            <a:ext cx="8712968" cy="5257800"/>
          </a:xfrm>
        </p:spPr>
        <p:txBody>
          <a:bodyPr>
            <a:noAutofit/>
          </a:bodyPr>
          <a:lstStyle/>
          <a:p>
            <a:pPr marL="314325" lvl="1" indent="0" algn="just">
              <a:spcBef>
                <a:spcPts val="600"/>
              </a:spcBef>
              <a:buNone/>
            </a:pPr>
            <a:r>
              <a:rPr lang="en-IN" sz="3200" dirty="0" smtClean="0">
                <a:solidFill>
                  <a:schemeClr val="bg1"/>
                </a:solidFill>
              </a:rPr>
              <a:t>Based upon nature of contract a public private partnership may assume any of the following forms:</a:t>
            </a:r>
            <a:endParaRPr lang="en-IN" dirty="0" smtClean="0">
              <a:solidFill>
                <a:schemeClr val="bg1"/>
              </a:solidFill>
            </a:endParaRPr>
          </a:p>
          <a:p>
            <a:pPr marL="1249363" lvl="2" indent="-449263" algn="just">
              <a:spcBef>
                <a:spcPts val="600"/>
              </a:spcBef>
              <a:buNone/>
            </a:pPr>
            <a:r>
              <a:rPr lang="en-IN" sz="2800" b="1" dirty="0" smtClean="0">
                <a:solidFill>
                  <a:schemeClr val="bg1"/>
                </a:solidFill>
              </a:rPr>
              <a:t>a) </a:t>
            </a:r>
            <a:r>
              <a:rPr lang="en-IN" sz="2800" dirty="0" smtClean="0">
                <a:solidFill>
                  <a:schemeClr val="bg1"/>
                </a:solidFill>
              </a:rPr>
              <a:t>The cost of using the services is totally charged to users  and not to the taxpayers.</a:t>
            </a:r>
            <a:endParaRPr lang="en-IN" sz="2800" b="1" dirty="0" smtClean="0">
              <a:solidFill>
                <a:schemeClr val="bg1"/>
              </a:solidFill>
            </a:endParaRPr>
          </a:p>
          <a:p>
            <a:pPr marL="1249363" lvl="2" indent="-449263">
              <a:buNone/>
            </a:pPr>
            <a:r>
              <a:rPr lang="en-IN" sz="2800" b="1" dirty="0" smtClean="0">
                <a:solidFill>
                  <a:schemeClr val="bg1"/>
                </a:solidFill>
              </a:rPr>
              <a:t>b) </a:t>
            </a:r>
            <a:r>
              <a:rPr lang="en-IN" sz="2800" dirty="0" smtClean="0">
                <a:solidFill>
                  <a:schemeClr val="bg1"/>
                </a:solidFill>
              </a:rPr>
              <a:t>Capital investment is made by the private sector based upon contract with government to provide agreed services and the cost of providing the services is the responsibility of the government</a:t>
            </a:r>
            <a:r>
              <a:rPr lang="en-IN" dirty="0" smtClean="0">
                <a:solidFill>
                  <a:schemeClr val="bg1"/>
                </a:solidFill>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IN" b="1" dirty="0" smtClean="0">
                <a:solidFill>
                  <a:srgbClr val="FFC000"/>
                </a:solidFill>
              </a:rPr>
              <a:t>Public Private Partnership (PPP)</a:t>
            </a:r>
            <a:endParaRPr lang="en-IN" dirty="0">
              <a:solidFill>
                <a:srgbClr val="FFC000"/>
              </a:solidFill>
            </a:endParaRPr>
          </a:p>
        </p:txBody>
      </p:sp>
      <p:sp>
        <p:nvSpPr>
          <p:cNvPr id="3" name="Content Placeholder 2"/>
          <p:cNvSpPr>
            <a:spLocks noGrp="1"/>
          </p:cNvSpPr>
          <p:nvPr>
            <p:ph idx="1"/>
          </p:nvPr>
        </p:nvSpPr>
        <p:spPr>
          <a:xfrm>
            <a:off x="179512" y="1195536"/>
            <a:ext cx="8712968" cy="5257800"/>
          </a:xfrm>
        </p:spPr>
        <p:txBody>
          <a:bodyPr>
            <a:noAutofit/>
          </a:bodyPr>
          <a:lstStyle/>
          <a:p>
            <a:pPr marL="400050" lvl="2" indent="0" algn="just">
              <a:buNone/>
            </a:pPr>
            <a:r>
              <a:rPr lang="en-IN" sz="3200" dirty="0" smtClean="0">
                <a:solidFill>
                  <a:schemeClr val="bg1"/>
                </a:solidFill>
              </a:rPr>
              <a:t>In PPP mode, generally a private sector organization forms a special separate organizational set up to develop, build, maintain and operate the asset for the contracted period. In the infrastructure sector, complex arrangement and contracts that guarantee and secure the cash flows make the public private partnership mode a suitable arrangement for project completion.</a:t>
            </a:r>
          </a:p>
          <a:p>
            <a:pPr indent="0" algn="just"/>
            <a:r>
              <a:rPr lang="en-US" sz="1200" dirty="0" smtClean="0">
                <a:solidFill>
                  <a:schemeClr val="bg1"/>
                </a:solidFill>
              </a:rPr>
              <a:t> </a:t>
            </a:r>
            <a:endParaRPr lang="en-IN" sz="44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smtClean="0">
                <a:solidFill>
                  <a:srgbClr val="FFFF00"/>
                </a:solidFill>
              </a:rPr>
              <a:t>Introduction</a:t>
            </a:r>
            <a:endParaRPr lang="en-IN" sz="4000" b="1" dirty="0">
              <a:solidFill>
                <a:srgbClr val="FFFF00"/>
              </a:solidFill>
            </a:endParaRPr>
          </a:p>
        </p:txBody>
      </p:sp>
      <p:sp>
        <p:nvSpPr>
          <p:cNvPr id="3" name="Content Placeholder 2"/>
          <p:cNvSpPr>
            <a:spLocks noGrp="1"/>
          </p:cNvSpPr>
          <p:nvPr>
            <p:ph idx="1"/>
          </p:nvPr>
        </p:nvSpPr>
        <p:spPr>
          <a:xfrm>
            <a:off x="457200" y="1600200"/>
            <a:ext cx="8507288" cy="4525963"/>
          </a:xfrm>
        </p:spPr>
        <p:txBody>
          <a:bodyPr>
            <a:noAutofit/>
          </a:bodyPr>
          <a:lstStyle/>
          <a:p>
            <a:pPr marL="88900" indent="0"/>
            <a:r>
              <a:rPr lang="en-IN" sz="2800" dirty="0" smtClean="0">
                <a:solidFill>
                  <a:schemeClr val="bg1"/>
                </a:solidFill>
              </a:rPr>
              <a:t>Indian agriculture is dominated by smallholders</a:t>
            </a:r>
          </a:p>
          <a:p>
            <a:pPr marL="88900" indent="0"/>
            <a:r>
              <a:rPr lang="en-IN" sz="2800" dirty="0" smtClean="0">
                <a:solidFill>
                  <a:schemeClr val="bg1"/>
                </a:solidFill>
              </a:rPr>
              <a:t>The average size of holding is very tiny</a:t>
            </a:r>
          </a:p>
          <a:p>
            <a:pPr marL="88900" indent="0"/>
            <a:r>
              <a:rPr lang="en-IN" sz="2800" dirty="0" smtClean="0">
                <a:solidFill>
                  <a:schemeClr val="bg1"/>
                </a:solidFill>
              </a:rPr>
              <a:t>Farmers generate very small marketable surplus</a:t>
            </a:r>
          </a:p>
          <a:p>
            <a:pPr marL="88900" indent="0"/>
            <a:r>
              <a:rPr lang="en-IN" sz="2800" dirty="0" smtClean="0">
                <a:solidFill>
                  <a:schemeClr val="bg1"/>
                </a:solidFill>
              </a:rPr>
              <a:t>Their linkage to markets are weak</a:t>
            </a:r>
          </a:p>
          <a:p>
            <a:pPr marL="88900" indent="0"/>
            <a:r>
              <a:rPr lang="en-IN" sz="2800" dirty="0" smtClean="0">
                <a:solidFill>
                  <a:schemeClr val="bg1"/>
                </a:solidFill>
              </a:rPr>
              <a:t>They often fail to realize remunerative prices</a:t>
            </a:r>
          </a:p>
          <a:p>
            <a:pPr marL="88900" indent="0"/>
            <a:r>
              <a:rPr lang="en-IN" sz="2800" dirty="0" smtClean="0">
                <a:solidFill>
                  <a:schemeClr val="bg1"/>
                </a:solidFill>
              </a:rPr>
              <a:t>Often lack information and inputs </a:t>
            </a:r>
          </a:p>
          <a:p>
            <a:pPr marL="88900" indent="0"/>
            <a:r>
              <a:rPr lang="en-IN" sz="2800" dirty="0" smtClean="0">
                <a:solidFill>
                  <a:schemeClr val="bg1"/>
                </a:solidFill>
              </a:rPr>
              <a:t>Contract farming provides a plausible solution to many of these problems </a:t>
            </a:r>
          </a:p>
          <a:p>
            <a:pPr marL="488950" lvl="1" indent="0"/>
            <a:r>
              <a:rPr lang="en-IN" sz="2400" dirty="0" smtClean="0">
                <a:solidFill>
                  <a:schemeClr val="bg1"/>
                </a:solidFill>
              </a:rPr>
              <a:t>To set up and adopt  technically, commercially, and economically  viable agribusiness  solutions</a:t>
            </a:r>
            <a:endParaRPr lang="en-IN" sz="24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43608"/>
          </a:xfrm>
        </p:spPr>
        <p:txBody>
          <a:bodyPr/>
          <a:lstStyle/>
          <a:p>
            <a:r>
              <a:rPr lang="en-IN" b="1" dirty="0" smtClean="0">
                <a:solidFill>
                  <a:srgbClr val="FFFF00"/>
                </a:solidFill>
              </a:rPr>
              <a:t>Some Historical Milestones</a:t>
            </a:r>
            <a:endParaRPr lang="en-IN" b="1" dirty="0">
              <a:solidFill>
                <a:srgbClr val="FFFF00"/>
              </a:solidFill>
            </a:endParaRPr>
          </a:p>
        </p:txBody>
      </p:sp>
      <p:sp>
        <p:nvSpPr>
          <p:cNvPr id="3" name="Content Placeholder 2"/>
          <p:cNvSpPr>
            <a:spLocks noGrp="1"/>
          </p:cNvSpPr>
          <p:nvPr>
            <p:ph idx="1"/>
          </p:nvPr>
        </p:nvSpPr>
        <p:spPr>
          <a:xfrm>
            <a:off x="0" y="980728"/>
            <a:ext cx="8892480" cy="4525963"/>
          </a:xfrm>
        </p:spPr>
        <p:txBody>
          <a:bodyPr>
            <a:noAutofit/>
          </a:bodyPr>
          <a:lstStyle/>
          <a:p>
            <a:pPr algn="just"/>
            <a:r>
              <a:rPr lang="en-IN" sz="2800" dirty="0" smtClean="0">
                <a:solidFill>
                  <a:schemeClr val="bg1"/>
                </a:solidFill>
              </a:rPr>
              <a:t>Japan government introduced it for the first time in 1895 in Taiwan</a:t>
            </a:r>
          </a:p>
          <a:p>
            <a:pPr algn="just"/>
            <a:r>
              <a:rPr lang="en-IN" sz="2800" dirty="0" smtClean="0">
                <a:solidFill>
                  <a:schemeClr val="bg1"/>
                </a:solidFill>
              </a:rPr>
              <a:t>Europeans first introduced in indigo and opium cultivation in the Bengal region under the regime of East India Company</a:t>
            </a:r>
          </a:p>
          <a:p>
            <a:pPr algn="just"/>
            <a:r>
              <a:rPr lang="en-IN" sz="2800" dirty="0" smtClean="0">
                <a:solidFill>
                  <a:schemeClr val="bg1"/>
                </a:solidFill>
              </a:rPr>
              <a:t>In 1920’s, ITC formalized contract farming with farmers in Andhra Pradesh for growing Virginia Tobacco. </a:t>
            </a:r>
          </a:p>
          <a:p>
            <a:pPr algn="just"/>
            <a:r>
              <a:rPr lang="en-IN" sz="2800" dirty="0" smtClean="0">
                <a:solidFill>
                  <a:schemeClr val="bg1"/>
                </a:solidFill>
              </a:rPr>
              <a:t>Pepsi Company introduced in in India  for cultivation of Tomato and Potato in 1927.</a:t>
            </a:r>
          </a:p>
          <a:p>
            <a:pPr algn="just"/>
            <a:r>
              <a:rPr lang="en-IN" sz="2800" dirty="0" smtClean="0">
                <a:solidFill>
                  <a:schemeClr val="bg1"/>
                </a:solidFill>
              </a:rPr>
              <a:t>Green revolution further provided impetus</a:t>
            </a:r>
          </a:p>
          <a:p>
            <a:pPr algn="just"/>
            <a:r>
              <a:rPr lang="en-IN" sz="2800" dirty="0" smtClean="0">
                <a:solidFill>
                  <a:schemeClr val="bg1"/>
                </a:solidFill>
              </a:rPr>
              <a:t>In Karnataka contract farming was started with </a:t>
            </a:r>
            <a:r>
              <a:rPr lang="en-IN" sz="2800" dirty="0" err="1" smtClean="0">
                <a:solidFill>
                  <a:schemeClr val="bg1"/>
                </a:solidFill>
              </a:rPr>
              <a:t>cof</a:t>
            </a:r>
            <a:r>
              <a:rPr lang="en-IN" sz="2800" dirty="0" smtClean="0">
                <a:solidFill>
                  <a:schemeClr val="bg1"/>
                </a:solidFill>
              </a:rPr>
              <a:t> Gherkin in 20</a:t>
            </a:r>
            <a:r>
              <a:rPr lang="en-IN" sz="2800" baseline="30000" dirty="0" smtClean="0">
                <a:solidFill>
                  <a:schemeClr val="bg1"/>
                </a:solidFill>
              </a:rPr>
              <a:t>th</a:t>
            </a:r>
            <a:r>
              <a:rPr lang="en-IN" sz="2800" dirty="0" smtClean="0">
                <a:solidFill>
                  <a:schemeClr val="bg1"/>
                </a:solidFill>
              </a:rPr>
              <a:t> Century</a:t>
            </a:r>
            <a:endParaRPr lang="en-IN" sz="28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C000"/>
                </a:solidFill>
              </a:rPr>
              <a:t>Contract Farming</a:t>
            </a:r>
            <a:endParaRPr lang="en-IN" dirty="0">
              <a:solidFill>
                <a:srgbClr val="FFC000"/>
              </a:solidFill>
            </a:endParaRPr>
          </a:p>
        </p:txBody>
      </p:sp>
      <p:sp>
        <p:nvSpPr>
          <p:cNvPr id="3" name="Content Placeholder 2"/>
          <p:cNvSpPr>
            <a:spLocks noGrp="1"/>
          </p:cNvSpPr>
          <p:nvPr>
            <p:ph idx="1"/>
          </p:nvPr>
        </p:nvSpPr>
        <p:spPr>
          <a:xfrm>
            <a:off x="0" y="1340768"/>
            <a:ext cx="8686800" cy="4525963"/>
          </a:xfrm>
        </p:spPr>
        <p:txBody>
          <a:bodyPr>
            <a:noAutofit/>
          </a:bodyPr>
          <a:lstStyle/>
          <a:p>
            <a:pPr algn="just">
              <a:buFont typeface="Wingdings" pitchFamily="2" charset="2"/>
              <a:buChar char="§"/>
            </a:pPr>
            <a:r>
              <a:rPr lang="en-IN" sz="2800" dirty="0" smtClean="0">
                <a:solidFill>
                  <a:schemeClr val="bg1"/>
                </a:solidFill>
              </a:rPr>
              <a:t>Contract farming  is essentially an agreement between unequal parties: companies, government bodies or individual entrepreneurs on the one hand and economically weaker farmers on the other (FAO, 2001).</a:t>
            </a:r>
          </a:p>
          <a:p>
            <a:pPr algn="just">
              <a:buFont typeface="Wingdings" pitchFamily="2" charset="2"/>
              <a:buChar char="§"/>
            </a:pPr>
            <a:r>
              <a:rPr lang="en-IN" sz="2800" dirty="0" smtClean="0">
                <a:solidFill>
                  <a:schemeClr val="bg1"/>
                </a:solidFill>
              </a:rPr>
              <a:t> It is, however, an approach that can contribute to both increased income for farmers and higher profitability for sponsors. </a:t>
            </a:r>
          </a:p>
          <a:p>
            <a:pPr algn="just">
              <a:buFont typeface="Wingdings" pitchFamily="2" charset="2"/>
              <a:buChar char="§"/>
            </a:pPr>
            <a:r>
              <a:rPr lang="en-IN" sz="2800" dirty="0" smtClean="0">
                <a:solidFill>
                  <a:schemeClr val="bg1"/>
                </a:solidFill>
              </a:rPr>
              <a:t>efficiently organized and managed, contract farming reduces risk and uncertainty for both parties as compared to buying and selling crops on the open market.</a:t>
            </a:r>
            <a:endParaRPr lang="en-IN" sz="28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922114"/>
          </a:xfrm>
        </p:spPr>
        <p:txBody>
          <a:bodyPr>
            <a:normAutofit/>
          </a:bodyPr>
          <a:lstStyle/>
          <a:p>
            <a:r>
              <a:rPr lang="en-IN" b="1" dirty="0">
                <a:solidFill>
                  <a:srgbClr val="FFFF00"/>
                </a:solidFill>
              </a:rPr>
              <a:t>Contract </a:t>
            </a:r>
            <a:r>
              <a:rPr lang="en-IN" b="1" dirty="0" smtClean="0">
                <a:solidFill>
                  <a:srgbClr val="FFFF00"/>
                </a:solidFill>
              </a:rPr>
              <a:t>Farming</a:t>
            </a:r>
            <a:endParaRPr lang="en-IN" dirty="0">
              <a:solidFill>
                <a:srgbClr val="FFFF00"/>
              </a:solidFill>
            </a:endParaRPr>
          </a:p>
        </p:txBody>
      </p:sp>
      <p:sp>
        <p:nvSpPr>
          <p:cNvPr id="3" name="Content Placeholder 2"/>
          <p:cNvSpPr>
            <a:spLocks noGrp="1"/>
          </p:cNvSpPr>
          <p:nvPr>
            <p:ph idx="1"/>
          </p:nvPr>
        </p:nvSpPr>
        <p:spPr>
          <a:xfrm>
            <a:off x="133672" y="764704"/>
            <a:ext cx="8686800" cy="5904656"/>
          </a:xfrm>
        </p:spPr>
        <p:txBody>
          <a:bodyPr>
            <a:noAutofit/>
          </a:bodyPr>
          <a:lstStyle/>
          <a:p>
            <a:pPr algn="just">
              <a:buFont typeface="Wingdings" pitchFamily="2" charset="2"/>
              <a:buChar char="§"/>
            </a:pPr>
            <a:r>
              <a:rPr lang="en-IN" sz="2600" dirty="0">
                <a:solidFill>
                  <a:schemeClr val="bg1"/>
                </a:solidFill>
              </a:rPr>
              <a:t>It is defined as agreement between farmers and processing or marketing firms for the production and supply of agricultural products under forward agreements at predetermined prices</a:t>
            </a:r>
            <a:r>
              <a:rPr lang="en-IN" sz="2600" dirty="0" smtClean="0">
                <a:solidFill>
                  <a:schemeClr val="bg1"/>
                </a:solidFill>
              </a:rPr>
              <a:t>.</a:t>
            </a:r>
          </a:p>
          <a:p>
            <a:pPr algn="just">
              <a:buFont typeface="Wingdings" pitchFamily="2" charset="2"/>
              <a:buChar char="§"/>
            </a:pPr>
            <a:r>
              <a:rPr lang="en-IN" sz="2600" dirty="0" smtClean="0">
                <a:solidFill>
                  <a:schemeClr val="bg1"/>
                </a:solidFill>
              </a:rPr>
              <a:t>The </a:t>
            </a:r>
            <a:r>
              <a:rPr lang="en-IN" sz="2600" dirty="0">
                <a:solidFill>
                  <a:schemeClr val="bg1"/>
                </a:solidFill>
              </a:rPr>
              <a:t>important feature of contract farming is that the buyer/contractor provides all the material inputs and technical advice regarding crop production to the farmer. </a:t>
            </a:r>
            <a:endParaRPr lang="en-IN" sz="2600" dirty="0" smtClean="0">
              <a:solidFill>
                <a:schemeClr val="bg1"/>
              </a:solidFill>
            </a:endParaRPr>
          </a:p>
          <a:p>
            <a:pPr algn="just">
              <a:buFont typeface="Wingdings" pitchFamily="2" charset="2"/>
              <a:buChar char="§"/>
            </a:pPr>
            <a:r>
              <a:rPr lang="en-IN" sz="2600" dirty="0" smtClean="0">
                <a:solidFill>
                  <a:schemeClr val="bg1"/>
                </a:solidFill>
              </a:rPr>
              <a:t>It </a:t>
            </a:r>
            <a:r>
              <a:rPr lang="en-IN" sz="2600" dirty="0">
                <a:solidFill>
                  <a:schemeClr val="bg1"/>
                </a:solidFill>
              </a:rPr>
              <a:t>is a system for the production and supply of land based and allied produce by primary producer (farmer) under advance contract. </a:t>
            </a:r>
            <a:endParaRPr lang="en-IN" sz="2600" dirty="0" smtClean="0">
              <a:solidFill>
                <a:schemeClr val="bg1"/>
              </a:solidFill>
            </a:endParaRPr>
          </a:p>
          <a:p>
            <a:pPr algn="just">
              <a:buFont typeface="Wingdings" pitchFamily="2" charset="2"/>
              <a:buChar char="§"/>
            </a:pPr>
            <a:r>
              <a:rPr lang="en-IN" sz="2600" dirty="0" smtClean="0">
                <a:solidFill>
                  <a:schemeClr val="bg1"/>
                </a:solidFill>
              </a:rPr>
              <a:t>The </a:t>
            </a:r>
            <a:r>
              <a:rPr lang="en-IN" sz="2600" dirty="0">
                <a:solidFill>
                  <a:schemeClr val="bg1"/>
                </a:solidFill>
              </a:rPr>
              <a:t>essence of such contract is commitment to supply agricultural products of specific type at specific time, price and quality to the contracting party.</a:t>
            </a:r>
          </a:p>
          <a:p>
            <a:pPr algn="just">
              <a:buFont typeface="Wingdings" pitchFamily="2" charset="2"/>
              <a:buChar char="§"/>
            </a:pPr>
            <a:r>
              <a:rPr lang="en-IN" sz="2600" dirty="0">
                <a:solidFill>
                  <a:schemeClr val="bg1"/>
                </a:solidFill>
              </a:rPr>
              <a:t> </a:t>
            </a:r>
          </a:p>
          <a:p>
            <a:pPr algn="just">
              <a:buFont typeface="Wingdings" pitchFamily="2" charset="2"/>
              <a:buChar char="§"/>
            </a:pPr>
            <a:endParaRPr lang="en-IN" sz="26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52128"/>
            <a:ext cx="8640960" cy="5229200"/>
          </a:xfrm>
        </p:spPr>
        <p:txBody>
          <a:bodyPr>
            <a:noAutofit/>
          </a:bodyPr>
          <a:lstStyle/>
          <a:p>
            <a:pPr marL="457200" indent="-457200">
              <a:buFont typeface="+mj-lt"/>
              <a:buAutoNum type="arabicPeriod"/>
            </a:pPr>
            <a:r>
              <a:rPr lang="en-IN" dirty="0" smtClean="0">
                <a:solidFill>
                  <a:schemeClr val="bg1"/>
                </a:solidFill>
              </a:rPr>
              <a:t>Procurement </a:t>
            </a:r>
            <a:r>
              <a:rPr lang="en-IN" dirty="0">
                <a:solidFill>
                  <a:schemeClr val="bg1"/>
                </a:solidFill>
              </a:rPr>
              <a:t>Contract: </a:t>
            </a:r>
            <a:endParaRPr lang="en-IN" dirty="0" smtClean="0">
              <a:solidFill>
                <a:schemeClr val="bg1"/>
              </a:solidFill>
            </a:endParaRPr>
          </a:p>
          <a:p>
            <a:pPr marL="857250" lvl="1" indent="0">
              <a:buNone/>
            </a:pPr>
            <a:r>
              <a:rPr lang="en-IN" dirty="0" smtClean="0">
                <a:solidFill>
                  <a:schemeClr val="bg1"/>
                </a:solidFill>
              </a:rPr>
              <a:t>Only </a:t>
            </a:r>
            <a:r>
              <a:rPr lang="en-IN" dirty="0">
                <a:solidFill>
                  <a:schemeClr val="bg1"/>
                </a:solidFill>
              </a:rPr>
              <a:t>sale and purchase conditioned are </a:t>
            </a:r>
            <a:r>
              <a:rPr lang="en-IN" dirty="0" smtClean="0">
                <a:solidFill>
                  <a:schemeClr val="bg1"/>
                </a:solidFill>
              </a:rPr>
              <a:t>mentioned.</a:t>
            </a:r>
            <a:endParaRPr lang="en-IN" dirty="0">
              <a:solidFill>
                <a:schemeClr val="bg1"/>
              </a:solidFill>
            </a:endParaRPr>
          </a:p>
          <a:p>
            <a:pPr marL="457200" indent="-457200">
              <a:buFont typeface="+mj-lt"/>
              <a:buAutoNum type="arabicPeriod"/>
            </a:pPr>
            <a:r>
              <a:rPr lang="en-IN" dirty="0" smtClean="0">
                <a:solidFill>
                  <a:schemeClr val="bg1"/>
                </a:solidFill>
              </a:rPr>
              <a:t>Partial </a:t>
            </a:r>
            <a:r>
              <a:rPr lang="en-IN" dirty="0">
                <a:solidFill>
                  <a:schemeClr val="bg1"/>
                </a:solidFill>
              </a:rPr>
              <a:t>contract</a:t>
            </a:r>
            <a:r>
              <a:rPr lang="en-IN" dirty="0" smtClean="0">
                <a:solidFill>
                  <a:schemeClr val="bg1"/>
                </a:solidFill>
              </a:rPr>
              <a:t>:</a:t>
            </a:r>
          </a:p>
          <a:p>
            <a:pPr marL="857250" lvl="1" indent="0">
              <a:buNone/>
            </a:pPr>
            <a:r>
              <a:rPr lang="en-IN" dirty="0" smtClean="0">
                <a:solidFill>
                  <a:schemeClr val="bg1"/>
                </a:solidFill>
              </a:rPr>
              <a:t>Only </a:t>
            </a:r>
            <a:r>
              <a:rPr lang="en-IN" dirty="0">
                <a:solidFill>
                  <a:schemeClr val="bg1"/>
                </a:solidFill>
              </a:rPr>
              <a:t>some of the inputs are supplied by the contracting party and the farm output is purchased at predetermined price.</a:t>
            </a:r>
          </a:p>
          <a:p>
            <a:pPr marL="457200" indent="-457200">
              <a:buFont typeface="+mj-lt"/>
              <a:buAutoNum type="arabicPeriod"/>
            </a:pPr>
            <a:r>
              <a:rPr lang="en-IN" dirty="0" smtClean="0">
                <a:solidFill>
                  <a:schemeClr val="bg1"/>
                </a:solidFill>
              </a:rPr>
              <a:t>Total </a:t>
            </a:r>
            <a:r>
              <a:rPr lang="en-IN" dirty="0">
                <a:solidFill>
                  <a:schemeClr val="bg1"/>
                </a:solidFill>
              </a:rPr>
              <a:t>Contract: </a:t>
            </a:r>
            <a:endParaRPr lang="en-IN" dirty="0" smtClean="0">
              <a:solidFill>
                <a:schemeClr val="bg1"/>
              </a:solidFill>
            </a:endParaRPr>
          </a:p>
          <a:p>
            <a:pPr marL="857250" lvl="1" indent="0">
              <a:buNone/>
            </a:pPr>
            <a:r>
              <a:rPr lang="en-IN" dirty="0" smtClean="0">
                <a:solidFill>
                  <a:schemeClr val="bg1"/>
                </a:solidFill>
              </a:rPr>
              <a:t>Contracting </a:t>
            </a:r>
            <a:r>
              <a:rPr lang="en-IN" dirty="0">
                <a:solidFill>
                  <a:schemeClr val="bg1"/>
                </a:solidFill>
              </a:rPr>
              <a:t>party supplies and manages all the inputs on the farm and farmer becomes just a supplier of land and labour.</a:t>
            </a:r>
          </a:p>
          <a:p>
            <a:endParaRPr lang="en-IN" dirty="0">
              <a:solidFill>
                <a:schemeClr val="bg1"/>
              </a:solidFill>
            </a:endParaRPr>
          </a:p>
          <a:p>
            <a:pPr>
              <a:buNone/>
            </a:pPr>
            <a:endParaRPr lang="en-IN" dirty="0">
              <a:solidFill>
                <a:schemeClr val="bg1"/>
              </a:solidFill>
            </a:endParaRPr>
          </a:p>
          <a:p>
            <a:endParaRPr lang="en-IN" dirty="0">
              <a:solidFill>
                <a:schemeClr val="bg1"/>
              </a:solidFill>
            </a:endParaRPr>
          </a:p>
        </p:txBody>
      </p:sp>
      <p:sp>
        <p:nvSpPr>
          <p:cNvPr id="4" name="TextBox 3"/>
          <p:cNvSpPr txBox="1"/>
          <p:nvPr/>
        </p:nvSpPr>
        <p:spPr>
          <a:xfrm>
            <a:off x="1403648" y="116632"/>
            <a:ext cx="6408712" cy="646331"/>
          </a:xfrm>
          <a:prstGeom prst="rect">
            <a:avLst/>
          </a:prstGeom>
          <a:noFill/>
        </p:spPr>
        <p:txBody>
          <a:bodyPr wrap="square" rtlCol="0">
            <a:spAutoFit/>
          </a:bodyPr>
          <a:lstStyle/>
          <a:p>
            <a:pPr algn="ctr"/>
            <a:r>
              <a:rPr lang="en-IN" sz="3600" b="1" dirty="0" smtClean="0">
                <a:solidFill>
                  <a:srgbClr val="FFFF00"/>
                </a:solidFill>
              </a:rPr>
              <a:t>Types of Contract</a:t>
            </a:r>
            <a:endParaRPr lang="en-IN" sz="3600" b="1"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8686800" cy="6741368"/>
          </a:xfrm>
        </p:spPr>
        <p:txBody>
          <a:bodyPr>
            <a:noAutofit/>
          </a:bodyPr>
          <a:lstStyle/>
          <a:p>
            <a:r>
              <a:rPr lang="en-IN" sz="2400" b="1" dirty="0" smtClean="0">
                <a:solidFill>
                  <a:srgbClr val="FFC000"/>
                </a:solidFill>
              </a:rPr>
              <a:t>Advantages for farmers</a:t>
            </a:r>
            <a:endParaRPr lang="en-IN" sz="2400" dirty="0">
              <a:solidFill>
                <a:srgbClr val="FFC000"/>
              </a:solidFill>
            </a:endParaRPr>
          </a:p>
          <a:p>
            <a:pPr lvl="1">
              <a:buNone/>
            </a:pPr>
            <a:r>
              <a:rPr lang="en-IN" sz="2400" dirty="0" err="1" smtClean="0">
                <a:solidFill>
                  <a:schemeClr val="bg1"/>
                </a:solidFill>
              </a:rPr>
              <a:t>i</a:t>
            </a:r>
            <a:r>
              <a:rPr lang="en-IN" sz="2400" dirty="0">
                <a:solidFill>
                  <a:schemeClr val="bg1"/>
                </a:solidFill>
              </a:rPr>
              <a:t>) Provision of inputs and production services</a:t>
            </a:r>
          </a:p>
          <a:p>
            <a:pPr lvl="1">
              <a:buNone/>
            </a:pPr>
            <a:r>
              <a:rPr lang="en-IN" sz="2400" dirty="0">
                <a:solidFill>
                  <a:schemeClr val="bg1"/>
                </a:solidFill>
              </a:rPr>
              <a:t>ii) Access to credit</a:t>
            </a:r>
          </a:p>
          <a:p>
            <a:pPr lvl="1">
              <a:buNone/>
            </a:pPr>
            <a:r>
              <a:rPr lang="en-IN" sz="2400" dirty="0">
                <a:solidFill>
                  <a:schemeClr val="bg1"/>
                </a:solidFill>
              </a:rPr>
              <a:t>iii) Introduction of appropriate technology</a:t>
            </a:r>
          </a:p>
          <a:p>
            <a:pPr lvl="1">
              <a:buNone/>
            </a:pPr>
            <a:r>
              <a:rPr lang="en-IN" sz="2400" dirty="0">
                <a:solidFill>
                  <a:schemeClr val="bg1"/>
                </a:solidFill>
              </a:rPr>
              <a:t>iv) Skill Transfer</a:t>
            </a:r>
          </a:p>
          <a:p>
            <a:pPr lvl="1">
              <a:buNone/>
            </a:pPr>
            <a:r>
              <a:rPr lang="en-IN" sz="2400" dirty="0">
                <a:solidFill>
                  <a:schemeClr val="bg1"/>
                </a:solidFill>
              </a:rPr>
              <a:t>v) Guaranteed and fixed pricing structure</a:t>
            </a:r>
          </a:p>
          <a:p>
            <a:pPr lvl="1">
              <a:buNone/>
            </a:pPr>
            <a:r>
              <a:rPr lang="en-IN" sz="2400" dirty="0">
                <a:solidFill>
                  <a:schemeClr val="bg1"/>
                </a:solidFill>
              </a:rPr>
              <a:t>vi) Access to reliable markets</a:t>
            </a:r>
          </a:p>
          <a:p>
            <a:pPr>
              <a:buNone/>
            </a:pPr>
            <a:endParaRPr lang="en-IN" sz="2400" dirty="0">
              <a:solidFill>
                <a:schemeClr val="bg1"/>
              </a:solidFill>
            </a:endParaRPr>
          </a:p>
          <a:p>
            <a:r>
              <a:rPr lang="en-IN" sz="2400" b="1" dirty="0">
                <a:solidFill>
                  <a:srgbClr val="FFC000"/>
                </a:solidFill>
              </a:rPr>
              <a:t>P</a:t>
            </a:r>
            <a:r>
              <a:rPr lang="en-IN" sz="2400" b="1" dirty="0" smtClean="0">
                <a:solidFill>
                  <a:srgbClr val="FFC000"/>
                </a:solidFill>
              </a:rPr>
              <a:t>roblems </a:t>
            </a:r>
            <a:r>
              <a:rPr lang="en-IN" sz="2400" b="1" dirty="0">
                <a:solidFill>
                  <a:srgbClr val="FFC000"/>
                </a:solidFill>
              </a:rPr>
              <a:t>faced by </a:t>
            </a:r>
            <a:r>
              <a:rPr lang="en-IN" sz="2400" b="1" dirty="0" smtClean="0">
                <a:solidFill>
                  <a:srgbClr val="FFC000"/>
                </a:solidFill>
              </a:rPr>
              <a:t>farmers</a:t>
            </a:r>
            <a:endParaRPr lang="en-IN" sz="2400" dirty="0">
              <a:solidFill>
                <a:srgbClr val="FFC000"/>
              </a:solidFill>
            </a:endParaRPr>
          </a:p>
          <a:p>
            <a:pPr lvl="1">
              <a:buNone/>
            </a:pPr>
            <a:r>
              <a:rPr lang="en-IN" sz="2400" dirty="0" err="1">
                <a:solidFill>
                  <a:schemeClr val="bg1"/>
                </a:solidFill>
              </a:rPr>
              <a:t>i</a:t>
            </a:r>
            <a:r>
              <a:rPr lang="en-IN" sz="2400" dirty="0">
                <a:solidFill>
                  <a:schemeClr val="bg1"/>
                </a:solidFill>
              </a:rPr>
              <a:t>) Increased risk</a:t>
            </a:r>
          </a:p>
          <a:p>
            <a:pPr lvl="1">
              <a:buNone/>
            </a:pPr>
            <a:r>
              <a:rPr lang="en-IN" sz="2400" dirty="0">
                <a:solidFill>
                  <a:schemeClr val="bg1"/>
                </a:solidFill>
              </a:rPr>
              <a:t>ii) unsuitable technology and crop incompatibility</a:t>
            </a:r>
          </a:p>
          <a:p>
            <a:pPr lvl="1">
              <a:buNone/>
            </a:pPr>
            <a:r>
              <a:rPr lang="en-IN" sz="2400" dirty="0">
                <a:solidFill>
                  <a:schemeClr val="bg1"/>
                </a:solidFill>
              </a:rPr>
              <a:t>iii) Manipulation of quotas and quality specification</a:t>
            </a:r>
          </a:p>
          <a:p>
            <a:pPr lvl="1">
              <a:buNone/>
            </a:pPr>
            <a:r>
              <a:rPr lang="en-IN" sz="2400" dirty="0">
                <a:solidFill>
                  <a:schemeClr val="bg1"/>
                </a:solidFill>
              </a:rPr>
              <a:t>iv) Corruption</a:t>
            </a:r>
          </a:p>
          <a:p>
            <a:pPr lvl="1">
              <a:buNone/>
            </a:pPr>
            <a:r>
              <a:rPr lang="en-IN" sz="2400" dirty="0">
                <a:solidFill>
                  <a:schemeClr val="bg1"/>
                </a:solidFill>
              </a:rPr>
              <a:t>v) Domination by monopolies</a:t>
            </a:r>
          </a:p>
          <a:p>
            <a:pPr lvl="1">
              <a:buNone/>
            </a:pPr>
            <a:r>
              <a:rPr lang="en-IN" sz="2400" dirty="0">
                <a:solidFill>
                  <a:schemeClr val="bg1"/>
                </a:solidFill>
              </a:rPr>
              <a:t>vi) Indebtedness and over reliance on </a:t>
            </a:r>
            <a:r>
              <a:rPr lang="en-IN" sz="2400" dirty="0" smtClean="0">
                <a:solidFill>
                  <a:schemeClr val="bg1"/>
                </a:solidFill>
              </a:rPr>
              <a:t>advances</a:t>
            </a:r>
            <a:endParaRPr lang="en-IN" sz="24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44824"/>
            <a:ext cx="8291264" cy="3600400"/>
          </a:xfrm>
        </p:spPr>
        <p:txBody>
          <a:bodyPr>
            <a:noAutofit/>
          </a:bodyPr>
          <a:lstStyle/>
          <a:p>
            <a:pPr lvl="1" indent="0">
              <a:buNone/>
            </a:pPr>
            <a:r>
              <a:rPr lang="en-IN" sz="3200" dirty="0" err="1" smtClean="0">
                <a:solidFill>
                  <a:srgbClr val="FFC000"/>
                </a:solidFill>
              </a:rPr>
              <a:t>i</a:t>
            </a:r>
            <a:r>
              <a:rPr lang="en-IN" sz="3200" dirty="0">
                <a:solidFill>
                  <a:srgbClr val="FFC000"/>
                </a:solidFill>
              </a:rPr>
              <a:t>) Land availability constraint</a:t>
            </a:r>
          </a:p>
          <a:p>
            <a:pPr lvl="1" indent="0">
              <a:buNone/>
            </a:pPr>
            <a:r>
              <a:rPr lang="en-IN" sz="3200" dirty="0">
                <a:solidFill>
                  <a:srgbClr val="FFC000"/>
                </a:solidFill>
              </a:rPr>
              <a:t>ii) Social and cultural constraints</a:t>
            </a:r>
          </a:p>
          <a:p>
            <a:pPr lvl="1" indent="0">
              <a:buNone/>
            </a:pPr>
            <a:r>
              <a:rPr lang="en-IN" sz="3200" dirty="0">
                <a:solidFill>
                  <a:srgbClr val="FFC000"/>
                </a:solidFill>
              </a:rPr>
              <a:t>iii) Farmer discontent</a:t>
            </a:r>
          </a:p>
          <a:p>
            <a:pPr lvl="1" indent="0">
              <a:buNone/>
            </a:pPr>
            <a:r>
              <a:rPr lang="en-IN" sz="3200" dirty="0">
                <a:solidFill>
                  <a:srgbClr val="FFC000"/>
                </a:solidFill>
              </a:rPr>
              <a:t>iv) Extra contractual marketing</a:t>
            </a:r>
          </a:p>
          <a:p>
            <a:pPr lvl="1" indent="0">
              <a:buNone/>
            </a:pPr>
            <a:r>
              <a:rPr lang="en-IN" sz="3200" dirty="0">
                <a:solidFill>
                  <a:srgbClr val="FFC000"/>
                </a:solidFill>
              </a:rPr>
              <a:t>v) Input </a:t>
            </a:r>
            <a:r>
              <a:rPr lang="en-IN" sz="3200" dirty="0" smtClean="0">
                <a:solidFill>
                  <a:srgbClr val="FFC000"/>
                </a:solidFill>
              </a:rPr>
              <a:t>diversion</a:t>
            </a:r>
            <a:endParaRPr lang="en-IN" sz="1600" dirty="0">
              <a:solidFill>
                <a:srgbClr val="FFC000"/>
              </a:solidFill>
            </a:endParaRPr>
          </a:p>
        </p:txBody>
      </p:sp>
      <p:sp>
        <p:nvSpPr>
          <p:cNvPr id="5" name="TextBox 4"/>
          <p:cNvSpPr txBox="1"/>
          <p:nvPr/>
        </p:nvSpPr>
        <p:spPr>
          <a:xfrm>
            <a:off x="683568" y="692696"/>
            <a:ext cx="7767447" cy="707886"/>
          </a:xfrm>
          <a:prstGeom prst="rect">
            <a:avLst/>
          </a:prstGeom>
          <a:noFill/>
        </p:spPr>
        <p:txBody>
          <a:bodyPr wrap="none" rtlCol="0">
            <a:spAutoFit/>
          </a:bodyPr>
          <a:lstStyle/>
          <a:p>
            <a:r>
              <a:rPr lang="en-IN" sz="4000" b="1" dirty="0" smtClean="0">
                <a:solidFill>
                  <a:schemeClr val="bg1"/>
                </a:solidFill>
              </a:rPr>
              <a:t>Problem Faced by Contracting Party</a:t>
            </a:r>
            <a:endParaRPr lang="en-IN"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778098"/>
          </a:xfrm>
        </p:spPr>
        <p:txBody>
          <a:bodyPr>
            <a:normAutofit/>
          </a:bodyPr>
          <a:lstStyle/>
          <a:p>
            <a:r>
              <a:rPr lang="en-IN" b="1" dirty="0" smtClean="0">
                <a:solidFill>
                  <a:srgbClr val="FFC000"/>
                </a:solidFill>
              </a:rPr>
              <a:t>Public Private Partnership (PPP)</a:t>
            </a:r>
            <a:endParaRPr lang="en-IN" dirty="0">
              <a:solidFill>
                <a:srgbClr val="FFC000"/>
              </a:solidFill>
            </a:endParaRPr>
          </a:p>
        </p:txBody>
      </p:sp>
      <p:sp>
        <p:nvSpPr>
          <p:cNvPr id="3" name="Content Placeholder 2"/>
          <p:cNvSpPr>
            <a:spLocks noGrp="1"/>
          </p:cNvSpPr>
          <p:nvPr>
            <p:ph idx="1"/>
          </p:nvPr>
        </p:nvSpPr>
        <p:spPr>
          <a:xfrm>
            <a:off x="179512" y="979512"/>
            <a:ext cx="8712968" cy="5257800"/>
          </a:xfrm>
        </p:spPr>
        <p:txBody>
          <a:bodyPr>
            <a:noAutofit/>
          </a:bodyPr>
          <a:lstStyle/>
          <a:p>
            <a:pPr marL="269875" indent="-269875" algn="just">
              <a:spcBef>
                <a:spcPts val="600"/>
              </a:spcBef>
            </a:pPr>
            <a:r>
              <a:rPr lang="en-IN" dirty="0" smtClean="0">
                <a:solidFill>
                  <a:schemeClr val="bg1"/>
                </a:solidFill>
              </a:rPr>
              <a:t>This is a form of organization, funded and operated through a partnership of government and one or more private sector organizations. </a:t>
            </a:r>
            <a:endParaRPr lang="en-IN" sz="3600" dirty="0" smtClean="0">
              <a:solidFill>
                <a:schemeClr val="bg1"/>
              </a:solidFill>
            </a:endParaRPr>
          </a:p>
          <a:p>
            <a:pPr marL="714375" lvl="2" indent="-354013" algn="just">
              <a:spcBef>
                <a:spcPts val="600"/>
              </a:spcBef>
            </a:pPr>
            <a:r>
              <a:rPr lang="en-IN" sz="2800" dirty="0" smtClean="0">
                <a:solidFill>
                  <a:schemeClr val="bg1"/>
                </a:solidFill>
              </a:rPr>
              <a:t>It is a contract between public sector organization and private organization where in the private party provides public services and bears financial, technical and operational risk. </a:t>
            </a:r>
            <a:endParaRPr lang="en-IN" sz="2000" dirty="0" smtClean="0">
              <a:solidFill>
                <a:schemeClr val="bg1"/>
              </a:solidFill>
            </a:endParaRPr>
          </a:p>
          <a:p>
            <a:pPr indent="0" algn="just">
              <a:spcBef>
                <a:spcPts val="600"/>
              </a:spcBef>
            </a:pPr>
            <a:r>
              <a:rPr lang="en-US" sz="1000" dirty="0" smtClean="0">
                <a:solidFill>
                  <a:schemeClr val="bg1"/>
                </a:solidFill>
              </a:rPr>
              <a:t> </a:t>
            </a:r>
            <a:endParaRPr lang="en-IN"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603</TotalTime>
  <Words>577</Words>
  <Application>Microsoft Office PowerPoint</Application>
  <PresentationFormat>On-screen Show (4:3)</PresentationFormat>
  <Paragraphs>70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Contract Farming and Public Private Partnership</vt:lpstr>
      <vt:lpstr>Introduction</vt:lpstr>
      <vt:lpstr>Some Historical Milestones</vt:lpstr>
      <vt:lpstr>Contract Farming</vt:lpstr>
      <vt:lpstr>Contract Farming</vt:lpstr>
      <vt:lpstr>Slide 6</vt:lpstr>
      <vt:lpstr>Slide 7</vt:lpstr>
      <vt:lpstr>Slide 8</vt:lpstr>
      <vt:lpstr>Public Private Partnership (PPP)</vt:lpstr>
      <vt:lpstr>Public Private Partnership (PPP)</vt:lpstr>
      <vt:lpstr>Public Private Partnership (PPP)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 Farming and Public Private Partnership</dc:title>
  <dc:creator>My</dc:creator>
  <cp:lastModifiedBy>My</cp:lastModifiedBy>
  <cp:revision>94</cp:revision>
  <dcterms:created xsi:type="dcterms:W3CDTF">2020-06-18T13:44:40Z</dcterms:created>
  <dcterms:modified xsi:type="dcterms:W3CDTF">2020-06-30T14:41:40Z</dcterms:modified>
</cp:coreProperties>
</file>