
<file path=[Content_Types].xml><?xml version="1.0" encoding="utf-8"?>
<Types xmlns="http://schemas.openxmlformats.org/package/2006/content-types">
  <Default Extension="png" ContentType="image/png"/>
  <Default Extension="jpeg" ContentType="image/jpeg"/>
  <Default Extension="emf" ContentType="image/x-emf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theme/theme2.xml" ContentType="application/vnd.openxmlformats-officedocument.theme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theme/theme3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  <p:sldMasterId id="2147483660" r:id="rId2"/>
    <p:sldMasterId id="2147483672" r:id="rId3"/>
  </p:sldMasterIdLst>
  <p:sldIdLst>
    <p:sldId id="256" r:id="rId4"/>
    <p:sldId id="272" r:id="rId5"/>
    <p:sldId id="285" r:id="rId6"/>
    <p:sldId id="284" r:id="rId7"/>
    <p:sldId id="286" r:id="rId8"/>
    <p:sldId id="303" r:id="rId9"/>
    <p:sldId id="287" r:id="rId10"/>
    <p:sldId id="266" r:id="rId11"/>
    <p:sldId id="288" r:id="rId12"/>
    <p:sldId id="273" r:id="rId13"/>
    <p:sldId id="290" r:id="rId14"/>
    <p:sldId id="259" r:id="rId15"/>
    <p:sldId id="260" r:id="rId16"/>
    <p:sldId id="275" r:id="rId17"/>
    <p:sldId id="276" r:id="rId18"/>
    <p:sldId id="277" r:id="rId19"/>
    <p:sldId id="278" r:id="rId20"/>
    <p:sldId id="279" r:id="rId21"/>
    <p:sldId id="291" r:id="rId22"/>
    <p:sldId id="280" r:id="rId23"/>
    <p:sldId id="261" r:id="rId24"/>
    <p:sldId id="262" r:id="rId25"/>
    <p:sldId id="263" r:id="rId26"/>
    <p:sldId id="281" r:id="rId27"/>
    <p:sldId id="297" r:id="rId28"/>
    <p:sldId id="299" r:id="rId29"/>
    <p:sldId id="282" r:id="rId30"/>
    <p:sldId id="283" r:id="rId31"/>
    <p:sldId id="300" r:id="rId32"/>
    <p:sldId id="268" r:id="rId33"/>
    <p:sldId id="292" r:id="rId34"/>
    <p:sldId id="293" r:id="rId35"/>
    <p:sldId id="294" r:id="rId36"/>
    <p:sldId id="295" r:id="rId37"/>
    <p:sldId id="296" r:id="rId38"/>
    <p:sldId id="298" r:id="rId39"/>
    <p:sldId id="304" r:id="rId40"/>
    <p:sldId id="302" r:id="rId41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294" autoAdjust="0"/>
    <p:restoredTop sz="94660"/>
  </p:normalViewPr>
  <p:slideViewPr>
    <p:cSldViewPr>
      <p:cViewPr varScale="1">
        <p:scale>
          <a:sx n="68" d="100"/>
          <a:sy n="68" d="100"/>
        </p:scale>
        <p:origin x="1458" y="7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0.xml"/><Relationship Id="rId18" Type="http://schemas.openxmlformats.org/officeDocument/2006/relationships/slide" Target="slides/slide15.xml"/><Relationship Id="rId26" Type="http://schemas.openxmlformats.org/officeDocument/2006/relationships/slide" Target="slides/slide23.xml"/><Relationship Id="rId39" Type="http://schemas.openxmlformats.org/officeDocument/2006/relationships/slide" Target="slides/slide36.xml"/><Relationship Id="rId21" Type="http://schemas.openxmlformats.org/officeDocument/2006/relationships/slide" Target="slides/slide18.xml"/><Relationship Id="rId34" Type="http://schemas.openxmlformats.org/officeDocument/2006/relationships/slide" Target="slides/slide31.xml"/><Relationship Id="rId42" Type="http://schemas.openxmlformats.org/officeDocument/2006/relationships/presProps" Target="presProps.xml"/><Relationship Id="rId7" Type="http://schemas.openxmlformats.org/officeDocument/2006/relationships/slide" Target="slides/slide4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3.xml"/><Relationship Id="rId29" Type="http://schemas.openxmlformats.org/officeDocument/2006/relationships/slide" Target="slides/slide26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3.xml"/><Relationship Id="rId11" Type="http://schemas.openxmlformats.org/officeDocument/2006/relationships/slide" Target="slides/slide8.xml"/><Relationship Id="rId24" Type="http://schemas.openxmlformats.org/officeDocument/2006/relationships/slide" Target="slides/slide21.xml"/><Relationship Id="rId32" Type="http://schemas.openxmlformats.org/officeDocument/2006/relationships/slide" Target="slides/slide29.xml"/><Relationship Id="rId37" Type="http://schemas.openxmlformats.org/officeDocument/2006/relationships/slide" Target="slides/slide34.xml"/><Relationship Id="rId40" Type="http://schemas.openxmlformats.org/officeDocument/2006/relationships/slide" Target="slides/slide37.xml"/><Relationship Id="rId45" Type="http://schemas.openxmlformats.org/officeDocument/2006/relationships/tableStyles" Target="tableStyles.xml"/><Relationship Id="rId5" Type="http://schemas.openxmlformats.org/officeDocument/2006/relationships/slide" Target="slides/slide2.xml"/><Relationship Id="rId15" Type="http://schemas.openxmlformats.org/officeDocument/2006/relationships/slide" Target="slides/slide12.xml"/><Relationship Id="rId23" Type="http://schemas.openxmlformats.org/officeDocument/2006/relationships/slide" Target="slides/slide20.xml"/><Relationship Id="rId28" Type="http://schemas.openxmlformats.org/officeDocument/2006/relationships/slide" Target="slides/slide25.xml"/><Relationship Id="rId36" Type="http://schemas.openxmlformats.org/officeDocument/2006/relationships/slide" Target="slides/slide33.xml"/><Relationship Id="rId10" Type="http://schemas.openxmlformats.org/officeDocument/2006/relationships/slide" Target="slides/slide7.xml"/><Relationship Id="rId19" Type="http://schemas.openxmlformats.org/officeDocument/2006/relationships/slide" Target="slides/slide16.xml"/><Relationship Id="rId31" Type="http://schemas.openxmlformats.org/officeDocument/2006/relationships/slide" Target="slides/slide28.xml"/><Relationship Id="rId44" Type="http://schemas.openxmlformats.org/officeDocument/2006/relationships/theme" Target="theme/theme1.xml"/><Relationship Id="rId4" Type="http://schemas.openxmlformats.org/officeDocument/2006/relationships/slide" Target="slides/slide1.xml"/><Relationship Id="rId9" Type="http://schemas.openxmlformats.org/officeDocument/2006/relationships/slide" Target="slides/slide6.xml"/><Relationship Id="rId14" Type="http://schemas.openxmlformats.org/officeDocument/2006/relationships/slide" Target="slides/slide11.xml"/><Relationship Id="rId22" Type="http://schemas.openxmlformats.org/officeDocument/2006/relationships/slide" Target="slides/slide19.xml"/><Relationship Id="rId27" Type="http://schemas.openxmlformats.org/officeDocument/2006/relationships/slide" Target="slides/slide24.xml"/><Relationship Id="rId30" Type="http://schemas.openxmlformats.org/officeDocument/2006/relationships/slide" Target="slides/slide27.xml"/><Relationship Id="rId35" Type="http://schemas.openxmlformats.org/officeDocument/2006/relationships/slide" Target="slides/slide32.xml"/><Relationship Id="rId43" Type="http://schemas.openxmlformats.org/officeDocument/2006/relationships/viewProps" Target="viewProps.xml"/><Relationship Id="rId8" Type="http://schemas.openxmlformats.org/officeDocument/2006/relationships/slide" Target="slides/slide5.xml"/><Relationship Id="rId3" Type="http://schemas.openxmlformats.org/officeDocument/2006/relationships/slideMaster" Target="slideMasters/slideMaster3.xml"/><Relationship Id="rId12" Type="http://schemas.openxmlformats.org/officeDocument/2006/relationships/slide" Target="slides/slide9.xml"/><Relationship Id="rId17" Type="http://schemas.openxmlformats.org/officeDocument/2006/relationships/slide" Target="slides/slide14.xml"/><Relationship Id="rId25" Type="http://schemas.openxmlformats.org/officeDocument/2006/relationships/slide" Target="slides/slide22.xml"/><Relationship Id="rId33" Type="http://schemas.openxmlformats.org/officeDocument/2006/relationships/slide" Target="slides/slide30.xml"/><Relationship Id="rId38" Type="http://schemas.openxmlformats.org/officeDocument/2006/relationships/slide" Target="slides/slide35.xml"/><Relationship Id="rId20" Type="http://schemas.openxmlformats.org/officeDocument/2006/relationships/slide" Target="slides/slide17.xml"/><Relationship Id="rId41" Type="http://schemas.openxmlformats.org/officeDocument/2006/relationships/slide" Target="slides/slide38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4/13/2020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4/13/2020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4/13/2020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4/13/2020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4/13/2020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4/13/2020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4/13/2020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4/13/2020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4/13/2020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4/13/2020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4/13/2020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Title 13"/>
          <p:cNvSpPr>
            <a:spLocks noGrp="1"/>
          </p:cNvSpPr>
          <p:nvPr>
            <p:ph type="ctrTitle"/>
          </p:nvPr>
        </p:nvSpPr>
        <p:spPr>
          <a:xfrm>
            <a:off x="1432560" y="359898"/>
            <a:ext cx="7406640" cy="1472184"/>
          </a:xfrm>
        </p:spPr>
        <p:txBody>
          <a:bodyPr anchor="b"/>
          <a:lstStyle>
            <a:lvl1pPr algn="l">
              <a:defRPr/>
            </a:lvl1pPr>
            <a:extLst/>
          </a:lstStyle>
          <a:p>
            <a:r>
              <a:rPr kumimoji="0" lang="en-US"/>
              <a:t>Click to edit Master title style</a:t>
            </a:r>
          </a:p>
        </p:txBody>
      </p:sp>
      <p:sp>
        <p:nvSpPr>
          <p:cNvPr id="22" name="Subtitle 21"/>
          <p:cNvSpPr>
            <a:spLocks noGrp="1"/>
          </p:cNvSpPr>
          <p:nvPr>
            <p:ph type="subTitle" idx="1"/>
          </p:nvPr>
        </p:nvSpPr>
        <p:spPr>
          <a:xfrm>
            <a:off x="1432560" y="1850064"/>
            <a:ext cx="7406640" cy="1752600"/>
          </a:xfrm>
        </p:spPr>
        <p:txBody>
          <a:bodyPr tIns="0"/>
          <a:lstStyle>
            <a:lvl1pPr marL="27432" indent="0" algn="l">
              <a:buNone/>
              <a:defRPr sz="2600">
                <a:solidFill>
                  <a:schemeClr val="tx2">
                    <a:shade val="30000"/>
                    <a:satMod val="150000"/>
                  </a:schemeClr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  <a:extLst/>
          </a:lstStyle>
          <a:p>
            <a:r>
              <a:rPr kumimoji="0" lang="en-US"/>
              <a:t>Click to edit Master subtitle style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4/13/2020</a:t>
            </a:fld>
            <a:endParaRPr lang="en-US"/>
          </a:p>
        </p:txBody>
      </p:sp>
      <p:sp>
        <p:nvSpPr>
          <p:cNvPr id="20" name="Footer Placeholder 19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0" name="Slide Number Placeholder 9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Oval 7"/>
          <p:cNvSpPr/>
          <p:nvPr/>
        </p:nvSpPr>
        <p:spPr>
          <a:xfrm>
            <a:off x="921433" y="1413802"/>
            <a:ext cx="210312" cy="210312"/>
          </a:xfrm>
          <a:prstGeom prst="ellipse">
            <a:avLst/>
          </a:prstGeom>
          <a:gradFill rotWithShape="1">
            <a:gsLst>
              <a:gs pos="0">
                <a:schemeClr val="accent1">
                  <a:tint val="20000"/>
                  <a:satMod val="450000"/>
                  <a:alpha val="95000"/>
                </a:schemeClr>
              </a:gs>
              <a:gs pos="50000">
                <a:schemeClr val="accent1">
                  <a:tint val="38000"/>
                  <a:satMod val="250000"/>
                  <a:alpha val="90000"/>
                </a:schemeClr>
              </a:gs>
              <a:gs pos="95000">
                <a:schemeClr val="accent1">
                  <a:tint val="75000"/>
                  <a:satMod val="255000"/>
                  <a:alpha val="88000"/>
                </a:schemeClr>
              </a:gs>
              <a:gs pos="100000">
                <a:schemeClr val="accent1">
                  <a:tint val="100000"/>
                  <a:shade val="90000"/>
                  <a:satMod val="255000"/>
                  <a:alpha val="85000"/>
                </a:schemeClr>
              </a:gs>
            </a:gsLst>
            <a:path path="circle">
              <a:fillToRect l="25000" t="12500" r="75000" b="87500"/>
            </a:path>
          </a:gradFill>
          <a:ln w="2000" cap="rnd" cmpd="sng" algn="ctr">
            <a:solidFill>
              <a:schemeClr val="accent1">
                <a:shade val="90000"/>
                <a:satMod val="110000"/>
                <a:alpha val="60000"/>
              </a:schemeClr>
            </a:solidFill>
            <a:prstDash val="solid"/>
          </a:ln>
          <a:effectLst/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Oval 8"/>
          <p:cNvSpPr/>
          <p:nvPr/>
        </p:nvSpPr>
        <p:spPr>
          <a:xfrm>
            <a:off x="1157176" y="1345016"/>
            <a:ext cx="64008" cy="64008"/>
          </a:xfrm>
          <a:prstGeom prst="ellipse">
            <a:avLst/>
          </a:prstGeom>
          <a:noFill/>
          <a:ln w="12700" cap="rnd" cmpd="sng" algn="ctr">
            <a:solidFill>
              <a:schemeClr val="accent1">
                <a:shade val="75000"/>
                <a:alpha val="60000"/>
              </a:schemeClr>
            </a:solidFill>
            <a:prstDash val="solid"/>
          </a:ln>
          <a:effectLst/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4/13/2020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2282890" y="-54"/>
            <a:ext cx="6858000" cy="6858054"/>
          </a:xfrm>
          <a:prstGeom prst="rect">
            <a:avLst/>
          </a:prstGeom>
          <a:solidFill>
            <a:schemeClr val="bg1"/>
          </a:solidFill>
          <a:ln w="254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78392" y="2600325"/>
            <a:ext cx="6400800" cy="2286000"/>
          </a:xfrm>
        </p:spPr>
        <p:txBody>
          <a:bodyPr anchor="t"/>
          <a:lstStyle>
            <a:lvl1pPr algn="l">
              <a:lnSpc>
                <a:spcPts val="4500"/>
              </a:lnSpc>
              <a:buNone/>
              <a:defRPr sz="4000" b="1" cap="all"/>
            </a:lvl1pPr>
            <a:extLst/>
          </a:lstStyle>
          <a:p>
            <a:r>
              <a:rPr kumimoji="0"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578392" y="1066800"/>
            <a:ext cx="6400800" cy="1509712"/>
          </a:xfrm>
        </p:spPr>
        <p:txBody>
          <a:bodyPr anchor="b"/>
          <a:lstStyle>
            <a:lvl1pPr marL="18288" indent="0">
              <a:lnSpc>
                <a:spcPts val="2300"/>
              </a:lnSpc>
              <a:spcBef>
                <a:spcPts val="0"/>
              </a:spcBef>
              <a:buNone/>
              <a:defRPr sz="2000">
                <a:solidFill>
                  <a:schemeClr val="tx2">
                    <a:shade val="30000"/>
                    <a:satMod val="150000"/>
                  </a:schemeClr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extLst/>
          </a:lstStyle>
          <a:p>
            <a:pPr lvl="0" eaLnBrk="1" latinLnBrk="0" hangingPunct="1"/>
            <a:r>
              <a:rPr kumimoji="0"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4/13/2020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0" name="Rectangle 9"/>
          <p:cNvSpPr/>
          <p:nvPr/>
        </p:nvSpPr>
        <p:spPr bwMode="invGray">
          <a:xfrm>
            <a:off x="2286000" y="0"/>
            <a:ext cx="76200" cy="6858054"/>
          </a:xfrm>
          <a:prstGeom prst="rect">
            <a:avLst/>
          </a:prstGeom>
          <a:solidFill>
            <a:schemeClr val="bg1"/>
          </a:solidFill>
          <a:ln w="25400" cap="rnd" cmpd="sng" algn="ctr">
            <a:noFill/>
            <a:prstDash val="solid"/>
          </a:ln>
          <a:effectLst>
            <a:outerShdw blurRad="38550" dist="38000" dir="10800000" algn="tl" rotWithShape="0">
              <a:schemeClr val="bg2">
                <a:shade val="20000"/>
                <a:satMod val="110000"/>
                <a:alpha val="25000"/>
              </a:scheme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8" name="Oval 7"/>
          <p:cNvSpPr/>
          <p:nvPr/>
        </p:nvSpPr>
        <p:spPr>
          <a:xfrm>
            <a:off x="2172321" y="2814656"/>
            <a:ext cx="210312" cy="210312"/>
          </a:xfrm>
          <a:prstGeom prst="ellipse">
            <a:avLst/>
          </a:prstGeom>
          <a:gradFill rotWithShape="1">
            <a:gsLst>
              <a:gs pos="0">
                <a:schemeClr val="accent1">
                  <a:tint val="20000"/>
                  <a:satMod val="450000"/>
                  <a:alpha val="95000"/>
                </a:schemeClr>
              </a:gs>
              <a:gs pos="50000">
                <a:schemeClr val="accent1">
                  <a:tint val="38000"/>
                  <a:satMod val="250000"/>
                  <a:alpha val="90000"/>
                </a:schemeClr>
              </a:gs>
              <a:gs pos="95000">
                <a:schemeClr val="accent1">
                  <a:tint val="75000"/>
                  <a:satMod val="255000"/>
                  <a:alpha val="88000"/>
                </a:schemeClr>
              </a:gs>
              <a:gs pos="100000">
                <a:schemeClr val="accent1">
                  <a:tint val="100000"/>
                  <a:shade val="90000"/>
                  <a:satMod val="255000"/>
                  <a:alpha val="85000"/>
                </a:schemeClr>
              </a:gs>
            </a:gsLst>
            <a:path path="circle">
              <a:fillToRect l="25000" t="12500" r="75000" b="87500"/>
            </a:path>
          </a:gradFill>
          <a:ln w="2000" cap="rnd" cmpd="sng" algn="ctr">
            <a:solidFill>
              <a:schemeClr val="accent1">
                <a:shade val="90000"/>
                <a:satMod val="110000"/>
                <a:alpha val="60000"/>
              </a:schemeClr>
            </a:solidFill>
            <a:prstDash val="solid"/>
          </a:ln>
          <a:effectLst/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Oval 8"/>
          <p:cNvSpPr/>
          <p:nvPr/>
        </p:nvSpPr>
        <p:spPr>
          <a:xfrm>
            <a:off x="2408064" y="2745870"/>
            <a:ext cx="64008" cy="64008"/>
          </a:xfrm>
          <a:prstGeom prst="ellipse">
            <a:avLst/>
          </a:prstGeom>
          <a:noFill/>
          <a:ln w="12700" cap="rnd" cmpd="sng" algn="ctr">
            <a:solidFill>
              <a:schemeClr val="accent1">
                <a:shade val="75000"/>
                <a:alpha val="60000"/>
              </a:schemeClr>
            </a:solidFill>
            <a:prstDash val="solid"/>
          </a:ln>
          <a:effectLst/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</p:spTree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435608" y="274320"/>
            <a:ext cx="7498080" cy="1143000"/>
          </a:xfrm>
        </p:spPr>
        <p:txBody>
          <a:bodyPr/>
          <a:lstStyle/>
          <a:p>
            <a:r>
              <a:rPr kumimoji="0"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435608" y="1524000"/>
            <a:ext cx="3657600" cy="466344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276088" y="1524000"/>
            <a:ext cx="3657600" cy="466344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4/13/2020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5160336"/>
            <a:ext cx="8229600" cy="1143000"/>
          </a:xfrm>
        </p:spPr>
        <p:txBody>
          <a:bodyPr anchor="ctr"/>
          <a:lstStyle>
            <a:lvl1pPr algn="ctr">
              <a:defRPr sz="4500" b="1" cap="none" baseline="0"/>
            </a:lvl1pPr>
            <a:extLst/>
          </a:lstStyle>
          <a:p>
            <a:r>
              <a:rPr kumimoji="0"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328278"/>
            <a:ext cx="4023360" cy="640080"/>
          </a:xfrm>
          <a:solidFill>
            <a:schemeClr val="bg1"/>
          </a:solidFill>
          <a:ln w="10795">
            <a:solidFill>
              <a:schemeClr val="bg1"/>
            </a:solidFill>
            <a:miter lim="800000"/>
          </a:ln>
        </p:spPr>
        <p:txBody>
          <a:bodyPr anchor="ctr"/>
          <a:lstStyle>
            <a:lvl1pPr marL="64008" indent="0" algn="l">
              <a:lnSpc>
                <a:spcPct val="100000"/>
              </a:lnSpc>
              <a:spcBef>
                <a:spcPts val="100"/>
              </a:spcBef>
              <a:buNone/>
              <a:defRPr sz="1900" b="0">
                <a:solidFill>
                  <a:schemeClr val="tx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 eaLnBrk="1" latinLnBrk="0" hangingPunct="1"/>
            <a:r>
              <a:rPr kumimoji="0" lang="en-US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3"/>
          </p:nvPr>
        </p:nvSpPr>
        <p:spPr>
          <a:xfrm>
            <a:off x="4663440" y="328278"/>
            <a:ext cx="4023360" cy="640080"/>
          </a:xfrm>
          <a:solidFill>
            <a:schemeClr val="bg1"/>
          </a:solidFill>
          <a:ln w="10795">
            <a:solidFill>
              <a:schemeClr val="bg1"/>
            </a:solidFill>
            <a:miter lim="800000"/>
          </a:ln>
        </p:spPr>
        <p:txBody>
          <a:bodyPr anchor="ctr"/>
          <a:lstStyle>
            <a:lvl1pPr marL="64008" indent="0" algn="l">
              <a:lnSpc>
                <a:spcPct val="100000"/>
              </a:lnSpc>
              <a:spcBef>
                <a:spcPts val="100"/>
              </a:spcBef>
              <a:buNone/>
              <a:defRPr sz="1900" b="0">
                <a:solidFill>
                  <a:schemeClr val="tx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 eaLnBrk="1" latinLnBrk="0" hangingPunct="1"/>
            <a:r>
              <a:rPr kumimoji="0" lang="en-US"/>
              <a:t>Click to edit Master text styles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sz="quarter" idx="2"/>
          </p:nvPr>
        </p:nvSpPr>
        <p:spPr>
          <a:xfrm>
            <a:off x="457200" y="969336"/>
            <a:ext cx="4023360" cy="4114800"/>
          </a:xfrm>
          <a:ln w="10795">
            <a:solidFill>
              <a:schemeClr val="bg1"/>
            </a:solidFill>
            <a:prstDash val="dash"/>
            <a:miter lim="800000"/>
          </a:ln>
        </p:spPr>
        <p:txBody>
          <a:bodyPr/>
          <a:lstStyle>
            <a:lvl1pPr marL="393192" indent="-274320">
              <a:lnSpc>
                <a:spcPct val="100000"/>
              </a:lnSpc>
              <a:spcBef>
                <a:spcPts val="700"/>
              </a:spcBef>
              <a:defRPr sz="2400"/>
            </a:lvl1pPr>
            <a:lvl2pPr>
              <a:lnSpc>
                <a:spcPct val="100000"/>
              </a:lnSpc>
              <a:spcBef>
                <a:spcPts val="700"/>
              </a:spcBef>
              <a:defRPr sz="2000"/>
            </a:lvl2pPr>
            <a:lvl3pPr>
              <a:lnSpc>
                <a:spcPct val="100000"/>
              </a:lnSpc>
              <a:spcBef>
                <a:spcPts val="700"/>
              </a:spcBef>
              <a:defRPr sz="1800"/>
            </a:lvl3pPr>
            <a:lvl4pPr>
              <a:lnSpc>
                <a:spcPct val="100000"/>
              </a:lnSpc>
              <a:spcBef>
                <a:spcPts val="700"/>
              </a:spcBef>
              <a:defRPr sz="1600"/>
            </a:lvl4pPr>
            <a:lvl5pPr>
              <a:lnSpc>
                <a:spcPct val="100000"/>
              </a:lnSpc>
              <a:spcBef>
                <a:spcPts val="700"/>
              </a:spcBef>
              <a:defRPr sz="1600"/>
            </a:lvl5pPr>
            <a:extLst/>
          </a:lstStyle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63440" y="969336"/>
            <a:ext cx="4023360" cy="4114800"/>
          </a:xfrm>
          <a:ln w="10795">
            <a:solidFill>
              <a:schemeClr val="bg1"/>
            </a:solidFill>
            <a:prstDash val="dash"/>
            <a:miter lim="800000"/>
          </a:ln>
        </p:spPr>
        <p:txBody>
          <a:bodyPr/>
          <a:lstStyle>
            <a:lvl1pPr marL="393192" indent="-274320">
              <a:lnSpc>
                <a:spcPct val="100000"/>
              </a:lnSpc>
              <a:spcBef>
                <a:spcPts val="700"/>
              </a:spcBef>
              <a:defRPr sz="2400"/>
            </a:lvl1pPr>
            <a:lvl2pPr>
              <a:lnSpc>
                <a:spcPct val="100000"/>
              </a:lnSpc>
              <a:spcBef>
                <a:spcPts val="700"/>
              </a:spcBef>
              <a:defRPr sz="2000"/>
            </a:lvl2pPr>
            <a:lvl3pPr>
              <a:lnSpc>
                <a:spcPct val="100000"/>
              </a:lnSpc>
              <a:spcBef>
                <a:spcPts val="700"/>
              </a:spcBef>
              <a:defRPr sz="1800"/>
            </a:lvl3pPr>
            <a:lvl4pPr>
              <a:lnSpc>
                <a:spcPct val="100000"/>
              </a:lnSpc>
              <a:spcBef>
                <a:spcPts val="700"/>
              </a:spcBef>
              <a:defRPr sz="1600"/>
            </a:lvl4pPr>
            <a:lvl5pPr>
              <a:lnSpc>
                <a:spcPct val="100000"/>
              </a:lnSpc>
              <a:spcBef>
                <a:spcPts val="700"/>
              </a:spcBef>
              <a:defRPr sz="1600"/>
            </a:lvl5pPr>
            <a:extLst/>
          </a:lstStyle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4/13/2020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435608" y="274320"/>
            <a:ext cx="7498080" cy="1143000"/>
          </a:xfrm>
        </p:spPr>
        <p:txBody>
          <a:bodyPr anchor="ctr"/>
          <a:lstStyle/>
          <a:p>
            <a:r>
              <a:rPr kumimoji="0"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4/13/2020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1014984" y="0"/>
            <a:ext cx="8129016" cy="6858000"/>
          </a:xfrm>
          <a:prstGeom prst="rect">
            <a:avLst/>
          </a:prstGeom>
          <a:solidFill>
            <a:schemeClr val="bg1"/>
          </a:solidFill>
          <a:ln w="254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4/13/2020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6" name="Rectangle 5"/>
          <p:cNvSpPr/>
          <p:nvPr/>
        </p:nvSpPr>
        <p:spPr bwMode="invGray">
          <a:xfrm>
            <a:off x="1014984" y="-54"/>
            <a:ext cx="73152" cy="6858054"/>
          </a:xfrm>
          <a:prstGeom prst="rect">
            <a:avLst/>
          </a:prstGeom>
          <a:solidFill>
            <a:schemeClr val="bg1"/>
          </a:solidFill>
          <a:ln w="25400" cap="rnd" cmpd="sng" algn="ctr">
            <a:noFill/>
            <a:prstDash val="solid"/>
          </a:ln>
          <a:effectLst>
            <a:outerShdw blurRad="38550" dist="38000" dir="10800000" algn="tl" rotWithShape="0">
              <a:schemeClr val="bg2">
                <a:shade val="20000"/>
                <a:satMod val="110000"/>
                <a:alpha val="25000"/>
              </a:scheme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</p:spTree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16778"/>
            <a:ext cx="3810000" cy="1162050"/>
          </a:xfrm>
          <a:ln>
            <a:noFill/>
          </a:ln>
        </p:spPr>
        <p:txBody>
          <a:bodyPr anchor="b"/>
          <a:lstStyle>
            <a:lvl1pPr algn="l">
              <a:lnSpc>
                <a:spcPts val="2000"/>
              </a:lnSpc>
              <a:buNone/>
              <a:defRPr sz="2200" b="1" cap="all" baseline="0"/>
            </a:lvl1pPr>
            <a:extLst/>
          </a:lstStyle>
          <a:p>
            <a:r>
              <a:rPr kumimoji="0"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457200" y="1406964"/>
            <a:ext cx="3810000" cy="698500"/>
          </a:xfrm>
        </p:spPr>
        <p:txBody>
          <a:bodyPr/>
          <a:lstStyle>
            <a:lvl1pPr marL="45720" indent="0">
              <a:lnSpc>
                <a:spcPct val="100000"/>
              </a:lnSpc>
              <a:spcBef>
                <a:spcPts val="0"/>
              </a:spcBef>
              <a:buNone/>
              <a:defRPr sz="14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  <a:extLst/>
          </a:lstStyle>
          <a:p>
            <a:pPr lvl="0" eaLnBrk="1" latinLnBrk="0" hangingPunct="1"/>
            <a:r>
              <a:rPr kumimoji="0"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1"/>
          </p:nvPr>
        </p:nvSpPr>
        <p:spPr>
          <a:xfrm>
            <a:off x="457200" y="2133600"/>
            <a:ext cx="8153400" cy="399256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extLst/>
          </a:lstStyle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4/13/2020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886896" y="1066800"/>
            <a:ext cx="2743200" cy="1981200"/>
          </a:xfrm>
        </p:spPr>
        <p:txBody>
          <a:bodyPr anchor="b">
            <a:noAutofit/>
          </a:bodyPr>
          <a:lstStyle>
            <a:lvl1pPr algn="l">
              <a:buNone/>
              <a:defRPr sz="2100" b="1">
                <a:effectLst/>
              </a:defRPr>
            </a:lvl1pPr>
            <a:extLst/>
          </a:lstStyle>
          <a:p>
            <a:r>
              <a:rPr kumimoji="0" lang="en-US"/>
              <a:t>Click to edit Master title style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4/13/2020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Rectangle 7"/>
          <p:cNvSpPr/>
          <p:nvPr/>
        </p:nvSpPr>
        <p:spPr>
          <a:xfrm>
            <a:off x="762000" y="1066800"/>
            <a:ext cx="4572000" cy="4572000"/>
          </a:xfrm>
          <a:prstGeom prst="rect">
            <a:avLst/>
          </a:prstGeom>
          <a:solidFill>
            <a:srgbClr val="FFFFFF"/>
          </a:solidFill>
          <a:ln w="88900" cap="sq">
            <a:solidFill>
              <a:srgbClr val="FFFFFF"/>
            </a:solidFill>
            <a:miter lim="800000"/>
          </a:ln>
          <a:effectLst>
            <a:outerShdw blurRad="55500" dist="18500" dir="5400000" algn="tl" rotWithShape="0">
              <a:srgbClr val="000000">
                <a:alpha val="35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 contourW="635">
            <a:bevelT w="25400" h="19050"/>
            <a:contourClr>
              <a:srgbClr val="969696"/>
            </a:contourClr>
          </a:sp3d>
        </p:spPr>
        <p:txBody>
          <a:bodyPr lIns="91440" tIns="274320" rtlCol="0" anchor="t">
            <a:normAutofit/>
          </a:bodyPr>
          <a:lstStyle/>
          <a:p>
            <a:pPr marL="0" indent="-283464" algn="l" rtl="0" eaLnBrk="1" latinLnBrk="0" hangingPunct="1">
              <a:lnSpc>
                <a:spcPts val="3000"/>
              </a:lnSpc>
              <a:spcBef>
                <a:spcPts val="600"/>
              </a:spcBef>
              <a:buClr>
                <a:schemeClr val="accent1"/>
              </a:buClr>
              <a:buSzPct val="80000"/>
              <a:buFont typeface="Wingdings 2"/>
              <a:buNone/>
            </a:pPr>
            <a:endParaRPr kumimoji="0" lang="en-US" sz="3200" kern="1200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838200" y="1143003"/>
            <a:ext cx="4419600" cy="3514531"/>
          </a:xfrm>
          <a:prstGeom prst="roundRect">
            <a:avLst>
              <a:gd name="adj" fmla="val 783"/>
            </a:avLst>
          </a:prstGeom>
          <a:solidFill>
            <a:schemeClr val="bg2"/>
          </a:solidFill>
          <a:ln w="127000">
            <a:noFill/>
            <a:miter lim="800000"/>
          </a:ln>
          <a:effectLst/>
        </p:spPr>
        <p:txBody>
          <a:bodyPr lIns="91440" tIns="274320" anchor="t"/>
          <a:lstStyle>
            <a:lvl1pPr indent="0">
              <a:buNone/>
              <a:defRPr sz="3200"/>
            </a:lvl1pPr>
            <a:extLst/>
          </a:lstStyle>
          <a:p>
            <a:pPr marL="0" algn="l" eaLnBrk="1" latinLnBrk="0" hangingPunct="1"/>
            <a:r>
              <a:rPr kumimoji="0" lang="en-US"/>
              <a:t>Click icon to add picture</a:t>
            </a:r>
            <a:endParaRPr kumimoji="0" lang="en-US" dirty="0"/>
          </a:p>
        </p:txBody>
      </p:sp>
      <p:sp>
        <p:nvSpPr>
          <p:cNvPr id="9" name="Flowchart: Process 8"/>
          <p:cNvSpPr/>
          <p:nvPr/>
        </p:nvSpPr>
        <p:spPr>
          <a:xfrm rot="19468671">
            <a:off x="396725" y="954341"/>
            <a:ext cx="685800" cy="204310"/>
          </a:xfrm>
          <a:prstGeom prst="flowChartProcess">
            <a:avLst/>
          </a:prstGeom>
          <a:solidFill>
            <a:srgbClr val="FBFBFB">
              <a:alpha val="45098"/>
            </a:srgbClr>
          </a:solidFill>
          <a:ln w="6350" cap="rnd" cmpd="sng" algn="ctr">
            <a:solidFill>
              <a:srgbClr val="FFFFFF">
                <a:alpha val="100000"/>
              </a:srgbClr>
            </a:solidFill>
            <a:prstDash val="solid"/>
          </a:ln>
          <a:effectLst>
            <a:outerShdw blurRad="25400" dist="25400" dir="3300000" sx="96000" sy="96000" algn="tl" rotWithShape="0">
              <a:schemeClr val="bg2">
                <a:shade val="90000"/>
                <a:satMod val="200000"/>
                <a:alpha val="40000"/>
              </a:scheme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0" name="Flowchart: Process 9"/>
          <p:cNvSpPr/>
          <p:nvPr/>
        </p:nvSpPr>
        <p:spPr>
          <a:xfrm rot="2103354" flipH="1">
            <a:off x="5003667" y="936786"/>
            <a:ext cx="649224" cy="204310"/>
          </a:xfrm>
          <a:prstGeom prst="flowChartProcess">
            <a:avLst/>
          </a:prstGeom>
          <a:solidFill>
            <a:srgbClr val="FBFBFB">
              <a:alpha val="45098"/>
            </a:srgbClr>
          </a:solidFill>
          <a:ln w="6350" cap="rnd" cmpd="sng" algn="ctr">
            <a:solidFill>
              <a:srgbClr val="FFFFFF">
                <a:alpha val="100000"/>
              </a:srgbClr>
            </a:solidFill>
            <a:prstDash val="solid"/>
          </a:ln>
          <a:effectLst>
            <a:outerShdw blurRad="25400" dist="25400" dir="3300000" sx="96000" sy="96000" algn="tl" rotWithShape="0">
              <a:schemeClr val="bg2">
                <a:alpha val="20000"/>
              </a:scheme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8200" y="4800600"/>
            <a:ext cx="4419600" cy="762000"/>
          </a:xfrm>
        </p:spPr>
        <p:txBody>
          <a:bodyPr anchor="ctr"/>
          <a:lstStyle>
            <a:lvl1pPr marL="0" indent="0" algn="l">
              <a:lnSpc>
                <a:spcPts val="1600"/>
              </a:lnSpc>
              <a:spcBef>
                <a:spcPts val="0"/>
              </a:spcBef>
              <a:buNone/>
              <a:defRPr sz="1400">
                <a:solidFill>
                  <a:srgbClr val="777777"/>
                </a:solidFill>
              </a:defRPr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  <a:extLst/>
          </a:lstStyle>
          <a:p>
            <a:pPr lvl="0" eaLnBrk="1" latinLnBrk="0" hangingPunct="1"/>
            <a:r>
              <a:rPr kumimoji="0" lang="en-US"/>
              <a:t>Click to edit Master text styles</a:t>
            </a:r>
          </a:p>
        </p:txBody>
      </p:sp>
    </p:spTree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4/13/2020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858000" y="274639"/>
            <a:ext cx="1828800" cy="5851525"/>
          </a:xfrm>
        </p:spPr>
        <p:txBody>
          <a:bodyPr vert="eaVert"/>
          <a:lstStyle/>
          <a:p>
            <a:r>
              <a:rPr kumimoji="0"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143000" y="274640"/>
            <a:ext cx="5562600" cy="5851525"/>
          </a:xfrm>
        </p:spPr>
        <p:txBody>
          <a:bodyPr vert="eaVert"/>
          <a:lstStyle/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4/13/2020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609601"/>
            <a:ext cx="7772400" cy="4267200"/>
          </a:xfrm>
        </p:spPr>
        <p:txBody>
          <a:bodyPr anchor="b">
            <a:noAutofit/>
          </a:bodyPr>
          <a:lstStyle>
            <a:lvl1pPr>
              <a:lnSpc>
                <a:spcPct val="100000"/>
              </a:lnSpc>
              <a:defRPr sz="8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4953000"/>
            <a:ext cx="6400800" cy="1219200"/>
          </a:xfrm>
        </p:spPr>
        <p:txBody>
          <a:bodyPr>
            <a:normAutofit/>
          </a:bodyPr>
          <a:lstStyle>
            <a:lvl1pPr marL="0" indent="0" algn="ctr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4/13/2020</a:t>
            </a:fld>
            <a:endParaRPr lang="en-US"/>
          </a:p>
        </p:txBody>
      </p:sp>
      <p:sp>
        <p:nvSpPr>
          <p:cNvPr id="8" name="Slide Number Placeholder 7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9" name="Footer Placeholder 8"/>
          <p:cNvSpPr>
            <a:spLocks noGrp="1"/>
          </p:cNvSpPr>
          <p:nvPr>
            <p:ph type="ftr" sz="quarter" idx="12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>
            <a:lvl5pPr>
              <a:defRPr/>
            </a:lvl5pPr>
            <a:lvl6pPr>
              <a:defRPr/>
            </a:lvl6pPr>
            <a:lvl7pPr>
              <a:defRPr/>
            </a:lvl7pPr>
            <a:lvl8pPr>
              <a:defRPr/>
            </a:lvl8pPr>
            <a:lvl9pPr>
              <a:buFont typeface="Arial" pitchFamily="34" charset="0"/>
              <a:buChar char="•"/>
              <a:defRPr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4/13/2020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1371600"/>
            <a:ext cx="7772400" cy="2505075"/>
          </a:xfrm>
        </p:spPr>
        <p:txBody>
          <a:bodyPr anchor="b"/>
          <a:lstStyle>
            <a:lvl1pPr algn="ctr" defTabSz="914400" rtl="0" eaLnBrk="1" latinLnBrk="0" hangingPunct="1">
              <a:lnSpc>
                <a:spcPct val="100000"/>
              </a:lnSpc>
              <a:spcBef>
                <a:spcPct val="0"/>
              </a:spcBef>
              <a:buNone/>
              <a:defRPr lang="en-US" sz="4800" kern="1200" dirty="0" smtClean="0">
                <a:solidFill>
                  <a:schemeClr val="tx2"/>
                </a:solidFill>
                <a:effectLst>
                  <a:outerShdw blurRad="63500" dist="38100" dir="5400000" algn="t" rotWithShape="0">
                    <a:prstClr val="black">
                      <a:alpha val="25000"/>
                    </a:prstClr>
                  </a:outerShdw>
                </a:effectLst>
                <a:latin typeface="+mn-lt"/>
                <a:ea typeface="+mj-ea"/>
                <a:cs typeface="+mj-cs"/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4068763"/>
            <a:ext cx="7772400" cy="1131887"/>
          </a:xfrm>
        </p:spPr>
        <p:txBody>
          <a:bodyPr anchor="t"/>
          <a:lstStyle>
            <a:lvl1pPr marL="0" indent="0" algn="ctr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4/13/2020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7" name="Oval 6"/>
          <p:cNvSpPr/>
          <p:nvPr/>
        </p:nvSpPr>
        <p:spPr>
          <a:xfrm>
            <a:off x="4495800" y="3924300"/>
            <a:ext cx="84772" cy="84772"/>
          </a:xfrm>
          <a:prstGeom prst="ellipse">
            <a:avLst/>
          </a:prstGeom>
          <a:solidFill>
            <a:schemeClr val="tx1">
              <a:lumMod val="50000"/>
              <a:lumOff val="50000"/>
            </a:schemeClr>
          </a:solidFill>
          <a:ln w="12700"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Oval 7"/>
          <p:cNvSpPr/>
          <p:nvPr/>
        </p:nvSpPr>
        <p:spPr>
          <a:xfrm>
            <a:off x="4695825" y="3924300"/>
            <a:ext cx="84772" cy="84772"/>
          </a:xfrm>
          <a:prstGeom prst="ellipse">
            <a:avLst/>
          </a:prstGeom>
          <a:solidFill>
            <a:schemeClr val="tx1">
              <a:lumMod val="50000"/>
              <a:lumOff val="50000"/>
            </a:schemeClr>
          </a:solidFill>
          <a:ln w="12700"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Oval 8"/>
          <p:cNvSpPr/>
          <p:nvPr/>
        </p:nvSpPr>
        <p:spPr>
          <a:xfrm>
            <a:off x="4296728" y="3924300"/>
            <a:ext cx="84772" cy="84772"/>
          </a:xfrm>
          <a:prstGeom prst="ellipse">
            <a:avLst/>
          </a:prstGeom>
          <a:solidFill>
            <a:schemeClr val="tx1">
              <a:lumMod val="50000"/>
              <a:lumOff val="50000"/>
            </a:schemeClr>
          </a:solidFill>
          <a:ln w="12700"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400"/>
            </a:lvl1pPr>
            <a:lvl2pPr>
              <a:defRPr sz="1600"/>
            </a:lvl2pPr>
            <a:lvl3pPr>
              <a:defRPr sz="16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4/13/2020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9" name="Content Placeholder 8"/>
          <p:cNvSpPr>
            <a:spLocks noGrp="1"/>
          </p:cNvSpPr>
          <p:nvPr>
            <p:ph sz="quarter" idx="13"/>
          </p:nvPr>
        </p:nvSpPr>
        <p:spPr>
          <a:xfrm>
            <a:off x="365760" y="1600200"/>
            <a:ext cx="4041648" cy="452628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4040188" cy="609600"/>
          </a:xfrm>
        </p:spPr>
        <p:txBody>
          <a:bodyPr anchor="b">
            <a:noAutofit/>
          </a:bodyPr>
          <a:lstStyle>
            <a:lvl1pPr marL="0" indent="0" algn="ctr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8200" y="1600200"/>
            <a:ext cx="4041775" cy="609600"/>
          </a:xfrm>
        </p:spPr>
        <p:txBody>
          <a:bodyPr anchor="b">
            <a:noAutofit/>
          </a:bodyPr>
          <a:lstStyle>
            <a:lvl1pPr marL="0" indent="0" algn="ctr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4/13/2020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1" name="Content Placeholder 10"/>
          <p:cNvSpPr>
            <a:spLocks noGrp="1"/>
          </p:cNvSpPr>
          <p:nvPr>
            <p:ph sz="quarter" idx="13"/>
          </p:nvPr>
        </p:nvSpPr>
        <p:spPr>
          <a:xfrm>
            <a:off x="457200" y="2212848"/>
            <a:ext cx="4041648" cy="3913632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13" name="Content Placeholder 12"/>
          <p:cNvSpPr>
            <a:spLocks noGrp="1"/>
          </p:cNvSpPr>
          <p:nvPr>
            <p:ph sz="quarter" idx="14"/>
          </p:nvPr>
        </p:nvSpPr>
        <p:spPr>
          <a:xfrm>
            <a:off x="4672584" y="2212848"/>
            <a:ext cx="4041648" cy="3913187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</p:spTree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4/13/2020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4/13/2020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907087" y="266700"/>
            <a:ext cx="3008313" cy="2095500"/>
          </a:xfrm>
        </p:spPr>
        <p:txBody>
          <a:bodyPr anchor="b"/>
          <a:lstStyle>
            <a:lvl1pPr algn="ctr">
              <a:lnSpc>
                <a:spcPct val="100000"/>
              </a:lnSpc>
              <a:defRPr sz="2800" b="0">
                <a:effectLst>
                  <a:outerShdw blurRad="50800" dist="25400" dir="5400000" algn="t" rotWithShape="0">
                    <a:prstClr val="black">
                      <a:alpha val="25000"/>
                    </a:prstClr>
                  </a:outerShdw>
                </a:effectLst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719137" y="273050"/>
            <a:ext cx="4995863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5907087" y="2438400"/>
            <a:ext cx="3008313" cy="3687763"/>
          </a:xfrm>
        </p:spPr>
        <p:txBody>
          <a:bodyPr>
            <a:normAutofit/>
          </a:bodyPr>
          <a:lstStyle>
            <a:lvl1pPr marL="0" indent="0" algn="ctr">
              <a:lnSpc>
                <a:spcPct val="125000"/>
              </a:lnSpc>
              <a:buNone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4/13/2020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79576" y="228600"/>
            <a:ext cx="5711824" cy="895350"/>
          </a:xfrm>
        </p:spPr>
        <p:txBody>
          <a:bodyPr anchor="b"/>
          <a:lstStyle>
            <a:lvl1pPr algn="ctr">
              <a:lnSpc>
                <a:spcPct val="100000"/>
              </a:lnSpc>
              <a:defRPr sz="28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508126" y="1143000"/>
            <a:ext cx="6054724" cy="4541044"/>
          </a:xfrm>
          <a:ln w="76200">
            <a:solidFill>
              <a:schemeClr val="bg1"/>
            </a:solidFill>
          </a:ln>
          <a:effectLst>
            <a:outerShdw blurRad="88900" dist="50800" dir="5400000" algn="ctr" rotWithShape="0">
              <a:srgbClr val="000000">
                <a:alpha val="25000"/>
              </a:srgbClr>
            </a:outerShdw>
          </a:effectLst>
        </p:spPr>
        <p:txBody>
          <a:bodyPr anchor="t"/>
          <a:lstStyle>
            <a:lvl1pPr marL="0" indent="0" algn="ctr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679576" y="5810250"/>
            <a:ext cx="5711824" cy="533400"/>
          </a:xfrm>
        </p:spPr>
        <p:txBody>
          <a:bodyPr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4/13/2020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4/13/2020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4/13/2020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theme" Target="../theme/theme2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/Relationships>
</file>

<file path=ppt/slideMasters/_rels/slideMaster3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30.xml"/><Relationship Id="rId3" Type="http://schemas.openxmlformats.org/officeDocument/2006/relationships/slideLayout" Target="../slideLayouts/slideLayout25.xml"/><Relationship Id="rId7" Type="http://schemas.openxmlformats.org/officeDocument/2006/relationships/slideLayout" Target="../slideLayouts/slideLayout29.xml"/><Relationship Id="rId12" Type="http://schemas.openxmlformats.org/officeDocument/2006/relationships/theme" Target="../theme/theme3.xml"/><Relationship Id="rId2" Type="http://schemas.openxmlformats.org/officeDocument/2006/relationships/slideLayout" Target="../slideLayouts/slideLayout24.xml"/><Relationship Id="rId1" Type="http://schemas.openxmlformats.org/officeDocument/2006/relationships/slideLayout" Target="../slideLayouts/slideLayout23.xml"/><Relationship Id="rId6" Type="http://schemas.openxmlformats.org/officeDocument/2006/relationships/slideLayout" Target="../slideLayouts/slideLayout28.xml"/><Relationship Id="rId11" Type="http://schemas.openxmlformats.org/officeDocument/2006/relationships/slideLayout" Target="../slideLayouts/slideLayout33.xml"/><Relationship Id="rId5" Type="http://schemas.openxmlformats.org/officeDocument/2006/relationships/slideLayout" Target="../slideLayouts/slideLayout27.xml"/><Relationship Id="rId10" Type="http://schemas.openxmlformats.org/officeDocument/2006/relationships/slideLayout" Target="../slideLayouts/slideLayout32.xml"/><Relationship Id="rId4" Type="http://schemas.openxmlformats.org/officeDocument/2006/relationships/slideLayout" Target="../slideLayouts/slideLayout26.xml"/><Relationship Id="rId9" Type="http://schemas.openxmlformats.org/officeDocument/2006/relationships/slideLayout" Target="../slideLayouts/slideLayout3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4/13/2020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Pie 6"/>
          <p:cNvSpPr/>
          <p:nvPr/>
        </p:nvSpPr>
        <p:spPr>
          <a:xfrm>
            <a:off x="-815927" y="-815922"/>
            <a:ext cx="1638887" cy="1638887"/>
          </a:xfrm>
          <a:prstGeom prst="pie">
            <a:avLst>
              <a:gd name="adj1" fmla="val 0"/>
              <a:gd name="adj2" fmla="val 5402120"/>
            </a:avLst>
          </a:prstGeom>
          <a:solidFill>
            <a:schemeClr val="bg2">
              <a:tint val="18000"/>
              <a:satMod val="220000"/>
              <a:alpha val="33000"/>
            </a:schemeClr>
          </a:solidFill>
          <a:ln w="3175" cap="rnd" cmpd="sng" algn="ctr">
            <a:solidFill>
              <a:schemeClr val="bg2">
                <a:shade val="70000"/>
                <a:satMod val="200000"/>
                <a:alpha val="100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8" name="Oval 7"/>
          <p:cNvSpPr/>
          <p:nvPr/>
        </p:nvSpPr>
        <p:spPr>
          <a:xfrm>
            <a:off x="168816" y="21102"/>
            <a:ext cx="1702191" cy="1702191"/>
          </a:xfrm>
          <a:prstGeom prst="ellipse">
            <a:avLst/>
          </a:prstGeom>
          <a:noFill/>
          <a:ln w="27305" cap="rnd" cmpd="sng" algn="ctr">
            <a:solidFill>
              <a:schemeClr val="bg2">
                <a:tint val="45000"/>
                <a:satMod val="325000"/>
                <a:alpha val="100000"/>
              </a:schemeClr>
            </a:solidFill>
            <a:prstDash val="solid"/>
          </a:ln>
          <a:effectLst>
            <a:outerShdw blurRad="25400" dist="25400" dir="5400000" algn="tl" rotWithShape="0">
              <a:schemeClr val="bg2">
                <a:shade val="50000"/>
                <a:satMod val="150000"/>
                <a:alpha val="85000"/>
              </a:scheme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1" name="Donut 10"/>
          <p:cNvSpPr/>
          <p:nvPr/>
        </p:nvSpPr>
        <p:spPr>
          <a:xfrm rot="2315675">
            <a:off x="182881" y="1055077"/>
            <a:ext cx="1125717" cy="1102624"/>
          </a:xfrm>
          <a:prstGeom prst="donut">
            <a:avLst>
              <a:gd name="adj" fmla="val 11833"/>
            </a:avLst>
          </a:prstGeom>
          <a:gradFill rotWithShape="1">
            <a:gsLst>
              <a:gs pos="0">
                <a:schemeClr val="bg2">
                  <a:tint val="10000"/>
                  <a:shade val="99000"/>
                  <a:satMod val="355000"/>
                  <a:alpha val="70000"/>
                </a:schemeClr>
              </a:gs>
              <a:gs pos="70000">
                <a:schemeClr val="bg2">
                  <a:tint val="6000"/>
                  <a:shade val="100000"/>
                  <a:satMod val="400000"/>
                  <a:alpha val="55000"/>
                </a:schemeClr>
              </a:gs>
              <a:gs pos="100000">
                <a:schemeClr val="bg2">
                  <a:tint val="100000"/>
                  <a:shade val="75000"/>
                  <a:satMod val="370000"/>
                  <a:alpha val="60000"/>
                </a:schemeClr>
              </a:gs>
            </a:gsLst>
            <a:path path="circle">
              <a:fillToRect l="-407500" t="-50000" r="507500" b="150000"/>
            </a:path>
          </a:gradFill>
          <a:ln w="7350" cap="rnd" cmpd="sng" algn="ctr">
            <a:solidFill>
              <a:schemeClr val="bg2">
                <a:shade val="60000"/>
                <a:satMod val="220000"/>
                <a:alpha val="100000"/>
              </a:schemeClr>
            </a:solidFill>
            <a:prstDash val="solid"/>
          </a:ln>
          <a:effectLst>
            <a:outerShdw blurRad="12700" dist="15000" dir="4500000" algn="tl" rotWithShape="0">
              <a:schemeClr val="bg2">
                <a:shade val="10000"/>
                <a:satMod val="200000"/>
                <a:alpha val="35000"/>
              </a:scheme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2" name="Rectangle 11"/>
          <p:cNvSpPr/>
          <p:nvPr/>
        </p:nvSpPr>
        <p:spPr>
          <a:xfrm>
            <a:off x="1012873" y="-54"/>
            <a:ext cx="8131127" cy="6858054"/>
          </a:xfrm>
          <a:prstGeom prst="rect">
            <a:avLst/>
          </a:prstGeom>
          <a:solidFill>
            <a:schemeClr val="bg1"/>
          </a:solidFill>
          <a:ln w="254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5" name="Title Placeholder 4"/>
          <p:cNvSpPr>
            <a:spLocks noGrp="1"/>
          </p:cNvSpPr>
          <p:nvPr>
            <p:ph type="title"/>
          </p:nvPr>
        </p:nvSpPr>
        <p:spPr>
          <a:xfrm>
            <a:off x="1435608" y="274638"/>
            <a:ext cx="7498080" cy="1143000"/>
          </a:xfrm>
          <a:prstGeom prst="rect">
            <a:avLst/>
          </a:prstGeom>
        </p:spPr>
        <p:txBody>
          <a:bodyPr anchor="ctr">
            <a:normAutofit/>
          </a:bodyPr>
          <a:lstStyle/>
          <a:p>
            <a:r>
              <a:rPr kumimoji="0" lang="en-US"/>
              <a:t>Click to edit Master title style</a:t>
            </a:r>
          </a:p>
        </p:txBody>
      </p:sp>
      <p:sp>
        <p:nvSpPr>
          <p:cNvPr id="9" name="Text Placeholder 8"/>
          <p:cNvSpPr>
            <a:spLocks noGrp="1"/>
          </p:cNvSpPr>
          <p:nvPr>
            <p:ph type="body" idx="1"/>
          </p:nvPr>
        </p:nvSpPr>
        <p:spPr>
          <a:xfrm>
            <a:off x="1435608" y="1447800"/>
            <a:ext cx="7498080" cy="4800600"/>
          </a:xfrm>
          <a:prstGeom prst="rect">
            <a:avLst/>
          </a:prstGeom>
        </p:spPr>
        <p:txBody>
          <a:bodyPr>
            <a:normAutofit/>
          </a:bodyPr>
          <a:lstStyle/>
          <a:p>
            <a:pPr lvl="0" eaLnBrk="1" latinLnBrk="0" hangingPunct="1"/>
            <a:r>
              <a:rPr kumimoji="0" lang="en-US"/>
              <a:t>Click to edit Master text styles</a:t>
            </a:r>
          </a:p>
          <a:p>
            <a:pPr lvl="1" eaLnBrk="1" latinLnBrk="0" hangingPunct="1"/>
            <a:r>
              <a:rPr kumimoji="0" lang="en-US"/>
              <a:t>Second level</a:t>
            </a:r>
          </a:p>
          <a:p>
            <a:pPr lvl="2" eaLnBrk="1" latinLnBrk="0" hangingPunct="1"/>
            <a:r>
              <a:rPr kumimoji="0" lang="en-US"/>
              <a:t>Third level</a:t>
            </a:r>
          </a:p>
          <a:p>
            <a:pPr lvl="3" eaLnBrk="1" latinLnBrk="0" hangingPunct="1"/>
            <a:r>
              <a:rPr kumimoji="0" lang="en-US"/>
              <a:t>Fourth level</a:t>
            </a:r>
          </a:p>
          <a:p>
            <a:pPr lvl="4" eaLnBrk="1" latinLnBrk="0" hangingPunct="1"/>
            <a:r>
              <a:rPr kumimoji="0" lang="en-US"/>
              <a:t>Fifth level</a:t>
            </a:r>
          </a:p>
        </p:txBody>
      </p:sp>
      <p:sp>
        <p:nvSpPr>
          <p:cNvPr id="24" name="Date Placeholder 23"/>
          <p:cNvSpPr>
            <a:spLocks noGrp="1"/>
          </p:cNvSpPr>
          <p:nvPr>
            <p:ph type="dt" sz="half" idx="2"/>
          </p:nvPr>
        </p:nvSpPr>
        <p:spPr>
          <a:xfrm>
            <a:off x="3581400" y="6305550"/>
            <a:ext cx="2133600" cy="476250"/>
          </a:xfrm>
          <a:prstGeom prst="rect">
            <a:avLst/>
          </a:prstGeom>
        </p:spPr>
        <p:txBody>
          <a:bodyPr anchor="b"/>
          <a:lstStyle>
            <a:lvl1pPr algn="r" eaLnBrk="1" latinLnBrk="0" hangingPunct="1">
              <a:defRPr kumimoji="0" sz="1200">
                <a:solidFill>
                  <a:schemeClr val="bg2">
                    <a:shade val="50000"/>
                    <a:satMod val="200000"/>
                  </a:schemeClr>
                </a:solidFill>
              </a:defRPr>
            </a:lvl1pPr>
            <a:extLst/>
          </a:lstStyle>
          <a:p>
            <a:fld id="{1D8BD707-D9CF-40AE-B4C6-C98DA3205C09}" type="datetimeFigureOut">
              <a:rPr lang="en-US" smtClean="0"/>
              <a:pPr/>
              <a:t>4/13/2020</a:t>
            </a:fld>
            <a:endParaRPr lang="en-US"/>
          </a:p>
        </p:txBody>
      </p:sp>
      <p:sp>
        <p:nvSpPr>
          <p:cNvPr id="10" name="Footer Placeholder 9"/>
          <p:cNvSpPr>
            <a:spLocks noGrp="1"/>
          </p:cNvSpPr>
          <p:nvPr>
            <p:ph type="ftr" sz="quarter" idx="3"/>
          </p:nvPr>
        </p:nvSpPr>
        <p:spPr>
          <a:xfrm>
            <a:off x="5715000" y="6305550"/>
            <a:ext cx="2895600" cy="476250"/>
          </a:xfrm>
          <a:prstGeom prst="rect">
            <a:avLst/>
          </a:prstGeom>
        </p:spPr>
        <p:txBody>
          <a:bodyPr anchor="b"/>
          <a:lstStyle>
            <a:lvl1pPr eaLnBrk="1" latinLnBrk="0" hangingPunct="1">
              <a:defRPr kumimoji="0" sz="1200">
                <a:solidFill>
                  <a:schemeClr val="bg2">
                    <a:shade val="50000"/>
                    <a:satMod val="200000"/>
                  </a:schemeClr>
                </a:solidFill>
                <a:effectLst/>
              </a:defRPr>
            </a:lvl1pPr>
            <a:extLst/>
          </a:lstStyle>
          <a:p>
            <a:endParaRPr lang="en-US"/>
          </a:p>
        </p:txBody>
      </p:sp>
      <p:sp>
        <p:nvSpPr>
          <p:cNvPr id="22" name="Slide Number Placeholder 21"/>
          <p:cNvSpPr>
            <a:spLocks noGrp="1"/>
          </p:cNvSpPr>
          <p:nvPr>
            <p:ph type="sldNum" sz="quarter" idx="4"/>
          </p:nvPr>
        </p:nvSpPr>
        <p:spPr>
          <a:xfrm>
            <a:off x="8613648" y="6305550"/>
            <a:ext cx="457200" cy="476250"/>
          </a:xfrm>
          <a:prstGeom prst="rect">
            <a:avLst/>
          </a:prstGeom>
        </p:spPr>
        <p:txBody>
          <a:bodyPr anchor="b"/>
          <a:lstStyle>
            <a:lvl1pPr algn="ctr" eaLnBrk="1" latinLnBrk="0" hangingPunct="1">
              <a:defRPr kumimoji="0" sz="1200">
                <a:solidFill>
                  <a:schemeClr val="bg2">
                    <a:shade val="50000"/>
                    <a:satMod val="200000"/>
                  </a:schemeClr>
                </a:solidFill>
                <a:effectLst/>
              </a:defRPr>
            </a:lvl1pPr>
            <a:extLst/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5" name="Rectangle 14"/>
          <p:cNvSpPr/>
          <p:nvPr/>
        </p:nvSpPr>
        <p:spPr bwMode="invGray">
          <a:xfrm>
            <a:off x="1014984" y="-54"/>
            <a:ext cx="73152" cy="6858054"/>
          </a:xfrm>
          <a:prstGeom prst="rect">
            <a:avLst/>
          </a:prstGeom>
          <a:solidFill>
            <a:schemeClr val="bg1"/>
          </a:solidFill>
          <a:ln w="25400" cap="rnd" cmpd="sng" algn="ctr">
            <a:noFill/>
            <a:prstDash val="solid"/>
          </a:ln>
          <a:effectLst>
            <a:outerShdw blurRad="38550" dist="38000" dir="10800000" algn="tl" rotWithShape="0">
              <a:schemeClr val="bg2">
                <a:shade val="20000"/>
                <a:satMod val="110000"/>
                <a:alpha val="25000"/>
              </a:scheme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rtl="0" eaLnBrk="1" latinLnBrk="0" hangingPunct="1">
        <a:spcBef>
          <a:spcPct val="0"/>
        </a:spcBef>
        <a:buNone/>
        <a:defRPr kumimoji="0" sz="4300" kern="1200">
          <a:solidFill>
            <a:schemeClr val="tx2">
              <a:satMod val="130000"/>
            </a:schemeClr>
          </a:solidFill>
          <a:effectLst>
            <a:outerShdw blurRad="50000" dist="30000" dir="5400000" algn="tl" rotWithShape="0">
              <a:srgbClr val="000000">
                <a:alpha val="30000"/>
              </a:srgbClr>
            </a:outerShdw>
          </a:effectLst>
          <a:latin typeface="+mj-lt"/>
          <a:ea typeface="+mj-ea"/>
          <a:cs typeface="+mj-cs"/>
        </a:defRPr>
      </a:lvl1pPr>
      <a:extLst/>
    </p:titleStyle>
    <p:bodyStyle>
      <a:lvl1pPr marL="365760" indent="-283464" algn="l" rtl="0" eaLnBrk="1" latinLnBrk="0" hangingPunct="1">
        <a:lnSpc>
          <a:spcPct val="100000"/>
        </a:lnSpc>
        <a:spcBef>
          <a:spcPts val="600"/>
        </a:spcBef>
        <a:buClr>
          <a:schemeClr val="accent1"/>
        </a:buClr>
        <a:buSzPct val="80000"/>
        <a:buFont typeface="Wingdings 2"/>
        <a:buChar char=""/>
        <a:defRPr kumimoji="0"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640080" indent="-237744" algn="l" rtl="0" eaLnBrk="1" latinLnBrk="0" hangingPunct="1">
        <a:lnSpc>
          <a:spcPct val="100000"/>
        </a:lnSpc>
        <a:spcBef>
          <a:spcPts val="550"/>
        </a:spcBef>
        <a:buClr>
          <a:schemeClr val="accent1"/>
        </a:buClr>
        <a:buFont typeface="Verdana"/>
        <a:buChar char="◦"/>
        <a:defRPr kumimoji="0"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886968" indent="-228600" algn="l" rtl="0" eaLnBrk="1" latinLnBrk="0" hangingPunct="1">
        <a:lnSpc>
          <a:spcPct val="100000"/>
        </a:lnSpc>
        <a:spcBef>
          <a:spcPct val="20000"/>
        </a:spcBef>
        <a:buClr>
          <a:schemeClr val="accent2"/>
        </a:buClr>
        <a:buFont typeface="Wingdings 2"/>
        <a:buChar char=""/>
        <a:defRPr kumimoji="0"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097280" indent="-173736" algn="l" rtl="0" eaLnBrk="1" latinLnBrk="0" hangingPunct="1">
        <a:lnSpc>
          <a:spcPct val="100000"/>
        </a:lnSpc>
        <a:spcBef>
          <a:spcPct val="20000"/>
        </a:spcBef>
        <a:buClr>
          <a:schemeClr val="accent3"/>
        </a:buClr>
        <a:buFont typeface="Wingdings 2"/>
        <a:buChar char="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298448" indent="-182880" algn="l" rtl="0" eaLnBrk="1" latinLnBrk="0" hangingPunct="1">
        <a:lnSpc>
          <a:spcPct val="100000"/>
        </a:lnSpc>
        <a:spcBef>
          <a:spcPct val="20000"/>
        </a:spcBef>
        <a:buClr>
          <a:schemeClr val="accent4"/>
        </a:buClr>
        <a:buFont typeface="Wingdings 2"/>
        <a:buChar char="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1508760" indent="-182880" algn="l" rtl="0" eaLnBrk="1" latinLnBrk="0" hangingPunct="1">
        <a:lnSpc>
          <a:spcPct val="100000"/>
        </a:lnSpc>
        <a:spcBef>
          <a:spcPct val="20000"/>
        </a:spcBef>
        <a:buClr>
          <a:schemeClr val="accent5"/>
        </a:buClr>
        <a:buFont typeface="Wingdings 2"/>
        <a:buChar char="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1719072" indent="-182880" algn="l" rtl="0" eaLnBrk="1" latinLnBrk="0" hangingPunct="1">
        <a:lnSpc>
          <a:spcPct val="100000"/>
        </a:lnSpc>
        <a:spcBef>
          <a:spcPct val="20000"/>
        </a:spcBef>
        <a:buClr>
          <a:schemeClr val="accent6"/>
        </a:buClr>
        <a:buFont typeface="Wingdings 2"/>
        <a:buChar char="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1920240" indent="-182880" algn="l" rtl="0" eaLnBrk="1" latinLnBrk="0" hangingPunct="1">
        <a:lnSpc>
          <a:spcPct val="100000"/>
        </a:lnSpc>
        <a:spcBef>
          <a:spcPct val="20000"/>
        </a:spcBef>
        <a:buClr>
          <a:schemeClr val="accent6"/>
        </a:buClr>
        <a:buFont typeface="Wingdings 2"/>
        <a:buChar char="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2130552" indent="-182880" algn="l" rtl="0" eaLnBrk="1" latinLnBrk="0" hangingPunct="1">
        <a:lnSpc>
          <a:spcPct val="100000"/>
        </a:lnSpc>
        <a:spcBef>
          <a:spcPct val="20000"/>
        </a:spcBef>
        <a:buClr>
          <a:schemeClr val="accent6"/>
        </a:buClr>
        <a:buFont typeface="Wingdings 2"/>
        <a:buChar char="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9pPr>
      <a:extLst/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  <a:extLst/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0"/>
            <a:ext cx="8229600" cy="1600200"/>
          </a:xfrm>
          <a:prstGeom prst="rect">
            <a:avLst/>
          </a:prstGeom>
        </p:spPr>
        <p:txBody>
          <a:bodyPr vert="horz" lIns="91440" tIns="45720" rIns="91440" bIns="45720" rtlCol="0" anchor="b">
            <a:no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363347" y="6356350"/>
            <a:ext cx="2085975" cy="365125"/>
          </a:xfrm>
          <a:prstGeom prst="rect">
            <a:avLst/>
          </a:prstGeom>
        </p:spPr>
        <p:txBody>
          <a:bodyPr vert="horz" lIns="91440" tIns="45720" rIns="45720" bIns="45720" rtlCol="0" anchor="ctr"/>
          <a:lstStyle>
            <a:lvl1pPr algn="r">
              <a:defRPr sz="1200">
                <a:solidFill>
                  <a:schemeClr val="tx1">
                    <a:lumMod val="65000"/>
                    <a:lumOff val="35000"/>
                  </a:schemeClr>
                </a:solidFill>
                <a:latin typeface="Century Gothic" pitchFamily="34" charset="0"/>
              </a:defRPr>
            </a:lvl1pPr>
          </a:lstStyle>
          <a:p>
            <a:fld id="{1D8BD707-D9CF-40AE-B4C6-C98DA3205C09}" type="datetimeFigureOut">
              <a:rPr lang="en-US" smtClean="0"/>
              <a:pPr/>
              <a:t>4/13/2020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59165" y="6356350"/>
            <a:ext cx="2847975" cy="365125"/>
          </a:xfrm>
          <a:prstGeom prst="rect">
            <a:avLst/>
          </a:prstGeom>
        </p:spPr>
        <p:txBody>
          <a:bodyPr vert="horz" lIns="45720" tIns="45720" rIns="91440" bIns="45720" rtlCol="0" anchor="ctr"/>
          <a:lstStyle>
            <a:lvl1pPr algn="l">
              <a:defRPr sz="1200">
                <a:solidFill>
                  <a:schemeClr val="tx1">
                    <a:lumMod val="65000"/>
                    <a:lumOff val="35000"/>
                  </a:schemeClr>
                </a:solidFill>
                <a:latin typeface="Century Gothic" pitchFamily="34" charset="0"/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543278" y="6356350"/>
            <a:ext cx="561975" cy="365125"/>
          </a:xfrm>
          <a:prstGeom prst="rect">
            <a:avLst/>
          </a:prstGeom>
        </p:spPr>
        <p:txBody>
          <a:bodyPr vert="horz" lIns="27432" tIns="45720" rIns="45720" bIns="45720" rtlCol="0" anchor="ctr"/>
          <a:lstStyle>
            <a:lvl1pPr algn="l">
              <a:defRPr sz="1200">
                <a:solidFill>
                  <a:schemeClr val="tx1">
                    <a:lumMod val="65000"/>
                    <a:lumOff val="35000"/>
                  </a:schemeClr>
                </a:solidFill>
                <a:latin typeface="Century Gothic" pitchFamily="34" charset="0"/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7" name="Oval 6"/>
          <p:cNvSpPr/>
          <p:nvPr/>
        </p:nvSpPr>
        <p:spPr>
          <a:xfrm>
            <a:off x="8457760" y="6499384"/>
            <a:ext cx="84772" cy="84772"/>
          </a:xfrm>
          <a:prstGeom prst="ellipse">
            <a:avLst/>
          </a:prstGeom>
          <a:solidFill>
            <a:schemeClr val="tx1">
              <a:lumMod val="50000"/>
              <a:lumOff val="50000"/>
            </a:schemeClr>
          </a:solidFill>
          <a:ln w="12700"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algn="ctr" defTabSz="914400" rtl="0" eaLnBrk="1" latinLnBrk="0" hangingPunct="1"/>
            <a:endParaRPr lang="en-US" sz="1800" kern="1200">
              <a:solidFill>
                <a:schemeClr val="lt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8" name="Oval 7"/>
          <p:cNvSpPr/>
          <p:nvPr/>
        </p:nvSpPr>
        <p:spPr>
          <a:xfrm>
            <a:off x="569119" y="6499384"/>
            <a:ext cx="84772" cy="84772"/>
          </a:xfrm>
          <a:prstGeom prst="ellipse">
            <a:avLst/>
          </a:prstGeom>
          <a:solidFill>
            <a:schemeClr val="tx1">
              <a:lumMod val="50000"/>
              <a:lumOff val="50000"/>
            </a:schemeClr>
          </a:solidFill>
          <a:ln w="12700"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79" r:id="rId7"/>
    <p:sldLayoutId id="2147483680" r:id="rId8"/>
    <p:sldLayoutId id="2147483681" r:id="rId9"/>
    <p:sldLayoutId id="2147483682" r:id="rId10"/>
    <p:sldLayoutId id="2147483683" r:id="rId11"/>
  </p:sldLayoutIdLst>
  <p:txStyles>
    <p:titleStyle>
      <a:lvl1pPr algn="ctr" defTabSz="914400" rtl="0" eaLnBrk="1" latinLnBrk="0" hangingPunct="1">
        <a:lnSpc>
          <a:spcPts val="5800"/>
        </a:lnSpc>
        <a:spcBef>
          <a:spcPct val="0"/>
        </a:spcBef>
        <a:buNone/>
        <a:defRPr sz="5400" kern="1200">
          <a:solidFill>
            <a:schemeClr val="tx2"/>
          </a:solidFill>
          <a:effectLst>
            <a:outerShdw blurRad="63500" dist="38100" dir="5400000" algn="t" rotWithShape="0">
              <a:prstClr val="black">
                <a:alpha val="25000"/>
              </a:prstClr>
            </a:outerShdw>
          </a:effectLst>
          <a:latin typeface="+mn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>
              <a:lumMod val="50000"/>
              <a:lumOff val="50000"/>
            </a:schemeClr>
          </a:solidFill>
          <a:latin typeface="+mj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Courier New" pitchFamily="49" charset="0"/>
        <a:buChar char="o"/>
        <a:defRPr sz="1600" kern="1200">
          <a:solidFill>
            <a:schemeClr val="tx1">
              <a:lumMod val="50000"/>
              <a:lumOff val="50000"/>
            </a:schemeClr>
          </a:solidFill>
          <a:latin typeface="+mj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1600" kern="1200">
          <a:solidFill>
            <a:schemeClr val="tx1">
              <a:lumMod val="50000"/>
              <a:lumOff val="50000"/>
            </a:schemeClr>
          </a:solidFill>
          <a:latin typeface="+mj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Courier New" pitchFamily="49" charset="0"/>
        <a:buChar char="o"/>
        <a:defRPr sz="1600" kern="1200">
          <a:solidFill>
            <a:schemeClr val="tx1">
              <a:lumMod val="50000"/>
              <a:lumOff val="50000"/>
            </a:schemeClr>
          </a:solidFill>
          <a:latin typeface="+mj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1600" kern="1200">
          <a:solidFill>
            <a:schemeClr val="tx1">
              <a:lumMod val="50000"/>
              <a:lumOff val="50000"/>
            </a:schemeClr>
          </a:solidFill>
          <a:latin typeface="+mj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Courier New" pitchFamily="49" charset="0"/>
        <a:buChar char="o"/>
        <a:defRPr sz="1600" kern="1200">
          <a:solidFill>
            <a:schemeClr val="tx1">
              <a:lumMod val="50000"/>
              <a:lumOff val="50000"/>
            </a:schemeClr>
          </a:solidFill>
          <a:latin typeface="+mj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1600" kern="1200">
          <a:solidFill>
            <a:schemeClr val="tx1">
              <a:lumMod val="50000"/>
              <a:lumOff val="50000"/>
            </a:schemeClr>
          </a:solidFill>
          <a:latin typeface="+mj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Courier New" pitchFamily="49" charset="0"/>
        <a:buChar char="o"/>
        <a:defRPr sz="1600" kern="1200">
          <a:solidFill>
            <a:schemeClr val="tx1">
              <a:lumMod val="50000"/>
              <a:lumOff val="50000"/>
            </a:schemeClr>
          </a:solidFill>
          <a:latin typeface="+mj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1600" kern="1200">
          <a:solidFill>
            <a:schemeClr val="tx1">
              <a:lumMod val="50000"/>
              <a:lumOff val="50000"/>
            </a:schemeClr>
          </a:solidFill>
          <a:latin typeface="+mj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12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emf"/><Relationship Id="rId2" Type="http://schemas.openxmlformats.org/officeDocument/2006/relationships/image" Target="../media/image4.emf"/><Relationship Id="rId1" Type="http://schemas.openxmlformats.org/officeDocument/2006/relationships/slideLayout" Target="../slideLayouts/slideLayout4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emf"/><Relationship Id="rId2" Type="http://schemas.openxmlformats.org/officeDocument/2006/relationships/image" Target="../media/image6.emf"/><Relationship Id="rId1" Type="http://schemas.openxmlformats.org/officeDocument/2006/relationships/slideLayout" Target="../slideLayouts/slideLayout26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emf"/><Relationship Id="rId2" Type="http://schemas.openxmlformats.org/officeDocument/2006/relationships/image" Target="../media/image8.emf"/><Relationship Id="rId1" Type="http://schemas.openxmlformats.org/officeDocument/2006/relationships/slideLayout" Target="../slideLayouts/slideLayout4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emf"/><Relationship Id="rId2" Type="http://schemas.openxmlformats.org/officeDocument/2006/relationships/image" Target="../media/image12.emf"/><Relationship Id="rId1" Type="http://schemas.openxmlformats.org/officeDocument/2006/relationships/slideLayout" Target="../slideLayouts/slideLayout4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emf"/><Relationship Id="rId2" Type="http://schemas.openxmlformats.org/officeDocument/2006/relationships/image" Target="../media/image14.emf"/><Relationship Id="rId1" Type="http://schemas.openxmlformats.org/officeDocument/2006/relationships/slideLayout" Target="../slideLayouts/slideLayout4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emf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emf"/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emf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6.xml"/><Relationship Id="rId4" Type="http://schemas.openxmlformats.org/officeDocument/2006/relationships/image" Target="../media/image23.png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.emf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143000" y="762000"/>
            <a:ext cx="6934200" cy="1470025"/>
          </a:xfrm>
        </p:spPr>
        <p:txBody>
          <a:bodyPr/>
          <a:lstStyle/>
          <a:p>
            <a:r>
              <a:rPr lang="en-US" b="1" i="1" dirty="0"/>
              <a:t>Mud crab culture </a:t>
            </a:r>
          </a:p>
        </p:txBody>
      </p:sp>
      <p:pic>
        <p:nvPicPr>
          <p:cNvPr id="1026" name="Picture 2" descr="C:\Users\Mitesh\Downloads\Scylla_serrata_z2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743200" y="2264850"/>
            <a:ext cx="4556189" cy="3429000"/>
          </a:xfrm>
          <a:prstGeom prst="ellipse">
            <a:avLst/>
          </a:prstGeom>
          <a:ln w="63500" cap="rnd">
            <a:solidFill>
              <a:srgbClr val="333333"/>
            </a:solidFill>
          </a:ln>
          <a:effectLst>
            <a:outerShdw blurRad="381000" dist="292100" dir="5400000" sx="-80000" sy="-18000" rotWithShape="0">
              <a:srgbClr val="000000">
                <a:alpha val="22000"/>
              </a:srgbClr>
            </a:outerShdw>
          </a:effectLst>
          <a:scene3d>
            <a:camera prst="orthographicFront"/>
            <a:lightRig rig="contrasting" dir="t">
              <a:rot lat="0" lon="0" rev="3000000"/>
            </a:lightRig>
          </a:scene3d>
          <a:sp3d contourW="7620">
            <a:bevelT w="95250" h="31750"/>
            <a:contourClr>
              <a:srgbClr val="333333"/>
            </a:contourClr>
          </a:sp3d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4039903738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Introduction: 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Among the marine edible crustaceans, crabs occupy </a:t>
            </a:r>
            <a:r>
              <a:rPr lang="en-US" b="1" dirty="0"/>
              <a:t>third position </a:t>
            </a:r>
            <a:r>
              <a:rPr lang="en-US" dirty="0"/>
              <a:t>by virtue of its delicacy, demand and price.  </a:t>
            </a:r>
          </a:p>
          <a:p>
            <a:r>
              <a:rPr lang="en-US" dirty="0"/>
              <a:t>Genetic studies shows that there are four </a:t>
            </a:r>
            <a:r>
              <a:rPr lang="en-US" i="1" dirty="0"/>
              <a:t>Scylla </a:t>
            </a:r>
            <a:r>
              <a:rPr lang="en-US" dirty="0"/>
              <a:t>species distributed from red sea to Indo-Pacific region.</a:t>
            </a:r>
          </a:p>
          <a:p>
            <a:r>
              <a:rPr lang="en-US" i="1" dirty="0"/>
              <a:t>Scylla serrata, S. </a:t>
            </a:r>
            <a:r>
              <a:rPr lang="en-US" i="1" dirty="0" err="1"/>
              <a:t>olivacea</a:t>
            </a:r>
            <a:r>
              <a:rPr lang="en-US" i="1" dirty="0"/>
              <a:t>, S. tranquebarica, S. </a:t>
            </a:r>
            <a:r>
              <a:rPr lang="en-US" i="1" dirty="0" err="1"/>
              <a:t>paramamosain</a:t>
            </a:r>
            <a:r>
              <a:rPr lang="en-US" i="1" dirty="0"/>
              <a:t>. 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518116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Global distribution 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8229600" cy="4648200"/>
          </a:xfrm>
        </p:spPr>
        <p:txBody>
          <a:bodyPr/>
          <a:lstStyle/>
          <a:p>
            <a:r>
              <a:rPr lang="en-US" i="1" dirty="0"/>
              <a:t>S. serrata</a:t>
            </a:r>
            <a:r>
              <a:rPr lang="en-US" dirty="0"/>
              <a:t> : South Africa, French Polynesia, Japan, and Australia.</a:t>
            </a:r>
          </a:p>
          <a:p>
            <a:r>
              <a:rPr lang="en-US" i="1" dirty="0"/>
              <a:t>S. tranquebarica </a:t>
            </a:r>
            <a:r>
              <a:rPr lang="en-US" dirty="0"/>
              <a:t>and </a:t>
            </a:r>
            <a:r>
              <a:rPr lang="en-US" i="1" dirty="0"/>
              <a:t>S. </a:t>
            </a:r>
            <a:r>
              <a:rPr lang="en-US" i="1" dirty="0" err="1"/>
              <a:t>olivacea</a:t>
            </a:r>
            <a:r>
              <a:rPr lang="en-US" i="1" dirty="0"/>
              <a:t> </a:t>
            </a:r>
            <a:r>
              <a:rPr lang="en-US" dirty="0"/>
              <a:t>is limited to the South China Sea, extending into both the Indian Ocean and western Pacific.</a:t>
            </a:r>
          </a:p>
          <a:p>
            <a:r>
              <a:rPr lang="en-US" i="1" dirty="0"/>
              <a:t>S. </a:t>
            </a:r>
            <a:r>
              <a:rPr lang="en-US" i="1" dirty="0" err="1"/>
              <a:t>paramamosain</a:t>
            </a:r>
            <a:r>
              <a:rPr lang="en-US" i="1" dirty="0"/>
              <a:t> </a:t>
            </a:r>
            <a:r>
              <a:rPr lang="en-US" dirty="0"/>
              <a:t>is the most restricted species found only in the Java and South China Seas.</a:t>
            </a:r>
          </a:p>
        </p:txBody>
      </p:sp>
    </p:spTree>
    <p:extLst>
      <p:ext uri="{BB962C8B-B14F-4D97-AF65-F5344CB8AC3E}">
        <p14:creationId xmlns:p14="http://schemas.microsoft.com/office/powerpoint/2010/main" val="1337432986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The species of the genus </a:t>
            </a:r>
            <a:r>
              <a:rPr lang="en-US" i="1" dirty="0"/>
              <a:t>Scylla,</a:t>
            </a:r>
            <a:r>
              <a:rPr lang="en-US" b="1" dirty="0"/>
              <a:t> </a:t>
            </a:r>
            <a:r>
              <a:rPr lang="en-US" dirty="0"/>
              <a:t>are widely used for aquaculture purpose in the Indo-West Pacific region.</a:t>
            </a:r>
          </a:p>
          <a:p>
            <a:endParaRPr lang="en-US" dirty="0"/>
          </a:p>
          <a:p>
            <a:r>
              <a:rPr lang="en-US" dirty="0"/>
              <a:t>Thailand, Malaysia, Indonesia, Philippines, Singapore and Taiwan, mud crab farming is practiced on commercial scale</a:t>
            </a:r>
          </a:p>
        </p:txBody>
      </p:sp>
    </p:spTree>
    <p:extLst>
      <p:ext uri="{BB962C8B-B14F-4D97-AF65-F5344CB8AC3E}">
        <p14:creationId xmlns:p14="http://schemas.microsoft.com/office/powerpoint/2010/main" val="138051657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066800"/>
            <a:ext cx="8229600" cy="4525963"/>
          </a:xfrm>
        </p:spPr>
        <p:txBody>
          <a:bodyPr>
            <a:normAutofit/>
          </a:bodyPr>
          <a:lstStyle/>
          <a:p>
            <a:r>
              <a:rPr lang="en-US" dirty="0"/>
              <a:t>There are</a:t>
            </a:r>
            <a:r>
              <a:rPr lang="en-US" i="1" dirty="0"/>
              <a:t> </a:t>
            </a:r>
            <a:r>
              <a:rPr lang="en-US" dirty="0"/>
              <a:t>only two species of mud crabs occurring in most of the Indian brackish water areas and inshore seas.</a:t>
            </a:r>
          </a:p>
          <a:p>
            <a:endParaRPr lang="en-US" sz="1050" dirty="0"/>
          </a:p>
          <a:p>
            <a:endParaRPr lang="en-US" sz="1050" dirty="0"/>
          </a:p>
          <a:p>
            <a:r>
              <a:rPr lang="en-US" b="1" dirty="0"/>
              <a:t>Scylla</a:t>
            </a:r>
            <a:r>
              <a:rPr lang="en-US" b="1" i="1" dirty="0"/>
              <a:t> tranquebarica: </a:t>
            </a:r>
            <a:r>
              <a:rPr lang="en-US" dirty="0"/>
              <a:t> maximum size of 2.3 kg.</a:t>
            </a:r>
          </a:p>
          <a:p>
            <a:endParaRPr lang="en-US" sz="1050" dirty="0"/>
          </a:p>
          <a:p>
            <a:r>
              <a:rPr lang="en-US" b="1" i="1" dirty="0"/>
              <a:t>Scylla serrata: </a:t>
            </a:r>
            <a:r>
              <a:rPr lang="en-US" dirty="0"/>
              <a:t> maximum size of 0.7 kg.</a:t>
            </a:r>
          </a:p>
          <a:p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47128970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/>
          <p:cNvPicPr>
            <a:picLocks noGrp="1" noChangeAspect="1" noChangeArrowheads="1"/>
          </p:cNvPicPr>
          <p:nvPr>
            <p:ph sz="half"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12554" y="685800"/>
            <a:ext cx="4191000" cy="56388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7" name="Rectangle 6"/>
          <p:cNvSpPr/>
          <p:nvPr/>
        </p:nvSpPr>
        <p:spPr>
          <a:xfrm>
            <a:off x="1600200" y="3860018"/>
            <a:ext cx="1415709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/>
              <a:t>Scylla serrata</a:t>
            </a:r>
          </a:p>
        </p:txBody>
      </p:sp>
      <p:pic>
        <p:nvPicPr>
          <p:cNvPr id="1027" name="Picture 3"/>
          <p:cNvPicPr>
            <a:picLocks noGrp="1" noChangeAspect="1" noChangeArrowheads="1"/>
          </p:cNvPicPr>
          <p:nvPr>
            <p:ph sz="half" idx="2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24400" y="685800"/>
            <a:ext cx="4191000" cy="54864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8" name="Rectangle 7"/>
          <p:cNvSpPr/>
          <p:nvPr/>
        </p:nvSpPr>
        <p:spPr>
          <a:xfrm>
            <a:off x="5643435" y="3830598"/>
            <a:ext cx="2077556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/>
              <a:t>Scylla tranquebarica</a:t>
            </a:r>
          </a:p>
        </p:txBody>
      </p:sp>
    </p:spTree>
    <p:extLst>
      <p:ext uri="{BB962C8B-B14F-4D97-AF65-F5344CB8AC3E}">
        <p14:creationId xmlns:p14="http://schemas.microsoft.com/office/powerpoint/2010/main" val="4018374444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Biology:</a:t>
            </a:r>
            <a:r>
              <a:rPr lang="en-US" dirty="0"/>
              <a:t> 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The males growing to larger sizes than females.</a:t>
            </a:r>
          </a:p>
          <a:p>
            <a:r>
              <a:rPr lang="en-US" dirty="0"/>
              <a:t>omnivorous and they feed on shrimps, crabs, bivalve molluscs and fish.</a:t>
            </a:r>
          </a:p>
          <a:p>
            <a:r>
              <a:rPr lang="en-US" dirty="0"/>
              <a:t>The females </a:t>
            </a:r>
            <a:r>
              <a:rPr lang="en-US" i="1" dirty="0"/>
              <a:t>S. tranquebarica </a:t>
            </a:r>
            <a:r>
              <a:rPr lang="en-US" dirty="0"/>
              <a:t>reach sexual maturity at a size of about 12 cm (CW) and </a:t>
            </a:r>
          </a:p>
          <a:p>
            <a:r>
              <a:rPr lang="en-US" dirty="0"/>
              <a:t>In S. </a:t>
            </a:r>
            <a:r>
              <a:rPr lang="en-US" i="1" dirty="0"/>
              <a:t>serrata </a:t>
            </a:r>
            <a:r>
              <a:rPr lang="en-US" dirty="0"/>
              <a:t>8.5</a:t>
            </a:r>
            <a:r>
              <a:rPr lang="en-US" i="1" dirty="0"/>
              <a:t> </a:t>
            </a:r>
            <a:r>
              <a:rPr lang="en-US" dirty="0"/>
              <a:t>cm in the brackish water or sea.</a:t>
            </a:r>
          </a:p>
        </p:txBody>
      </p:sp>
    </p:spTree>
    <p:extLst>
      <p:ext uri="{BB962C8B-B14F-4D97-AF65-F5344CB8AC3E}">
        <p14:creationId xmlns:p14="http://schemas.microsoft.com/office/powerpoint/2010/main" val="285075413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Mating: </a:t>
            </a:r>
          </a:p>
        </p:txBody>
      </p:sp>
      <p:pic>
        <p:nvPicPr>
          <p:cNvPr id="10242" name="Picture 2"/>
          <p:cNvPicPr>
            <a:picLocks noGrp="1" noChangeAspect="1" noChangeArrowheads="1"/>
          </p:cNvPicPr>
          <p:nvPr>
            <p:ph sz="half" idx="2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0798" y="1653237"/>
            <a:ext cx="4038600" cy="403881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243" name="Picture 3"/>
          <p:cNvPicPr>
            <a:picLocks noGrp="1" noChangeAspect="1" noChangeArrowheads="1"/>
          </p:cNvPicPr>
          <p:nvPr>
            <p:ph sz="quarter" idx="13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48200" y="1752600"/>
            <a:ext cx="4038600" cy="39499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7" name="Rectangle 6"/>
          <p:cNvSpPr/>
          <p:nvPr/>
        </p:nvSpPr>
        <p:spPr>
          <a:xfrm>
            <a:off x="457200" y="5564050"/>
            <a:ext cx="3588597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it-IT" b="1" dirty="0">
                <a:solidFill>
                  <a:srgbClr val="FF0000"/>
                </a:solidFill>
              </a:rPr>
              <a:t>Male cradling female Scylla serrata</a:t>
            </a:r>
            <a:endParaRPr lang="en-US" b="1" dirty="0">
              <a:solidFill>
                <a:srgbClr val="FF0000"/>
              </a:solidFill>
            </a:endParaRPr>
          </a:p>
        </p:txBody>
      </p:sp>
      <p:sp>
        <p:nvSpPr>
          <p:cNvPr id="8" name="Rectangle 7"/>
          <p:cNvSpPr/>
          <p:nvPr/>
        </p:nvSpPr>
        <p:spPr>
          <a:xfrm>
            <a:off x="4346909" y="5425550"/>
            <a:ext cx="4572000" cy="923330"/>
          </a:xfrm>
          <a:prstGeom prst="rect">
            <a:avLst/>
          </a:prstGeom>
        </p:spPr>
        <p:txBody>
          <a:bodyPr>
            <a:spAutoFit/>
          </a:bodyPr>
          <a:lstStyle/>
          <a:p>
            <a:r>
              <a:rPr lang="en-US" b="1" dirty="0">
                <a:solidFill>
                  <a:srgbClr val="FF0000"/>
                </a:solidFill>
              </a:rPr>
              <a:t>Mating of Scylla serrata with male uppermost and female turned upside down</a:t>
            </a:r>
          </a:p>
        </p:txBody>
      </p:sp>
    </p:spTree>
    <p:extLst>
      <p:ext uri="{BB962C8B-B14F-4D97-AF65-F5344CB8AC3E}">
        <p14:creationId xmlns:p14="http://schemas.microsoft.com/office/powerpoint/2010/main" val="1624504279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Picture 2"/>
          <p:cNvPicPr>
            <a:picLocks noGrp="1" noChangeAspect="1" noChangeArrowheads="1"/>
          </p:cNvPicPr>
          <p:nvPr>
            <p:ph sz="half" idx="2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72000" y="381000"/>
            <a:ext cx="4038600" cy="5486400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4099" name="Picture 3"/>
          <p:cNvPicPr>
            <a:picLocks noGrp="1" noChangeAspect="1" noChangeArrowheads="1"/>
          </p:cNvPicPr>
          <p:nvPr>
            <p:ph sz="half" idx="1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1000" y="381000"/>
            <a:ext cx="4038600" cy="5486400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350252701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3400" y="228600"/>
            <a:ext cx="8077200" cy="6324601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938810803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122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5800" y="457200"/>
            <a:ext cx="7712528" cy="521039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4" name="Rectangle 3"/>
          <p:cNvSpPr/>
          <p:nvPr/>
        </p:nvSpPr>
        <p:spPr>
          <a:xfrm>
            <a:off x="1295400" y="5562600"/>
            <a:ext cx="5334000" cy="70788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000" b="1" dirty="0">
                <a:solidFill>
                  <a:srgbClr val="FF0000"/>
                </a:solidFill>
              </a:rPr>
              <a:t>12-day-old eggs (≈ 330 </a:t>
            </a:r>
            <a:r>
              <a:rPr lang="en-US" sz="2000" b="1" dirty="0" err="1">
                <a:solidFill>
                  <a:srgbClr val="FF0000"/>
                </a:solidFill>
              </a:rPr>
              <a:t>μm</a:t>
            </a:r>
            <a:r>
              <a:rPr lang="en-US" sz="2000" b="1" dirty="0">
                <a:solidFill>
                  <a:srgbClr val="FF0000"/>
                </a:solidFill>
              </a:rPr>
              <a:t> diameter) attached to setae, showing pigmentation of eyes and body</a:t>
            </a:r>
          </a:p>
        </p:txBody>
      </p:sp>
    </p:spTree>
    <p:extLst>
      <p:ext uri="{BB962C8B-B14F-4D97-AF65-F5344CB8AC3E}">
        <p14:creationId xmlns:p14="http://schemas.microsoft.com/office/powerpoint/2010/main" val="173075567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Picture 2"/>
          <p:cNvPicPr>
            <a:picLocks noGrp="1" noChangeAspect="1" noChangeArrowheads="1"/>
          </p:cNvPicPr>
          <p:nvPr>
            <p:ph sz="half"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" y="838200"/>
            <a:ext cx="4140200" cy="4191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7" name="Rectangle 6"/>
          <p:cNvSpPr/>
          <p:nvPr/>
        </p:nvSpPr>
        <p:spPr>
          <a:xfrm>
            <a:off x="228600" y="5424100"/>
            <a:ext cx="411480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b="1" dirty="0">
                <a:solidFill>
                  <a:srgbClr val="FF0000"/>
                </a:solidFill>
              </a:rPr>
              <a:t>Newly hatched first </a:t>
            </a:r>
            <a:r>
              <a:rPr lang="en-US" b="1" dirty="0" err="1">
                <a:solidFill>
                  <a:srgbClr val="FF0000"/>
                </a:solidFill>
              </a:rPr>
              <a:t>zoeal</a:t>
            </a:r>
            <a:r>
              <a:rPr lang="en-US" b="1" dirty="0">
                <a:solidFill>
                  <a:srgbClr val="FF0000"/>
                </a:solidFill>
              </a:rPr>
              <a:t> stage (Z1) of</a:t>
            </a:r>
          </a:p>
          <a:p>
            <a:r>
              <a:rPr lang="en-US" b="1" dirty="0">
                <a:solidFill>
                  <a:srgbClr val="FF0000"/>
                </a:solidFill>
              </a:rPr>
              <a:t>S. serrata next to </a:t>
            </a:r>
            <a:r>
              <a:rPr lang="en-US" b="1" dirty="0" err="1">
                <a:solidFill>
                  <a:srgbClr val="FF0000"/>
                </a:solidFill>
              </a:rPr>
              <a:t>unhatched</a:t>
            </a:r>
            <a:r>
              <a:rPr lang="en-US" b="1" dirty="0">
                <a:solidFill>
                  <a:srgbClr val="FF0000"/>
                </a:solidFill>
              </a:rPr>
              <a:t> egg</a:t>
            </a:r>
            <a:r>
              <a:rPr lang="en-US" dirty="0"/>
              <a:t>.</a:t>
            </a:r>
          </a:p>
        </p:txBody>
      </p:sp>
      <p:pic>
        <p:nvPicPr>
          <p:cNvPr id="4099" name="Picture 3"/>
          <p:cNvPicPr>
            <a:picLocks noGrp="1" noChangeAspect="1" noChangeArrowheads="1"/>
          </p:cNvPicPr>
          <p:nvPr>
            <p:ph sz="half" idx="2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24400" y="838200"/>
            <a:ext cx="3886199" cy="4191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8" name="Rectangle 7"/>
          <p:cNvSpPr/>
          <p:nvPr/>
        </p:nvSpPr>
        <p:spPr>
          <a:xfrm>
            <a:off x="4800600" y="5562599"/>
            <a:ext cx="3778727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b="1" dirty="0">
                <a:solidFill>
                  <a:srgbClr val="FF0000"/>
                </a:solidFill>
              </a:rPr>
              <a:t>The fifth </a:t>
            </a:r>
            <a:r>
              <a:rPr lang="en-US" b="1" dirty="0" err="1">
                <a:solidFill>
                  <a:srgbClr val="FF0000"/>
                </a:solidFill>
              </a:rPr>
              <a:t>zoeal</a:t>
            </a:r>
            <a:r>
              <a:rPr lang="en-US" b="1" dirty="0">
                <a:solidFill>
                  <a:srgbClr val="FF0000"/>
                </a:solidFill>
              </a:rPr>
              <a:t> stage (Z5) of S. serrata</a:t>
            </a:r>
            <a:r>
              <a:rPr lang="en-US" dirty="0"/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3631709804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122" name="Picture 2"/>
          <p:cNvPicPr>
            <a:picLocks noGrp="1" noChangeAspect="1" noChangeArrowheads="1"/>
          </p:cNvPicPr>
          <p:nvPr>
            <p:ph sz="half"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" y="609600"/>
            <a:ext cx="4114800" cy="5029200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5" name="Rectangle 4"/>
          <p:cNvSpPr/>
          <p:nvPr/>
        </p:nvSpPr>
        <p:spPr>
          <a:xfrm>
            <a:off x="254000" y="5717140"/>
            <a:ext cx="4267200" cy="70788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000" b="1" dirty="0" err="1">
                <a:solidFill>
                  <a:srgbClr val="FF0000"/>
                </a:solidFill>
              </a:rPr>
              <a:t>Megalopae</a:t>
            </a:r>
            <a:r>
              <a:rPr lang="en-US" sz="2000" b="1" dirty="0">
                <a:solidFill>
                  <a:srgbClr val="FF0000"/>
                </a:solidFill>
              </a:rPr>
              <a:t> metamorphose from the Z5 stage, developing large claws</a:t>
            </a:r>
            <a:r>
              <a:rPr lang="en-US" b="1" dirty="0">
                <a:solidFill>
                  <a:srgbClr val="FF0000"/>
                </a:solidFill>
              </a:rPr>
              <a:t>.</a:t>
            </a:r>
          </a:p>
        </p:txBody>
      </p:sp>
      <p:pic>
        <p:nvPicPr>
          <p:cNvPr id="5123" name="Picture 3"/>
          <p:cNvPicPr>
            <a:picLocks noGrp="1" noChangeAspect="1" noChangeArrowheads="1"/>
          </p:cNvPicPr>
          <p:nvPr>
            <p:ph sz="half" idx="2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48200" y="685800"/>
            <a:ext cx="4038600" cy="5025164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6" name="Rectangle 5"/>
          <p:cNvSpPr/>
          <p:nvPr/>
        </p:nvSpPr>
        <p:spPr>
          <a:xfrm>
            <a:off x="4343400" y="5713511"/>
            <a:ext cx="4572000" cy="1015663"/>
          </a:xfrm>
          <a:prstGeom prst="rect">
            <a:avLst/>
          </a:prstGeom>
        </p:spPr>
        <p:txBody>
          <a:bodyPr>
            <a:spAutoFit/>
          </a:bodyPr>
          <a:lstStyle/>
          <a:p>
            <a:r>
              <a:rPr lang="en-US" sz="2000" b="1" dirty="0">
                <a:solidFill>
                  <a:srgbClr val="FF0000"/>
                </a:solidFill>
              </a:rPr>
              <a:t>The first crab stage (C1) of S. serrata,</a:t>
            </a:r>
          </a:p>
          <a:p>
            <a:r>
              <a:rPr lang="en-US" sz="2000" b="1" dirty="0">
                <a:solidFill>
                  <a:srgbClr val="FF0000"/>
                </a:solidFill>
              </a:rPr>
              <a:t>after metamorphosis from the </a:t>
            </a:r>
            <a:r>
              <a:rPr lang="en-US" sz="2000" b="1" dirty="0" err="1">
                <a:solidFill>
                  <a:srgbClr val="FF0000"/>
                </a:solidFill>
              </a:rPr>
              <a:t>megalopal</a:t>
            </a:r>
            <a:r>
              <a:rPr lang="en-US" sz="2000" b="1" dirty="0">
                <a:solidFill>
                  <a:srgbClr val="FF0000"/>
                </a:solidFill>
              </a:rPr>
              <a:t> stage</a:t>
            </a:r>
          </a:p>
        </p:txBody>
      </p:sp>
    </p:spTree>
    <p:extLst>
      <p:ext uri="{BB962C8B-B14F-4D97-AF65-F5344CB8AC3E}">
        <p14:creationId xmlns:p14="http://schemas.microsoft.com/office/powerpoint/2010/main" val="198245959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br>
              <a:rPr lang="en-US" b="1" dirty="0"/>
            </a:br>
            <a:r>
              <a:rPr lang="en-US" b="1" dirty="0"/>
              <a:t>Farming of Mud Crabs: </a:t>
            </a:r>
            <a:br>
              <a:rPr lang="en-US" dirty="0"/>
            </a:b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10000"/>
          </a:bodyPr>
          <a:lstStyle/>
          <a:p>
            <a:r>
              <a:rPr lang="en-US" dirty="0"/>
              <a:t>Desirable water quality parameters: </a:t>
            </a:r>
          </a:p>
          <a:p>
            <a:endParaRPr lang="en-US" dirty="0"/>
          </a:p>
          <a:p>
            <a:pPr>
              <a:buFont typeface="Wingdings" pitchFamily="2" charset="2"/>
              <a:buChar char="Ø"/>
            </a:pPr>
            <a:r>
              <a:rPr lang="en-US" dirty="0"/>
              <a:t> Salinity 10-34 ppt.,</a:t>
            </a:r>
          </a:p>
          <a:p>
            <a:pPr>
              <a:buFont typeface="Wingdings" pitchFamily="2" charset="2"/>
              <a:buChar char="Ø"/>
            </a:pPr>
            <a:r>
              <a:rPr lang="en-US" dirty="0"/>
              <a:t> Temperature 23-30°C, </a:t>
            </a:r>
          </a:p>
          <a:p>
            <a:pPr>
              <a:buFont typeface="Wingdings" pitchFamily="2" charset="2"/>
              <a:buChar char="Ø"/>
            </a:pPr>
            <a:r>
              <a:rPr lang="en-US" dirty="0"/>
              <a:t>Dissolved oxygen above 3 ppm and </a:t>
            </a:r>
          </a:p>
          <a:p>
            <a:pPr>
              <a:buFont typeface="Wingdings" pitchFamily="2" charset="2"/>
              <a:buChar char="Ø"/>
            </a:pPr>
            <a:r>
              <a:rPr lang="en-US" dirty="0"/>
              <a:t>pH 8.0-8.5</a:t>
            </a:r>
            <a:r>
              <a:rPr lang="en-US" b="1" dirty="0"/>
              <a:t>.</a:t>
            </a:r>
            <a:r>
              <a:rPr lang="en-US" dirty="0"/>
              <a:t> </a:t>
            </a:r>
          </a:p>
          <a:p>
            <a:pPr>
              <a:buFont typeface="Wingdings" pitchFamily="2" charset="2"/>
              <a:buChar char="Ø"/>
            </a:pPr>
            <a:endParaRPr lang="en-US" dirty="0"/>
          </a:p>
          <a:p>
            <a:r>
              <a:rPr lang="en-US" dirty="0"/>
              <a:t>Commercial mud crab farming is done by two methods.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935579878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br>
              <a:rPr lang="en-US" b="1" dirty="0"/>
            </a:br>
            <a:r>
              <a:rPr lang="en-US" b="1" dirty="0"/>
              <a:t>Grow-out method: </a:t>
            </a:r>
            <a:br>
              <a:rPr lang="en-US" dirty="0"/>
            </a:b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295400"/>
            <a:ext cx="8229600" cy="4800600"/>
          </a:xfrm>
        </p:spPr>
        <p:txBody>
          <a:bodyPr>
            <a:normAutofit fontScale="92500" lnSpcReduction="20000"/>
          </a:bodyPr>
          <a:lstStyle/>
          <a:p>
            <a:pPr marL="342900" lvl="1" indent="-342900">
              <a:buFont typeface="Arial" pitchFamily="34" charset="0"/>
              <a:buChar char="•"/>
            </a:pPr>
            <a:r>
              <a:rPr lang="en-US" sz="3200" dirty="0"/>
              <a:t>Juvenile crabs are grown to marketable size in earthen ponds for a period of 3-6 months. </a:t>
            </a:r>
          </a:p>
          <a:p>
            <a:endParaRPr lang="en-US" dirty="0"/>
          </a:p>
          <a:p>
            <a:r>
              <a:rPr lang="en-US" dirty="0"/>
              <a:t>In India, crabs formed secondary crop along with shrimp in </a:t>
            </a:r>
            <a:r>
              <a:rPr lang="en-US" dirty="0" err="1"/>
              <a:t>pokkali</a:t>
            </a:r>
            <a:r>
              <a:rPr lang="en-US" dirty="0"/>
              <a:t> fields of Kerala, </a:t>
            </a:r>
            <a:r>
              <a:rPr lang="en-US" dirty="0" err="1"/>
              <a:t>bheries</a:t>
            </a:r>
            <a:r>
              <a:rPr lang="en-US" dirty="0"/>
              <a:t> of west Bengal, and Khazan lands of Karnataka. </a:t>
            </a:r>
          </a:p>
          <a:p>
            <a:endParaRPr lang="en-US" dirty="0"/>
          </a:p>
          <a:p>
            <a:r>
              <a:rPr lang="en-US" dirty="0"/>
              <a:t>Crab farming in earthen ponds is done either in monoculture or in polyculture with other organisms. (milkfish, </a:t>
            </a:r>
            <a:r>
              <a:rPr lang="en-US" dirty="0" err="1"/>
              <a:t>penaeid</a:t>
            </a:r>
            <a:r>
              <a:rPr lang="en-US" dirty="0"/>
              <a:t> prawns and seaweeds).</a:t>
            </a:r>
          </a:p>
          <a:p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979093822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990600"/>
            <a:ext cx="8229600" cy="5105400"/>
          </a:xfrm>
        </p:spPr>
        <p:txBody>
          <a:bodyPr>
            <a:normAutofit lnSpcReduction="10000"/>
          </a:bodyPr>
          <a:lstStyle/>
          <a:p>
            <a:r>
              <a:rPr lang="en-US" dirty="0"/>
              <a:t>small ponds (0.3 to 0.5 ha) with sandy or sand-covered muddy bottom and a water depth of 1.5 m are ideal for crab farming.</a:t>
            </a:r>
          </a:p>
          <a:p>
            <a:endParaRPr lang="en-US" dirty="0"/>
          </a:p>
          <a:p>
            <a:r>
              <a:rPr lang="en-US" dirty="0"/>
              <a:t>Crabs are capable of climbing over the bunds, which is prevented by fixing overhanging fences on dykes. </a:t>
            </a:r>
          </a:p>
          <a:p>
            <a:endParaRPr lang="en-US" dirty="0"/>
          </a:p>
          <a:p>
            <a:r>
              <a:rPr lang="en-US" dirty="0"/>
              <a:t>The height of the fencing ranges 0.5-1.0 m above the dykes. </a:t>
            </a:r>
          </a:p>
        </p:txBody>
      </p:sp>
    </p:spTree>
    <p:extLst>
      <p:ext uri="{BB962C8B-B14F-4D97-AF65-F5344CB8AC3E}">
        <p14:creationId xmlns:p14="http://schemas.microsoft.com/office/powerpoint/2010/main" val="669356140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066800"/>
            <a:ext cx="8229600" cy="5334000"/>
          </a:xfrm>
        </p:spPr>
        <p:txBody>
          <a:bodyPr>
            <a:normAutofit lnSpcReduction="10000"/>
          </a:bodyPr>
          <a:lstStyle/>
          <a:p>
            <a:r>
              <a:rPr lang="en-US" dirty="0"/>
              <a:t>The seed crabs collected from the wild are stocked in the ponds after acclimatization.</a:t>
            </a:r>
          </a:p>
          <a:p>
            <a:endParaRPr lang="en-US" dirty="0"/>
          </a:p>
          <a:p>
            <a:r>
              <a:rPr lang="en-US" dirty="0"/>
              <a:t>Stocking density @2 to 5/m</a:t>
            </a:r>
            <a:r>
              <a:rPr lang="en-US" baseline="30000" dirty="0"/>
              <a:t>2</a:t>
            </a:r>
            <a:r>
              <a:rPr lang="en-US" dirty="0"/>
              <a:t> for monoculture.</a:t>
            </a:r>
          </a:p>
          <a:p>
            <a:endParaRPr lang="en-US" dirty="0"/>
          </a:p>
          <a:p>
            <a:r>
              <a:rPr lang="en-US" dirty="0"/>
              <a:t>Feeding with bivalve meat or trash fish @ 5 to 10 % of body weight.</a:t>
            </a:r>
          </a:p>
          <a:p>
            <a:endParaRPr lang="en-US" dirty="0"/>
          </a:p>
          <a:p>
            <a:r>
              <a:rPr lang="en-US" dirty="0"/>
              <a:t>The juvenile crabs attain marketable size of 200-300 g in a period of 5-6 months </a:t>
            </a:r>
          </a:p>
        </p:txBody>
      </p:sp>
    </p:spTree>
    <p:extLst>
      <p:ext uri="{BB962C8B-B14F-4D97-AF65-F5344CB8AC3E}">
        <p14:creationId xmlns:p14="http://schemas.microsoft.com/office/powerpoint/2010/main" val="2445563559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152400"/>
            <a:ext cx="8229600" cy="838200"/>
          </a:xfrm>
        </p:spPr>
        <p:txBody>
          <a:bodyPr/>
          <a:lstStyle/>
          <a:p>
            <a:r>
              <a:rPr lang="en-US" b="1" dirty="0"/>
              <a:t>Fattening: 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143000"/>
            <a:ext cx="8229600" cy="5334000"/>
          </a:xfrm>
        </p:spPr>
        <p:txBody>
          <a:bodyPr>
            <a:normAutofit fontScale="92500" lnSpcReduction="10000"/>
          </a:bodyPr>
          <a:lstStyle/>
          <a:p>
            <a:pPr marL="342900" lvl="2" indent="-342900">
              <a:tabLst>
                <a:tab pos="347663" algn="l"/>
              </a:tabLst>
            </a:pPr>
            <a:r>
              <a:rPr lang="en-US" sz="3200" dirty="0"/>
              <a:t>The medium sized or large sized crabs, preferably post-</a:t>
            </a:r>
            <a:r>
              <a:rPr lang="en-US" sz="3200" dirty="0" err="1"/>
              <a:t>moult</a:t>
            </a:r>
            <a:r>
              <a:rPr lang="en-US" sz="3200" dirty="0"/>
              <a:t> crabs, are reared in cages, pens or ponds for about 20 to 30 days till the shells are hardened with additional gain in weight.</a:t>
            </a:r>
          </a:p>
          <a:p>
            <a:endParaRPr lang="en-US" sz="1900" dirty="0"/>
          </a:p>
          <a:p>
            <a:r>
              <a:rPr lang="en-US" dirty="0"/>
              <a:t>Immature female crabs are hold until their gonads develop and fill the mantle cavity. </a:t>
            </a:r>
          </a:p>
          <a:p>
            <a:endParaRPr lang="en-US" sz="1500" dirty="0"/>
          </a:p>
          <a:p>
            <a:endParaRPr lang="en-US" sz="1200" dirty="0"/>
          </a:p>
          <a:p>
            <a:r>
              <a:rPr lang="en-US" dirty="0"/>
              <a:t>In countries like India, newly </a:t>
            </a:r>
            <a:r>
              <a:rPr lang="en-US" dirty="0" err="1"/>
              <a:t>moulted</a:t>
            </a:r>
            <a:r>
              <a:rPr lang="en-US" dirty="0"/>
              <a:t> crabs of sizes above 550 g and about 15 cm CW are obtained alive from commercial catches and subjected to fattening in ponds, cages or pens.</a:t>
            </a:r>
          </a:p>
          <a:p>
            <a:endParaRPr lang="en-US" sz="1300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74865637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1000" y="762000"/>
            <a:ext cx="8229600" cy="5334000"/>
          </a:xfrm>
        </p:spPr>
        <p:txBody>
          <a:bodyPr>
            <a:normAutofit fontScale="92500"/>
          </a:bodyPr>
          <a:lstStyle/>
          <a:p>
            <a:r>
              <a:rPr lang="en-US" dirty="0"/>
              <a:t>The stocking density is normally 1 crab/ 1 to 3 m</a:t>
            </a:r>
            <a:r>
              <a:rPr lang="en-US" baseline="30000" dirty="0"/>
              <a:t>2</a:t>
            </a:r>
            <a:r>
              <a:rPr lang="en-US" dirty="0"/>
              <a:t>. </a:t>
            </a:r>
          </a:p>
          <a:p>
            <a:endParaRPr lang="en-US" sz="1000" dirty="0"/>
          </a:p>
          <a:p>
            <a:r>
              <a:rPr lang="en-US" dirty="0"/>
              <a:t>In addition to fattening in ponds, cages made of areca nut palm are also used increasingly in the open backwaters in States like Kerala.</a:t>
            </a:r>
          </a:p>
          <a:p>
            <a:endParaRPr lang="en-US" sz="1200" dirty="0"/>
          </a:p>
          <a:p>
            <a:r>
              <a:rPr lang="en-US" dirty="0"/>
              <a:t>The crabs are harvested after the shell becomes sufficiently hard and before next </a:t>
            </a:r>
            <a:r>
              <a:rPr lang="en-US" dirty="0" err="1"/>
              <a:t>moulting</a:t>
            </a:r>
            <a:r>
              <a:rPr lang="en-US" dirty="0"/>
              <a:t> takes place. </a:t>
            </a:r>
          </a:p>
          <a:p>
            <a:endParaRPr lang="en-US" sz="1200" dirty="0"/>
          </a:p>
          <a:p>
            <a:r>
              <a:rPr lang="en-US" dirty="0"/>
              <a:t>Crab fattening/hardening is done profitably by repeated stocking and harvesting.</a:t>
            </a:r>
          </a:p>
        </p:txBody>
      </p:sp>
    </p:spTree>
    <p:extLst>
      <p:ext uri="{BB962C8B-B14F-4D97-AF65-F5344CB8AC3E}">
        <p14:creationId xmlns:p14="http://schemas.microsoft.com/office/powerpoint/2010/main" val="3315967274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533400"/>
            <a:ext cx="8229600" cy="6019800"/>
          </a:xfrm>
        </p:spPr>
        <p:txBody>
          <a:bodyPr>
            <a:normAutofit fontScale="77500" lnSpcReduction="20000"/>
          </a:bodyPr>
          <a:lstStyle/>
          <a:p>
            <a:r>
              <a:rPr lang="en-US" dirty="0"/>
              <a:t>Taiwan:  small ponds (50-600 m</a:t>
            </a:r>
            <a:r>
              <a:rPr lang="en-US" baseline="30000" dirty="0"/>
              <a:t>2</a:t>
            </a:r>
            <a:r>
              <a:rPr lang="en-US" dirty="0"/>
              <a:t> ). </a:t>
            </a:r>
          </a:p>
          <a:p>
            <a:pPr marL="401638" indent="-227013">
              <a:buFont typeface="Wingdings" pitchFamily="2" charset="2"/>
              <a:buChar char="v"/>
            </a:pPr>
            <a:r>
              <a:rPr lang="en-US" dirty="0"/>
              <a:t> Female crabs measuring 8-12 cm CW are stocked @ 2-4/m</a:t>
            </a:r>
            <a:r>
              <a:rPr lang="en-US" baseline="30000" dirty="0"/>
              <a:t>2</a:t>
            </a:r>
            <a:r>
              <a:rPr lang="en-US" dirty="0"/>
              <a:t> or 1/m</a:t>
            </a:r>
            <a:r>
              <a:rPr lang="en-US" baseline="30000" dirty="0"/>
              <a:t>2</a:t>
            </a:r>
            <a:r>
              <a:rPr lang="en-US" dirty="0"/>
              <a:t> during summer.</a:t>
            </a:r>
          </a:p>
          <a:p>
            <a:pPr marL="401638" indent="-227013">
              <a:buFont typeface="Wingdings" pitchFamily="2" charset="2"/>
              <a:buChar char="v"/>
            </a:pPr>
            <a:endParaRPr lang="en-US" dirty="0"/>
          </a:p>
          <a:p>
            <a:r>
              <a:rPr lang="en-US" dirty="0"/>
              <a:t>Thailand : ponds and pens. (</a:t>
            </a:r>
            <a:r>
              <a:rPr lang="en-US" dirty="0" err="1"/>
              <a:t>Surat</a:t>
            </a:r>
            <a:r>
              <a:rPr lang="en-US" dirty="0"/>
              <a:t> </a:t>
            </a:r>
            <a:r>
              <a:rPr lang="en-US" dirty="0" err="1"/>
              <a:t>Thani</a:t>
            </a:r>
            <a:r>
              <a:rPr lang="en-US" dirty="0"/>
              <a:t> )</a:t>
            </a:r>
          </a:p>
          <a:p>
            <a:pPr indent="-52388">
              <a:buFont typeface="Wingdings" pitchFamily="2" charset="2"/>
              <a:buChar char="v"/>
            </a:pPr>
            <a:r>
              <a:rPr lang="en-US" dirty="0"/>
              <a:t>stocking size of about 415 g, for a month </a:t>
            </a:r>
          </a:p>
          <a:p>
            <a:pPr indent="4763">
              <a:buFont typeface="Wingdings" pitchFamily="2" charset="2"/>
              <a:buChar char="v"/>
            </a:pPr>
            <a:r>
              <a:rPr lang="en-US" dirty="0"/>
              <a:t>six crops are taken a year.</a:t>
            </a:r>
          </a:p>
          <a:p>
            <a:pPr marL="0" indent="0">
              <a:buNone/>
            </a:pPr>
            <a:endParaRPr lang="en-US" sz="1600" dirty="0"/>
          </a:p>
          <a:p>
            <a:r>
              <a:rPr lang="en-US" dirty="0"/>
              <a:t>Malaysia: Floating cages.</a:t>
            </a:r>
          </a:p>
          <a:p>
            <a:pPr indent="-111125">
              <a:buFont typeface="Wingdings" pitchFamily="2" charset="2"/>
              <a:buChar char="v"/>
            </a:pPr>
            <a:r>
              <a:rPr lang="en-US" dirty="0"/>
              <a:t> Crabs are stocked at 10/m</a:t>
            </a:r>
            <a:r>
              <a:rPr lang="en-US" baseline="30000" dirty="0"/>
              <a:t>2</a:t>
            </a:r>
          </a:p>
          <a:p>
            <a:pPr indent="-111125">
              <a:buFont typeface="Wingdings" pitchFamily="2" charset="2"/>
              <a:buChar char="v"/>
            </a:pPr>
            <a:r>
              <a:rPr lang="en-US" dirty="0"/>
              <a:t>The market size is 300-500 g, although they may reach 1 kg.</a:t>
            </a:r>
          </a:p>
          <a:p>
            <a:pPr indent="-111125">
              <a:buFont typeface="Wingdings" pitchFamily="2" charset="2"/>
              <a:buChar char="v"/>
            </a:pPr>
            <a:endParaRPr lang="en-US" sz="1500" dirty="0"/>
          </a:p>
          <a:p>
            <a:r>
              <a:rPr lang="en-US" dirty="0"/>
              <a:t>Fattening of crab is profitable, Because of low operating  cost, high survival rate due to control of cannibalism and short rearing period and good market demand for finish product.</a:t>
            </a:r>
          </a:p>
        </p:txBody>
      </p:sp>
    </p:spTree>
    <p:extLst>
      <p:ext uri="{BB962C8B-B14F-4D97-AF65-F5344CB8AC3E}">
        <p14:creationId xmlns:p14="http://schemas.microsoft.com/office/powerpoint/2010/main" val="3855829619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14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2400" y="228600"/>
            <a:ext cx="8839200" cy="52578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7" name="Rectangle 6"/>
          <p:cNvSpPr/>
          <p:nvPr/>
        </p:nvSpPr>
        <p:spPr>
          <a:xfrm>
            <a:off x="2438400" y="5621325"/>
            <a:ext cx="4572000" cy="646331"/>
          </a:xfrm>
          <a:prstGeom prst="rect">
            <a:avLst/>
          </a:prstGeom>
        </p:spPr>
        <p:txBody>
          <a:bodyPr>
            <a:spAutoFit/>
          </a:bodyPr>
          <a:lstStyle/>
          <a:p>
            <a:r>
              <a:rPr lang="en-US" b="1" dirty="0">
                <a:solidFill>
                  <a:srgbClr val="FF0000"/>
                </a:solidFill>
              </a:rPr>
              <a:t>Crab fattening pen in a crab-growing pond at Bone, South Sulawesi, Indonesia</a:t>
            </a:r>
          </a:p>
        </p:txBody>
      </p:sp>
    </p:spTree>
    <p:extLst>
      <p:ext uri="{BB962C8B-B14F-4D97-AF65-F5344CB8AC3E}">
        <p14:creationId xmlns:p14="http://schemas.microsoft.com/office/powerpoint/2010/main" val="2179993026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170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2400" y="228600"/>
            <a:ext cx="8839200" cy="52578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4" name="Rectangle 3"/>
          <p:cNvSpPr/>
          <p:nvPr/>
        </p:nvSpPr>
        <p:spPr>
          <a:xfrm>
            <a:off x="1219200" y="5715000"/>
            <a:ext cx="670560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b="1" dirty="0">
                <a:solidFill>
                  <a:srgbClr val="FF0000"/>
                </a:solidFill>
              </a:rPr>
              <a:t>Individual crab fattening in a basket in the Mekong Delta, Vietnam. Trash fish is added for crab feed.</a:t>
            </a:r>
            <a:endParaRPr lang="en-US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01126931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19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200" y="304800"/>
            <a:ext cx="8991600" cy="498007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4" name="Rectangle 3"/>
          <p:cNvSpPr/>
          <p:nvPr/>
        </p:nvSpPr>
        <p:spPr>
          <a:xfrm>
            <a:off x="990600" y="5562600"/>
            <a:ext cx="693420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b="1" dirty="0">
                <a:solidFill>
                  <a:srgbClr val="FF0000"/>
                </a:solidFill>
              </a:rPr>
              <a:t>Crab fattening cages in a </a:t>
            </a:r>
            <a:r>
              <a:rPr lang="en-US" b="1" dirty="0" err="1">
                <a:solidFill>
                  <a:srgbClr val="FF0000"/>
                </a:solidFill>
              </a:rPr>
              <a:t>tambak</a:t>
            </a:r>
            <a:r>
              <a:rPr lang="en-US" b="1" dirty="0">
                <a:solidFill>
                  <a:srgbClr val="FF0000"/>
                </a:solidFill>
              </a:rPr>
              <a:t> (brackish-water pond) at </a:t>
            </a:r>
            <a:r>
              <a:rPr lang="en-US" b="1" dirty="0" err="1">
                <a:solidFill>
                  <a:srgbClr val="FF0000"/>
                </a:solidFill>
              </a:rPr>
              <a:t>Timbulsloko</a:t>
            </a:r>
            <a:r>
              <a:rPr lang="en-US" b="1" dirty="0">
                <a:solidFill>
                  <a:srgbClr val="FF0000"/>
                </a:solidFill>
              </a:rPr>
              <a:t>, near Semarang, Central Java, Indonesia</a:t>
            </a:r>
          </a:p>
        </p:txBody>
      </p:sp>
    </p:spTree>
    <p:extLst>
      <p:ext uri="{BB962C8B-B14F-4D97-AF65-F5344CB8AC3E}">
        <p14:creationId xmlns:p14="http://schemas.microsoft.com/office/powerpoint/2010/main" val="2113469151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Constraints: 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371600"/>
            <a:ext cx="8229600" cy="5029200"/>
          </a:xfrm>
        </p:spPr>
        <p:txBody>
          <a:bodyPr>
            <a:normAutofit fontScale="92500" lnSpcReduction="10000"/>
          </a:bodyPr>
          <a:lstStyle/>
          <a:p>
            <a:r>
              <a:rPr lang="en-US" dirty="0"/>
              <a:t>Crab farming will remain small-scale until hatchery techniques are developed and improved. </a:t>
            </a:r>
          </a:p>
          <a:p>
            <a:pPr lvl="0"/>
            <a:r>
              <a:rPr lang="en-US" dirty="0"/>
              <a:t>Low survival and heavy cannibalism are the problems in larvae-culture. </a:t>
            </a:r>
          </a:p>
          <a:p>
            <a:pPr lvl="0"/>
            <a:r>
              <a:rPr lang="en-US" dirty="0"/>
              <a:t>The inadequate supply of seed at desired time has been considered as limiting "factor in crab farming.</a:t>
            </a:r>
          </a:p>
          <a:p>
            <a:pPr lvl="0"/>
            <a:r>
              <a:rPr lang="en-US" dirty="0"/>
              <a:t>Destruction of nursery grounds and increased fishing activity may damage the resource potentials.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62275512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br>
              <a:rPr lang="en-US" dirty="0"/>
            </a:br>
            <a:r>
              <a:rPr lang="en-US" b="1" dirty="0"/>
              <a:t>References: </a:t>
            </a:r>
            <a:br>
              <a:rPr lang="en-US" b="1" dirty="0"/>
            </a:br>
            <a:endParaRPr lang="en-US" b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219200"/>
            <a:ext cx="8229600" cy="4876800"/>
          </a:xfrm>
        </p:spPr>
        <p:txBody>
          <a:bodyPr>
            <a:normAutofit fontScale="92500" lnSpcReduction="10000"/>
          </a:bodyPr>
          <a:lstStyle/>
          <a:p>
            <a:r>
              <a:rPr lang="en-US" dirty="0" err="1"/>
              <a:t>Suseelan</a:t>
            </a:r>
            <a:r>
              <a:rPr lang="en-US" dirty="0"/>
              <a:t>, C., (1996). Crab Culture and Crab 	Fattening, In: </a:t>
            </a:r>
            <a:r>
              <a:rPr lang="en-US" i="1" dirty="0"/>
              <a:t>Bull. Cent. Mar. Fish. Res. 	Inst., </a:t>
            </a:r>
            <a:r>
              <a:rPr lang="en-US" dirty="0"/>
              <a:t>1996, 48: 99-102.</a:t>
            </a:r>
          </a:p>
          <a:p>
            <a:endParaRPr lang="en-US" sz="1000" dirty="0"/>
          </a:p>
          <a:p>
            <a:r>
              <a:rPr lang="en-US" dirty="0" err="1"/>
              <a:t>Marichamy</a:t>
            </a:r>
            <a:r>
              <a:rPr lang="en-US" dirty="0"/>
              <a:t>, R., (1996). Crab Farming Potential 	India. Proceedings of the Seminar on 	Fisheries – A Multibillion Dollar Industry, 	Madras, Aug 17-19, 1995. pp. 115-122.</a:t>
            </a:r>
          </a:p>
          <a:p>
            <a:endParaRPr lang="en-US" sz="900" dirty="0"/>
          </a:p>
          <a:p>
            <a:r>
              <a:rPr lang="en-US" dirty="0"/>
              <a:t>S. </a:t>
            </a:r>
            <a:r>
              <a:rPr lang="en-US" dirty="0" err="1"/>
              <a:t>Kulasekara</a:t>
            </a:r>
            <a:r>
              <a:rPr lang="en-US" dirty="0"/>
              <a:t> </a:t>
            </a:r>
            <a:r>
              <a:rPr lang="en-US" dirty="0" err="1"/>
              <a:t>pandian</a:t>
            </a:r>
            <a:r>
              <a:rPr lang="en-US" dirty="0"/>
              <a:t> et al., (2009). Training 	manual on Mud Crab Breeding and 	Culture. 	CIBA</a:t>
            </a:r>
          </a:p>
          <a:p>
            <a:endParaRPr lang="en-US" dirty="0"/>
          </a:p>
          <a:p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63945485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2" name="Picture 4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6745788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381000"/>
            <a:ext cx="8229600" cy="868362"/>
          </a:xfrm>
        </p:spPr>
        <p:txBody>
          <a:bodyPr>
            <a:noAutofit/>
          </a:bodyPr>
          <a:lstStyle/>
          <a:p>
            <a:r>
              <a:rPr lang="en-US" sz="6600" b="1" dirty="0">
                <a:solidFill>
                  <a:srgbClr val="FF0000"/>
                </a:solidFill>
              </a:rPr>
              <a:t>Culture of Lobster: </a:t>
            </a:r>
          </a:p>
        </p:txBody>
      </p:sp>
    </p:spTree>
    <p:extLst>
      <p:ext uri="{BB962C8B-B14F-4D97-AF65-F5344CB8AC3E}">
        <p14:creationId xmlns:p14="http://schemas.microsoft.com/office/powerpoint/2010/main" val="2090914907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Culture Of Lobster: 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1000" y="1295400"/>
            <a:ext cx="8229600" cy="5029200"/>
          </a:xfrm>
        </p:spPr>
        <p:txBody>
          <a:bodyPr>
            <a:normAutofit/>
          </a:bodyPr>
          <a:lstStyle/>
          <a:p>
            <a:r>
              <a:rPr lang="en-US" dirty="0"/>
              <a:t>A highly priced seafood delicacy.</a:t>
            </a:r>
          </a:p>
          <a:p>
            <a:r>
              <a:rPr lang="en-US" dirty="0"/>
              <a:t>Demand for both live and whole-cooked lobster in the South East Asian countries.  </a:t>
            </a:r>
          </a:p>
          <a:p>
            <a:r>
              <a:rPr lang="en-US" dirty="0"/>
              <a:t>The potential for increasing the yield from the wild fisheries is limited, as the stock is subjected to extreme fishing pressure.</a:t>
            </a:r>
          </a:p>
          <a:p>
            <a:r>
              <a:rPr lang="en-US" dirty="0"/>
              <a:t>Hence, the best management strategy is increasing the production through population enhancement and aquaculture.</a:t>
            </a:r>
          </a:p>
        </p:txBody>
      </p:sp>
      <p:pic>
        <p:nvPicPr>
          <p:cNvPr id="4098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23880" y="304800"/>
            <a:ext cx="2309234" cy="161244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906154830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020762"/>
          </a:xfrm>
        </p:spPr>
        <p:txBody>
          <a:bodyPr>
            <a:noAutofit/>
          </a:bodyPr>
          <a:lstStyle/>
          <a:p>
            <a:r>
              <a:rPr lang="en-US" sz="3600" b="1" dirty="0"/>
              <a:t>Commercially important species of spiny lobster</a:t>
            </a:r>
            <a:r>
              <a:rPr lang="en-US" sz="3600" dirty="0"/>
              <a:t> 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371600"/>
            <a:ext cx="8229600" cy="4754563"/>
          </a:xfrm>
        </p:spPr>
        <p:txBody>
          <a:bodyPr/>
          <a:lstStyle/>
          <a:p>
            <a:r>
              <a:rPr lang="en-US" i="1" dirty="0" err="1"/>
              <a:t>Panulirus</a:t>
            </a:r>
            <a:r>
              <a:rPr lang="en-US" i="1" dirty="0"/>
              <a:t> </a:t>
            </a:r>
            <a:r>
              <a:rPr lang="en-US" i="1" dirty="0" err="1"/>
              <a:t>polyphagus</a:t>
            </a:r>
            <a:r>
              <a:rPr lang="en-US" i="1" dirty="0"/>
              <a:t> </a:t>
            </a:r>
            <a:r>
              <a:rPr lang="en-US" dirty="0"/>
              <a:t>(mud spiny lobster): </a:t>
            </a:r>
          </a:p>
          <a:p>
            <a:pPr marL="0" indent="0">
              <a:buNone/>
              <a:tabLst>
                <a:tab pos="406400" algn="l"/>
              </a:tabLst>
            </a:pPr>
            <a:r>
              <a:rPr lang="en-US" dirty="0"/>
              <a:t>	- Maharashtra and Gujarat coasts </a:t>
            </a:r>
          </a:p>
          <a:p>
            <a:pPr marL="0" indent="0">
              <a:buNone/>
              <a:tabLst>
                <a:tab pos="465138" algn="l"/>
              </a:tabLst>
            </a:pPr>
            <a:endParaRPr lang="en-US" dirty="0"/>
          </a:p>
          <a:p>
            <a:r>
              <a:rPr lang="en-US" i="1" dirty="0"/>
              <a:t>P. </a:t>
            </a:r>
            <a:r>
              <a:rPr lang="en-US" i="1" dirty="0" err="1"/>
              <a:t>homarus</a:t>
            </a:r>
            <a:r>
              <a:rPr lang="en-US" i="1" dirty="0"/>
              <a:t> </a:t>
            </a:r>
            <a:r>
              <a:rPr lang="en-US" dirty="0"/>
              <a:t>(scalloped spiny lobster): </a:t>
            </a:r>
          </a:p>
          <a:p>
            <a:pPr lvl="1"/>
            <a:r>
              <a:rPr lang="en-US" sz="3200" dirty="0"/>
              <a:t>Along Kerala and Tamilnadu coasts.</a:t>
            </a:r>
          </a:p>
          <a:p>
            <a:pPr lvl="1"/>
            <a:endParaRPr lang="en-US" dirty="0"/>
          </a:p>
          <a:p>
            <a:r>
              <a:rPr lang="en-US" i="1" dirty="0"/>
              <a:t>P. </a:t>
            </a:r>
            <a:r>
              <a:rPr lang="en-US" i="1" dirty="0" err="1"/>
              <a:t>ornatus</a:t>
            </a:r>
            <a:r>
              <a:rPr lang="en-US" i="1" dirty="0"/>
              <a:t> </a:t>
            </a:r>
            <a:r>
              <a:rPr lang="en-US" dirty="0"/>
              <a:t>(Ornate spiny lobster): </a:t>
            </a:r>
          </a:p>
          <a:p>
            <a:pPr marL="0" indent="0">
              <a:buNone/>
              <a:tabLst>
                <a:tab pos="406400" algn="l"/>
              </a:tabLst>
            </a:pPr>
            <a:r>
              <a:rPr lang="en-US" dirty="0"/>
              <a:t>	- The southeast coast of India.</a:t>
            </a:r>
          </a:p>
          <a:p>
            <a:endParaRPr lang="en-US" i="1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08102394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14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21315144">
            <a:off x="442287" y="543945"/>
            <a:ext cx="4037139" cy="2404341"/>
          </a:xfrm>
          <a:prstGeom prst="rect">
            <a:avLst/>
          </a:prstGeom>
          <a:ln>
            <a:noFill/>
          </a:ln>
          <a:effectLst>
            <a:reflection blurRad="12700" stA="30000" endPos="30000" dist="5000" dir="5400000" sy="-100000" algn="bl" rotWithShape="0"/>
          </a:effectLst>
          <a:scene3d>
            <a:camera prst="perspectiveContrastingLeftFacing">
              <a:rot lat="300000" lon="19800000" rev="0"/>
            </a:camera>
            <a:lightRig rig="threePt" dir="t">
              <a:rot lat="0" lon="0" rev="2700000"/>
            </a:lightRig>
          </a:scene3d>
          <a:sp3d>
            <a:bevelT w="63500" h="50800"/>
          </a:sp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6147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48163" y="710991"/>
            <a:ext cx="3733800" cy="2800351"/>
          </a:xfrm>
          <a:prstGeom prst="rect">
            <a:avLst/>
          </a:prstGeom>
          <a:solidFill>
            <a:srgbClr val="FFFFFF">
              <a:shade val="85000"/>
            </a:srgbClr>
          </a:solidFill>
          <a:ln w="190500" cap="rnd">
            <a:solidFill>
              <a:srgbClr val="FFFFFF"/>
            </a:solidFill>
          </a:ln>
          <a:effectLst>
            <a:outerShdw blurRad="36195" dist="12700" dir="11400000" algn="tl" rotWithShape="0">
              <a:srgbClr val="000000">
                <a:alpha val="33000"/>
              </a:srgbClr>
            </a:outerShdw>
          </a:effectLst>
          <a:scene3d>
            <a:camera prst="perspectiveContrastingLeftFacing">
              <a:rot lat="540000" lon="2100000" rev="0"/>
            </a:camera>
            <a:lightRig rig="soft" dir="t"/>
          </a:scene3d>
          <a:sp3d contourW="12700" prstMaterial="matte">
            <a:bevelT w="63500" h="50800"/>
            <a:contourClr>
              <a:srgbClr val="C0C0C0"/>
            </a:contourClr>
          </a:sp3d>
          <a:extLst/>
        </p:spPr>
      </p:pic>
      <p:pic>
        <p:nvPicPr>
          <p:cNvPr id="6148" name="Picture 4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86000" y="3511342"/>
            <a:ext cx="4038600" cy="3028950"/>
          </a:xfrm>
          <a:prstGeom prst="ellipse">
            <a:avLst/>
          </a:prstGeom>
          <a:ln w="63500" cap="rnd">
            <a:solidFill>
              <a:srgbClr val="333333"/>
            </a:solidFill>
          </a:ln>
          <a:effectLst>
            <a:outerShdw blurRad="381000" dist="292100" dir="5400000" sx="-80000" sy="-18000" rotWithShape="0">
              <a:srgbClr val="000000">
                <a:alpha val="22000"/>
              </a:srgbClr>
            </a:outerShdw>
          </a:effectLst>
          <a:scene3d>
            <a:camera prst="orthographicFront"/>
            <a:lightRig rig="contrasting" dir="t">
              <a:rot lat="0" lon="0" rev="3000000"/>
            </a:lightRig>
          </a:scene3d>
          <a:sp3d contourW="7620">
            <a:bevelT w="95250" h="31750"/>
            <a:contourClr>
              <a:srgbClr val="333333"/>
            </a:contourClr>
          </a:sp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</p:pic>
      <p:sp>
        <p:nvSpPr>
          <p:cNvPr id="5" name="Rectangle 4"/>
          <p:cNvSpPr/>
          <p:nvPr/>
        </p:nvSpPr>
        <p:spPr>
          <a:xfrm>
            <a:off x="1458686" y="3111232"/>
            <a:ext cx="2515240" cy="40011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000" b="1" dirty="0" err="1">
                <a:solidFill>
                  <a:srgbClr val="FF0000"/>
                </a:solidFill>
              </a:rPr>
              <a:t>Panulirus</a:t>
            </a:r>
            <a:r>
              <a:rPr lang="en-US" sz="2000" b="1" dirty="0">
                <a:solidFill>
                  <a:srgbClr val="FF0000"/>
                </a:solidFill>
              </a:rPr>
              <a:t> </a:t>
            </a:r>
            <a:r>
              <a:rPr lang="en-US" sz="2000" b="1" dirty="0" err="1">
                <a:solidFill>
                  <a:srgbClr val="FF0000"/>
                </a:solidFill>
              </a:rPr>
              <a:t>polyphagus</a:t>
            </a:r>
            <a:r>
              <a:rPr lang="en-US" sz="2000" b="1" dirty="0">
                <a:solidFill>
                  <a:srgbClr val="FF0000"/>
                </a:solidFill>
              </a:rPr>
              <a:t> </a:t>
            </a:r>
          </a:p>
        </p:txBody>
      </p:sp>
      <p:sp>
        <p:nvSpPr>
          <p:cNvPr id="6" name="Rectangle 5"/>
          <p:cNvSpPr/>
          <p:nvPr/>
        </p:nvSpPr>
        <p:spPr>
          <a:xfrm>
            <a:off x="6598557" y="4267200"/>
            <a:ext cx="1419556" cy="40011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000" b="1" dirty="0">
                <a:solidFill>
                  <a:srgbClr val="FF0000"/>
                </a:solidFill>
              </a:rPr>
              <a:t>P. </a:t>
            </a:r>
            <a:r>
              <a:rPr lang="en-US" sz="2000" b="1" dirty="0" err="1">
                <a:solidFill>
                  <a:srgbClr val="FF0000"/>
                </a:solidFill>
              </a:rPr>
              <a:t>homarus</a:t>
            </a:r>
            <a:r>
              <a:rPr lang="en-US" sz="2000" b="1" dirty="0">
                <a:solidFill>
                  <a:srgbClr val="FF0000"/>
                </a:solidFill>
              </a:rPr>
              <a:t> </a:t>
            </a:r>
          </a:p>
        </p:txBody>
      </p:sp>
      <p:sp>
        <p:nvSpPr>
          <p:cNvPr id="7" name="Rectangle 6"/>
          <p:cNvSpPr/>
          <p:nvPr/>
        </p:nvSpPr>
        <p:spPr>
          <a:xfrm>
            <a:off x="3485499" y="5943600"/>
            <a:ext cx="1296958" cy="40011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000" b="1" dirty="0">
                <a:solidFill>
                  <a:srgbClr val="FF0000"/>
                </a:solidFill>
              </a:rPr>
              <a:t>P. </a:t>
            </a:r>
            <a:r>
              <a:rPr lang="en-US" sz="2000" b="1" dirty="0" err="1">
                <a:solidFill>
                  <a:srgbClr val="FF0000"/>
                </a:solidFill>
              </a:rPr>
              <a:t>ornatus</a:t>
            </a:r>
            <a:r>
              <a:rPr lang="en-US" sz="2000" b="1" dirty="0">
                <a:solidFill>
                  <a:srgbClr val="FF0000"/>
                </a:solidFill>
              </a:rPr>
              <a:t> </a:t>
            </a:r>
          </a:p>
        </p:txBody>
      </p:sp>
    </p:spTree>
    <p:extLst>
      <p:ext uri="{BB962C8B-B14F-4D97-AF65-F5344CB8AC3E}">
        <p14:creationId xmlns:p14="http://schemas.microsoft.com/office/powerpoint/2010/main" val="1063795031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Biology: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447800"/>
            <a:ext cx="8229600" cy="4678363"/>
          </a:xfrm>
        </p:spPr>
        <p:txBody>
          <a:bodyPr>
            <a:normAutofit lnSpcReduction="10000"/>
          </a:bodyPr>
          <a:lstStyle/>
          <a:p>
            <a:r>
              <a:rPr lang="en-US" dirty="0"/>
              <a:t>In tropical waters spiny lobsters do not have a particular breeding season.</a:t>
            </a:r>
          </a:p>
          <a:p>
            <a:endParaRPr lang="en-US" dirty="0"/>
          </a:p>
          <a:p>
            <a:r>
              <a:rPr lang="en-US" dirty="0"/>
              <a:t>Fecundity varies from 1 to 15 lakhs.</a:t>
            </a:r>
          </a:p>
          <a:p>
            <a:endParaRPr lang="en-US" dirty="0"/>
          </a:p>
          <a:p>
            <a:r>
              <a:rPr lang="en-US" dirty="0"/>
              <a:t>Nocturnal feeders, with specific predatory feeding habit. </a:t>
            </a:r>
          </a:p>
          <a:p>
            <a:endParaRPr lang="en-US" dirty="0"/>
          </a:p>
          <a:p>
            <a:r>
              <a:rPr lang="en-US" dirty="0"/>
              <a:t>The eggs hatched out as </a:t>
            </a:r>
            <a:r>
              <a:rPr lang="en-US" dirty="0" err="1"/>
              <a:t>phyllosoma</a:t>
            </a:r>
            <a:r>
              <a:rPr lang="en-US" dirty="0"/>
              <a:t> larvae.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590318606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868362"/>
          </a:xfrm>
        </p:spPr>
        <p:txBody>
          <a:bodyPr/>
          <a:lstStyle/>
          <a:p>
            <a:r>
              <a:rPr lang="en-US" b="1" dirty="0"/>
              <a:t>Life cycle:</a:t>
            </a:r>
          </a:p>
        </p:txBody>
      </p:sp>
      <p:pic>
        <p:nvPicPr>
          <p:cNvPr id="1026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7200" y="1219200"/>
            <a:ext cx="8305800" cy="5181600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277679618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944562"/>
          </a:xfrm>
        </p:spPr>
        <p:txBody>
          <a:bodyPr/>
          <a:lstStyle/>
          <a:p>
            <a:r>
              <a:rPr lang="en-US" b="1" dirty="0"/>
              <a:t>Lobster farming: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143000"/>
            <a:ext cx="8229600" cy="5334000"/>
          </a:xfrm>
        </p:spPr>
        <p:txBody>
          <a:bodyPr>
            <a:normAutofit fontScale="85000" lnSpcReduction="20000"/>
          </a:bodyPr>
          <a:lstStyle/>
          <a:p>
            <a:r>
              <a:rPr lang="en-US" dirty="0"/>
              <a:t>Farming can be done by two methods i.e. Farming and fattening. </a:t>
            </a:r>
          </a:p>
          <a:p>
            <a:endParaRPr lang="en-US" sz="1200" dirty="0"/>
          </a:p>
          <a:p>
            <a:r>
              <a:rPr lang="en-US" dirty="0"/>
              <a:t>In India, lobster culture has become popular in Bhavnagar, Gujarat.</a:t>
            </a:r>
          </a:p>
          <a:p>
            <a:endParaRPr lang="en-US" sz="1100" dirty="0"/>
          </a:p>
          <a:p>
            <a:r>
              <a:rPr lang="en-US" dirty="0"/>
              <a:t>Juvenile lobsters are caught using stake net from shallow coastal waters they are grown in small ponds covered with nylon nets in the intertidal region of the beach.</a:t>
            </a:r>
          </a:p>
          <a:p>
            <a:endParaRPr lang="en-US" sz="1100" dirty="0"/>
          </a:p>
          <a:p>
            <a:r>
              <a:rPr lang="en-US" dirty="0"/>
              <a:t>Lobsters  of over 500 </a:t>
            </a:r>
            <a:r>
              <a:rPr lang="en-US" dirty="0" err="1"/>
              <a:t>gm</a:t>
            </a:r>
            <a:r>
              <a:rPr lang="en-US" dirty="0"/>
              <a:t> are exported live to the Southeast Asian countries. </a:t>
            </a:r>
          </a:p>
          <a:p>
            <a:endParaRPr lang="en-US" sz="1200" dirty="0"/>
          </a:p>
          <a:p>
            <a:r>
              <a:rPr lang="en-US" dirty="0"/>
              <a:t>The smaller lobsters are either frozen or whole-cooked for export.</a:t>
            </a:r>
          </a:p>
        </p:txBody>
      </p:sp>
    </p:spTree>
    <p:extLst>
      <p:ext uri="{BB962C8B-B14F-4D97-AF65-F5344CB8AC3E}">
        <p14:creationId xmlns:p14="http://schemas.microsoft.com/office/powerpoint/2010/main" val="1163625365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792162"/>
          </a:xfrm>
        </p:spPr>
        <p:txBody>
          <a:bodyPr/>
          <a:lstStyle/>
          <a:p>
            <a:r>
              <a:rPr lang="en-US" b="1" dirty="0"/>
              <a:t>Optimum water parameters: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219200"/>
            <a:ext cx="8229600" cy="5029200"/>
          </a:xfrm>
        </p:spPr>
        <p:txBody>
          <a:bodyPr>
            <a:normAutofit/>
          </a:bodyPr>
          <a:lstStyle/>
          <a:p>
            <a:r>
              <a:rPr lang="en-US" dirty="0"/>
              <a:t>Temperature :  </a:t>
            </a:r>
            <a:r>
              <a:rPr lang="en-US" i="1" dirty="0"/>
              <a:t>26-33ᴼC, </a:t>
            </a:r>
          </a:p>
          <a:p>
            <a:endParaRPr lang="en-US" sz="1200" i="1" dirty="0"/>
          </a:p>
          <a:p>
            <a:r>
              <a:rPr lang="en-US" dirty="0"/>
              <a:t>Salinity:  25-35 ppt </a:t>
            </a:r>
          </a:p>
          <a:p>
            <a:endParaRPr lang="en-US" sz="1200" dirty="0"/>
          </a:p>
          <a:p>
            <a:r>
              <a:rPr lang="en-US" dirty="0"/>
              <a:t>pH: 6.8-8.5</a:t>
            </a:r>
          </a:p>
          <a:p>
            <a:endParaRPr lang="en-US" sz="1200" dirty="0"/>
          </a:p>
          <a:p>
            <a:r>
              <a:rPr lang="en-US" dirty="0"/>
              <a:t>dissolved oxygen:  &gt; 3.5 ppm.</a:t>
            </a:r>
          </a:p>
          <a:p>
            <a:endParaRPr lang="en-US" sz="1200" dirty="0"/>
          </a:p>
          <a:p>
            <a:r>
              <a:rPr lang="en-US" dirty="0"/>
              <a:t>Ammonia &lt; 0.1 ppm and </a:t>
            </a:r>
          </a:p>
          <a:p>
            <a:endParaRPr lang="en-US" sz="1100" dirty="0"/>
          </a:p>
          <a:p>
            <a:r>
              <a:rPr lang="en-US" dirty="0"/>
              <a:t>Nitrate &lt; 0.1 ppm</a:t>
            </a:r>
          </a:p>
          <a:p>
            <a:endParaRPr lang="en-US" sz="2000" dirty="0"/>
          </a:p>
        </p:txBody>
      </p:sp>
      <p:pic>
        <p:nvPicPr>
          <p:cNvPr id="3075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867400" y="1219200"/>
            <a:ext cx="2932109" cy="2667000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  <a:extLs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4169512840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457200"/>
            <a:ext cx="8229600" cy="6096000"/>
          </a:xfrm>
        </p:spPr>
        <p:txBody>
          <a:bodyPr>
            <a:normAutofit fontScale="92500" lnSpcReduction="10000"/>
          </a:bodyPr>
          <a:lstStyle/>
          <a:p>
            <a:r>
              <a:rPr lang="en-US" dirty="0"/>
              <a:t>Stocking density:  for farming in indoor grow out system would be </a:t>
            </a:r>
            <a:r>
              <a:rPr lang="en-US" b="1" dirty="0"/>
              <a:t>10-15</a:t>
            </a:r>
            <a:r>
              <a:rPr lang="en-US" dirty="0"/>
              <a:t> lobsters/m</a:t>
            </a:r>
            <a:r>
              <a:rPr lang="en-US" baseline="30000" dirty="0"/>
              <a:t>2</a:t>
            </a:r>
            <a:r>
              <a:rPr lang="en-US" dirty="0"/>
              <a:t> and</a:t>
            </a:r>
          </a:p>
          <a:p>
            <a:pPr marL="0" indent="0">
              <a:buNone/>
            </a:pPr>
            <a:r>
              <a:rPr lang="en-US" dirty="0"/>
              <a:t>    for fattening: </a:t>
            </a:r>
            <a:r>
              <a:rPr lang="en-US" b="1" dirty="0"/>
              <a:t>5</a:t>
            </a:r>
            <a:r>
              <a:rPr lang="en-US" dirty="0"/>
              <a:t> numbers/m</a:t>
            </a:r>
            <a:r>
              <a:rPr lang="en-US" baseline="30000" dirty="0"/>
              <a:t>2</a:t>
            </a:r>
            <a:r>
              <a:rPr lang="en-US" dirty="0"/>
              <a:t>. </a:t>
            </a:r>
          </a:p>
          <a:p>
            <a:pPr marL="0" indent="0">
              <a:buNone/>
            </a:pPr>
            <a:endParaRPr lang="en-US" sz="1000" dirty="0"/>
          </a:p>
          <a:p>
            <a:r>
              <a:rPr lang="en-US" dirty="0"/>
              <a:t>Feeding  with </a:t>
            </a:r>
            <a:r>
              <a:rPr lang="en-US" dirty="0" err="1"/>
              <a:t>molluscan</a:t>
            </a:r>
            <a:r>
              <a:rPr lang="en-US" dirty="0"/>
              <a:t> meat, trash fish, compounded feed, etc.</a:t>
            </a:r>
          </a:p>
          <a:p>
            <a:pPr marL="0" indent="0">
              <a:buNone/>
            </a:pPr>
            <a:endParaRPr lang="en-US" sz="1100" dirty="0"/>
          </a:p>
          <a:p>
            <a:r>
              <a:rPr lang="en-US" dirty="0"/>
              <a:t>Experimental studies show that growth is enhanced by eyestalk ablation and mono-sex culture.</a:t>
            </a:r>
          </a:p>
          <a:p>
            <a:endParaRPr lang="en-US" sz="1400" dirty="0"/>
          </a:p>
          <a:p>
            <a:r>
              <a:rPr lang="en-US" dirty="0"/>
              <a:t>Disease is generally not a serious problem in lobster farming, but sudden fluctuation in environmental conditions causes </a:t>
            </a:r>
            <a:r>
              <a:rPr lang="en-US" b="1" dirty="0" err="1"/>
              <a:t>Moult</a:t>
            </a:r>
            <a:r>
              <a:rPr lang="en-US" b="1" dirty="0"/>
              <a:t> Death Syndrome (MDS). </a:t>
            </a:r>
          </a:p>
          <a:p>
            <a:endParaRPr lang="en-US" dirty="0"/>
          </a:p>
          <a:p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2672548"/>
      </p:ext>
    </p:extLst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Cage culture: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135743"/>
            <a:ext cx="8229600" cy="5029200"/>
          </a:xfrm>
        </p:spPr>
        <p:txBody>
          <a:bodyPr>
            <a:normAutofit fontScale="92500" lnSpcReduction="10000"/>
          </a:bodyPr>
          <a:lstStyle/>
          <a:p>
            <a:r>
              <a:rPr lang="en-US" i="1" dirty="0" err="1"/>
              <a:t>Panulirus</a:t>
            </a:r>
            <a:r>
              <a:rPr lang="en-US" i="1" dirty="0"/>
              <a:t> </a:t>
            </a:r>
            <a:r>
              <a:rPr lang="en-US" i="1" dirty="0" err="1"/>
              <a:t>polyphagus</a:t>
            </a:r>
            <a:r>
              <a:rPr lang="en-US" i="1" dirty="0"/>
              <a:t> </a:t>
            </a:r>
            <a:r>
              <a:rPr lang="en-US" dirty="0"/>
              <a:t>stocked in two cylindrical floating net cages.</a:t>
            </a:r>
          </a:p>
          <a:p>
            <a:r>
              <a:rPr lang="en-US" dirty="0"/>
              <a:t>In cage I 1000 juveniles of weighing 80-120gm (Group I).</a:t>
            </a:r>
          </a:p>
          <a:p>
            <a:r>
              <a:rPr lang="en-US" dirty="0"/>
              <a:t>Cage II 1500 juveniles of weighing &lt; 80gm (group II).</a:t>
            </a:r>
          </a:p>
          <a:p>
            <a:r>
              <a:rPr lang="en-US" dirty="0"/>
              <a:t>Result shows that smaller animals in </a:t>
            </a:r>
            <a:r>
              <a:rPr lang="en-US" b="1" dirty="0"/>
              <a:t>cage II showed higher growth</a:t>
            </a:r>
            <a:r>
              <a:rPr lang="en-US" dirty="0"/>
              <a:t> </a:t>
            </a:r>
            <a:r>
              <a:rPr lang="en-US" b="1" dirty="0"/>
              <a:t>rate</a:t>
            </a:r>
            <a:r>
              <a:rPr lang="en-US" dirty="0"/>
              <a:t> than the larger animals in Cage- I which suggests </a:t>
            </a:r>
            <a:r>
              <a:rPr lang="en-US" b="1" dirty="0"/>
              <a:t>higher growth performance of smaller animals at high stocking </a:t>
            </a:r>
            <a:r>
              <a:rPr lang="en-US" dirty="0"/>
              <a:t>density compared with larger animals.</a:t>
            </a:r>
          </a:p>
        </p:txBody>
      </p:sp>
      <p:sp>
        <p:nvSpPr>
          <p:cNvPr id="4" name="Rectangle 3"/>
          <p:cNvSpPr/>
          <p:nvPr/>
        </p:nvSpPr>
        <p:spPr>
          <a:xfrm>
            <a:off x="5486400" y="6161314"/>
            <a:ext cx="2937122" cy="4001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000" b="1" dirty="0" err="1">
                <a:solidFill>
                  <a:srgbClr val="FF0000"/>
                </a:solidFill>
              </a:rPr>
              <a:t>Mojjada</a:t>
            </a:r>
            <a:r>
              <a:rPr lang="en-US" sz="2000" b="1" dirty="0">
                <a:solidFill>
                  <a:srgbClr val="FF0000"/>
                </a:solidFill>
              </a:rPr>
              <a:t>, et al., (2012)</a:t>
            </a:r>
          </a:p>
        </p:txBody>
      </p:sp>
    </p:spTree>
    <p:extLst>
      <p:ext uri="{BB962C8B-B14F-4D97-AF65-F5344CB8AC3E}">
        <p14:creationId xmlns:p14="http://schemas.microsoft.com/office/powerpoint/2010/main" val="3119614681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792162"/>
          </a:xfrm>
        </p:spPr>
        <p:txBody>
          <a:bodyPr/>
          <a:lstStyle/>
          <a:p>
            <a:r>
              <a:rPr lang="en-US" b="1" dirty="0"/>
              <a:t>References: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219200"/>
            <a:ext cx="8229600" cy="5105400"/>
          </a:xfrm>
        </p:spPr>
        <p:txBody>
          <a:bodyPr>
            <a:normAutofit fontScale="85000" lnSpcReduction="20000"/>
          </a:bodyPr>
          <a:lstStyle/>
          <a:p>
            <a:pPr>
              <a:tabLst>
                <a:tab pos="508000" algn="l"/>
              </a:tabLst>
            </a:pPr>
            <a:r>
              <a:rPr lang="en-US" dirty="0" err="1"/>
              <a:t>Manisseri</a:t>
            </a:r>
            <a:r>
              <a:rPr lang="en-US" dirty="0"/>
              <a:t>,,  K . Marry (1998). </a:t>
            </a:r>
            <a:r>
              <a:rPr lang="en-US" i="1" dirty="0"/>
              <a:t>Crab and lobster 			culture.</a:t>
            </a:r>
            <a:r>
              <a:rPr lang="en-US" dirty="0"/>
              <a:t> </a:t>
            </a:r>
            <a:r>
              <a:rPr lang="en-US" b="1" dirty="0"/>
              <a:t>In</a:t>
            </a:r>
            <a:r>
              <a:rPr lang="en-US" dirty="0"/>
              <a:t>: </a:t>
            </a:r>
            <a:r>
              <a:rPr lang="en-US" dirty="0" err="1"/>
              <a:t>Kadalekum</a:t>
            </a:r>
            <a:r>
              <a:rPr lang="en-US" dirty="0"/>
              <a:t> </a:t>
            </a:r>
            <a:r>
              <a:rPr lang="en-US" dirty="0" err="1"/>
              <a:t>Kanivukal</a:t>
            </a:r>
            <a:r>
              <a:rPr lang="en-US" dirty="0"/>
              <a:t> (Bounties  of the   		Sea). </a:t>
            </a:r>
            <a:r>
              <a:rPr lang="en-US" dirty="0" err="1"/>
              <a:t>Ravindran</a:t>
            </a:r>
            <a:r>
              <a:rPr lang="en-US" dirty="0"/>
              <a:t>, K and </a:t>
            </a:r>
            <a:r>
              <a:rPr lang="en-US" dirty="0" err="1"/>
              <a:t>Srinath</a:t>
            </a:r>
            <a:r>
              <a:rPr lang="en-US" dirty="0"/>
              <a:t>, 					Krishna  and </a:t>
            </a:r>
            <a:r>
              <a:rPr lang="en-US" dirty="0" err="1"/>
              <a:t>Kunjipalu</a:t>
            </a:r>
            <a:r>
              <a:rPr lang="en-US" dirty="0"/>
              <a:t>, K </a:t>
            </a:r>
            <a:r>
              <a:rPr lang="en-US" dirty="0" err="1"/>
              <a:t>K</a:t>
            </a:r>
            <a:r>
              <a:rPr lang="en-US" dirty="0"/>
              <a:t> and </a:t>
            </a:r>
            <a:r>
              <a:rPr lang="en-US" dirty="0" err="1"/>
              <a:t>Sasikumar</a:t>
            </a:r>
            <a:r>
              <a:rPr lang="en-US" dirty="0"/>
              <a:t>,  V,</a:t>
            </a:r>
            <a:r>
              <a:rPr lang="en-US" b="1" dirty="0"/>
              <a:t> 			(eds.)</a:t>
            </a:r>
            <a:r>
              <a:rPr lang="en-US" dirty="0"/>
              <a:t> CIFT, Cochin, pp. 71-75.</a:t>
            </a:r>
          </a:p>
          <a:p>
            <a:pPr marL="0" indent="0">
              <a:buNone/>
            </a:pPr>
            <a:endParaRPr lang="en-US" dirty="0"/>
          </a:p>
          <a:p>
            <a:r>
              <a:rPr lang="en-US" dirty="0" err="1"/>
              <a:t>Mojjada</a:t>
            </a:r>
            <a:r>
              <a:rPr lang="en-US" dirty="0"/>
              <a:t>, </a:t>
            </a:r>
            <a:r>
              <a:rPr lang="en-US" dirty="0" err="1"/>
              <a:t>s.k</a:t>
            </a:r>
            <a:r>
              <a:rPr lang="en-US" dirty="0"/>
              <a:t>., i. Joseph., k. Mohammed </a:t>
            </a:r>
            <a:r>
              <a:rPr lang="en-US" dirty="0" err="1"/>
              <a:t>koya</a:t>
            </a:r>
            <a:r>
              <a:rPr lang="en-US" dirty="0"/>
              <a:t>., k. R. 	</a:t>
            </a:r>
            <a:r>
              <a:rPr lang="en-US" dirty="0" err="1"/>
              <a:t>Sreenath</a:t>
            </a:r>
            <a:r>
              <a:rPr lang="en-US" dirty="0"/>
              <a:t>., g. Dash., s. Sen., </a:t>
            </a:r>
            <a:r>
              <a:rPr lang="en-US" dirty="0" err="1"/>
              <a:t>mahendra</a:t>
            </a:r>
            <a:r>
              <a:rPr lang="en-US" dirty="0"/>
              <a:t>., d. </a:t>
            </a:r>
            <a:r>
              <a:rPr lang="en-US" dirty="0" err="1"/>
              <a:t>Fofandi</a:t>
            </a:r>
            <a:r>
              <a:rPr lang="en-US" dirty="0"/>
              <a:t>., 	m. </a:t>
            </a:r>
            <a:r>
              <a:rPr lang="en-US" dirty="0" err="1"/>
              <a:t>Anbarasu</a:t>
            </a:r>
            <a:r>
              <a:rPr lang="en-US" dirty="0"/>
              <a:t>., h. M. </a:t>
            </a:r>
            <a:r>
              <a:rPr lang="en-US" dirty="0" err="1"/>
              <a:t>Bhint</a:t>
            </a:r>
            <a:r>
              <a:rPr lang="en-US" dirty="0"/>
              <a:t>., s. </a:t>
            </a:r>
            <a:r>
              <a:rPr lang="en-US" dirty="0" err="1"/>
              <a:t>Pradeep</a:t>
            </a:r>
            <a:r>
              <a:rPr lang="en-US" dirty="0"/>
              <a:t>., P. </a:t>
            </a:r>
            <a:r>
              <a:rPr lang="en-US" dirty="0" err="1"/>
              <a:t>Shiju</a:t>
            </a:r>
            <a:r>
              <a:rPr lang="en-US" dirty="0"/>
              <a:t>., g. 	</a:t>
            </a:r>
            <a:r>
              <a:rPr lang="en-US" dirty="0" err="1"/>
              <a:t>Syda</a:t>
            </a:r>
            <a:r>
              <a:rPr lang="en-US" dirty="0"/>
              <a:t> </a:t>
            </a:r>
            <a:r>
              <a:rPr lang="en-US" dirty="0" err="1"/>
              <a:t>rao</a:t>
            </a:r>
            <a:r>
              <a:rPr lang="en-US" dirty="0"/>
              <a:t>., (2012) Capture based aquaculture of 	mud spiny lobster, </a:t>
            </a:r>
            <a:r>
              <a:rPr lang="en-US" i="1" dirty="0" err="1"/>
              <a:t>Panulirus</a:t>
            </a:r>
            <a:r>
              <a:rPr lang="en-US" i="1" dirty="0"/>
              <a:t>  </a:t>
            </a:r>
            <a:r>
              <a:rPr lang="en-US" i="1" dirty="0" err="1"/>
              <a:t>polyphagus</a:t>
            </a:r>
            <a:r>
              <a:rPr lang="en-US" i="1" dirty="0"/>
              <a:t> </a:t>
            </a:r>
            <a:r>
              <a:rPr lang="en-US" dirty="0"/>
              <a:t>(</a:t>
            </a:r>
            <a:r>
              <a:rPr lang="en-US" dirty="0" err="1"/>
              <a:t>Herbst</a:t>
            </a:r>
            <a:r>
              <a:rPr lang="en-US" dirty="0"/>
              <a:t>, 	1793) in open sea floating net cages off </a:t>
            </a:r>
            <a:r>
              <a:rPr lang="en-US" dirty="0" err="1"/>
              <a:t>Veraval</a:t>
            </a:r>
            <a:r>
              <a:rPr lang="en-US" dirty="0"/>
              <a:t>,</a:t>
            </a:r>
            <a:r>
              <a:rPr lang="en-US" i="1" dirty="0"/>
              <a:t> 	</a:t>
            </a:r>
            <a:r>
              <a:rPr lang="en-US" dirty="0"/>
              <a:t>north-west coast of India. In: </a:t>
            </a:r>
            <a:r>
              <a:rPr lang="en-US" i="1" dirty="0"/>
              <a:t>Indian J. Fish., 	59(4):</a:t>
            </a:r>
            <a:r>
              <a:rPr lang="en-US" dirty="0"/>
              <a:t> </a:t>
            </a:r>
            <a:r>
              <a:rPr lang="en-US" i="1" dirty="0"/>
              <a:t>29-34, 2012.</a:t>
            </a:r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47973526"/>
      </p:ext>
    </p:extLst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762000"/>
            <a:ext cx="8229600" cy="5257800"/>
          </a:xfrm>
        </p:spPr>
        <p:txBody>
          <a:bodyPr>
            <a:normAutofit fontScale="92500" lnSpcReduction="20000"/>
          </a:bodyPr>
          <a:lstStyle/>
          <a:p>
            <a:r>
              <a:rPr lang="en-US" dirty="0"/>
              <a:t> RADHAKRISHNAN, E. V., (1996). Lobster farming 	in India. In: Bull. Cent. Mar. Fish. Res. Inst., 	1996, 48: 96 – 98.</a:t>
            </a:r>
          </a:p>
          <a:p>
            <a:endParaRPr lang="en-US" dirty="0"/>
          </a:p>
          <a:p>
            <a:r>
              <a:rPr lang="en-US" dirty="0" err="1"/>
              <a:t>Vjayakumaran</a:t>
            </a:r>
            <a:r>
              <a:rPr lang="en-US" dirty="0"/>
              <a:t>, M., and E. V. </a:t>
            </a:r>
            <a:r>
              <a:rPr lang="en-US" dirty="0" err="1"/>
              <a:t>Radhakrishnan</a:t>
            </a:r>
            <a:r>
              <a:rPr lang="en-US" dirty="0"/>
              <a:t>., 	(1998) </a:t>
            </a:r>
            <a:r>
              <a:rPr lang="en-US" i="1" dirty="0"/>
              <a:t>Lobster culture and live transport.</a:t>
            </a:r>
            <a:r>
              <a:rPr lang="en-US" dirty="0"/>
              <a:t> </a:t>
            </a:r>
            <a:r>
              <a:rPr lang="en-US" b="1" dirty="0"/>
              <a:t>In</a:t>
            </a:r>
            <a:r>
              <a:rPr lang="en-US" dirty="0"/>
              <a:t>: 	Proceedings of the Workshop National 	Aquaculture Week. </a:t>
            </a:r>
            <a:r>
              <a:rPr lang="en-US" dirty="0" err="1"/>
              <a:t>Sakthivel</a:t>
            </a:r>
            <a:r>
              <a:rPr lang="en-US" dirty="0"/>
              <a:t>, 	M and </a:t>
            </a:r>
            <a:r>
              <a:rPr lang="en-US" dirty="0" err="1"/>
              <a:t>Vivekanandan</a:t>
            </a:r>
            <a:r>
              <a:rPr lang="en-US" dirty="0"/>
              <a:t>, E and </a:t>
            </a:r>
            <a:r>
              <a:rPr lang="en-US" dirty="0" err="1"/>
              <a:t>Rajagopalan</a:t>
            </a:r>
            <a:r>
              <a:rPr lang="en-US" dirty="0"/>
              <a:t>, 	M and </a:t>
            </a:r>
            <a:r>
              <a:rPr lang="en-US" dirty="0" err="1"/>
              <a:t>Meiyappan</a:t>
            </a:r>
            <a:r>
              <a:rPr lang="en-US" dirty="0"/>
              <a:t>, M </a:t>
            </a:r>
            <a:r>
              <a:rPr lang="en-US" dirty="0" err="1"/>
              <a:t>M</a:t>
            </a:r>
            <a:r>
              <a:rPr lang="en-US" dirty="0"/>
              <a:t> and </a:t>
            </a:r>
            <a:r>
              <a:rPr lang="en-US" dirty="0" err="1"/>
              <a:t>Paulraj</a:t>
            </a:r>
            <a:r>
              <a:rPr lang="en-US" dirty="0"/>
              <a:t>, 	Rand Ramamurthy, S and </a:t>
            </a:r>
            <a:r>
              <a:rPr lang="en-US" dirty="0" err="1"/>
              <a:t>Alagaraja</a:t>
            </a:r>
            <a:r>
              <a:rPr lang="en-US" dirty="0"/>
              <a:t>, 	K,</a:t>
            </a:r>
            <a:r>
              <a:rPr lang="en-US" b="1" dirty="0"/>
              <a:t>(eds.)</a:t>
            </a:r>
            <a:r>
              <a:rPr lang="en-US" dirty="0"/>
              <a:t> The Aquaculture Foundation of India, 	Chennai, pp. 97-103</a:t>
            </a:r>
          </a:p>
          <a:p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47817603"/>
      </p:ext>
    </p:extLst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9218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-18143"/>
            <a:ext cx="9144000" cy="6915630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4" name="Rectangle 3"/>
          <p:cNvSpPr/>
          <p:nvPr/>
        </p:nvSpPr>
        <p:spPr>
          <a:xfrm>
            <a:off x="381000" y="685800"/>
            <a:ext cx="8382000" cy="110799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6600" dirty="0">
                <a:solidFill>
                  <a:srgbClr val="FF0000"/>
                </a:solidFill>
                <a:latin typeface="Bernard MT Condensed" pitchFamily="18" charset="0"/>
                <a:cs typeface="Aharoni" pitchFamily="2" charset="-79"/>
              </a:rPr>
              <a:t>Thanks…</a:t>
            </a:r>
          </a:p>
        </p:txBody>
      </p:sp>
    </p:spTree>
    <p:extLst>
      <p:ext uri="{BB962C8B-B14F-4D97-AF65-F5344CB8AC3E}">
        <p14:creationId xmlns:p14="http://schemas.microsoft.com/office/powerpoint/2010/main" val="4010919523"/>
      </p:ext>
    </p:extLst>
  </p:cSld>
  <p:clrMapOvr>
    <a:masterClrMapping/>
  </p:clrMapOvr>
</p:sld>
</file>

<file path=ppt/theme/_rels/theme2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_rels/theme3.xml.rels><?xml version="1.0" encoding="UTF-8" standalone="yes"?>
<Relationships xmlns="http://schemas.openxmlformats.org/package/2006/relationships"><Relationship Id="rId1" Type="http://schemas.openxmlformats.org/officeDocument/2006/relationships/image" Target="../media/image2.jpeg"/></Relationships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Solstice">
  <a:themeElements>
    <a:clrScheme name="Solstice">
      <a:dk1>
        <a:sysClr val="windowText" lastClr="000000"/>
      </a:dk1>
      <a:lt1>
        <a:sysClr val="window" lastClr="FFFFFF"/>
      </a:lt1>
      <a:dk2>
        <a:srgbClr val="4F271C"/>
      </a:dk2>
      <a:lt2>
        <a:srgbClr val="E7DEC9"/>
      </a:lt2>
      <a:accent1>
        <a:srgbClr val="3891A7"/>
      </a:accent1>
      <a:accent2>
        <a:srgbClr val="FEB80A"/>
      </a:accent2>
      <a:accent3>
        <a:srgbClr val="C32D2E"/>
      </a:accent3>
      <a:accent4>
        <a:srgbClr val="84AA33"/>
      </a:accent4>
      <a:accent5>
        <a:srgbClr val="964305"/>
      </a:accent5>
      <a:accent6>
        <a:srgbClr val="475A8D"/>
      </a:accent6>
      <a:hlink>
        <a:srgbClr val="8DC765"/>
      </a:hlink>
      <a:folHlink>
        <a:srgbClr val="AA8A14"/>
      </a:folHlink>
    </a:clrScheme>
    <a:fontScheme name="Solstice">
      <a:majorFont>
        <a:latin typeface="Gill Sans MT"/>
        <a:ea typeface=""/>
        <a:cs typeface=""/>
        <a:font script="Grek" typeface="Corbel"/>
        <a:font script="Cyrl" typeface="Corbel"/>
        <a:font script="Jpan" typeface="HGｺﾞｼｯｸE"/>
        <a:font script="Hang" typeface="휴먼매직체"/>
        <a:font script="Hans" typeface="华文中宋"/>
        <a:font script="Hant" typeface="微軟正黑體"/>
        <a:font script="Arab" typeface="Majalla UI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Gill Sans MT"/>
        <a:ea typeface=""/>
        <a:cs typeface=""/>
        <a:font script="Grek" typeface="Corbel"/>
        <a:font script="Cyrl" typeface="Corbel"/>
        <a:font script="Jpan" typeface="HGｺﾞｼｯｸE"/>
        <a:font script="Hang" typeface="HY엽서L"/>
        <a:font script="Hans" typeface="华文中宋"/>
        <a:font script="Hant" typeface="微軟正黑體"/>
        <a:font script="Arab" typeface="Majalla UI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Solstice">
      <a:fillStyleLst>
        <a:solidFill>
          <a:schemeClr val="phClr"/>
        </a:solidFill>
        <a:gradFill rotWithShape="1">
          <a:gsLst>
            <a:gs pos="0">
              <a:schemeClr val="phClr">
                <a:tint val="35000"/>
                <a:satMod val="253000"/>
              </a:schemeClr>
            </a:gs>
            <a:gs pos="50000">
              <a:schemeClr val="phClr">
                <a:tint val="42000"/>
                <a:satMod val="255000"/>
              </a:schemeClr>
            </a:gs>
            <a:gs pos="97000">
              <a:schemeClr val="phClr">
                <a:tint val="53000"/>
                <a:satMod val="260000"/>
              </a:schemeClr>
            </a:gs>
            <a:gs pos="100000">
              <a:schemeClr val="phClr">
                <a:tint val="56000"/>
                <a:satMod val="275000"/>
              </a:schemeClr>
            </a:gs>
          </a:gsLst>
          <a:path path="circle">
            <a:fillToRect l="50000" t="50000" r="50000" b="50000"/>
          </a:path>
        </a:gradFill>
        <a:gradFill rotWithShape="1">
          <a:gsLst>
            <a:gs pos="0">
              <a:schemeClr val="phClr">
                <a:tint val="92000"/>
                <a:satMod val="170000"/>
              </a:schemeClr>
            </a:gs>
            <a:gs pos="15000">
              <a:schemeClr val="phClr">
                <a:tint val="92000"/>
                <a:shade val="99000"/>
                <a:satMod val="170000"/>
              </a:schemeClr>
            </a:gs>
            <a:gs pos="62000">
              <a:schemeClr val="phClr">
                <a:tint val="96000"/>
                <a:shade val="80000"/>
                <a:satMod val="170000"/>
              </a:schemeClr>
            </a:gs>
            <a:gs pos="97000">
              <a:schemeClr val="phClr">
                <a:tint val="98000"/>
                <a:shade val="63000"/>
                <a:satMod val="170000"/>
              </a:schemeClr>
            </a:gs>
            <a:gs pos="100000">
              <a:schemeClr val="phClr">
                <a:shade val="62000"/>
                <a:satMod val="170000"/>
              </a:schemeClr>
            </a:gs>
          </a:gsLst>
          <a:path path="circle">
            <a:fillToRect l="50000" t="50000" r="50000" b="50000"/>
          </a:path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63500" dist="25400" dir="5400000" rotWithShape="0">
              <a:srgbClr val="000000">
                <a:alpha val="43137"/>
              </a:srgbClr>
            </a:outerShdw>
          </a:effectLst>
        </a:effectStyle>
        <a:effectStyle>
          <a:effectLst>
            <a:outerShdw blurRad="63500" dist="25400" dir="5400000" rotWithShape="0">
              <a:srgbClr val="000000">
                <a:alpha val="43137"/>
              </a:srgbClr>
            </a:outerShdw>
          </a:effectLst>
          <a:scene3d>
            <a:camera prst="orthographicFront" fov="0">
              <a:rot lat="0" lon="0" rev="0"/>
            </a:camera>
            <a:lightRig rig="brightRoom" dir="tl">
              <a:rot lat="0" lon="0" rev="8700000"/>
            </a:lightRig>
          </a:scene3d>
          <a:sp3d contourW="12700">
            <a:bevelT w="0" h="0"/>
            <a:contourClr>
              <a:schemeClr val="phClr">
                <a:shade val="80000"/>
              </a:schemeClr>
            </a:contourClr>
          </a:sp3d>
        </a:effectStyle>
        <a:effectStyle>
          <a:effectLst>
            <a:outerShdw blurRad="63500" dist="25400" dir="5400000" rotWithShape="0">
              <a:srgbClr val="000000">
                <a:alpha val="43137"/>
              </a:srgbClr>
            </a:outerShdw>
          </a:effectLst>
          <a:scene3d>
            <a:camera prst="orthographicFront" fov="0">
              <a:rot lat="0" lon="0" rev="0"/>
            </a:camera>
            <a:lightRig rig="brightRoom" dir="tl">
              <a:rot lat="0" lon="0" rev="5400000"/>
            </a:lightRig>
          </a:scene3d>
          <a:sp3d contourW="12700">
            <a:bevelT w="25400" h="50800" prst="angle"/>
            <a:contourClr>
              <a:schemeClr val="phClr"/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60000"/>
                <a:satMod val="355000"/>
              </a:schemeClr>
            </a:gs>
            <a:gs pos="40000">
              <a:schemeClr val="phClr">
                <a:tint val="85000"/>
                <a:satMod val="320000"/>
              </a:schemeClr>
            </a:gs>
            <a:gs pos="100000">
              <a:schemeClr val="phClr">
                <a:shade val="55000"/>
                <a:satMod val="300000"/>
              </a:schemeClr>
            </a:gs>
          </a:gsLst>
          <a:path path="circle">
            <a:fillToRect l="-24500" t="-20000" r="124500" b="120000"/>
          </a:path>
        </a:gradFill>
        <a:blipFill>
          <a:blip xmlns:r="http://schemas.openxmlformats.org/officeDocument/2006/relationships" r:embed="rId1">
            <a:duotone>
              <a:schemeClr val="phClr">
                <a:shade val="9000"/>
                <a:satMod val="300000"/>
              </a:schemeClr>
              <a:schemeClr val="phClr">
                <a:tint val="90000"/>
                <a:satMod val="225000"/>
              </a:schemeClr>
            </a:duotone>
          </a:blip>
          <a:tile tx="0" ty="0" sx="90000" sy="90000" flip="xy" algn="tl"/>
        </a:blip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Executive">
  <a:themeElements>
    <a:clrScheme name="Executive">
      <a:dk1>
        <a:sysClr val="windowText" lastClr="000000"/>
      </a:dk1>
      <a:lt1>
        <a:sysClr val="window" lastClr="FFFFFF"/>
      </a:lt1>
      <a:dk2>
        <a:srgbClr val="2F5897"/>
      </a:dk2>
      <a:lt2>
        <a:srgbClr val="E4E9EF"/>
      </a:lt2>
      <a:accent1>
        <a:srgbClr val="6076B4"/>
      </a:accent1>
      <a:accent2>
        <a:srgbClr val="9C5252"/>
      </a:accent2>
      <a:accent3>
        <a:srgbClr val="E68422"/>
      </a:accent3>
      <a:accent4>
        <a:srgbClr val="846648"/>
      </a:accent4>
      <a:accent5>
        <a:srgbClr val="63891F"/>
      </a:accent5>
      <a:accent6>
        <a:srgbClr val="758085"/>
      </a:accent6>
      <a:hlink>
        <a:srgbClr val="3399FF"/>
      </a:hlink>
      <a:folHlink>
        <a:srgbClr val="B2B2B2"/>
      </a:folHlink>
    </a:clrScheme>
    <a:fontScheme name="Executive">
      <a:majorFont>
        <a:latin typeface="Century Gothic"/>
        <a:ea typeface=""/>
        <a:cs typeface=""/>
        <a:font script="Jpan" typeface="HGｺﾞｼｯｸM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Palatino Linotype"/>
        <a:ea typeface=""/>
        <a:cs typeface=""/>
        <a:font script="Jpan" typeface="HGS明朝E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Browalli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inorFont>
    </a:fontScheme>
    <a:fmtScheme name="Executiv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8575" cap="flat" cmpd="sng" algn="ctr">
          <a:solidFill>
            <a:schemeClr val="phClr"/>
          </a:solidFill>
          <a:prstDash val="solid"/>
        </a:ln>
        <a:ln w="508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50000">
              <a:schemeClr val="phClr">
                <a:tint val="80000"/>
                <a:satMod val="250000"/>
              </a:schemeClr>
            </a:gs>
            <a:gs pos="76000">
              <a:schemeClr val="phClr">
                <a:tint val="90000"/>
                <a:shade val="90000"/>
                <a:satMod val="200000"/>
              </a:schemeClr>
            </a:gs>
            <a:gs pos="92000">
              <a:schemeClr val="phClr">
                <a:tint val="90000"/>
                <a:shade val="70000"/>
                <a:satMod val="250000"/>
              </a:schemeClr>
            </a:gs>
          </a:gsLst>
          <a:path path="circle">
            <a:fillToRect l="50000" t="50000" r="50000" b="50000"/>
          </a:path>
        </a:gradFill>
        <a:blipFill>
          <a:blip xmlns:r="http://schemas.openxmlformats.org/officeDocument/2006/relationships" r:embed="rId1">
            <a:duotone>
              <a:schemeClr val="phClr">
                <a:tint val="95000"/>
              </a:schemeClr>
              <a:schemeClr val="phClr">
                <a:shade val="90000"/>
              </a:schemeClr>
            </a:duotone>
          </a:blip>
          <a:tile tx="0" ty="0" sx="100000" sy="100000" flip="none" algn="tl"/>
        </a:blip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1223</TotalTime>
  <Words>1833</Words>
  <Application>Microsoft Office PowerPoint</Application>
  <PresentationFormat>On-screen Show (4:3)</PresentationFormat>
  <Paragraphs>176</Paragraphs>
  <Slides>38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11</vt:i4>
      </vt:variant>
      <vt:variant>
        <vt:lpstr>Theme</vt:lpstr>
      </vt:variant>
      <vt:variant>
        <vt:i4>3</vt:i4>
      </vt:variant>
      <vt:variant>
        <vt:lpstr>Slide Titles</vt:lpstr>
      </vt:variant>
      <vt:variant>
        <vt:i4>38</vt:i4>
      </vt:variant>
    </vt:vector>
  </HeadingPairs>
  <TitlesOfParts>
    <vt:vector size="52" baseType="lpstr">
      <vt:lpstr>Aharoni</vt:lpstr>
      <vt:lpstr>Arial</vt:lpstr>
      <vt:lpstr>Bernard MT Condensed</vt:lpstr>
      <vt:lpstr>Calibri</vt:lpstr>
      <vt:lpstr>Century Gothic</vt:lpstr>
      <vt:lpstr>Courier New</vt:lpstr>
      <vt:lpstr>Gill Sans MT</vt:lpstr>
      <vt:lpstr>Palatino Linotype</vt:lpstr>
      <vt:lpstr>Verdana</vt:lpstr>
      <vt:lpstr>Wingdings</vt:lpstr>
      <vt:lpstr>Wingdings 2</vt:lpstr>
      <vt:lpstr>Office Theme</vt:lpstr>
      <vt:lpstr>Solstice</vt:lpstr>
      <vt:lpstr>Executive</vt:lpstr>
      <vt:lpstr>Mud crab culture </vt:lpstr>
      <vt:lpstr>Introduction: </vt:lpstr>
      <vt:lpstr>Global distribution </vt:lpstr>
      <vt:lpstr>PowerPoint Presentation</vt:lpstr>
      <vt:lpstr>PowerPoint Presentation</vt:lpstr>
      <vt:lpstr>PowerPoint Presentation</vt:lpstr>
      <vt:lpstr>Biology: </vt:lpstr>
      <vt:lpstr>Mating: 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 Farming of Mud Crabs:  </vt:lpstr>
      <vt:lpstr> Grow-out method:  </vt:lpstr>
      <vt:lpstr>PowerPoint Presentation</vt:lpstr>
      <vt:lpstr>PowerPoint Presentation</vt:lpstr>
      <vt:lpstr>Fattening: 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Constraints: </vt:lpstr>
      <vt:lpstr> References:  </vt:lpstr>
      <vt:lpstr>Culture of Lobster: </vt:lpstr>
      <vt:lpstr>Culture Of Lobster: </vt:lpstr>
      <vt:lpstr>Commercially important species of spiny lobster </vt:lpstr>
      <vt:lpstr>PowerPoint Presentation</vt:lpstr>
      <vt:lpstr>Biology:</vt:lpstr>
      <vt:lpstr>Life cycle:</vt:lpstr>
      <vt:lpstr>Lobster farming:</vt:lpstr>
      <vt:lpstr>Optimum water parameters:</vt:lpstr>
      <vt:lpstr>PowerPoint Presentation</vt:lpstr>
      <vt:lpstr>Cage culture:</vt:lpstr>
      <vt:lpstr>References: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Mud crab culture and Fattening</dc:title>
  <dc:creator>Mitesh</dc:creator>
  <cp:lastModifiedBy>HP</cp:lastModifiedBy>
  <cp:revision>80</cp:revision>
  <dcterms:created xsi:type="dcterms:W3CDTF">2006-08-16T00:00:00Z</dcterms:created>
  <dcterms:modified xsi:type="dcterms:W3CDTF">2020-04-13T04:59:50Z</dcterms:modified>
</cp:coreProperties>
</file>