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7132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92063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37438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8726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32559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7281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14249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9569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9345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97490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88537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55D55-D91F-438B-8D59-606BD3A6F5E2}" type="datetimeFigureOut">
              <a:rPr lang="en-IN" smtClean="0"/>
              <a:t>27-04-2020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22289-36E2-4859-84EE-24BD9A650B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02966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571967"/>
            <a:ext cx="9144000" cy="599646"/>
          </a:xfrm>
        </p:spPr>
        <p:txBody>
          <a:bodyPr>
            <a:normAutofit/>
          </a:bodyPr>
          <a:lstStyle/>
          <a:p>
            <a:r>
              <a:rPr lang="en-IN" sz="3600" b="1" dirty="0" smtClean="0">
                <a:solidFill>
                  <a:srgbClr val="FF0000"/>
                </a:solidFill>
              </a:rPr>
              <a:t>D-Value, Z-Value, F-Value &amp; 12-D Concept</a:t>
            </a:r>
            <a:endParaRPr lang="en-IN" sz="3600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IN" dirty="0" smtClean="0"/>
              <a:t>By </a:t>
            </a:r>
          </a:p>
          <a:p>
            <a:r>
              <a:rPr lang="en-IN" dirty="0" smtClean="0"/>
              <a:t>Dr. Abhishek Thakur</a:t>
            </a:r>
          </a:p>
          <a:p>
            <a:r>
              <a:rPr lang="en-IN" dirty="0" smtClean="0"/>
              <a:t>(Assistant Professor)</a:t>
            </a:r>
          </a:p>
          <a:p>
            <a:r>
              <a:rPr lang="en-IN" dirty="0" smtClean="0"/>
              <a:t>College of Fisheries, Kishanganj</a:t>
            </a:r>
          </a:p>
          <a:p>
            <a:r>
              <a:rPr lang="en-IN" dirty="0" smtClean="0"/>
              <a:t>BASU, Patna</a:t>
            </a:r>
            <a:endParaRPr lang="en-IN" dirty="0"/>
          </a:p>
        </p:txBody>
      </p:sp>
      <p:pic>
        <p:nvPicPr>
          <p:cNvPr id="11266" name="Picture 2" descr="New Work-Top Electric Home Canning Machine. 99mm Diameter Can ..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8841" y="2506571"/>
            <a:ext cx="2869635" cy="384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Assortment Cans Canned Different Types Fish | Royalty-Free Stock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87"/>
          <a:stretch/>
        </p:blipFill>
        <p:spPr bwMode="auto">
          <a:xfrm>
            <a:off x="0" y="2747963"/>
            <a:ext cx="3563596" cy="2314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36" y="452927"/>
            <a:ext cx="1332607" cy="992675"/>
          </a:xfrm>
          <a:prstGeom prst="rect">
            <a:avLst/>
          </a:prstGeom>
        </p:spPr>
      </p:pic>
      <p:pic>
        <p:nvPicPr>
          <p:cNvPr id="7" name="Picture 6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1327" y="521293"/>
            <a:ext cx="1185810" cy="1050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41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200" dirty="0" smtClean="0">
                <a:solidFill>
                  <a:srgbClr val="FF0000"/>
                </a:solidFill>
              </a:rPr>
              <a:t>Survival of Bacterial Spores during heat processing (Decimal Reduction)</a:t>
            </a:r>
            <a:endParaRPr lang="en-IN" sz="3200" dirty="0">
              <a:solidFill>
                <a:srgbClr val="FF0000"/>
              </a:solidFill>
            </a:endParaRPr>
          </a:p>
        </p:txBody>
      </p:sp>
      <p:sp>
        <p:nvSpPr>
          <p:cNvPr id="44" name="Content Placeholder 4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Thermal destruction of bacteria or spores takes place in definite pattern.</a:t>
            </a:r>
          </a:p>
          <a:p>
            <a:pPr algn="just"/>
            <a:r>
              <a:rPr lang="en-IN" dirty="0" smtClean="0">
                <a:solidFill>
                  <a:srgbClr val="FF0000"/>
                </a:solidFill>
              </a:rPr>
              <a:t>Suspension of bacterial spores </a:t>
            </a:r>
            <a:r>
              <a:rPr lang="en-IN" dirty="0" smtClean="0"/>
              <a:t>exposed to constant lethal temp.</a:t>
            </a:r>
          </a:p>
          <a:p>
            <a:pPr algn="just"/>
            <a:r>
              <a:rPr lang="en-IN" dirty="0" smtClean="0"/>
              <a:t>Logarithms of the number of the surviving spores are plotted against time on linear scale (or the number of survivors in a log scale against time in linear scale) a straight line graph will be obtained.</a:t>
            </a:r>
          </a:p>
          <a:p>
            <a:pPr algn="just"/>
            <a:endParaRPr lang="en-IN" dirty="0" smtClean="0"/>
          </a:p>
          <a:p>
            <a:pPr algn="just"/>
            <a:endParaRPr lang="en-IN" dirty="0" smtClean="0"/>
          </a:p>
          <a:p>
            <a:pPr algn="just"/>
            <a:endParaRPr lang="en-IN" dirty="0" smtClean="0"/>
          </a:p>
          <a:p>
            <a:pPr algn="just"/>
            <a:endParaRPr lang="en-IN" dirty="0" smtClean="0"/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52342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12" y="365125"/>
            <a:ext cx="11981204" cy="1325563"/>
          </a:xfrm>
        </p:spPr>
        <p:txBody>
          <a:bodyPr>
            <a:normAutofit/>
          </a:bodyPr>
          <a:lstStyle/>
          <a:p>
            <a:pPr algn="ctr"/>
            <a:r>
              <a:rPr lang="en-IN" sz="4000" dirty="0" smtClean="0">
                <a:solidFill>
                  <a:srgbClr val="FF0000"/>
                </a:solidFill>
              </a:rPr>
              <a:t>Thermal Death Rate Curve or Decimal Reduction Time Curve or Survival Curve</a:t>
            </a:r>
            <a:endParaRPr lang="en-IN" sz="4000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The </a:t>
            </a:r>
            <a:r>
              <a:rPr lang="en-IN" dirty="0" smtClean="0">
                <a:solidFill>
                  <a:srgbClr val="FF0000"/>
                </a:solidFill>
              </a:rPr>
              <a:t>slope of the curve </a:t>
            </a:r>
            <a:r>
              <a:rPr lang="en-IN" dirty="0" smtClean="0"/>
              <a:t>_ </a:t>
            </a:r>
          </a:p>
          <a:p>
            <a:pPr marL="0" indent="0">
              <a:buNone/>
            </a:pPr>
            <a:r>
              <a:rPr lang="en-IN" dirty="0" smtClean="0"/>
              <a:t>Decimal Reduction Time (D) or</a:t>
            </a:r>
          </a:p>
          <a:p>
            <a:pPr marL="0" indent="0">
              <a:buNone/>
            </a:pPr>
            <a:r>
              <a:rPr lang="en-IN" dirty="0" smtClean="0"/>
              <a:t>Death Rate.</a:t>
            </a:r>
          </a:p>
          <a:p>
            <a:pPr marL="0" indent="0">
              <a:buNone/>
            </a:pPr>
            <a:r>
              <a:rPr lang="en-IN" dirty="0" smtClean="0"/>
              <a:t> </a:t>
            </a:r>
            <a:endParaRPr lang="en-IN" dirty="0"/>
          </a:p>
        </p:txBody>
      </p:sp>
      <p:pic>
        <p:nvPicPr>
          <p:cNvPr id="6" name="Content Placeholder 3" descr="Thermal Destruction of Microorganisms | Food Scien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480" y="2579451"/>
            <a:ext cx="422732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905854" y="3452501"/>
            <a:ext cx="380287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 smtClean="0"/>
              <a:t>D is equal to </a:t>
            </a:r>
            <a:r>
              <a:rPr lang="en-IN" dirty="0" smtClean="0">
                <a:solidFill>
                  <a:srgbClr val="FF0000"/>
                </a:solidFill>
              </a:rPr>
              <a:t>time in minutes required to reduce the number of survivors to one tenth of the original</a:t>
            </a:r>
            <a:r>
              <a:rPr lang="en-IN" dirty="0" smtClean="0"/>
              <a:t> at a specified temperature.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 smtClean="0"/>
              <a:t>Time required for the curve to traverse one log cycle.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/>
              <a:t>D</a:t>
            </a:r>
            <a:r>
              <a:rPr lang="en-US" baseline="-25000" dirty="0" smtClean="0"/>
              <a:t>121</a:t>
            </a:r>
            <a:r>
              <a:rPr lang="en-US" dirty="0" smtClean="0"/>
              <a:t>˚C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/>
              <a:t>Higher the load longer the time.</a:t>
            </a:r>
            <a:r>
              <a:rPr lang="en-IN" dirty="0" smtClean="0"/>
              <a:t>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46296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6146" name="Picture 2" descr="Course:FNH200/Lessons/Lesson 06 - UBC Wiki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885" y="2093720"/>
            <a:ext cx="5804994" cy="446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761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D Value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Organism </a:t>
            </a:r>
            <a:r>
              <a:rPr lang="en-US" dirty="0"/>
              <a:t>						</a:t>
            </a:r>
            <a:r>
              <a:rPr lang="en-US" dirty="0" smtClean="0"/>
              <a:t>D value min @ 121.1˚C</a:t>
            </a:r>
            <a:endParaRPr lang="en-IN" dirty="0"/>
          </a:p>
          <a:p>
            <a:r>
              <a:rPr lang="en-US" i="1" dirty="0"/>
              <a:t>Bacillus </a:t>
            </a:r>
            <a:r>
              <a:rPr lang="en-US" i="1" dirty="0" err="1"/>
              <a:t>Stearothermophilus</a:t>
            </a:r>
            <a:r>
              <a:rPr lang="en-US" dirty="0"/>
              <a:t>				4-5</a:t>
            </a:r>
            <a:endParaRPr lang="en-IN" dirty="0"/>
          </a:p>
          <a:p>
            <a:r>
              <a:rPr lang="en-US" i="1" dirty="0" smtClean="0"/>
              <a:t>C. </a:t>
            </a:r>
            <a:r>
              <a:rPr lang="en-US" i="1" dirty="0" err="1" smtClean="0"/>
              <a:t>thermosaccharolyticum</a:t>
            </a:r>
            <a:r>
              <a:rPr lang="en-US" dirty="0" smtClean="0"/>
              <a:t>				3-4</a:t>
            </a:r>
            <a:endParaRPr lang="en-IN" dirty="0" smtClean="0"/>
          </a:p>
          <a:p>
            <a:r>
              <a:rPr lang="en-IN" i="1" dirty="0" err="1" smtClean="0"/>
              <a:t>Desulfotomaculum</a:t>
            </a:r>
            <a:r>
              <a:rPr lang="en-US" i="1" dirty="0" smtClean="0"/>
              <a:t> </a:t>
            </a:r>
            <a:r>
              <a:rPr lang="en-US" i="1" dirty="0" err="1" smtClean="0"/>
              <a:t>nigrificancs</a:t>
            </a:r>
            <a:r>
              <a:rPr lang="en-US" dirty="0" smtClean="0"/>
              <a:t>				2-3</a:t>
            </a:r>
            <a:endParaRPr lang="en-US" i="1" dirty="0" smtClean="0"/>
          </a:p>
          <a:p>
            <a:r>
              <a:rPr lang="en-US" i="1" dirty="0" smtClean="0"/>
              <a:t>Clostridium </a:t>
            </a:r>
            <a:r>
              <a:rPr lang="en-US" i="1" dirty="0"/>
              <a:t>botulinum </a:t>
            </a:r>
            <a:r>
              <a:rPr lang="en-US" dirty="0"/>
              <a:t>type A &amp; B			</a:t>
            </a:r>
            <a:r>
              <a:rPr lang="en-US" dirty="0" smtClean="0"/>
              <a:t>	0.1-0.25</a:t>
            </a:r>
            <a:endParaRPr lang="en-IN" dirty="0"/>
          </a:p>
          <a:p>
            <a:r>
              <a:rPr lang="en-IN" i="1" dirty="0">
                <a:latin typeface="Arial" panose="020B0604020202020204" pitchFamily="34" charset="0"/>
              </a:rPr>
              <a:t>C. </a:t>
            </a:r>
            <a:r>
              <a:rPr lang="en-IN" i="1" dirty="0" err="1">
                <a:latin typeface="Arial" panose="020B0604020202020204" pitchFamily="34" charset="0"/>
              </a:rPr>
              <a:t>sporogenes</a:t>
            </a:r>
            <a:r>
              <a:rPr lang="en-IN" i="1" dirty="0">
                <a:latin typeface="Arial" panose="020B0604020202020204" pitchFamily="34" charset="0"/>
              </a:rPr>
              <a:t> </a:t>
            </a:r>
            <a:r>
              <a:rPr lang="en-IN" dirty="0">
                <a:latin typeface="Arial" panose="020B0604020202020204" pitchFamily="34" charset="0"/>
              </a:rPr>
              <a:t>(P.A. 3679</a:t>
            </a:r>
            <a:r>
              <a:rPr lang="en-IN" dirty="0" smtClean="0">
                <a:latin typeface="Arial" panose="020B0604020202020204" pitchFamily="34" charset="0"/>
              </a:rPr>
              <a:t>)				</a:t>
            </a:r>
            <a:r>
              <a:rPr lang="en-IN" dirty="0">
                <a:latin typeface="Arial" panose="020B0604020202020204" pitchFamily="34" charset="0"/>
              </a:rPr>
              <a:t> 0.1 - 1.5</a:t>
            </a:r>
          </a:p>
          <a:p>
            <a:r>
              <a:rPr lang="en-IN" i="1" dirty="0">
                <a:latin typeface="Arial" panose="020B0604020202020204" pitchFamily="34" charset="0"/>
              </a:rPr>
              <a:t>B. </a:t>
            </a:r>
            <a:r>
              <a:rPr lang="en-IN" i="1" dirty="0" err="1" smtClean="0">
                <a:latin typeface="Arial" panose="020B0604020202020204" pitchFamily="34" charset="0"/>
              </a:rPr>
              <a:t>coagulans</a:t>
            </a:r>
            <a:r>
              <a:rPr lang="en-IN" i="1" dirty="0" smtClean="0">
                <a:latin typeface="Arial" panose="020B0604020202020204" pitchFamily="34" charset="0"/>
              </a:rPr>
              <a:t>						</a:t>
            </a:r>
            <a:r>
              <a:rPr lang="en-IN" dirty="0" smtClean="0">
                <a:latin typeface="Arial" panose="020B0604020202020204" pitchFamily="34" charset="0"/>
              </a:rPr>
              <a:t> </a:t>
            </a:r>
            <a:r>
              <a:rPr lang="en-IN" dirty="0">
                <a:latin typeface="Arial" panose="020B0604020202020204" pitchFamily="34" charset="0"/>
              </a:rPr>
              <a:t>0.01 - </a:t>
            </a:r>
            <a:r>
              <a:rPr lang="en-IN" dirty="0" smtClean="0">
                <a:latin typeface="Arial" panose="020B0604020202020204" pitchFamily="34" charset="0"/>
              </a:rPr>
              <a:t>0.07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59233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Thermal Death Time Curve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</a:rPr>
              <a:t>Thermal death time (TDT) time in minutes required to inactivate an </a:t>
            </a:r>
            <a:r>
              <a:rPr lang="en-IN" dirty="0" err="1" smtClean="0">
                <a:solidFill>
                  <a:srgbClr val="FF0000"/>
                </a:solidFill>
              </a:rPr>
              <a:t>arbitory</a:t>
            </a:r>
            <a:r>
              <a:rPr lang="en-IN" dirty="0" smtClean="0">
                <a:solidFill>
                  <a:srgbClr val="FF0000"/>
                </a:solidFill>
              </a:rPr>
              <a:t> chosen number of spores of a given bacteria at a specified temperature.</a:t>
            </a:r>
          </a:p>
          <a:p>
            <a:r>
              <a:rPr lang="en-IN" dirty="0" smtClean="0">
                <a:solidFill>
                  <a:srgbClr val="FF0000"/>
                </a:solidFill>
              </a:rPr>
              <a:t>Thermal </a:t>
            </a:r>
            <a:r>
              <a:rPr lang="en-IN" dirty="0" smtClean="0">
                <a:solidFill>
                  <a:srgbClr val="FF0000"/>
                </a:solidFill>
              </a:rPr>
              <a:t>death time are plotted on log scale against corresponding temperature in linear scale</a:t>
            </a:r>
            <a:r>
              <a:rPr lang="en-IN" dirty="0" smtClean="0"/>
              <a:t>.</a:t>
            </a:r>
          </a:p>
          <a:p>
            <a:r>
              <a:rPr lang="en-IN" dirty="0" smtClean="0"/>
              <a:t>Logarithms of death times can be plotted against corresponding temperature, both on linear scale.</a:t>
            </a:r>
          </a:p>
          <a:p>
            <a:r>
              <a:rPr lang="en-IN" dirty="0" smtClean="0"/>
              <a:t>A straight line graphs_ Thermal Death Time Curve (TDT curve)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69866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TDT Curve</a:t>
            </a:r>
            <a:endParaRPr lang="en-IN" dirty="0">
              <a:solidFill>
                <a:srgbClr val="FF0000"/>
              </a:solidFill>
            </a:endParaRPr>
          </a:p>
        </p:txBody>
      </p:sp>
      <p:pic>
        <p:nvPicPr>
          <p:cNvPr id="5122" name="Picture 2" descr="http://www.fao.org/3/R6918E/R6918E02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672" y="2307364"/>
            <a:ext cx="4558882" cy="441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omputer Simulation of Thermal Processing for Food | IntechOp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595" y="1819274"/>
            <a:ext cx="4905286" cy="503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0018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Z Value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The slope of the TDT curve is defined as “Z” which is equal to the number of degrees on the temperature scale when the curve traverse one log cycle.</a:t>
            </a:r>
          </a:p>
          <a:p>
            <a:pPr algn="just"/>
            <a:r>
              <a:rPr lang="en-IN" dirty="0" smtClean="0"/>
              <a:t>Z is the change in temperature necessary to cause a ten fold change in D-value.</a:t>
            </a:r>
          </a:p>
          <a:p>
            <a:pPr algn="just"/>
            <a:r>
              <a:rPr lang="en-IN" dirty="0"/>
              <a:t> </a:t>
            </a:r>
            <a:r>
              <a:rPr lang="en-IN" dirty="0" smtClean="0"/>
              <a:t>The value of Z for C. botulinum is </a:t>
            </a:r>
            <a:r>
              <a:rPr lang="en-IN" dirty="0" smtClean="0">
                <a:solidFill>
                  <a:srgbClr val="FF0000"/>
                </a:solidFill>
              </a:rPr>
              <a:t>10˚C</a:t>
            </a:r>
          </a:p>
          <a:p>
            <a:pPr algn="just"/>
            <a:r>
              <a:rPr lang="en-IN" dirty="0" smtClean="0"/>
              <a:t>Every 10˚C change in temperature there is a ten fold change </a:t>
            </a:r>
          </a:p>
          <a:p>
            <a:pPr marL="0" indent="0" algn="just">
              <a:buNone/>
            </a:pPr>
            <a:r>
              <a:rPr lang="en-IN" dirty="0"/>
              <a:t> </a:t>
            </a:r>
            <a:r>
              <a:rPr lang="en-IN" dirty="0" smtClean="0"/>
              <a:t>   In its death rate.</a:t>
            </a:r>
          </a:p>
          <a:p>
            <a:pPr algn="just"/>
            <a:r>
              <a:rPr lang="en-IN" i="1" dirty="0" smtClean="0"/>
              <a:t>B. subtilis </a:t>
            </a:r>
            <a:r>
              <a:rPr lang="en-IN" dirty="0" smtClean="0"/>
              <a:t>has Z value of </a:t>
            </a:r>
            <a:r>
              <a:rPr lang="en-IN" dirty="0" smtClean="0">
                <a:solidFill>
                  <a:srgbClr val="FF0000"/>
                </a:solidFill>
              </a:rPr>
              <a:t>6.5˚</a:t>
            </a:r>
            <a:endParaRPr lang="en-IN" dirty="0">
              <a:solidFill>
                <a:srgbClr val="FF0000"/>
              </a:solidFill>
            </a:endParaRPr>
          </a:p>
        </p:txBody>
      </p:sp>
      <p:pic>
        <p:nvPicPr>
          <p:cNvPr id="11" name="Picture 4" descr="Computer Simulation of Thermal Processing for Food | IntechOp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8938" y="4597637"/>
            <a:ext cx="2247544" cy="2097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624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F Value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>
                <a:solidFill>
                  <a:srgbClr val="FF0000"/>
                </a:solidFill>
              </a:rPr>
              <a:t>Sterilizing value</a:t>
            </a:r>
            <a:r>
              <a:rPr lang="en-IN" dirty="0" smtClean="0"/>
              <a:t>_ time in minutes required to kill an organism in a specific medium at 121.1˚C (TDT).</a:t>
            </a:r>
          </a:p>
          <a:p>
            <a:pPr algn="just"/>
            <a:r>
              <a:rPr lang="en-US" dirty="0" smtClean="0"/>
              <a:t>When the Z value of the process is 10˚C, F is denoted as </a:t>
            </a:r>
            <a:r>
              <a:rPr lang="en-US" dirty="0" err="1" smtClean="0"/>
              <a:t>Fo</a:t>
            </a:r>
            <a:r>
              <a:rPr lang="en-US" dirty="0" smtClean="0"/>
              <a:t>. </a:t>
            </a:r>
          </a:p>
          <a:p>
            <a:pPr algn="just"/>
            <a:r>
              <a:rPr lang="en-US" dirty="0" smtClean="0"/>
              <a:t>The unit of sterilization is </a:t>
            </a:r>
            <a:r>
              <a:rPr lang="en-US" dirty="0" err="1" smtClean="0"/>
              <a:t>Fo</a:t>
            </a:r>
            <a:r>
              <a:rPr lang="en-US" dirty="0" smtClean="0"/>
              <a:t>. </a:t>
            </a:r>
            <a:r>
              <a:rPr lang="en-US" dirty="0" err="1" smtClean="0"/>
              <a:t>Fo</a:t>
            </a:r>
            <a:r>
              <a:rPr lang="en-US" dirty="0" smtClean="0"/>
              <a:t> can </a:t>
            </a:r>
            <a:r>
              <a:rPr lang="en-US" dirty="0"/>
              <a:t>be defined as the </a:t>
            </a:r>
            <a:r>
              <a:rPr lang="en-US" dirty="0">
                <a:solidFill>
                  <a:srgbClr val="FF0000"/>
                </a:solidFill>
              </a:rPr>
              <a:t>integrated heating effect received by all points </a:t>
            </a:r>
            <a:r>
              <a:rPr lang="en-US" dirty="0"/>
              <a:t>inside the </a:t>
            </a:r>
            <a:r>
              <a:rPr lang="en-US" dirty="0" smtClean="0"/>
              <a:t>can.</a:t>
            </a:r>
          </a:p>
          <a:p>
            <a:pPr algn="just"/>
            <a:r>
              <a:rPr lang="en-US" dirty="0" err="1" smtClean="0"/>
              <a:t>Fo</a:t>
            </a:r>
            <a:r>
              <a:rPr lang="en-US" dirty="0" smtClean="0"/>
              <a:t> value of 1 is equivalent to holding the product at 121.1˚C for one minutes.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39602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F Value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dirty="0"/>
              <a:t>Do for </a:t>
            </a:r>
            <a:r>
              <a:rPr lang="en-US" i="1" dirty="0"/>
              <a:t>B. </a:t>
            </a:r>
            <a:r>
              <a:rPr lang="en-US" i="1" dirty="0" err="1"/>
              <a:t>Stearothermophilus</a:t>
            </a:r>
            <a:r>
              <a:rPr lang="en-US" i="1" dirty="0"/>
              <a:t> </a:t>
            </a:r>
            <a:r>
              <a:rPr lang="en-US" dirty="0"/>
              <a:t>to be 5 min. &amp; initial number (No) in the container to be 10,000, if it was required to reduce this number to one (</a:t>
            </a:r>
            <a:r>
              <a:rPr lang="en-US" dirty="0" err="1"/>
              <a:t>Nt</a:t>
            </a:r>
            <a:r>
              <a:rPr lang="en-US" dirty="0"/>
              <a:t>) in the heat process, four decimal reduction would be needed. The time at 121.1℃ would be 4 x Do = 4 x 5 = 20 min. the number of decimal reductions required is given </a:t>
            </a:r>
            <a:r>
              <a:rPr lang="en-US" dirty="0" smtClean="0"/>
              <a:t>by</a:t>
            </a:r>
          </a:p>
          <a:p>
            <a:pPr algn="just"/>
            <a:endParaRPr lang="en-US" dirty="0"/>
          </a:p>
          <a:p>
            <a:pPr algn="just"/>
            <a:r>
              <a:rPr lang="en-US" dirty="0" smtClean="0"/>
              <a:t>log No/</a:t>
            </a:r>
            <a:r>
              <a:rPr lang="en-US" dirty="0" err="1" smtClean="0"/>
              <a:t>Nt</a:t>
            </a:r>
            <a:r>
              <a:rPr lang="en-US" dirty="0" smtClean="0"/>
              <a:t> = </a:t>
            </a:r>
            <a:r>
              <a:rPr lang="en-US" dirty="0" err="1" smtClean="0"/>
              <a:t>logNo-logNt</a:t>
            </a:r>
            <a:r>
              <a:rPr lang="en-US" dirty="0" smtClean="0"/>
              <a:t> = 4-0 = 4</a:t>
            </a:r>
          </a:p>
          <a:p>
            <a:pPr algn="just"/>
            <a:endParaRPr lang="en-US" dirty="0"/>
          </a:p>
          <a:p>
            <a:pPr algn="just"/>
            <a:r>
              <a:rPr lang="en-US" dirty="0" smtClean="0"/>
              <a:t>This log No/</a:t>
            </a:r>
            <a:r>
              <a:rPr lang="en-US" dirty="0" err="1" smtClean="0"/>
              <a:t>Nt</a:t>
            </a:r>
            <a:r>
              <a:rPr lang="en-US" dirty="0" smtClean="0"/>
              <a:t> some times refereed as “order of process” factor of “m” &amp; the value of the product of m &amp; Do is called “Process value” or “F value” i.e. </a:t>
            </a:r>
            <a:r>
              <a:rPr lang="en-US" dirty="0" err="1" smtClean="0"/>
              <a:t>Fo</a:t>
            </a:r>
            <a:r>
              <a:rPr lang="en-US" dirty="0" smtClean="0"/>
              <a:t>=</a:t>
            </a:r>
            <a:r>
              <a:rPr lang="en-US" dirty="0" err="1" smtClean="0"/>
              <a:t>mDo</a:t>
            </a:r>
            <a:endParaRPr lang="en-IN" dirty="0" smtClean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85639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12- D Concept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dirty="0" smtClean="0"/>
              <a:t>Method </a:t>
            </a:r>
            <a:r>
              <a:rPr lang="en-US" dirty="0"/>
              <a:t>of expressing process lethality requirement. </a:t>
            </a:r>
            <a:endParaRPr lang="en-US" dirty="0" smtClean="0"/>
          </a:p>
          <a:p>
            <a:pPr algn="just"/>
            <a:r>
              <a:rPr lang="en-US" dirty="0" smtClean="0"/>
              <a:t>Most </a:t>
            </a:r>
            <a:r>
              <a:rPr lang="en-US" dirty="0"/>
              <a:t>frequently bacteria found in low acid as well as medium acid food is </a:t>
            </a:r>
            <a:r>
              <a:rPr lang="en-US" i="1" dirty="0" smtClean="0"/>
              <a:t>C. </a:t>
            </a:r>
            <a:r>
              <a:rPr lang="en-US" i="1" dirty="0"/>
              <a:t>botulinum </a:t>
            </a:r>
            <a:r>
              <a:rPr lang="en-US" dirty="0"/>
              <a:t>which is having ability to produce a deadly lethal toxin in the food. </a:t>
            </a:r>
            <a:endParaRPr lang="en-US" dirty="0" smtClean="0"/>
          </a:p>
          <a:p>
            <a:pPr algn="just"/>
            <a:r>
              <a:rPr lang="en-US" dirty="0" smtClean="0"/>
              <a:t>Therefore</a:t>
            </a:r>
            <a:r>
              <a:rPr lang="en-US" dirty="0"/>
              <a:t>, the modern canning practices demands a reduction in </a:t>
            </a:r>
            <a:r>
              <a:rPr lang="en-US" i="1" dirty="0"/>
              <a:t>C. botulinum </a:t>
            </a:r>
            <a:r>
              <a:rPr lang="en-US" dirty="0"/>
              <a:t>spores by a factor of 10</a:t>
            </a:r>
            <a:r>
              <a:rPr lang="en-US" baseline="30000" dirty="0"/>
              <a:t>12 </a:t>
            </a:r>
            <a:r>
              <a:rPr lang="en-US" dirty="0" smtClean="0"/>
              <a:t>in such </a:t>
            </a:r>
            <a:r>
              <a:rPr lang="en-US" dirty="0"/>
              <a:t>food. </a:t>
            </a:r>
            <a:endParaRPr lang="en-US" dirty="0" smtClean="0"/>
          </a:p>
          <a:p>
            <a:pPr algn="just"/>
            <a:r>
              <a:rPr lang="en-US" dirty="0" smtClean="0"/>
              <a:t>This </a:t>
            </a:r>
            <a:r>
              <a:rPr lang="en-US" dirty="0"/>
              <a:t>means that </a:t>
            </a:r>
            <a:r>
              <a:rPr lang="en-US" dirty="0">
                <a:solidFill>
                  <a:srgbClr val="FF0000"/>
                </a:solidFill>
              </a:rPr>
              <a:t>probability of survival spores must be reduce to one can in a billion (i.e., 10</a:t>
            </a:r>
            <a:r>
              <a:rPr lang="en-US" baseline="30000" dirty="0">
                <a:solidFill>
                  <a:srgbClr val="FF0000"/>
                </a:solidFill>
              </a:rPr>
              <a:t>12</a:t>
            </a:r>
            <a:r>
              <a:rPr lang="en-US" dirty="0">
                <a:solidFill>
                  <a:srgbClr val="FF0000"/>
                </a:solidFill>
              </a:rPr>
              <a:t>). </a:t>
            </a:r>
            <a:endParaRPr lang="en-US" dirty="0" smtClean="0">
              <a:solidFill>
                <a:srgbClr val="FF0000"/>
              </a:solidFill>
            </a:endParaRPr>
          </a:p>
          <a:p>
            <a:pPr algn="just"/>
            <a:r>
              <a:rPr lang="en-US" dirty="0" smtClean="0"/>
              <a:t>Thus</a:t>
            </a:r>
            <a:r>
              <a:rPr lang="en-US" dirty="0"/>
              <a:t>, if there were one spores of </a:t>
            </a:r>
            <a:r>
              <a:rPr lang="en-US" i="1" dirty="0"/>
              <a:t>C. botulinum</a:t>
            </a:r>
            <a:r>
              <a:rPr lang="en-US" dirty="0"/>
              <a:t> initially in the container.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03967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12- D Concept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		m    </a:t>
            </a:r>
            <a:r>
              <a:rPr lang="en-US" dirty="0"/>
              <a:t>=   log No/</a:t>
            </a:r>
            <a:r>
              <a:rPr lang="en-US" dirty="0" err="1"/>
              <a:t>Nt</a:t>
            </a:r>
            <a:r>
              <a:rPr lang="en-US" dirty="0"/>
              <a:t>   =   log 1 – log 10</a:t>
            </a:r>
            <a:r>
              <a:rPr lang="en-US" baseline="30000" dirty="0"/>
              <a:t>12</a:t>
            </a:r>
            <a:r>
              <a:rPr lang="en-US" dirty="0"/>
              <a:t>   =   12 </a:t>
            </a:r>
            <a:endParaRPr lang="en-US" dirty="0" smtClean="0"/>
          </a:p>
          <a:p>
            <a:r>
              <a:rPr lang="en-US" dirty="0" err="1"/>
              <a:t>Fo</a:t>
            </a:r>
            <a:r>
              <a:rPr lang="en-US" dirty="0"/>
              <a:t>   =   m Do   = 12 x 0.21   =   2.52 min</a:t>
            </a:r>
            <a:endParaRPr lang="en-IN" dirty="0"/>
          </a:p>
          <a:p>
            <a:r>
              <a:rPr lang="en-US" dirty="0" smtClean="0"/>
              <a:t>it </a:t>
            </a:r>
            <a:r>
              <a:rPr lang="en-US" dirty="0"/>
              <a:t>is more correctly written</a:t>
            </a:r>
            <a:endParaRPr lang="en-IN" dirty="0"/>
          </a:p>
          <a:p>
            <a:r>
              <a:rPr lang="en-US" dirty="0" smtClean="0"/>
              <a:t>F</a:t>
            </a:r>
            <a:r>
              <a:rPr lang="en-US" dirty="0"/>
              <a:t>	</a:t>
            </a:r>
            <a:r>
              <a:rPr lang="en-US" dirty="0" smtClean="0"/>
              <a:t>  	 =   </a:t>
            </a:r>
            <a:r>
              <a:rPr lang="en-US" dirty="0"/>
              <a:t>2.52 min.</a:t>
            </a:r>
            <a:endParaRPr lang="en-IN" dirty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</a:t>
            </a:r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1358780" y="3413198"/>
            <a:ext cx="833125" cy="39052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/>
              </a:rPr>
              <a:t>   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/>
              </a:rPr>
              <a:t>C. </a:t>
            </a:r>
            <a:r>
              <a:rPr lang="en-US" sz="800" i="1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/>
              </a:rPr>
              <a:t>botulinum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IN" sz="1100" i="1" dirty="0">
              <a:effectLst/>
              <a:ea typeface="Calibri" panose="020F0502020204030204" pitchFamily="34" charset="0"/>
              <a:cs typeface="Mangal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/>
              </a:rPr>
              <a:t>    121.1℃</a:t>
            </a:r>
            <a:endParaRPr lang="en-IN" sz="1100" dirty="0">
              <a:effectLst/>
              <a:ea typeface="Calibri" panose="020F0502020204030204" pitchFamily="34" charset="0"/>
              <a:cs typeface="Mangal"/>
            </a:endParaRPr>
          </a:p>
        </p:txBody>
      </p:sp>
    </p:spTree>
    <p:extLst>
      <p:ext uri="{BB962C8B-B14F-4D97-AF65-F5344CB8AC3E}">
        <p14:creationId xmlns:p14="http://schemas.microsoft.com/office/powerpoint/2010/main" val="9631647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12- D Concept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IN" dirty="0" smtClean="0"/>
              <a:t>D value of C. botulinum = 0.21</a:t>
            </a:r>
          </a:p>
          <a:p>
            <a:r>
              <a:rPr lang="en-IN" dirty="0" smtClean="0"/>
              <a:t>Factor of </a:t>
            </a:r>
            <a:r>
              <a:rPr lang="en-US" dirty="0" smtClean="0"/>
              <a:t>10</a:t>
            </a:r>
            <a:r>
              <a:rPr lang="en-US" baseline="30000" dirty="0" smtClean="0"/>
              <a:t>12  =</a:t>
            </a:r>
            <a:r>
              <a:rPr lang="en-US" dirty="0" smtClean="0"/>
              <a:t> 12 x 0.21 = 2.52 min</a:t>
            </a:r>
            <a:endParaRPr lang="en-IN" dirty="0" smtClean="0"/>
          </a:p>
          <a:p>
            <a:endParaRPr lang="en-IN" dirty="0" smtClean="0"/>
          </a:p>
          <a:p>
            <a:pPr marL="0" indent="0">
              <a:buNone/>
            </a:pPr>
            <a:r>
              <a:rPr lang="en-IN" dirty="0">
                <a:latin typeface="Arial" panose="020B0604020202020204" pitchFamily="34" charset="0"/>
              </a:rPr>
              <a:t>				t</a:t>
            </a:r>
          </a:p>
          <a:p>
            <a:pPr marL="0" indent="0">
              <a:buNone/>
            </a:pPr>
            <a:r>
              <a:rPr lang="en-IN" dirty="0">
                <a:latin typeface="Arial" panose="020B0604020202020204" pitchFamily="34" charset="0"/>
              </a:rPr>
              <a:t>		D=</a:t>
            </a:r>
          </a:p>
          <a:p>
            <a:pPr marL="0" indent="0">
              <a:buNone/>
            </a:pPr>
            <a:r>
              <a:rPr lang="en-IN" dirty="0">
                <a:latin typeface="Arial" panose="020B0604020202020204" pitchFamily="34" charset="0"/>
              </a:rPr>
              <a:t>			           </a:t>
            </a:r>
            <a:r>
              <a:rPr lang="en-IN" dirty="0" err="1">
                <a:latin typeface="Arial" panose="020B0604020202020204" pitchFamily="34" charset="0"/>
              </a:rPr>
              <a:t>log</a:t>
            </a:r>
            <a:r>
              <a:rPr lang="en-IN" sz="2000" dirty="0" err="1">
                <a:latin typeface="Arial" panose="020B0604020202020204" pitchFamily="34" charset="0"/>
              </a:rPr>
              <a:t>a</a:t>
            </a:r>
            <a:r>
              <a:rPr lang="en-IN" dirty="0">
                <a:latin typeface="Arial" panose="020B0604020202020204" pitchFamily="34" charset="0"/>
              </a:rPr>
              <a:t>- log </a:t>
            </a:r>
            <a:r>
              <a:rPr lang="en-IN" sz="1800" dirty="0">
                <a:latin typeface="Arial" panose="020B0604020202020204" pitchFamily="34" charset="0"/>
              </a:rPr>
              <a:t>b</a:t>
            </a:r>
          </a:p>
          <a:p>
            <a:pPr marL="0" indent="0">
              <a:buNone/>
            </a:pPr>
            <a:endParaRPr lang="en-IN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IN" dirty="0">
                <a:latin typeface="Arial" panose="020B0604020202020204" pitchFamily="34" charset="0"/>
              </a:rPr>
              <a:t>t= time of heating</a:t>
            </a:r>
          </a:p>
          <a:p>
            <a:pPr marL="0" indent="0">
              <a:buNone/>
            </a:pPr>
            <a:r>
              <a:rPr lang="en-IN" dirty="0">
                <a:latin typeface="Arial" panose="020B0604020202020204" pitchFamily="34" charset="0"/>
              </a:rPr>
              <a:t>a= initial number of spores</a:t>
            </a:r>
          </a:p>
          <a:p>
            <a:pPr marL="0" indent="0">
              <a:buNone/>
            </a:pPr>
            <a:r>
              <a:rPr lang="en-IN" dirty="0">
                <a:latin typeface="Arial" panose="020B0604020202020204" pitchFamily="34" charset="0"/>
              </a:rPr>
              <a:t>b=number of survivors</a:t>
            </a:r>
          </a:p>
          <a:p>
            <a:pPr marL="0" indent="0">
              <a:buNone/>
            </a:pPr>
            <a:r>
              <a:rPr lang="en-US" dirty="0"/>
              <a:t>	</a:t>
            </a:r>
            <a:endParaRPr lang="en-IN" dirty="0"/>
          </a:p>
          <a:p>
            <a:endParaRPr lang="en-IN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3213219" y="3486684"/>
            <a:ext cx="3324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4011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IN" dirty="0" smtClean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43740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687</Words>
  <Application>Microsoft Office PowerPoint</Application>
  <PresentationFormat>Widescreen</PresentationFormat>
  <Paragraphs>82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Mangal</vt:lpstr>
      <vt:lpstr>Times New Roman</vt:lpstr>
      <vt:lpstr>Office Theme</vt:lpstr>
      <vt:lpstr>D-Value, Z-Value, F-Value &amp; 12-D Concept</vt:lpstr>
      <vt:lpstr>Survival of Bacterial Spores during heat processing (Decimal Reduction)</vt:lpstr>
      <vt:lpstr>Thermal Death Rate Curve or Decimal Reduction Time Curve or Survival Curve</vt:lpstr>
      <vt:lpstr>PowerPoint Presentation</vt:lpstr>
      <vt:lpstr>D Value</vt:lpstr>
      <vt:lpstr>Thermal Death Time Curve</vt:lpstr>
      <vt:lpstr>TDT Curve</vt:lpstr>
      <vt:lpstr>Z Value</vt:lpstr>
      <vt:lpstr>F Value</vt:lpstr>
      <vt:lpstr>F Value</vt:lpstr>
      <vt:lpstr>12- D Concept</vt:lpstr>
      <vt:lpstr>12- D Concept</vt:lpstr>
      <vt:lpstr>12- D Concept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D-Value, Z-Value, F-Value &amp; 12-D Concept</dc:title>
  <dc:creator>HP</dc:creator>
  <cp:lastModifiedBy>HP</cp:lastModifiedBy>
  <cp:revision>1</cp:revision>
  <dcterms:created xsi:type="dcterms:W3CDTF">2020-04-27T04:34:30Z</dcterms:created>
  <dcterms:modified xsi:type="dcterms:W3CDTF">2020-04-27T04:36:06Z</dcterms:modified>
</cp:coreProperties>
</file>