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710" y="-23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5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502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5814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057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349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371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356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138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69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143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260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0999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4473" y="1027521"/>
            <a:ext cx="7930343" cy="137631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rial Rounded MT Bold" panose="020F0704030504030204" pitchFamily="34" charset="0"/>
              </a:rPr>
              <a:t>Diseases of skin 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39738" y="3624349"/>
            <a:ext cx="4289367" cy="181217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anose="020B0604020202020204" pitchFamily="34" charset="0"/>
              </a:rPr>
              <a:t>By- </a:t>
            </a:r>
            <a:r>
              <a:rPr lang="en-U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anose="020B0604020202020204" pitchFamily="34" charset="0"/>
              </a:rPr>
              <a:t>Dr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anose="020B0604020202020204" pitchFamily="34" charset="0"/>
              </a:rPr>
              <a:t>sonam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anose="020B0604020202020204" pitchFamily="34" charset="0"/>
              </a:rPr>
              <a:t>bhatt</a:t>
            </a:r>
            <a:endPara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anose="020B0604020202020204" pitchFamily="34" charset="0"/>
              </a:rPr>
              <a:t>Assistant professor </a:t>
            </a:r>
          </a:p>
          <a:p>
            <a:pPr algn="ctr">
              <a:lnSpc>
                <a:spcPct val="100000"/>
              </a:lnSpc>
            </a:pPr>
            <a:r>
              <a:rPr lang="en-U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anose="020B0604020202020204" pitchFamily="34" charset="0"/>
              </a:rPr>
              <a:t>Vmd</a:t>
            </a:r>
            <a:endPara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anose="020B0604020202020204" pitchFamily="34" charset="0"/>
              </a:rPr>
              <a:t>Basu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anose="020B0604020202020204" pitchFamily="34" charset="0"/>
              </a:rPr>
              <a:t>patna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445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801278" y="262347"/>
            <a:ext cx="10652289" cy="599705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Crust (scab)</a:t>
            </a:r>
            <a:r>
              <a:rPr lang="en-US" sz="2400" dirty="0" smtClean="0">
                <a:latin typeface="Arial Rounded MT Bold" pitchFamily="34" charset="0"/>
              </a:rPr>
              <a:t> – dried discharge of exudate on the skin</a:t>
            </a:r>
          </a:p>
          <a:p>
            <a:pPr algn="just"/>
            <a:r>
              <a:rPr lang="en-US" sz="2400" dirty="0" smtClean="0">
                <a:latin typeface="Arial Rounded MT Bold" pitchFamily="34" charset="0"/>
              </a:rPr>
              <a:t>Ex – sheep scab, </a:t>
            </a:r>
            <a:r>
              <a:rPr lang="en-US" sz="2400" dirty="0" err="1" smtClean="0">
                <a:latin typeface="Arial Rounded MT Bold" pitchFamily="34" charset="0"/>
              </a:rPr>
              <a:t>dermatophyllosis</a:t>
            </a:r>
            <a:r>
              <a:rPr lang="en-US" sz="2400" dirty="0" smtClean="0">
                <a:latin typeface="Arial Rounded MT Bold" pitchFamily="34" charset="0"/>
              </a:rPr>
              <a:t>, ringworm crust</a:t>
            </a:r>
          </a:p>
          <a:p>
            <a:pPr algn="just"/>
            <a:r>
              <a:rPr lang="en-US" sz="2400" dirty="0" smtClean="0">
                <a:latin typeface="Arial Rounded MT Bold" pitchFamily="34" charset="0"/>
              </a:rPr>
              <a:t>Crust which result from slough due to burn is known as </a:t>
            </a:r>
            <a:r>
              <a:rPr lang="en-US" sz="2400" dirty="0" err="1" smtClean="0">
                <a:latin typeface="Arial Rounded MT Bold" pitchFamily="34" charset="0"/>
              </a:rPr>
              <a:t>eschar</a:t>
            </a:r>
            <a:endParaRPr lang="en-US" sz="2400" dirty="0">
              <a:latin typeface="Arial Rounded MT Bold" pitchFamily="34" charset="0"/>
            </a:endParaRPr>
          </a:p>
          <a:p>
            <a:pPr algn="just"/>
            <a:r>
              <a:rPr lang="en-US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Erosion : </a:t>
            </a:r>
            <a:r>
              <a:rPr lang="en-US" sz="2400" dirty="0" smtClean="0">
                <a:latin typeface="Arial Rounded MT Bold" pitchFamily="34" charset="0"/>
              </a:rPr>
              <a:t>loss of superficial layer of the skin without any breach of the basement membrane. </a:t>
            </a:r>
            <a:endParaRPr lang="en-US" sz="2400" dirty="0">
              <a:latin typeface="Arial Rounded MT Bold" pitchFamily="34" charset="0"/>
            </a:endParaRPr>
          </a:p>
          <a:p>
            <a:pPr algn="just"/>
            <a:r>
              <a:rPr lang="en-US" sz="2400" dirty="0" smtClean="0">
                <a:latin typeface="Arial Rounded MT Bold" pitchFamily="34" charset="0"/>
              </a:rPr>
              <a:t>Healing tendency</a:t>
            </a:r>
            <a:endParaRPr lang="en-US" sz="2400" dirty="0">
              <a:latin typeface="Arial Rounded MT Bold" pitchFamily="34" charset="0"/>
            </a:endParaRPr>
          </a:p>
          <a:p>
            <a:pPr algn="just"/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U</a:t>
            </a:r>
            <a:r>
              <a:rPr lang="en-US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lcer : </a:t>
            </a:r>
            <a:r>
              <a:rPr lang="en-US" sz="2400" dirty="0" smtClean="0">
                <a:latin typeface="Arial Rounded MT Bold" pitchFamily="34" charset="0"/>
              </a:rPr>
              <a:t>breach in the continuity of epidermis </a:t>
            </a:r>
          </a:p>
          <a:p>
            <a:pPr algn="just"/>
            <a:r>
              <a:rPr lang="en-US" sz="2400" dirty="0" smtClean="0">
                <a:latin typeface="Arial Rounded MT Bold" pitchFamily="34" charset="0"/>
              </a:rPr>
              <a:t>Less healing tendency to heal</a:t>
            </a:r>
          </a:p>
          <a:p>
            <a:pPr algn="just"/>
            <a:r>
              <a:rPr lang="en-US" sz="2400" dirty="0" smtClean="0">
                <a:latin typeface="Arial Rounded MT Bold" pitchFamily="34" charset="0"/>
              </a:rPr>
              <a:t>May result due to break down of vesicles or pustules </a:t>
            </a:r>
          </a:p>
          <a:p>
            <a:pPr algn="just"/>
            <a:endParaRPr lang="en-IN" sz="24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69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78731" y="290628"/>
            <a:ext cx="10548594" cy="565768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Excoriation</a:t>
            </a:r>
            <a:r>
              <a:rPr lang="en-US" sz="2400" dirty="0" smtClean="0">
                <a:latin typeface="Arial Rounded MT Bold" pitchFamily="34" charset="0"/>
              </a:rPr>
              <a:t> – superficial erosion of the skin </a:t>
            </a:r>
          </a:p>
          <a:p>
            <a:r>
              <a:rPr lang="en-US" sz="2400" dirty="0" smtClean="0">
                <a:latin typeface="Arial Rounded MT Bold" pitchFamily="34" charset="0"/>
              </a:rPr>
              <a:t>Occurs due to </a:t>
            </a:r>
            <a:r>
              <a:rPr lang="en-US" sz="2400" dirty="0" err="1" smtClean="0">
                <a:latin typeface="Arial Rounded MT Bold" pitchFamily="34" charset="0"/>
              </a:rPr>
              <a:t>pruritis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</a:p>
          <a:p>
            <a:r>
              <a:rPr lang="en-US" sz="2400" dirty="0" smtClean="0">
                <a:latin typeface="Arial Rounded MT Bold" pitchFamily="34" charset="0"/>
              </a:rPr>
              <a:t>Mechanical damage by scratching is responsible for excoriation</a:t>
            </a:r>
          </a:p>
          <a:p>
            <a:r>
              <a:rPr lang="en-US" sz="2400" dirty="0" smtClean="0">
                <a:latin typeface="Arial Rounded MT Bold" pitchFamily="34" charset="0"/>
              </a:rPr>
              <a:t>Ex- </a:t>
            </a:r>
            <a:r>
              <a:rPr lang="en-US" sz="2400" i="1" dirty="0" err="1" smtClean="0">
                <a:latin typeface="Arial Rounded MT Bold" pitchFamily="34" charset="0"/>
              </a:rPr>
              <a:t>Sarcoptes</a:t>
            </a:r>
            <a:r>
              <a:rPr lang="en-US" sz="2400" dirty="0" smtClean="0">
                <a:latin typeface="Arial Rounded MT Bold" pitchFamily="34" charset="0"/>
              </a:rPr>
              <a:t> scabies </a:t>
            </a:r>
          </a:p>
          <a:p>
            <a:r>
              <a:rPr lang="en-US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Scar :</a:t>
            </a:r>
            <a:r>
              <a:rPr lang="en-US" sz="2400" dirty="0" smtClean="0">
                <a:latin typeface="Arial Rounded MT Bold" pitchFamily="34" charset="0"/>
              </a:rPr>
              <a:t> it is formed by the proliferation of fibrous tissue in an area replacing healed up lesions  </a:t>
            </a:r>
          </a:p>
          <a:p>
            <a:r>
              <a:rPr lang="en-US" sz="2400" dirty="0" smtClean="0">
                <a:latin typeface="Arial Rounded MT Bold" pitchFamily="34" charset="0"/>
              </a:rPr>
              <a:t> it is devoid of hairs &amp; atrophic</a:t>
            </a:r>
          </a:p>
          <a:p>
            <a:r>
              <a:rPr lang="en-US" sz="2400" dirty="0" smtClean="0">
                <a:latin typeface="Arial Rounded MT Bold" pitchFamily="34" charset="0"/>
              </a:rPr>
              <a:t>Scar is formed following traumatic damage, ulceration, surgical intervention &amp; </a:t>
            </a:r>
            <a:r>
              <a:rPr lang="en-US" sz="2400" dirty="0" err="1" smtClean="0">
                <a:latin typeface="Arial Rounded MT Bold" pitchFamily="34" charset="0"/>
              </a:rPr>
              <a:t>cauterisation</a:t>
            </a:r>
            <a:r>
              <a:rPr lang="en-US" sz="2400" dirty="0" smtClean="0">
                <a:latin typeface="Arial Rounded MT Bold" pitchFamily="34" charset="0"/>
              </a:rPr>
              <a:t>  </a:t>
            </a:r>
            <a:endParaRPr lang="en-IN" sz="24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880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112214" y="413176"/>
            <a:ext cx="9603275" cy="52240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Lichenification</a:t>
            </a:r>
            <a:r>
              <a:rPr lang="en-US" sz="2400" dirty="0" smtClean="0">
                <a:latin typeface="Arial Rounded MT Bold" pitchFamily="34" charset="0"/>
              </a:rPr>
              <a:t>:  thickening &amp; hardening of tissues </a:t>
            </a:r>
          </a:p>
          <a:p>
            <a:r>
              <a:rPr lang="en-US" sz="2400" dirty="0" smtClean="0">
                <a:latin typeface="Arial Rounded MT Bold" pitchFamily="34" charset="0"/>
              </a:rPr>
              <a:t>Results due to chronic inflammatory process</a:t>
            </a:r>
          </a:p>
          <a:p>
            <a:r>
              <a:rPr lang="en-US" sz="2400" dirty="0" smtClean="0">
                <a:latin typeface="Arial Rounded MT Bold" pitchFamily="34" charset="0"/>
              </a:rPr>
              <a:t>May develop following self-inflicted trauma or </a:t>
            </a:r>
            <a:r>
              <a:rPr lang="en-US" sz="2400" dirty="0" err="1" smtClean="0">
                <a:latin typeface="Arial Rounded MT Bold" pitchFamily="34" charset="0"/>
              </a:rPr>
              <a:t>ectoparasitism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</a:p>
          <a:p>
            <a:r>
              <a:rPr lang="en-US" sz="2400" i="1" dirty="0" err="1" smtClean="0">
                <a:solidFill>
                  <a:srgbClr val="FF0000"/>
                </a:solidFill>
                <a:latin typeface="Arial Rounded MT Bold" pitchFamily="34" charset="0"/>
              </a:rPr>
              <a:t>Lichenification</a:t>
            </a:r>
            <a:r>
              <a:rPr lang="en-US" sz="2400" i="1" dirty="0" smtClean="0">
                <a:solidFill>
                  <a:srgbClr val="FF0000"/>
                </a:solidFill>
                <a:latin typeface="Arial Rounded MT Bold" pitchFamily="34" charset="0"/>
              </a:rPr>
              <a:t> manifested with manifested hyperplastic changes of stratum </a:t>
            </a:r>
            <a:r>
              <a:rPr lang="en-US" sz="2400" i="1" dirty="0" err="1" smtClean="0">
                <a:solidFill>
                  <a:srgbClr val="FF0000"/>
                </a:solidFill>
                <a:latin typeface="Arial Rounded MT Bold" pitchFamily="34" charset="0"/>
              </a:rPr>
              <a:t>spinosum</a:t>
            </a:r>
            <a:r>
              <a:rPr lang="en-US" sz="2400" i="1" dirty="0" smtClean="0">
                <a:solidFill>
                  <a:srgbClr val="FF0000"/>
                </a:solidFill>
                <a:latin typeface="Arial Rounded MT Bold" pitchFamily="34" charset="0"/>
              </a:rPr>
              <a:t> is known as </a:t>
            </a:r>
            <a:r>
              <a:rPr lang="en-US" sz="2400" i="1" dirty="0" err="1" smtClean="0">
                <a:solidFill>
                  <a:srgbClr val="FF0000"/>
                </a:solidFill>
                <a:latin typeface="Arial Rounded MT Bold" pitchFamily="34" charset="0"/>
              </a:rPr>
              <a:t>acanthosis</a:t>
            </a:r>
            <a:endParaRPr lang="en-US" sz="2400" i="1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r>
              <a:rPr lang="en-US" sz="2400" b="1" i="1" dirty="0" smtClean="0">
                <a:solidFill>
                  <a:srgbClr val="FF0000"/>
                </a:solidFill>
                <a:latin typeface="Arial Rounded MT Bold" pitchFamily="34" charset="0"/>
              </a:rPr>
              <a:t>Fissure (crack, </a:t>
            </a:r>
            <a:r>
              <a:rPr lang="en-US" sz="2400" b="1" i="1" dirty="0" err="1" smtClean="0">
                <a:solidFill>
                  <a:srgbClr val="FF0000"/>
                </a:solidFill>
                <a:latin typeface="Arial Rounded MT Bold" pitchFamily="34" charset="0"/>
              </a:rPr>
              <a:t>rhagade</a:t>
            </a:r>
            <a:r>
              <a:rPr lang="en-US" sz="2400" b="1" i="1" dirty="0" smtClean="0">
                <a:solidFill>
                  <a:srgbClr val="FF0000"/>
                </a:solidFill>
                <a:latin typeface="Arial Rounded MT Bold" pitchFamily="34" charset="0"/>
              </a:rPr>
              <a:t>)</a:t>
            </a:r>
            <a:r>
              <a:rPr lang="en-US" sz="2400" i="1" dirty="0" smtClean="0">
                <a:latin typeface="Arial Rounded MT Bold" pitchFamily="34" charset="0"/>
              </a:rPr>
              <a:t>:</a:t>
            </a:r>
            <a:r>
              <a:rPr lang="en-US" sz="2400" dirty="0" smtClean="0">
                <a:latin typeface="Arial Rounded MT Bold" pitchFamily="34" charset="0"/>
              </a:rPr>
              <a:t> spilt of the skin </a:t>
            </a:r>
          </a:p>
          <a:p>
            <a:r>
              <a:rPr lang="en-US" sz="2400" dirty="0" smtClean="0">
                <a:latin typeface="Arial Rounded MT Bold" pitchFamily="34" charset="0"/>
              </a:rPr>
              <a:t>Elasticity of the skin is lost in this condition</a:t>
            </a:r>
          </a:p>
          <a:p>
            <a:r>
              <a:rPr lang="en-US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Chap:</a:t>
            </a:r>
            <a:r>
              <a:rPr lang="en-US" sz="2400" dirty="0" smtClean="0">
                <a:latin typeface="Arial Rounded MT Bold" pitchFamily="34" charset="0"/>
              </a:rPr>
              <a:t> small fissure extending to the subcutaneous layer </a:t>
            </a:r>
          </a:p>
          <a:p>
            <a:r>
              <a:rPr lang="en-US" sz="2400" dirty="0" smtClean="0">
                <a:latin typeface="Arial Rounded MT Bold" pitchFamily="34" charset="0"/>
              </a:rPr>
              <a:t>Pigmentation </a:t>
            </a:r>
            <a:endParaRPr lang="en-IN" sz="24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63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3504" y="216818"/>
            <a:ext cx="10419807" cy="61247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Arial Rounded MT Bold" pitchFamily="34" charset="0"/>
              </a:rPr>
              <a:t>Other histological lesions : </a:t>
            </a:r>
          </a:p>
          <a:p>
            <a:pPr algn="just"/>
            <a:endParaRPr lang="en-US" sz="2800" dirty="0">
              <a:latin typeface="Arial Rounded MT Bold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8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Parakeratosis</a:t>
            </a:r>
            <a:r>
              <a:rPr lang="en-US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-</a:t>
            </a:r>
            <a:r>
              <a:rPr lang="en-US" sz="2800" dirty="0" smtClean="0">
                <a:latin typeface="Arial Rounded MT Bold" pitchFamily="34" charset="0"/>
              </a:rPr>
              <a:t> imperfect </a:t>
            </a:r>
            <a:r>
              <a:rPr lang="en-US" sz="2800" dirty="0" err="1" smtClean="0">
                <a:latin typeface="Arial Rounded MT Bold" pitchFamily="34" charset="0"/>
              </a:rPr>
              <a:t>keratinisation</a:t>
            </a:r>
            <a:r>
              <a:rPr lang="en-US" sz="2800" dirty="0" smtClean="0">
                <a:latin typeface="Arial Rounded MT Bold" pitchFamily="34" charset="0"/>
              </a:rPr>
              <a:t> of corneal layer 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sz="2800" dirty="0">
              <a:latin typeface="Arial Rounded MT Bold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800" dirty="0" smtClean="0">
                <a:latin typeface="Arial Rounded MT Bold" pitchFamily="34" charset="0"/>
              </a:rPr>
              <a:t>Seen in pigs due to deficiency of skin 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sz="2800" dirty="0">
              <a:latin typeface="Arial Rounded MT Bold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Hyperkeratosis</a:t>
            </a:r>
            <a:r>
              <a:rPr lang="en-US" sz="2800" dirty="0" smtClean="0">
                <a:latin typeface="Arial Rounded MT Bold" pitchFamily="34" charset="0"/>
              </a:rPr>
              <a:t> : excessive thickening of </a:t>
            </a:r>
            <a:r>
              <a:rPr lang="en-IN" sz="2800" dirty="0" smtClean="0">
                <a:latin typeface="Arial Rounded MT Bold" pitchFamily="34" charset="0"/>
              </a:rPr>
              <a:t>stratum </a:t>
            </a:r>
            <a:r>
              <a:rPr lang="en-IN" sz="2800" dirty="0" err="1" smtClean="0">
                <a:latin typeface="Arial Rounded MT Bold" pitchFamily="34" charset="0"/>
              </a:rPr>
              <a:t>corneum</a:t>
            </a:r>
            <a:r>
              <a:rPr lang="en-IN" sz="2800" dirty="0" smtClean="0">
                <a:latin typeface="Arial Rounded MT Bold" pitchFamily="34" charset="0"/>
              </a:rPr>
              <a:t> </a:t>
            </a:r>
          </a:p>
          <a:p>
            <a:pPr algn="just"/>
            <a:endParaRPr lang="en-IN" sz="2800" dirty="0" smtClean="0">
              <a:latin typeface="Arial Rounded MT Bold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IN" sz="2800" dirty="0" smtClean="0">
                <a:latin typeface="Arial Rounded MT Bold" pitchFamily="34" charset="0"/>
              </a:rPr>
              <a:t>Occur due to inflammation, dietary deficiency or traumatisation 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IN" sz="2800" dirty="0" smtClean="0">
              <a:latin typeface="Arial Rounded MT Bold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IN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Acne : </a:t>
            </a:r>
            <a:r>
              <a:rPr lang="en-IN" sz="2800" dirty="0" smtClean="0">
                <a:latin typeface="Arial Rounded MT Bold" pitchFamily="34" charset="0"/>
              </a:rPr>
              <a:t>inflammation of hair follicle </a:t>
            </a:r>
            <a:endParaRPr lang="en-US" sz="2800" dirty="0" smtClean="0">
              <a:latin typeface="Arial Rounded MT Bold" pitchFamily="34" charset="0"/>
            </a:endParaRPr>
          </a:p>
          <a:p>
            <a:pPr algn="just"/>
            <a:endParaRPr lang="en-IN" sz="28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670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3897" y="549996"/>
            <a:ext cx="7409468" cy="104923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IN" dirty="0" err="1" smtClean="0">
                <a:latin typeface="Arial Rounded MT Bold" pitchFamily="34" charset="0"/>
              </a:rPr>
              <a:t>Pruritis</a:t>
            </a:r>
            <a:r>
              <a:rPr lang="en-IN" dirty="0" smtClean="0">
                <a:latin typeface="Arial Rounded MT Bold" pitchFamily="34" charset="0"/>
              </a:rPr>
              <a:t> ( Itching)</a:t>
            </a:r>
            <a:endParaRPr lang="en-IN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2726" y="1883757"/>
            <a:ext cx="10228231" cy="426252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en-IN" sz="2400" dirty="0" smtClean="0">
                <a:latin typeface="Arial Rounded MT Bold" pitchFamily="34" charset="0"/>
              </a:rPr>
              <a:t>Sensation that gives rise to the desire of scratching </a:t>
            </a:r>
          </a:p>
          <a:p>
            <a:pPr algn="just"/>
            <a:r>
              <a:rPr lang="en-IN" sz="2400" dirty="0" smtClean="0">
                <a:solidFill>
                  <a:srgbClr val="FF0000"/>
                </a:solidFill>
                <a:latin typeface="Arial Rounded MT Bold" pitchFamily="34" charset="0"/>
              </a:rPr>
              <a:t>Peripheral or central in origin </a:t>
            </a:r>
          </a:p>
          <a:p>
            <a:pPr algn="just"/>
            <a:r>
              <a:rPr lang="en-IN" sz="2400" dirty="0" smtClean="0">
                <a:latin typeface="Arial Rounded MT Bold" pitchFamily="34" charset="0"/>
              </a:rPr>
              <a:t>Peripheral </a:t>
            </a:r>
            <a:r>
              <a:rPr lang="en-IN" sz="2400" dirty="0" err="1" smtClean="0">
                <a:latin typeface="Arial Rounded MT Bold" pitchFamily="34" charset="0"/>
              </a:rPr>
              <a:t>pruritis</a:t>
            </a:r>
            <a:r>
              <a:rPr lang="en-IN" sz="2400" dirty="0" smtClean="0">
                <a:latin typeface="Arial Rounded MT Bold" pitchFamily="34" charset="0"/>
              </a:rPr>
              <a:t>: </a:t>
            </a:r>
          </a:p>
          <a:p>
            <a:pPr algn="just"/>
            <a:r>
              <a:rPr lang="en-IN" sz="2400" dirty="0" smtClean="0">
                <a:latin typeface="Arial Rounded MT Bold" pitchFamily="34" charset="0"/>
              </a:rPr>
              <a:t>Many </a:t>
            </a:r>
            <a:r>
              <a:rPr lang="en-IN" sz="2400" dirty="0" err="1" smtClean="0">
                <a:latin typeface="Arial Rounded MT Bold" pitchFamily="34" charset="0"/>
              </a:rPr>
              <a:t>ectoparasite</a:t>
            </a:r>
            <a:r>
              <a:rPr lang="en-IN" sz="2400" dirty="0" smtClean="0">
                <a:latin typeface="Arial Rounded MT Bold" pitchFamily="34" charset="0"/>
              </a:rPr>
              <a:t> </a:t>
            </a:r>
            <a:r>
              <a:rPr lang="en-IN" sz="2400" dirty="0" err="1" smtClean="0">
                <a:latin typeface="Arial Rounded MT Bold" pitchFamily="34" charset="0"/>
              </a:rPr>
              <a:t>eg</a:t>
            </a:r>
            <a:r>
              <a:rPr lang="en-IN" sz="2400" dirty="0" smtClean="0">
                <a:latin typeface="Arial Rounded MT Bold" pitchFamily="34" charset="0"/>
              </a:rPr>
              <a:t> </a:t>
            </a:r>
            <a:r>
              <a:rPr lang="en-IN" sz="2400" dirty="0" err="1" smtClean="0">
                <a:latin typeface="Arial Rounded MT Bold" pitchFamily="34" charset="0"/>
              </a:rPr>
              <a:t>sarcoptes</a:t>
            </a:r>
            <a:r>
              <a:rPr lang="en-IN" sz="2400" dirty="0" smtClean="0">
                <a:latin typeface="Arial Rounded MT Bold" pitchFamily="34" charset="0"/>
              </a:rPr>
              <a:t>, </a:t>
            </a:r>
            <a:r>
              <a:rPr lang="en-IN" sz="2400" dirty="0" err="1" smtClean="0">
                <a:latin typeface="Arial Rounded MT Bold" pitchFamily="34" charset="0"/>
              </a:rPr>
              <a:t>notoedres</a:t>
            </a:r>
            <a:r>
              <a:rPr lang="en-IN" sz="2400" dirty="0" smtClean="0">
                <a:latin typeface="Arial Rounded MT Bold" pitchFamily="34" charset="0"/>
              </a:rPr>
              <a:t>, ticks </a:t>
            </a:r>
            <a:r>
              <a:rPr lang="en-IN" sz="2400" dirty="0" err="1" smtClean="0">
                <a:latin typeface="Arial Rounded MT Bold" pitchFamily="34" charset="0"/>
              </a:rPr>
              <a:t>etc</a:t>
            </a:r>
            <a:r>
              <a:rPr lang="en-IN" sz="2400" dirty="0" smtClean="0">
                <a:latin typeface="Arial Rounded MT Bold" pitchFamily="34" charset="0"/>
              </a:rPr>
              <a:t> may produce irritation of epidermis &amp; resultant itching </a:t>
            </a:r>
          </a:p>
          <a:p>
            <a:pPr algn="just"/>
            <a:r>
              <a:rPr lang="en-IN" sz="2400" dirty="0" smtClean="0">
                <a:latin typeface="Arial Rounded MT Bold" pitchFamily="34" charset="0"/>
              </a:rPr>
              <a:t>Deep seated lesions do not produce itching </a:t>
            </a:r>
          </a:p>
          <a:p>
            <a:pPr algn="just"/>
            <a:r>
              <a:rPr lang="en-IN" sz="2400" dirty="0" smtClean="0">
                <a:latin typeface="Arial Rounded MT Bold" pitchFamily="34" charset="0"/>
              </a:rPr>
              <a:t>Mainly observed in </a:t>
            </a:r>
            <a:r>
              <a:rPr lang="en-IN" sz="2400" dirty="0" err="1" smtClean="0">
                <a:latin typeface="Arial Rounded MT Bold" pitchFamily="34" charset="0"/>
              </a:rPr>
              <a:t>muco</a:t>
            </a:r>
            <a:r>
              <a:rPr lang="en-IN" sz="2400" dirty="0" smtClean="0">
                <a:latin typeface="Arial Rounded MT Bold" pitchFamily="34" charset="0"/>
              </a:rPr>
              <a:t>- cutaneous junction (plenty of pain receptors )</a:t>
            </a:r>
            <a:endParaRPr lang="en-IN" sz="24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763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7883" y="537328"/>
            <a:ext cx="9603275" cy="4769963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2400" b="1" dirty="0" smtClean="0">
                <a:solidFill>
                  <a:srgbClr val="FF0000"/>
                </a:solidFill>
                <a:latin typeface="Arial Rounded MT Bold" pitchFamily="34" charset="0"/>
              </a:rPr>
              <a:t>Central </a:t>
            </a:r>
            <a:r>
              <a:rPr lang="en-IN" sz="2400" b="1" dirty="0" err="1" smtClean="0">
                <a:solidFill>
                  <a:srgbClr val="FF0000"/>
                </a:solidFill>
                <a:latin typeface="Arial Rounded MT Bold" pitchFamily="34" charset="0"/>
              </a:rPr>
              <a:t>pruritis</a:t>
            </a:r>
            <a:r>
              <a:rPr lang="en-IN" sz="2400" b="1" dirty="0" smtClean="0">
                <a:solidFill>
                  <a:srgbClr val="FF0000"/>
                </a:solidFill>
                <a:latin typeface="Arial Rounded MT Bold" pitchFamily="34" charset="0"/>
              </a:rPr>
              <a:t>: </a:t>
            </a:r>
            <a:r>
              <a:rPr lang="en-IN" sz="2400" dirty="0" smtClean="0">
                <a:latin typeface="Arial Rounded MT Bold" pitchFamily="34" charset="0"/>
              </a:rPr>
              <a:t>stimulation of itching centre in the </a:t>
            </a:r>
            <a:r>
              <a:rPr lang="en-IN" sz="2400" dirty="0" err="1" smtClean="0">
                <a:latin typeface="Arial Rounded MT Bold" pitchFamily="34" charset="0"/>
              </a:rPr>
              <a:t>medula</a:t>
            </a:r>
            <a:r>
              <a:rPr lang="en-IN" sz="2400" dirty="0" smtClean="0">
                <a:latin typeface="Arial Rounded MT Bold" pitchFamily="34" charset="0"/>
              </a:rPr>
              <a:t> may initiate scratching reflexes</a:t>
            </a:r>
          </a:p>
          <a:p>
            <a:pPr>
              <a:lnSpc>
                <a:spcPct val="150000"/>
              </a:lnSpc>
            </a:pPr>
            <a:r>
              <a:rPr lang="en-IN" sz="2400" dirty="0" smtClean="0">
                <a:latin typeface="Arial Rounded MT Bold" pitchFamily="34" charset="0"/>
              </a:rPr>
              <a:t>Depends on structural configuration as observed in pseudo rabies in pig or </a:t>
            </a:r>
            <a:r>
              <a:rPr lang="en-IN" sz="2400" dirty="0" err="1" smtClean="0">
                <a:latin typeface="Arial Rounded MT Bold" pitchFamily="34" charset="0"/>
              </a:rPr>
              <a:t>scrapie</a:t>
            </a:r>
            <a:r>
              <a:rPr lang="en-IN" sz="2400" dirty="0" smtClean="0">
                <a:latin typeface="Arial Rounded MT Bold" pitchFamily="34" charset="0"/>
              </a:rPr>
              <a:t> in sheep </a:t>
            </a:r>
          </a:p>
          <a:p>
            <a:pPr>
              <a:lnSpc>
                <a:spcPct val="150000"/>
              </a:lnSpc>
            </a:pPr>
            <a:r>
              <a:rPr lang="en-IN" sz="2400" dirty="0" smtClean="0">
                <a:latin typeface="Arial Rounded MT Bold" pitchFamily="34" charset="0"/>
              </a:rPr>
              <a:t>Diseases like hepatitis, diabetes mellitus, nervous form of ketosis may produce itching in animals </a:t>
            </a:r>
            <a:endParaRPr lang="en-IN" sz="24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330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7"/>
          <a:stretch/>
        </p:blipFill>
        <p:spPr bwMode="auto">
          <a:xfrm>
            <a:off x="2177592" y="1338605"/>
            <a:ext cx="8069344" cy="4656842"/>
          </a:xfrm>
          <a:prstGeom prst="rect">
            <a:avLst/>
          </a:prstGeom>
          <a:ln w="381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733014" y="358049"/>
            <a:ext cx="4336330" cy="5374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dirty="0" smtClean="0">
                <a:latin typeface="Arial Rounded MT Bold" pitchFamily="34" charset="0"/>
              </a:rPr>
              <a:t>Pathogenesis </a:t>
            </a:r>
            <a:endParaRPr lang="en-IN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367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1419" y="512289"/>
            <a:ext cx="6410227" cy="609501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IN" dirty="0" smtClean="0">
                <a:latin typeface="Arial Rounded MT Bold" pitchFamily="34" charset="0"/>
              </a:rPr>
              <a:t>Management of pruritus </a:t>
            </a:r>
            <a:endParaRPr lang="en-IN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10105683" cy="4319080"/>
          </a:xfrm>
          <a:solidFill>
            <a:schemeClr val="bg1">
              <a:lumMod val="95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just"/>
            <a:r>
              <a:rPr lang="en-IN" sz="2400" dirty="0" smtClean="0">
                <a:latin typeface="Arial Rounded MT Bold" pitchFamily="34" charset="0"/>
              </a:rPr>
              <a:t>In peripheral origin, skin scrapings should be examined for </a:t>
            </a:r>
            <a:r>
              <a:rPr lang="en-IN" sz="2400" dirty="0" err="1" smtClean="0">
                <a:latin typeface="Arial Rounded MT Bold" pitchFamily="34" charset="0"/>
              </a:rPr>
              <a:t>ectoparasites</a:t>
            </a:r>
            <a:r>
              <a:rPr lang="en-IN" sz="2400" dirty="0" smtClean="0">
                <a:latin typeface="Arial Rounded MT Bold" pitchFamily="34" charset="0"/>
              </a:rPr>
              <a:t> &amp; appropriate </a:t>
            </a:r>
            <a:r>
              <a:rPr lang="en-IN" sz="2400" dirty="0" err="1" smtClean="0">
                <a:latin typeface="Arial Rounded MT Bold" pitchFamily="34" charset="0"/>
              </a:rPr>
              <a:t>acarisidal</a:t>
            </a:r>
            <a:r>
              <a:rPr lang="en-IN" sz="2400" dirty="0" smtClean="0">
                <a:latin typeface="Arial Rounded MT Bold" pitchFamily="34" charset="0"/>
              </a:rPr>
              <a:t> treatment should be extended</a:t>
            </a:r>
          </a:p>
          <a:p>
            <a:pPr algn="just"/>
            <a:r>
              <a:rPr lang="en-IN" sz="2400" dirty="0" smtClean="0">
                <a:latin typeface="Arial Rounded MT Bold" pitchFamily="34" charset="0"/>
              </a:rPr>
              <a:t>Central origin can be controlled by sedative </a:t>
            </a:r>
          </a:p>
          <a:p>
            <a:pPr algn="just"/>
            <a:r>
              <a:rPr lang="en-IN" sz="2400" dirty="0" smtClean="0">
                <a:latin typeface="Arial Rounded MT Bold" pitchFamily="34" charset="0"/>
              </a:rPr>
              <a:t>Application of soothing agents </a:t>
            </a:r>
          </a:p>
          <a:p>
            <a:pPr algn="just"/>
            <a:r>
              <a:rPr lang="en-IN" sz="2400" dirty="0" smtClean="0">
                <a:latin typeface="Arial Rounded MT Bold" pitchFamily="34" charset="0"/>
              </a:rPr>
              <a:t>Use of </a:t>
            </a:r>
            <a:r>
              <a:rPr lang="en-IN" sz="2400" dirty="0" err="1" smtClean="0">
                <a:latin typeface="Arial Rounded MT Bold" pitchFamily="34" charset="0"/>
              </a:rPr>
              <a:t>antihistaminics</a:t>
            </a:r>
            <a:r>
              <a:rPr lang="en-IN" sz="2400" dirty="0" smtClean="0">
                <a:latin typeface="Arial Rounded MT Bold" pitchFamily="34" charset="0"/>
              </a:rPr>
              <a:t> or corticosteroids </a:t>
            </a:r>
          </a:p>
          <a:p>
            <a:pPr algn="just"/>
            <a:r>
              <a:rPr lang="en-IN" sz="2400" dirty="0" smtClean="0">
                <a:latin typeface="Arial Rounded MT Bold" pitchFamily="34" charset="0"/>
              </a:rPr>
              <a:t>Regulation of diet. Addition of essential fatty acids in the diet  </a:t>
            </a:r>
            <a:endParaRPr lang="en-IN" sz="24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229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944" y="792835"/>
            <a:ext cx="7361156" cy="49098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690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9283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Arial Rounded MT Bold" panose="020F0704030504030204" pitchFamily="34" charset="0"/>
              </a:rPr>
              <a:t>Largest organ of the body </a:t>
            </a:r>
          </a:p>
          <a:p>
            <a:pPr algn="just"/>
            <a:r>
              <a:rPr lang="en-IN" sz="2400" dirty="0">
                <a:latin typeface="Arial Rounded MT Bold" panose="020F0704030504030204" pitchFamily="34" charset="0"/>
              </a:rPr>
              <a:t>P</a:t>
            </a:r>
            <a:r>
              <a:rPr lang="en-IN" sz="2400" dirty="0" smtClean="0">
                <a:latin typeface="Arial Rounded MT Bold" panose="020F0704030504030204" pitchFamily="34" charset="0"/>
              </a:rPr>
              <a:t>rovides </a:t>
            </a:r>
            <a:r>
              <a:rPr lang="en-IN" sz="2400" dirty="0">
                <a:latin typeface="Arial Rounded MT Bold" panose="020F0704030504030204" pitchFamily="34" charset="0"/>
              </a:rPr>
              <a:t>a protective barrier against the environment, regulates </a:t>
            </a:r>
            <a:r>
              <a:rPr lang="en-IN" sz="2400" dirty="0" smtClean="0">
                <a:latin typeface="Arial Rounded MT Bold" panose="020F0704030504030204" pitchFamily="34" charset="0"/>
              </a:rPr>
              <a:t>temperature,</a:t>
            </a:r>
          </a:p>
          <a:p>
            <a:pPr algn="just"/>
            <a:r>
              <a:rPr lang="en-IN" sz="2400" dirty="0" smtClean="0">
                <a:latin typeface="Arial Rounded MT Bold" panose="020F0704030504030204" pitchFamily="34" charset="0"/>
              </a:rPr>
              <a:t>3 </a:t>
            </a:r>
            <a:r>
              <a:rPr lang="en-IN" sz="2400" dirty="0">
                <a:latin typeface="Arial Rounded MT Bold" panose="020F0704030504030204" pitchFamily="34" charset="0"/>
              </a:rPr>
              <a:t>major layers: the epidermis or outermost layer, the dermis or middle layer, and </a:t>
            </a:r>
            <a:r>
              <a:rPr lang="en-IN" sz="2400" dirty="0" err="1">
                <a:latin typeface="Arial Rounded MT Bold" panose="020F0704030504030204" pitchFamily="34" charset="0"/>
              </a:rPr>
              <a:t>subcutis</a:t>
            </a:r>
            <a:r>
              <a:rPr lang="en-IN" sz="2400" dirty="0">
                <a:latin typeface="Arial Rounded MT Bold" panose="020F0704030504030204" pitchFamily="34" charset="0"/>
              </a:rPr>
              <a:t> or innermost </a:t>
            </a:r>
            <a:r>
              <a:rPr lang="en-IN" sz="2400" dirty="0" smtClean="0">
                <a:latin typeface="Arial Rounded MT Bold" panose="020F0704030504030204" pitchFamily="34" charset="0"/>
              </a:rPr>
              <a:t>layer</a:t>
            </a:r>
          </a:p>
          <a:p>
            <a:pPr algn="just"/>
            <a:r>
              <a:rPr lang="en-IN" sz="2400" dirty="0" smtClean="0">
                <a:latin typeface="Arial Rounded MT Bold" panose="020F0704030504030204" pitchFamily="34" charset="0"/>
              </a:rPr>
              <a:t>Other - skin </a:t>
            </a:r>
            <a:r>
              <a:rPr lang="en-IN" sz="2400" dirty="0">
                <a:latin typeface="Arial Rounded MT Bold" panose="020F0704030504030204" pitchFamily="34" charset="0"/>
              </a:rPr>
              <a:t>appendages (such as hair and claws) </a:t>
            </a:r>
            <a:r>
              <a:rPr lang="en-IN" sz="2400" dirty="0" smtClean="0">
                <a:latin typeface="Arial Rounded MT Bold" panose="020F0704030504030204" pitchFamily="34" charset="0"/>
              </a:rPr>
              <a:t>&amp; subcutaneous </a:t>
            </a:r>
            <a:r>
              <a:rPr lang="en-IN" sz="2400" dirty="0">
                <a:latin typeface="Arial Rounded MT Bold" panose="020F0704030504030204" pitchFamily="34" charset="0"/>
              </a:rPr>
              <a:t>muscles </a:t>
            </a:r>
            <a:r>
              <a:rPr lang="en-IN" sz="2400" dirty="0" smtClean="0">
                <a:latin typeface="Arial Rounded MT Bold" panose="020F0704030504030204" pitchFamily="34" charset="0"/>
              </a:rPr>
              <a:t>&amp; fat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39148" y="540887"/>
            <a:ext cx="6095425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4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INTRODUCTION </a:t>
            </a:r>
            <a:endParaRPr lang="en-IN" sz="4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151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271" y="758070"/>
            <a:ext cx="5458120" cy="589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Arial Rounded MT Bold" pitchFamily="34" charset="0"/>
              </a:rPr>
              <a:t>Skin lesions </a:t>
            </a:r>
            <a:endParaRPr lang="en-US" dirty="0">
              <a:solidFill>
                <a:schemeClr val="accent1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3300" y="1949745"/>
            <a:ext cx="9603275" cy="4026849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Rounded MT Bold" pitchFamily="34" charset="0"/>
              </a:rPr>
              <a:t>Primary lesion- </a:t>
            </a:r>
            <a:r>
              <a:rPr lang="en-US" sz="2400" dirty="0" smtClean="0">
                <a:latin typeface="Arial Rounded MT Bold" pitchFamily="34" charset="0"/>
              </a:rPr>
              <a:t>directly reflected on the skin &amp; are independent in origin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Rounded MT Bold" pitchFamily="34" charset="0"/>
              </a:rPr>
              <a:t>Secondary </a:t>
            </a:r>
            <a:r>
              <a:rPr lang="en-US" sz="2400" b="1" dirty="0" smtClean="0">
                <a:solidFill>
                  <a:srgbClr val="FF0000"/>
                </a:solidFill>
                <a:latin typeface="Arial Rounded MT Bold" pitchFamily="34" charset="0"/>
              </a:rPr>
              <a:t>lesion </a:t>
            </a:r>
            <a:r>
              <a:rPr lang="en-US" sz="2400" dirty="0" smtClean="0">
                <a:latin typeface="Arial Rounded MT Bold" pitchFamily="34" charset="0"/>
              </a:rPr>
              <a:t>–may owe their origin from the course of primary lesions or from some remote areas other than </a:t>
            </a:r>
            <a:r>
              <a:rPr lang="en-US" sz="2400" dirty="0" smtClean="0">
                <a:latin typeface="Arial Rounded MT Bold" pitchFamily="34" charset="0"/>
              </a:rPr>
              <a:t>skin. </a:t>
            </a:r>
            <a:r>
              <a:rPr lang="en-US" sz="2400" dirty="0" smtClean="0">
                <a:latin typeface="Arial Rounded MT Bold" pitchFamily="34" charset="0"/>
              </a:rPr>
              <a:t>Ex: FMD, RP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Arial Rounded MT Bold" pitchFamily="34" charset="0"/>
              </a:rPr>
              <a:t>Primary lesion: 2 </a:t>
            </a:r>
            <a:r>
              <a:rPr lang="en-US" sz="2400" dirty="0" smtClean="0">
                <a:latin typeface="Arial Rounded MT Bold" pitchFamily="34" charset="0"/>
              </a:rPr>
              <a:t>types; </a:t>
            </a:r>
            <a:r>
              <a:rPr lang="en-US" sz="2400" dirty="0" err="1" smtClean="0">
                <a:latin typeface="Arial Rounded MT Bold" pitchFamily="34" charset="0"/>
              </a:rPr>
              <a:t>Localised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smtClean="0">
                <a:latin typeface="Arial Rounded MT Bold" pitchFamily="34" charset="0"/>
              </a:rPr>
              <a:t>&amp; generalized </a:t>
            </a:r>
          </a:p>
          <a:p>
            <a:pPr algn="just">
              <a:lnSpc>
                <a:spcPct val="150000"/>
              </a:lnSpc>
            </a:pPr>
            <a:endParaRPr lang="en-US" sz="2400" dirty="0" smtClean="0">
              <a:latin typeface="Arial Rounded MT Bold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24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94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9320" y="518474"/>
            <a:ext cx="6014301" cy="707011"/>
          </a:xfrm>
        </p:spPr>
        <p:txBody>
          <a:bodyPr/>
          <a:lstStyle/>
          <a:p>
            <a:pPr algn="ctr"/>
            <a:r>
              <a:rPr lang="en-US" dirty="0" smtClean="0">
                <a:latin typeface="Arial Rounded MT Bold" pitchFamily="34" charset="0"/>
              </a:rPr>
              <a:t>Primary skin lesions 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0688" y="1912037"/>
            <a:ext cx="9603275" cy="409283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Macule (macula spot</a:t>
            </a: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):</a:t>
            </a:r>
            <a:r>
              <a:rPr lang="en-US" sz="2400" dirty="0" smtClean="0">
                <a:latin typeface="Arial Rounded MT Bold" pitchFamily="34" charset="0"/>
              </a:rPr>
              <a:t>circumscribed </a:t>
            </a:r>
            <a:r>
              <a:rPr lang="en-US" sz="2400" dirty="0" smtClean="0">
                <a:latin typeface="Arial Rounded MT Bold" pitchFamily="34" charset="0"/>
              </a:rPr>
              <a:t>flat top having difference of color from surrounding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Arial Rounded MT Bold" pitchFamily="34" charset="0"/>
              </a:rPr>
              <a:t>Not elevated above skin surface </a:t>
            </a:r>
          </a:p>
          <a:p>
            <a:pPr algn="just">
              <a:lnSpc>
                <a:spcPct val="150000"/>
              </a:lnSpc>
            </a:pPr>
            <a:r>
              <a:rPr lang="en-US" sz="2400" i="1" dirty="0" smtClean="0">
                <a:latin typeface="Arial Rounded MT Bold" pitchFamily="34" charset="0"/>
              </a:rPr>
              <a:t>Macular lesion extending over more than one centimeter in diameter is </a:t>
            </a:r>
            <a:r>
              <a:rPr lang="en-US" sz="2400" b="1" i="1" dirty="0" smtClean="0">
                <a:solidFill>
                  <a:srgbClr val="FF0000"/>
                </a:solidFill>
                <a:latin typeface="Arial Rounded MT Bold" pitchFamily="34" charset="0"/>
              </a:rPr>
              <a:t>patch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Arial Rounded MT Bold" pitchFamily="34" charset="0"/>
              </a:rPr>
              <a:t>Produced by vasodilation; less pigmentation or hyperpigmentation </a:t>
            </a:r>
          </a:p>
          <a:p>
            <a:pPr algn="just">
              <a:lnSpc>
                <a:spcPct val="150000"/>
              </a:lnSpc>
            </a:pPr>
            <a:endParaRPr lang="en-US" sz="24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37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801278" y="316788"/>
            <a:ext cx="10699423" cy="61952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b="1" u="sng" dirty="0" smtClean="0">
                <a:solidFill>
                  <a:srgbClr val="FF0000"/>
                </a:solidFill>
                <a:latin typeface="Arial Rounded MT Bold" pitchFamily="34" charset="0"/>
              </a:rPr>
              <a:t>Papule (pimple): </a:t>
            </a:r>
            <a:r>
              <a:rPr lang="en-US" sz="2400" dirty="0" smtClean="0">
                <a:latin typeface="Arial Rounded MT Bold" pitchFamily="34" charset="0"/>
              </a:rPr>
              <a:t>solid elevation over the skin around or less than one centimeter in diameter.</a:t>
            </a:r>
          </a:p>
          <a:p>
            <a:pPr algn="just"/>
            <a:r>
              <a:rPr lang="en-US" sz="2400" dirty="0" smtClean="0">
                <a:latin typeface="Arial Rounded MT Bold" pitchFamily="34" charset="0"/>
              </a:rPr>
              <a:t>Size may vary pin head to pea</a:t>
            </a:r>
          </a:p>
          <a:p>
            <a:pPr algn="just"/>
            <a:r>
              <a:rPr lang="en-US" sz="2400" dirty="0" smtClean="0">
                <a:latin typeface="Arial Rounded MT Bold" pitchFamily="34" charset="0"/>
              </a:rPr>
              <a:t>Pink or red in color </a:t>
            </a:r>
          </a:p>
          <a:p>
            <a:pPr algn="just"/>
            <a:r>
              <a:rPr lang="en-US" sz="2400" dirty="0" smtClean="0">
                <a:latin typeface="Arial Rounded MT Bold" pitchFamily="34" charset="0"/>
              </a:rPr>
              <a:t>Swelling is caused by cellular infiltrations, metabolic products, allergic response or hyperplasia</a:t>
            </a:r>
          </a:p>
          <a:p>
            <a:pPr algn="just"/>
            <a:r>
              <a:rPr lang="en-US" sz="2400" dirty="0" smtClean="0">
                <a:latin typeface="Arial Rounded MT Bold" pitchFamily="34" charset="0"/>
              </a:rPr>
              <a:t>May originate from follicle or non-follicle</a:t>
            </a:r>
          </a:p>
          <a:p>
            <a:pPr algn="just"/>
            <a:r>
              <a:rPr lang="en-US" sz="2400" dirty="0" smtClean="0">
                <a:latin typeface="Arial Rounded MT Bold" pitchFamily="34" charset="0"/>
              </a:rPr>
              <a:t>Follicular papule: result of bacterial, fungal &amp; parasitic infection </a:t>
            </a:r>
          </a:p>
          <a:p>
            <a:pPr algn="just"/>
            <a:r>
              <a:rPr lang="en-US" sz="2400" dirty="0" smtClean="0">
                <a:latin typeface="Arial Rounded MT Bold" pitchFamily="34" charset="0"/>
              </a:rPr>
              <a:t>Non- follicular : allergic in origin</a:t>
            </a:r>
          </a:p>
          <a:p>
            <a:pPr algn="just"/>
            <a:r>
              <a:rPr lang="en-US" sz="2400" i="1" dirty="0" smtClean="0">
                <a:solidFill>
                  <a:srgbClr val="FF0000"/>
                </a:solidFill>
                <a:latin typeface="Arial Rounded MT Bold" pitchFamily="34" charset="0"/>
              </a:rPr>
              <a:t>Elevated flat topped papules are known as lichenoid </a:t>
            </a:r>
          </a:p>
        </p:txBody>
      </p:sp>
    </p:spTree>
    <p:extLst>
      <p:ext uri="{BB962C8B-B14F-4D97-AF65-F5344CB8AC3E}">
        <p14:creationId xmlns:p14="http://schemas.microsoft.com/office/powerpoint/2010/main" val="215020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12741" y="329937"/>
            <a:ext cx="10765412" cy="58351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Plaque:</a:t>
            </a:r>
            <a:r>
              <a:rPr lang="en-US" sz="2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smtClean="0">
                <a:latin typeface="Arial Rounded MT Bold" pitchFamily="34" charset="0"/>
              </a:rPr>
              <a:t>solid elevation with flat top having the diameter of more than a centimeter </a:t>
            </a:r>
          </a:p>
          <a:p>
            <a:pPr algn="just"/>
            <a:r>
              <a:rPr lang="en-US" sz="2400" dirty="0" smtClean="0">
                <a:latin typeface="Arial Rounded MT Bold" pitchFamily="34" charset="0"/>
              </a:rPr>
              <a:t>Observe in acute allergic condition </a:t>
            </a:r>
          </a:p>
          <a:p>
            <a:pPr algn="just"/>
            <a:r>
              <a:rPr lang="en-US" sz="2400" dirty="0" smtClean="0">
                <a:latin typeface="Arial Rounded MT Bold" pitchFamily="34" charset="0"/>
              </a:rPr>
              <a:t>Lesions are predominantly noticed over neck, thorax &amp; referred as vegetation </a:t>
            </a:r>
          </a:p>
          <a:p>
            <a:pPr algn="just"/>
            <a:r>
              <a:rPr lang="en-US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Nodule (tubercle): </a:t>
            </a:r>
            <a:r>
              <a:rPr lang="en-US" sz="2400" dirty="0" smtClean="0">
                <a:latin typeface="Arial Rounded MT Bold" pitchFamily="34" charset="0"/>
              </a:rPr>
              <a:t>solid circumscribed mass extending into dermis is nodule</a:t>
            </a:r>
          </a:p>
          <a:p>
            <a:pPr algn="just"/>
            <a:r>
              <a:rPr lang="en-US" sz="2400" dirty="0" smtClean="0">
                <a:latin typeface="Arial Rounded MT Bold" pitchFamily="34" charset="0"/>
              </a:rPr>
              <a:t>Larger papule greater than one cm are considered as nodules </a:t>
            </a:r>
          </a:p>
          <a:p>
            <a:pPr algn="just"/>
            <a:r>
              <a:rPr lang="en-US" sz="2400" dirty="0" smtClean="0">
                <a:latin typeface="Arial Rounded MT Bold" pitchFamily="34" charset="0"/>
              </a:rPr>
              <a:t>Appear as a result of inflammatory or neoplastic reactions </a:t>
            </a:r>
          </a:p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Arial Rounded MT Bold" pitchFamily="34" charset="0"/>
              </a:rPr>
              <a:t>Larger lesion is known as node </a:t>
            </a:r>
          </a:p>
          <a:p>
            <a:pPr algn="just"/>
            <a:r>
              <a:rPr lang="en-US" sz="2400" i="1" dirty="0" err="1" smtClean="0">
                <a:latin typeface="Arial Rounded MT Bold" pitchFamily="34" charset="0"/>
              </a:rPr>
              <a:t>Hypoderma</a:t>
            </a:r>
            <a:r>
              <a:rPr lang="en-US" sz="2400" i="1" dirty="0" smtClean="0">
                <a:latin typeface="Arial Rounded MT Bold" pitchFamily="34" charset="0"/>
              </a:rPr>
              <a:t> </a:t>
            </a:r>
            <a:r>
              <a:rPr lang="en-US" sz="2400" i="1" dirty="0" err="1" smtClean="0">
                <a:latin typeface="Arial Rounded MT Bold" pitchFamily="34" charset="0"/>
              </a:rPr>
              <a:t>bovis</a:t>
            </a:r>
            <a:r>
              <a:rPr lang="en-US" sz="2400" i="1" dirty="0" smtClean="0">
                <a:latin typeface="Arial Rounded MT Bold" pitchFamily="34" charset="0"/>
              </a:rPr>
              <a:t> </a:t>
            </a:r>
            <a:r>
              <a:rPr lang="en-US" sz="2400" dirty="0" smtClean="0">
                <a:latin typeface="Arial Rounded MT Bold" pitchFamily="34" charset="0"/>
              </a:rPr>
              <a:t>produces nodular lesion in cattle </a:t>
            </a:r>
          </a:p>
        </p:txBody>
      </p:sp>
    </p:spTree>
    <p:extLst>
      <p:ext uri="{BB962C8B-B14F-4D97-AF65-F5344CB8AC3E}">
        <p14:creationId xmlns:p14="http://schemas.microsoft.com/office/powerpoint/2010/main" val="133123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009719" y="309222"/>
            <a:ext cx="10443848" cy="58747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V</a:t>
            </a:r>
            <a:r>
              <a:rPr lang="en-US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esicle(bulla</a:t>
            </a:r>
            <a:r>
              <a:rPr lang="en-US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): </a:t>
            </a:r>
            <a:r>
              <a:rPr lang="en-US" sz="2400" dirty="0" smtClean="0">
                <a:latin typeface="Arial Rounded MT Bold" pitchFamily="34" charset="0"/>
              </a:rPr>
              <a:t>small fluid filled elevation of the superficial epithelium of the skin </a:t>
            </a:r>
          </a:p>
          <a:p>
            <a:pPr algn="just"/>
            <a:r>
              <a:rPr lang="en-US" sz="2400" dirty="0" smtClean="0">
                <a:latin typeface="Arial Rounded MT Bold" pitchFamily="34" charset="0"/>
              </a:rPr>
              <a:t>Fluid consists of serum &amp; lymph which accumulate between epidermal or dermal layers </a:t>
            </a:r>
          </a:p>
          <a:p>
            <a:pPr algn="just"/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Large vesicle is known as bulla </a:t>
            </a:r>
          </a:p>
          <a:p>
            <a:pPr algn="just"/>
            <a:r>
              <a:rPr lang="en-US" sz="2400" dirty="0" smtClean="0">
                <a:latin typeface="Arial Rounded MT Bold" pitchFamily="34" charset="0"/>
              </a:rPr>
              <a:t>Soft in character &amp; fragile in nature </a:t>
            </a:r>
          </a:p>
          <a:p>
            <a:pPr algn="just"/>
            <a:r>
              <a:rPr lang="en-US" sz="2400" dirty="0" smtClean="0">
                <a:latin typeface="Arial Rounded MT Bold" pitchFamily="34" charset="0"/>
              </a:rPr>
              <a:t>Mostly observed as a result of viral infection, contact irritants or auto-allergy </a:t>
            </a:r>
          </a:p>
          <a:p>
            <a:pPr algn="just"/>
            <a:r>
              <a:rPr lang="en-US" sz="2400" dirty="0" smtClean="0">
                <a:latin typeface="Arial Rounded MT Bold" pitchFamily="34" charset="0"/>
              </a:rPr>
              <a:t>Ex- pox </a:t>
            </a:r>
            <a:r>
              <a:rPr lang="en-US" sz="2400" dirty="0" smtClean="0">
                <a:latin typeface="Arial Rounded MT Bold" pitchFamily="34" charset="0"/>
              </a:rPr>
              <a:t>lesion </a:t>
            </a:r>
            <a:endParaRPr lang="en-US" sz="2400" dirty="0" smtClean="0">
              <a:latin typeface="Arial Rounded MT Bold" pitchFamily="34" charset="0"/>
            </a:endParaRPr>
          </a:p>
          <a:p>
            <a:pPr algn="just"/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Superficial thin walled vesicle with surrounded erythema is known as impetigo  </a:t>
            </a:r>
          </a:p>
        </p:txBody>
      </p:sp>
    </p:spTree>
    <p:extLst>
      <p:ext uri="{BB962C8B-B14F-4D97-AF65-F5344CB8AC3E}">
        <p14:creationId xmlns:p14="http://schemas.microsoft.com/office/powerpoint/2010/main" val="3905043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755195" y="175386"/>
            <a:ext cx="10377861" cy="55655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Pustule: </a:t>
            </a:r>
            <a:r>
              <a:rPr lang="en-US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smtClean="0">
                <a:latin typeface="Arial Rounded MT Bold" pitchFamily="34" charset="0"/>
              </a:rPr>
              <a:t>vesicles </a:t>
            </a:r>
            <a:r>
              <a:rPr lang="en-US" sz="2400" dirty="0" smtClean="0">
                <a:latin typeface="Arial Rounded MT Bold" pitchFamily="34" charset="0"/>
              </a:rPr>
              <a:t>filled with pus </a:t>
            </a:r>
          </a:p>
          <a:p>
            <a:pPr algn="just"/>
            <a:r>
              <a:rPr lang="en-US" sz="2400" dirty="0" smtClean="0">
                <a:latin typeface="Arial Rounded MT Bold" pitchFamily="34" charset="0"/>
              </a:rPr>
              <a:t>May result due to inflammation</a:t>
            </a:r>
          </a:p>
          <a:p>
            <a:pPr algn="just"/>
            <a:r>
              <a:rPr lang="en-US" sz="2400" dirty="0" smtClean="0">
                <a:latin typeface="Arial Rounded MT Bold" pitchFamily="34" charset="0"/>
              </a:rPr>
              <a:t>May be considered as superficial minute abscess</a:t>
            </a:r>
          </a:p>
          <a:p>
            <a:pPr algn="just"/>
            <a:r>
              <a:rPr lang="en-US" sz="2400" dirty="0" smtClean="0">
                <a:latin typeface="Arial Rounded MT Bold" pitchFamily="34" charset="0"/>
              </a:rPr>
              <a:t>May originate </a:t>
            </a:r>
            <a:r>
              <a:rPr lang="en-US" sz="2400" dirty="0" smtClean="0">
                <a:latin typeface="Arial Rounded MT Bold" pitchFamily="34" charset="0"/>
              </a:rPr>
              <a:t>from bacterial infection or a vesicle of pox lesion may turn into pustules due to secondary bacterial infection </a:t>
            </a:r>
          </a:p>
          <a:p>
            <a:pPr algn="just"/>
            <a:r>
              <a:rPr lang="en-US" sz="2400" b="1" i="1" u="sng" dirty="0" smtClean="0">
                <a:solidFill>
                  <a:srgbClr val="FF0000"/>
                </a:solidFill>
                <a:latin typeface="Arial Rounded MT Bold" pitchFamily="34" charset="0"/>
              </a:rPr>
              <a:t>Wheal (</a:t>
            </a:r>
            <a:r>
              <a:rPr lang="en-US" sz="2400" b="1" i="1" u="sng" dirty="0" err="1" smtClean="0">
                <a:solidFill>
                  <a:srgbClr val="FF0000"/>
                </a:solidFill>
                <a:latin typeface="Arial Rounded MT Bold" pitchFamily="34" charset="0"/>
              </a:rPr>
              <a:t>urticaria</a:t>
            </a:r>
            <a:r>
              <a:rPr lang="en-US" sz="2400" b="1" i="1" u="sng" dirty="0" smtClean="0">
                <a:solidFill>
                  <a:srgbClr val="FF0000"/>
                </a:solidFill>
                <a:latin typeface="Arial Rounded MT Bold" pitchFamily="34" charset="0"/>
              </a:rPr>
              <a:t>, hive):  </a:t>
            </a:r>
            <a:r>
              <a:rPr lang="en-US" sz="2400" dirty="0" smtClean="0">
                <a:latin typeface="Arial Rounded MT Bold" pitchFamily="34" charset="0"/>
              </a:rPr>
              <a:t>circumscribed semisolid elevated round or flat topped lesions </a:t>
            </a:r>
          </a:p>
          <a:p>
            <a:pPr algn="just"/>
            <a:r>
              <a:rPr lang="en-US" sz="2400" dirty="0" smtClean="0">
                <a:latin typeface="Arial Rounded MT Bold" pitchFamily="34" charset="0"/>
              </a:rPr>
              <a:t>Due to allergic reaction </a:t>
            </a:r>
          </a:p>
          <a:p>
            <a:pPr algn="just"/>
            <a:r>
              <a:rPr lang="en-US" sz="2400" dirty="0" smtClean="0">
                <a:latin typeface="Arial Rounded MT Bold" pitchFamily="34" charset="0"/>
              </a:rPr>
              <a:t>Insect bites, stings or allergen may induce wheal </a:t>
            </a:r>
            <a:endParaRPr lang="en-US" sz="2400" dirty="0" smtClean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295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016" y="688157"/>
            <a:ext cx="6400800" cy="59388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dirty="0" smtClean="0">
                <a:latin typeface="Arial Rounded MT Bold" pitchFamily="34" charset="0"/>
              </a:rPr>
              <a:t>Secondary skin lesions </a:t>
            </a:r>
            <a:endParaRPr lang="en-IN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8713" y="1930890"/>
            <a:ext cx="10011415" cy="4026849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n-US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Scale(</a:t>
            </a:r>
            <a:r>
              <a:rPr lang="en-US" sz="28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squame</a:t>
            </a:r>
            <a:r>
              <a:rPr lang="en-US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, flake): </a:t>
            </a:r>
            <a:r>
              <a:rPr lang="en-US" sz="2400" dirty="0" smtClean="0">
                <a:latin typeface="Arial Rounded MT Bold" pitchFamily="34" charset="0"/>
              </a:rPr>
              <a:t>excessive accumulation of discarded keratinous debris over the skin surface </a:t>
            </a:r>
          </a:p>
          <a:p>
            <a:pPr algn="just"/>
            <a:r>
              <a:rPr lang="en-US" sz="2400" dirty="0" smtClean="0">
                <a:latin typeface="Arial Rounded MT Bold" pitchFamily="34" charset="0"/>
              </a:rPr>
              <a:t>Remains as bran like deposition over the skin </a:t>
            </a:r>
          </a:p>
          <a:p>
            <a:pPr algn="just"/>
            <a:r>
              <a:rPr lang="en-US" sz="2400" dirty="0" smtClean="0">
                <a:latin typeface="Arial Rounded MT Bold" pitchFamily="34" charset="0"/>
              </a:rPr>
              <a:t>It is the discharge of sebaceous &amp; sweat glands which are dried up. This dried up materials form thin layers &amp; fall of which is known as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dandruff or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pityriasis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algn="just"/>
            <a:r>
              <a:rPr lang="en-US" sz="2400" dirty="0" smtClean="0">
                <a:latin typeface="Arial Rounded MT Bold" pitchFamily="34" charset="0"/>
              </a:rPr>
              <a:t>Ex- </a:t>
            </a:r>
            <a:r>
              <a:rPr lang="en-US" sz="2400" dirty="0" err="1" smtClean="0">
                <a:latin typeface="Arial Rounded MT Bold" pitchFamily="34" charset="0"/>
              </a:rPr>
              <a:t>ectoparasitic</a:t>
            </a:r>
            <a:r>
              <a:rPr lang="en-US" sz="2400" dirty="0" smtClean="0">
                <a:latin typeface="Arial Rounded MT Bold" pitchFamily="34" charset="0"/>
              </a:rPr>
              <a:t> or </a:t>
            </a:r>
            <a:r>
              <a:rPr lang="en-US" sz="2400" dirty="0" err="1" smtClean="0">
                <a:latin typeface="Arial Rounded MT Bold" pitchFamily="34" charset="0"/>
              </a:rPr>
              <a:t>mycotic</a:t>
            </a:r>
            <a:r>
              <a:rPr lang="en-US" sz="2400" dirty="0" smtClean="0">
                <a:latin typeface="Arial Rounded MT Bold" pitchFamily="34" charset="0"/>
              </a:rPr>
              <a:t> infection, nutritional deficiency </a:t>
            </a:r>
          </a:p>
          <a:p>
            <a:pPr algn="just"/>
            <a:endParaRPr lang="en-US" sz="2400" dirty="0" smtClean="0">
              <a:latin typeface="Arial Rounded MT Bold" pitchFamily="34" charset="0"/>
            </a:endParaRPr>
          </a:p>
          <a:p>
            <a:pPr algn="just"/>
            <a:endParaRPr lang="en-IN" sz="24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71261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570</TotalTime>
  <Words>895</Words>
  <Application>Microsoft Office PowerPoint</Application>
  <PresentationFormat>Custom</PresentationFormat>
  <Paragraphs>105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Gallery</vt:lpstr>
      <vt:lpstr>Diseases of skin </vt:lpstr>
      <vt:lpstr>PowerPoint Presentation</vt:lpstr>
      <vt:lpstr>Skin lesions </vt:lpstr>
      <vt:lpstr>Primary skin lesions </vt:lpstr>
      <vt:lpstr>PowerPoint Presentation</vt:lpstr>
      <vt:lpstr>PowerPoint Presentation</vt:lpstr>
      <vt:lpstr>PowerPoint Presentation</vt:lpstr>
      <vt:lpstr>PowerPoint Presentation</vt:lpstr>
      <vt:lpstr>Secondary skin lesions </vt:lpstr>
      <vt:lpstr>PowerPoint Presentation</vt:lpstr>
      <vt:lpstr>PowerPoint Presentation</vt:lpstr>
      <vt:lpstr>PowerPoint Presentation</vt:lpstr>
      <vt:lpstr>PowerPoint Presentation</vt:lpstr>
      <vt:lpstr>Pruritis ( Itching)</vt:lpstr>
      <vt:lpstr>PowerPoint Presentation</vt:lpstr>
      <vt:lpstr>PowerPoint Presentation</vt:lpstr>
      <vt:lpstr>Management of pruritus 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Diseases of skin</dc:title>
  <dc:creator>HP</dc:creator>
  <cp:lastModifiedBy>917983237368</cp:lastModifiedBy>
  <cp:revision>29</cp:revision>
  <dcterms:created xsi:type="dcterms:W3CDTF">2020-07-02T04:05:26Z</dcterms:created>
  <dcterms:modified xsi:type="dcterms:W3CDTF">2020-07-03T17:18:37Z</dcterms:modified>
</cp:coreProperties>
</file>