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58" r:id="rId5"/>
    <p:sldId id="277" r:id="rId6"/>
    <p:sldId id="260" r:id="rId7"/>
    <p:sldId id="278" r:id="rId8"/>
    <p:sldId id="271" r:id="rId9"/>
    <p:sldId id="272" r:id="rId10"/>
    <p:sldId id="273" r:id="rId11"/>
    <p:sldId id="274" r:id="rId12"/>
    <p:sldId id="275"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6/30/2020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6/30/2020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6/30/2020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6/30/2020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6/30/2020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6/30/2020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6/30/2020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B22F07-8384-44D5-94AA-C172A11271EA}" type="datetimeFigureOut">
              <a:rPr lang="en-US" smtClean="0"/>
              <a:pPr/>
              <a:t>6/30/2020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B22F07-8384-44D5-94AA-C172A11271EA}" type="datetimeFigureOut">
              <a:rPr lang="en-US" smtClean="0"/>
              <a:pPr/>
              <a:t>6/30/2020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6/30/2020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6/30/2020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B22F07-8384-44D5-94AA-C172A11271EA}" type="datetimeFigureOut">
              <a:rPr lang="en-US" smtClean="0"/>
              <a:pPr/>
              <a:t>6/30/2020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E742CC-ECEF-43D7-B9C1-BCD643EF681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00042"/>
            <a:ext cx="7243786" cy="2571768"/>
          </a:xfrm>
        </p:spPr>
        <p:txBody>
          <a:bodyPr>
            <a:noAutofit/>
          </a:bodyPr>
          <a:lstStyle/>
          <a:p>
            <a:pPr algn="ctr"/>
            <a:r>
              <a:rPr lang="en-IN" sz="3600" b="1" dirty="0" smtClean="0"/>
              <a:t>DISTILLATION PROCESS AND APPLICATION IN FOOD INDUSTRY</a:t>
            </a:r>
            <a:endParaRPr lang="en-IN" sz="3600" dirty="0"/>
          </a:p>
        </p:txBody>
      </p:sp>
      <p:sp>
        <p:nvSpPr>
          <p:cNvPr id="3" name="Subtitle 2"/>
          <p:cNvSpPr>
            <a:spLocks noGrp="1"/>
          </p:cNvSpPr>
          <p:nvPr>
            <p:ph type="subTitle" idx="1"/>
          </p:nvPr>
        </p:nvSpPr>
        <p:spPr>
          <a:xfrm>
            <a:off x="1500166" y="3929066"/>
            <a:ext cx="7406640" cy="2214578"/>
          </a:xfrm>
        </p:spPr>
        <p:txBody>
          <a:bodyPr>
            <a:normAutofit lnSpcReduction="10000"/>
          </a:bodyPr>
          <a:lstStyle/>
          <a:p>
            <a:pPr algn="ctr"/>
            <a:r>
              <a:rPr lang="en-IN" b="1" dirty="0" smtClean="0"/>
              <a:t>Food Engineering (DTE – 321)</a:t>
            </a:r>
          </a:p>
          <a:p>
            <a:pPr algn="ctr"/>
            <a:r>
              <a:rPr lang="en-IN" b="1" dirty="0" smtClean="0"/>
              <a:t>Dr. Jahangir </a:t>
            </a:r>
            <a:r>
              <a:rPr lang="en-IN" b="1" dirty="0" err="1" smtClean="0"/>
              <a:t>Badshah</a:t>
            </a:r>
            <a:endParaRPr lang="en-IN" b="1" dirty="0" smtClean="0"/>
          </a:p>
          <a:p>
            <a:pPr algn="ctr"/>
            <a:r>
              <a:rPr lang="en-IN" b="1" dirty="0" smtClean="0"/>
              <a:t>University Professor-cum-Chief Scientist </a:t>
            </a:r>
          </a:p>
          <a:p>
            <a:pPr algn="ctr"/>
            <a:r>
              <a:rPr lang="en-IN" b="1" dirty="0" smtClean="0"/>
              <a:t>Dairy Engineering Department, SGIDT, Patna</a:t>
            </a:r>
          </a:p>
          <a:p>
            <a:pPr algn="ctr"/>
            <a:r>
              <a:rPr lang="en-IN" b="1" dirty="0" smtClean="0"/>
              <a:t>(Bihar Animal Sciences University, Patna)</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a:bodyPr>
          <a:lstStyle/>
          <a:p>
            <a:r>
              <a:rPr lang="en-IN" sz="3600" b="1" dirty="0" smtClean="0"/>
              <a:t>Applications of Distillation</a:t>
            </a:r>
            <a:endParaRPr lang="en-IN" sz="3600" b="1" dirty="0"/>
          </a:p>
        </p:txBody>
      </p:sp>
      <p:sp>
        <p:nvSpPr>
          <p:cNvPr id="3" name="Content Placeholder 2"/>
          <p:cNvSpPr>
            <a:spLocks noGrp="1"/>
          </p:cNvSpPr>
          <p:nvPr>
            <p:ph idx="1"/>
          </p:nvPr>
        </p:nvSpPr>
        <p:spPr>
          <a:xfrm>
            <a:off x="928662" y="1000108"/>
            <a:ext cx="8005026" cy="5248292"/>
          </a:xfrm>
        </p:spPr>
        <p:txBody>
          <a:bodyPr>
            <a:normAutofit lnSpcReduction="10000"/>
          </a:bodyPr>
          <a:lstStyle/>
          <a:p>
            <a:pPr algn="just"/>
            <a:r>
              <a:rPr lang="en-IN" sz="2800" b="1" dirty="0" smtClean="0"/>
              <a:t>Extraction of Essential oils from leaves, seeds: </a:t>
            </a:r>
            <a:r>
              <a:rPr lang="en-IN" sz="2800" dirty="0" smtClean="0"/>
              <a:t>Use of Steam distillation in fractional distillation either in normal pressure or vacuum.</a:t>
            </a:r>
          </a:p>
          <a:p>
            <a:pPr algn="just"/>
            <a:r>
              <a:rPr lang="en-IN" sz="2800" b="1" dirty="0" smtClean="0"/>
              <a:t>Recovery of solvent from oil after extraction: </a:t>
            </a:r>
            <a:r>
              <a:rPr lang="en-IN" sz="2800" dirty="0" smtClean="0"/>
              <a:t>Use of falling film evaporators for less viscous oil is preferred for evaporation. The last traces of solvent in the viscous or concentrated oil may be removed by steam distillation.</a:t>
            </a:r>
          </a:p>
          <a:p>
            <a:pPr algn="just"/>
            <a:r>
              <a:rPr lang="en-IN" sz="2800" b="1" dirty="0" smtClean="0"/>
              <a:t>Concentration of Aroma compounds from Juice and extracts: </a:t>
            </a:r>
            <a:r>
              <a:rPr lang="en-IN" sz="2800" dirty="0" smtClean="0"/>
              <a:t>Use of vacuum evaporator for collecting volatile aroma compounds in vapour followed by distillation column and condenser to collect aroma in liquid state.</a:t>
            </a:r>
          </a:p>
          <a:p>
            <a:endParaRPr lang="en-IN"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74638"/>
            <a:ext cx="8005026" cy="654032"/>
          </a:xfrm>
        </p:spPr>
        <p:txBody>
          <a:bodyPr>
            <a:normAutofit/>
          </a:bodyPr>
          <a:lstStyle/>
          <a:p>
            <a:r>
              <a:rPr lang="en-IN" sz="3600" dirty="0" smtClean="0"/>
              <a:t>Applications in beverages preparation</a:t>
            </a:r>
            <a:endParaRPr lang="en-IN" sz="3600" dirty="0"/>
          </a:p>
        </p:txBody>
      </p:sp>
      <p:sp>
        <p:nvSpPr>
          <p:cNvPr id="3" name="Content Placeholder 2"/>
          <p:cNvSpPr>
            <a:spLocks noGrp="1"/>
          </p:cNvSpPr>
          <p:nvPr>
            <p:ph idx="1"/>
          </p:nvPr>
        </p:nvSpPr>
        <p:spPr>
          <a:xfrm>
            <a:off x="857224" y="928670"/>
            <a:ext cx="8076464" cy="5319730"/>
          </a:xfrm>
        </p:spPr>
        <p:txBody>
          <a:bodyPr>
            <a:normAutofit lnSpcReduction="10000"/>
          </a:bodyPr>
          <a:lstStyle/>
          <a:p>
            <a:r>
              <a:rPr lang="en-IN" sz="2800" b="1" dirty="0" smtClean="0"/>
              <a:t>Manufacture of Whisky (a spirit):</a:t>
            </a:r>
          </a:p>
          <a:p>
            <a:r>
              <a:rPr lang="en-IN" sz="2400" dirty="0" smtClean="0"/>
              <a:t>Produced from distillation of  a mash of cereal including barely, corn, rye and wheat. </a:t>
            </a:r>
          </a:p>
          <a:p>
            <a:r>
              <a:rPr lang="en-IN" sz="2400" dirty="0" smtClean="0"/>
              <a:t>Scotch and Irish whisky: Malt whisky produced from100 % malted (germinated) barely</a:t>
            </a:r>
          </a:p>
          <a:p>
            <a:r>
              <a:rPr lang="en-IN" sz="2400" dirty="0" smtClean="0"/>
              <a:t>Grain Whisky produced from </a:t>
            </a:r>
            <a:r>
              <a:rPr lang="en-IN" sz="2400" dirty="0" err="1" smtClean="0"/>
              <a:t>unmalted</a:t>
            </a:r>
            <a:r>
              <a:rPr lang="en-IN" sz="2400" dirty="0" smtClean="0"/>
              <a:t> cereal grains</a:t>
            </a:r>
          </a:p>
          <a:p>
            <a:r>
              <a:rPr lang="en-IN" sz="2400" dirty="0" smtClean="0"/>
              <a:t>Blended whisky: Containing 60 -70 % grain whisky and 30-40% malt whisky.</a:t>
            </a:r>
          </a:p>
          <a:p>
            <a:r>
              <a:rPr lang="en-IN" sz="2400" dirty="0" smtClean="0"/>
              <a:t>Alcohol boils at a lower temperature than water, and therefore will evaporate first. It is </a:t>
            </a:r>
            <a:r>
              <a:rPr lang="en-IN" sz="2400" dirty="0" err="1" smtClean="0"/>
              <a:t>separted</a:t>
            </a:r>
            <a:r>
              <a:rPr lang="en-IN" sz="2400" dirty="0" smtClean="0"/>
              <a:t> off into another container called condenser.</a:t>
            </a:r>
          </a:p>
          <a:p>
            <a:r>
              <a:rPr lang="en-IN" sz="2400" dirty="0" smtClean="0"/>
              <a:t>The wash is trickled down a series of plates with steam rising up in opposite direction. The steam heats the coil as it goes and it evaporates off.</a:t>
            </a:r>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82594"/>
          </a:xfrm>
        </p:spPr>
        <p:txBody>
          <a:bodyPr>
            <a:normAutofit fontScale="90000"/>
          </a:bodyPr>
          <a:lstStyle/>
          <a:p>
            <a:r>
              <a:rPr lang="en-IN" sz="3600" dirty="0" smtClean="0"/>
              <a:t>Manufacture of Neutral Spirit</a:t>
            </a:r>
            <a:endParaRPr lang="en-IN" sz="3600" dirty="0"/>
          </a:p>
        </p:txBody>
      </p:sp>
      <p:sp>
        <p:nvSpPr>
          <p:cNvPr id="3" name="Content Placeholder 2"/>
          <p:cNvSpPr>
            <a:spLocks noGrp="1"/>
          </p:cNvSpPr>
          <p:nvPr>
            <p:ph idx="1"/>
          </p:nvPr>
        </p:nvSpPr>
        <p:spPr>
          <a:xfrm>
            <a:off x="928662" y="1214422"/>
            <a:ext cx="8005026" cy="5033978"/>
          </a:xfrm>
        </p:spPr>
        <p:txBody>
          <a:bodyPr>
            <a:normAutofit/>
          </a:bodyPr>
          <a:lstStyle/>
          <a:p>
            <a:pPr algn="just"/>
            <a:r>
              <a:rPr lang="en-IN" sz="2800" dirty="0" smtClean="0"/>
              <a:t>A multicolumn distillation plant is used for producing neutral spirits from fermented mash of cereals.</a:t>
            </a:r>
          </a:p>
          <a:p>
            <a:pPr algn="just"/>
            <a:r>
              <a:rPr lang="en-IN" sz="2800" dirty="0" smtClean="0"/>
              <a:t>The fermented mash containing 7 % (v/v) of alcohol is fed to near the top of the whisky – separating column.  The overhead distillate from this column is fed to </a:t>
            </a:r>
            <a:r>
              <a:rPr lang="en-IN" sz="2800" dirty="0" err="1" smtClean="0"/>
              <a:t>aldehyde</a:t>
            </a:r>
            <a:r>
              <a:rPr lang="en-IN" sz="2800" dirty="0" smtClean="0"/>
              <a:t> column. The bottom product from this column is pumped to the middle of the product concentrating column. The end product, neutral spirit, is withdrawn from near the top of this column.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320"/>
            <a:ext cx="7498080" cy="5940762"/>
          </a:xfrm>
        </p:spPr>
        <p:txBody>
          <a:bodyPr/>
          <a:lstStyle/>
          <a:p>
            <a:pPr algn="ctr"/>
            <a:r>
              <a:rPr lang="en-US" sz="4400" dirty="0" smtClean="0"/>
              <a:t>Thank You</a:t>
            </a:r>
            <a:r>
              <a:rPr lang="en-US" dirty="0" smtClean="0"/>
              <a:t/>
            </a:r>
            <a:br>
              <a:rPr lang="en-US" dirty="0" smtClean="0"/>
            </a:br>
            <a:r>
              <a:rPr lang="en-US" sz="2400" dirty="0" smtClean="0"/>
              <a:t>ejazbadshah@gmail.com</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74638"/>
            <a:ext cx="6143668" cy="582594"/>
          </a:xfrm>
        </p:spPr>
        <p:txBody>
          <a:bodyPr>
            <a:normAutofit/>
          </a:bodyPr>
          <a:lstStyle/>
          <a:p>
            <a:r>
              <a:rPr lang="en-US" sz="3200" b="1" dirty="0" smtClean="0"/>
              <a:t>Distillation Process</a:t>
            </a:r>
            <a:endParaRPr lang="en-IN" sz="3200" dirty="0"/>
          </a:p>
        </p:txBody>
      </p:sp>
      <p:sp>
        <p:nvSpPr>
          <p:cNvPr id="3" name="Content Placeholder 2"/>
          <p:cNvSpPr>
            <a:spLocks noGrp="1"/>
          </p:cNvSpPr>
          <p:nvPr>
            <p:ph idx="1"/>
          </p:nvPr>
        </p:nvSpPr>
        <p:spPr>
          <a:xfrm>
            <a:off x="785786" y="928670"/>
            <a:ext cx="8147902" cy="5319730"/>
          </a:xfrm>
        </p:spPr>
        <p:txBody>
          <a:bodyPr>
            <a:normAutofit/>
          </a:bodyPr>
          <a:lstStyle/>
          <a:p>
            <a:pPr algn="just"/>
            <a:r>
              <a:rPr lang="en-US" sz="2800" dirty="0" smtClean="0"/>
              <a:t>Distillation is a separation process, </a:t>
            </a:r>
            <a:r>
              <a:rPr lang="en-US" sz="2800" dirty="0" smtClean="0"/>
              <a:t> separating </a:t>
            </a:r>
            <a:r>
              <a:rPr lang="en-US" sz="2800" dirty="0" smtClean="0"/>
              <a:t>components in a mixture by making use of the fact that some components vaporize more readily than others. </a:t>
            </a:r>
          </a:p>
          <a:p>
            <a:pPr>
              <a:buNone/>
            </a:pPr>
            <a:endParaRPr lang="en-US" sz="2800" dirty="0" smtClean="0"/>
          </a:p>
          <a:p>
            <a:pPr algn="just"/>
            <a:r>
              <a:rPr lang="en-US" sz="2800" dirty="0" smtClean="0"/>
              <a:t>When </a:t>
            </a:r>
            <a:r>
              <a:rPr lang="en-US" sz="2800" dirty="0" err="1" smtClean="0"/>
              <a:t>vapours</a:t>
            </a:r>
            <a:r>
              <a:rPr lang="en-US" sz="2800" dirty="0" smtClean="0"/>
              <a:t> are produced from a mixture, they contain the components of the original mixture, but in proportions which are determined by the relative volatilities of these components. The </a:t>
            </a:r>
            <a:r>
              <a:rPr lang="en-US" sz="2800" dirty="0" err="1" smtClean="0"/>
              <a:t>vapour</a:t>
            </a:r>
            <a:r>
              <a:rPr lang="en-US" sz="2800" dirty="0" smtClean="0"/>
              <a:t> is richer in some </a:t>
            </a:r>
            <a:r>
              <a:rPr lang="en-US" sz="2800" dirty="0" smtClean="0"/>
              <a:t>components which </a:t>
            </a:r>
            <a:r>
              <a:rPr lang="en-US" sz="2800" dirty="0" smtClean="0"/>
              <a:t>are more volatile, and so a separation occurs.</a:t>
            </a:r>
          </a:p>
          <a:p>
            <a:pPr algn="just">
              <a:buNone/>
            </a:pP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654032"/>
          </a:xfrm>
        </p:spPr>
        <p:txBody>
          <a:bodyPr>
            <a:normAutofit/>
          </a:bodyPr>
          <a:lstStyle/>
          <a:p>
            <a:r>
              <a:rPr lang="en-US" sz="3600" b="1" dirty="0" smtClean="0"/>
              <a:t>Distillation Process</a:t>
            </a:r>
            <a:endParaRPr lang="en-IN" sz="3600" dirty="0"/>
          </a:p>
        </p:txBody>
      </p:sp>
      <p:sp>
        <p:nvSpPr>
          <p:cNvPr id="3" name="Content Placeholder 2"/>
          <p:cNvSpPr>
            <a:spLocks noGrp="1"/>
          </p:cNvSpPr>
          <p:nvPr>
            <p:ph idx="1"/>
          </p:nvPr>
        </p:nvSpPr>
        <p:spPr>
          <a:xfrm>
            <a:off x="714348" y="1000108"/>
            <a:ext cx="8219340" cy="5248292"/>
          </a:xfrm>
        </p:spPr>
        <p:txBody>
          <a:bodyPr>
            <a:normAutofit/>
          </a:bodyPr>
          <a:lstStyle/>
          <a:p>
            <a:pPr algn="just"/>
            <a:r>
              <a:rPr lang="en-US" sz="2800" dirty="0" smtClean="0"/>
              <a:t>In fractional distillation, the </a:t>
            </a:r>
            <a:r>
              <a:rPr lang="en-US" sz="2800" dirty="0" err="1" smtClean="0"/>
              <a:t>vapour</a:t>
            </a:r>
            <a:r>
              <a:rPr lang="en-US" sz="2800" dirty="0" smtClean="0"/>
              <a:t> is condensed and then re-evaporated when a further separation occurs. </a:t>
            </a:r>
            <a:endParaRPr lang="en-US" sz="2800" dirty="0" smtClean="0"/>
          </a:p>
          <a:p>
            <a:pPr algn="just"/>
            <a:r>
              <a:rPr lang="en-US" sz="2800" dirty="0" smtClean="0"/>
              <a:t>It </a:t>
            </a:r>
            <a:r>
              <a:rPr lang="en-US" sz="2800" dirty="0" smtClean="0"/>
              <a:t>is difficult and sometimes impossible to prepare pure components in this way, but a degree of separation can easily be attained if the volatilities are reasonably different. </a:t>
            </a:r>
            <a:endParaRPr lang="en-US" sz="2800" dirty="0" smtClean="0"/>
          </a:p>
          <a:p>
            <a:pPr algn="just"/>
            <a:r>
              <a:rPr lang="en-US" sz="2800" dirty="0" smtClean="0"/>
              <a:t>Where </a:t>
            </a:r>
            <a:r>
              <a:rPr lang="en-US" sz="2800" dirty="0" smtClean="0"/>
              <a:t>great purity is required, successive distillations may be used. </a:t>
            </a:r>
            <a:endParaRPr lang="en-IN" sz="2800" dirty="0" smtClean="0"/>
          </a:p>
          <a:p>
            <a:endParaRPr lang="en-IN"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14290"/>
            <a:ext cx="7143800" cy="500066"/>
          </a:xfrm>
        </p:spPr>
        <p:txBody>
          <a:bodyPr>
            <a:normAutofit fontScale="90000"/>
          </a:bodyPr>
          <a:lstStyle/>
          <a:p>
            <a:r>
              <a:rPr lang="en-IN" sz="3200" b="1" dirty="0" smtClean="0"/>
              <a:t>Steam Distillation</a:t>
            </a:r>
            <a:endParaRPr lang="en-IN" sz="3200" b="1" dirty="0"/>
          </a:p>
        </p:txBody>
      </p:sp>
      <p:sp>
        <p:nvSpPr>
          <p:cNvPr id="3" name="Content Placeholder 2"/>
          <p:cNvSpPr>
            <a:spLocks noGrp="1"/>
          </p:cNvSpPr>
          <p:nvPr>
            <p:ph idx="1"/>
          </p:nvPr>
        </p:nvSpPr>
        <p:spPr>
          <a:xfrm>
            <a:off x="457200" y="928670"/>
            <a:ext cx="8229600" cy="5786478"/>
          </a:xfrm>
        </p:spPr>
        <p:txBody>
          <a:bodyPr>
            <a:normAutofit fontScale="25000" lnSpcReduction="20000"/>
          </a:bodyPr>
          <a:lstStyle/>
          <a:p>
            <a:pPr algn="just">
              <a:buFont typeface="Wingdings" pitchFamily="2" charset="2"/>
              <a:buChar char="Ø"/>
            </a:pPr>
            <a:r>
              <a:rPr lang="en-US" sz="11200" dirty="0" smtClean="0"/>
              <a:t>A liquid boils when the total </a:t>
            </a:r>
            <a:r>
              <a:rPr lang="en-US" sz="11200" dirty="0" err="1" smtClean="0"/>
              <a:t>vapour</a:t>
            </a:r>
            <a:r>
              <a:rPr lang="en-US" sz="11200" dirty="0" smtClean="0"/>
              <a:t> pressure of the liquid is equal or more than the external pressure on the system. </a:t>
            </a:r>
            <a:endParaRPr lang="en-US" sz="11200" dirty="0" smtClean="0"/>
          </a:p>
          <a:p>
            <a:pPr algn="just">
              <a:buFont typeface="Wingdings" pitchFamily="2" charset="2"/>
              <a:buChar char="Ø"/>
            </a:pPr>
            <a:r>
              <a:rPr lang="en-US" sz="11200" dirty="0" smtClean="0"/>
              <a:t>Therefore</a:t>
            </a:r>
            <a:r>
              <a:rPr lang="en-US" sz="11200" dirty="0" smtClean="0"/>
              <a:t>, boiling temperatures can be reduced by reducing the pressure on the system; for example by boiling under a vacuum, or by adding an inert </a:t>
            </a:r>
            <a:r>
              <a:rPr lang="en-US" sz="11200" dirty="0" err="1" smtClean="0"/>
              <a:t>vapour</a:t>
            </a:r>
            <a:r>
              <a:rPr lang="en-US" sz="11200" dirty="0" smtClean="0"/>
              <a:t> which by contributing to the </a:t>
            </a:r>
            <a:r>
              <a:rPr lang="en-US" sz="11200" dirty="0" err="1" smtClean="0"/>
              <a:t>vapour</a:t>
            </a:r>
            <a:r>
              <a:rPr lang="en-US" sz="11200" dirty="0" smtClean="0"/>
              <a:t> pressure, allows the liquid to boil at a lower temperature. </a:t>
            </a:r>
            <a:endParaRPr lang="en-US" sz="11200" dirty="0" smtClean="0"/>
          </a:p>
          <a:p>
            <a:pPr algn="just">
              <a:buFont typeface="Wingdings" pitchFamily="2" charset="2"/>
              <a:buChar char="Ø"/>
            </a:pPr>
            <a:r>
              <a:rPr lang="en-US" sz="11200" dirty="0" smtClean="0"/>
              <a:t>Such </a:t>
            </a:r>
            <a:r>
              <a:rPr lang="en-US" sz="11200" dirty="0" smtClean="0"/>
              <a:t>an addition must be easily removed from the distillate, if it is unwanted in the product, and it must not react with any of the components that are required as products. </a:t>
            </a:r>
            <a:endParaRPr lang="en-US" sz="11200" dirty="0" smtClean="0"/>
          </a:p>
          <a:p>
            <a:pPr algn="just">
              <a:buFont typeface="Wingdings" pitchFamily="2" charset="2"/>
              <a:buChar char="Ø"/>
            </a:pPr>
            <a:r>
              <a:rPr lang="en-US" sz="11200" dirty="0" smtClean="0"/>
              <a:t>The </a:t>
            </a:r>
            <a:r>
              <a:rPr lang="en-US" sz="11200" dirty="0" err="1" smtClean="0"/>
              <a:t>vapour</a:t>
            </a:r>
            <a:r>
              <a:rPr lang="en-US" sz="11200" dirty="0" smtClean="0"/>
              <a:t> that is added is generally steam and the distillation is then spoken of as steam distillation.</a:t>
            </a:r>
          </a:p>
          <a:p>
            <a:pPr algn="just">
              <a:buNone/>
            </a:pPr>
            <a:endParaRPr lang="en-US" sz="5500" dirty="0" smtClean="0"/>
          </a:p>
          <a:p>
            <a:pPr>
              <a:buFont typeface="Wingdings" pitchFamily="2" charset="2"/>
              <a:buChar char="Ø"/>
            </a:pPr>
            <a:endParaRPr lang="en-US" sz="5500" dirty="0" smtClean="0"/>
          </a:p>
          <a:p>
            <a:pPr algn="just">
              <a:buNone/>
            </a:pPr>
            <a:endParaRPr lang="en-US" sz="4000" dirty="0" smtClean="0"/>
          </a:p>
          <a:p>
            <a:pPr algn="just">
              <a:buFont typeface="Wingdings" pitchFamily="2" charset="2"/>
              <a:buChar char="Ø"/>
            </a:pPr>
            <a:r>
              <a:rPr lang="en-US" sz="2400" dirty="0" smtClean="0"/>
              <a:t/>
            </a:r>
            <a:br>
              <a:rPr lang="en-US" sz="2400" dirty="0" smtClean="0"/>
            </a:br>
            <a:endParaRPr lang="en-US" sz="2400" dirty="0" smtClean="0"/>
          </a:p>
          <a:p>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74638"/>
            <a:ext cx="8147902" cy="654032"/>
          </a:xfrm>
        </p:spPr>
        <p:txBody>
          <a:bodyPr>
            <a:normAutofit/>
          </a:bodyPr>
          <a:lstStyle/>
          <a:p>
            <a:r>
              <a:rPr lang="en-IN" sz="3600" dirty="0" smtClean="0"/>
              <a:t>Steam Distillation</a:t>
            </a:r>
            <a:endParaRPr lang="en-IN" sz="3600" dirty="0"/>
          </a:p>
        </p:txBody>
      </p:sp>
      <p:sp>
        <p:nvSpPr>
          <p:cNvPr id="3" name="Content Placeholder 2"/>
          <p:cNvSpPr>
            <a:spLocks noGrp="1"/>
          </p:cNvSpPr>
          <p:nvPr>
            <p:ph idx="1"/>
          </p:nvPr>
        </p:nvSpPr>
        <p:spPr>
          <a:xfrm>
            <a:off x="500034" y="1071546"/>
            <a:ext cx="8433654" cy="5176854"/>
          </a:xfrm>
        </p:spPr>
        <p:txBody>
          <a:bodyPr>
            <a:normAutofit/>
          </a:bodyPr>
          <a:lstStyle/>
          <a:p>
            <a:pPr algn="just">
              <a:buFont typeface="Wingdings" pitchFamily="2" charset="2"/>
              <a:buChar char="Ø"/>
            </a:pPr>
            <a:r>
              <a:rPr lang="en-US" sz="2800" dirty="0" smtClean="0"/>
              <a:t>In some circumstances in the food industry, distillation would appear to be a good separation method but it cannot be employed directly as the distilling temperatures would lead to breakdown of the materials. In cases in which volatile materials have to be removed from relatively non-volatile materials, steam distillation may sometimes be used to effect the separation at safe temperatures.</a:t>
            </a:r>
          </a:p>
          <a:p>
            <a:pPr algn="just"/>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15370" cy="500066"/>
          </a:xfrm>
        </p:spPr>
        <p:txBody>
          <a:bodyPr>
            <a:noAutofit/>
          </a:bodyPr>
          <a:lstStyle/>
          <a:p>
            <a:r>
              <a:rPr lang="en-US" sz="3200" b="1" dirty="0" smtClean="0"/>
              <a:t/>
            </a:r>
            <a:br>
              <a:rPr lang="en-US" sz="3200" b="1" dirty="0" smtClean="0"/>
            </a:br>
            <a:r>
              <a:rPr lang="en-US" sz="3200" b="1" dirty="0" smtClean="0"/>
              <a:t> </a:t>
            </a:r>
            <a:r>
              <a:rPr lang="en-US" sz="2800" b="1" dirty="0" smtClean="0"/>
              <a:t>Principle and applications of steam distillation</a:t>
            </a:r>
            <a:r>
              <a:rPr lang="en-IN" sz="3200" dirty="0"/>
              <a:t/>
            </a:r>
            <a:br>
              <a:rPr lang="en-IN" sz="3200" dirty="0"/>
            </a:br>
            <a:endParaRPr lang="en-IN" sz="3200" dirty="0"/>
          </a:p>
        </p:txBody>
      </p:sp>
      <p:sp>
        <p:nvSpPr>
          <p:cNvPr id="3" name="Content Placeholder 2"/>
          <p:cNvSpPr>
            <a:spLocks noGrp="1"/>
          </p:cNvSpPr>
          <p:nvPr>
            <p:ph idx="1"/>
          </p:nvPr>
        </p:nvSpPr>
        <p:spPr>
          <a:xfrm>
            <a:off x="500034" y="714356"/>
            <a:ext cx="8429684" cy="5929354"/>
          </a:xfrm>
        </p:spPr>
        <p:txBody>
          <a:bodyPr>
            <a:normAutofit lnSpcReduction="10000"/>
          </a:bodyPr>
          <a:lstStyle/>
          <a:p>
            <a:pPr algn="just"/>
            <a:r>
              <a:rPr lang="en-US" sz="2800" dirty="0" smtClean="0"/>
              <a:t>If the </a:t>
            </a:r>
            <a:r>
              <a:rPr lang="en-US" sz="2800" dirty="0" err="1" smtClean="0"/>
              <a:t>vapour</a:t>
            </a:r>
            <a:r>
              <a:rPr lang="en-US" sz="2800" dirty="0" smtClean="0"/>
              <a:t> pressure of the introduced steam is </a:t>
            </a:r>
            <a:r>
              <a:rPr lang="en-US" sz="2800" i="1" dirty="0" err="1" smtClean="0"/>
              <a:t>p</a:t>
            </a:r>
            <a:r>
              <a:rPr lang="en-US" sz="2800" baseline="-25000" dirty="0" err="1" smtClean="0"/>
              <a:t>s</a:t>
            </a:r>
            <a:r>
              <a:rPr lang="en-US" sz="2800" dirty="0" smtClean="0"/>
              <a:t> and the total pressure is </a:t>
            </a:r>
            <a:r>
              <a:rPr lang="en-US" sz="2800" i="1" dirty="0" smtClean="0"/>
              <a:t>P</a:t>
            </a:r>
            <a:r>
              <a:rPr lang="en-US" sz="2800" dirty="0" smtClean="0"/>
              <a:t>, then the mixture will boil when the </a:t>
            </a:r>
            <a:r>
              <a:rPr lang="en-US" sz="2800" dirty="0" err="1" smtClean="0"/>
              <a:t>vapour</a:t>
            </a:r>
            <a:r>
              <a:rPr lang="en-US" sz="2800" dirty="0" smtClean="0"/>
              <a:t> pressure of the volatile component reaches a pressure of (</a:t>
            </a:r>
            <a:r>
              <a:rPr lang="en-US" sz="2800" i="1" dirty="0" smtClean="0"/>
              <a:t>P  - </a:t>
            </a:r>
            <a:r>
              <a:rPr lang="en-US" sz="2800" i="1" dirty="0" err="1" smtClean="0"/>
              <a:t>p</a:t>
            </a:r>
            <a:r>
              <a:rPr lang="en-US" sz="2800" baseline="-25000" dirty="0" err="1" smtClean="0"/>
              <a:t>s</a:t>
            </a:r>
            <a:r>
              <a:rPr lang="en-US" sz="2800" dirty="0" smtClean="0"/>
              <a:t>), compared with the necessary pressure of </a:t>
            </a:r>
            <a:r>
              <a:rPr lang="en-US" sz="2800" i="1" dirty="0" smtClean="0"/>
              <a:t>P</a:t>
            </a:r>
            <a:r>
              <a:rPr lang="en-US" sz="2800" dirty="0" smtClean="0"/>
              <a:t> if there were no steam present. </a:t>
            </a:r>
          </a:p>
          <a:p>
            <a:pPr algn="just"/>
            <a:endParaRPr lang="en-US" sz="2800" dirty="0" smtClean="0"/>
          </a:p>
          <a:p>
            <a:pPr algn="just"/>
            <a:r>
              <a:rPr lang="en-US" sz="2800" dirty="0" smtClean="0"/>
              <a:t>The distribution of steam and the volatile component being distilled, in the </a:t>
            </a:r>
            <a:r>
              <a:rPr lang="en-US" sz="2800" dirty="0" err="1" smtClean="0"/>
              <a:t>vapour</a:t>
            </a:r>
            <a:r>
              <a:rPr lang="en-US" sz="2800" dirty="0" smtClean="0"/>
              <a:t>, can be calculated. </a:t>
            </a:r>
          </a:p>
          <a:p>
            <a:pPr algn="just"/>
            <a:r>
              <a:rPr lang="en-US" sz="2800" dirty="0" smtClean="0"/>
              <a:t>The ratio of the number of molecules of the steam to those of the volatile component, will be equal to the ratio of their partial pressures.</a:t>
            </a:r>
          </a:p>
          <a:p>
            <a:pPr algn="just">
              <a:buNone/>
            </a:pPr>
            <a:endParaRPr lang="en-US" sz="2800" dirty="0" smtClean="0"/>
          </a:p>
          <a:p>
            <a:pPr algn="just"/>
            <a:r>
              <a:rPr lang="en-US" sz="2800" dirty="0" smtClean="0"/>
              <a:t>P</a:t>
            </a:r>
            <a:r>
              <a:rPr lang="en-US" sz="2800" baseline="-25000" dirty="0" smtClean="0"/>
              <a:t>a</a:t>
            </a:r>
            <a:r>
              <a:rPr lang="en-US" sz="2800" dirty="0" smtClean="0"/>
              <a:t>/</a:t>
            </a:r>
            <a:r>
              <a:rPr lang="en-US" sz="2800" dirty="0" err="1" smtClean="0"/>
              <a:t>p</a:t>
            </a:r>
            <a:r>
              <a:rPr lang="en-US" sz="2800" baseline="-25000" dirty="0" err="1" smtClean="0"/>
              <a:t>s</a:t>
            </a:r>
            <a:r>
              <a:rPr lang="en-US" sz="2800" dirty="0" smtClean="0"/>
              <a:t> = (P-</a:t>
            </a:r>
            <a:r>
              <a:rPr lang="en-US" sz="2800" dirty="0" err="1" smtClean="0"/>
              <a:t>p</a:t>
            </a:r>
            <a:r>
              <a:rPr lang="en-US" sz="2800" baseline="-25000" dirty="0" err="1" smtClean="0"/>
              <a:t>s</a:t>
            </a:r>
            <a:r>
              <a:rPr lang="en-US" sz="2800" dirty="0" smtClean="0"/>
              <a:t> )/</a:t>
            </a:r>
            <a:r>
              <a:rPr lang="en-US" sz="2800" dirty="0" err="1" smtClean="0"/>
              <a:t>p</a:t>
            </a:r>
            <a:r>
              <a:rPr lang="en-US" sz="2800" baseline="-25000" dirty="0" err="1" smtClean="0"/>
              <a:t>s</a:t>
            </a:r>
            <a:r>
              <a:rPr lang="en-US" sz="2800" dirty="0" smtClean="0"/>
              <a:t> = </a:t>
            </a:r>
            <a:r>
              <a:rPr lang="en-US" sz="2800" dirty="0" err="1" smtClean="0"/>
              <a:t>w</a:t>
            </a:r>
            <a:r>
              <a:rPr lang="en-US" sz="2800" baseline="-25000" dirty="0" err="1" smtClean="0"/>
              <a:t>a</a:t>
            </a:r>
            <a:r>
              <a:rPr lang="en-US" sz="2800" dirty="0" smtClean="0"/>
              <a:t>/M</a:t>
            </a:r>
            <a:r>
              <a:rPr lang="en-US" sz="2800" baseline="-25000" dirty="0" smtClean="0"/>
              <a:t>a</a:t>
            </a:r>
            <a:r>
              <a:rPr lang="en-US" sz="2800" dirty="0" smtClean="0"/>
              <a:t>/</a:t>
            </a:r>
            <a:r>
              <a:rPr lang="en-US" sz="2800" dirty="0" err="1" smtClean="0"/>
              <a:t>w</a:t>
            </a:r>
            <a:r>
              <a:rPr lang="en-US" sz="2800" baseline="-25000" dirty="0" err="1" smtClean="0"/>
              <a:t>s</a:t>
            </a:r>
            <a:r>
              <a:rPr lang="en-US" sz="2800" dirty="0" smtClean="0"/>
              <a:t>/M</a:t>
            </a:r>
            <a:r>
              <a:rPr lang="en-US" sz="2800" baseline="-25000" dirty="0" smtClean="0"/>
              <a:t>s </a:t>
            </a:r>
          </a:p>
          <a:p>
            <a:pPr algn="just">
              <a:buNone/>
            </a:pPr>
            <a:endParaRPr 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511156"/>
          </a:xfrm>
        </p:spPr>
        <p:txBody>
          <a:bodyPr>
            <a:noAutofit/>
          </a:bodyPr>
          <a:lstStyle/>
          <a:p>
            <a:r>
              <a:rPr lang="en-IN" sz="3600" dirty="0" smtClean="0"/>
              <a:t>Principle of distillation…contd.</a:t>
            </a:r>
            <a:endParaRPr lang="en-IN" sz="3600" dirty="0"/>
          </a:p>
        </p:txBody>
      </p:sp>
      <p:sp>
        <p:nvSpPr>
          <p:cNvPr id="3" name="Content Placeholder 2"/>
          <p:cNvSpPr>
            <a:spLocks noGrp="1"/>
          </p:cNvSpPr>
          <p:nvPr>
            <p:ph idx="1"/>
          </p:nvPr>
        </p:nvSpPr>
        <p:spPr>
          <a:xfrm>
            <a:off x="642910" y="928670"/>
            <a:ext cx="8290778" cy="5319730"/>
          </a:xfrm>
        </p:spPr>
        <p:txBody>
          <a:bodyPr>
            <a:normAutofit/>
          </a:bodyPr>
          <a:lstStyle/>
          <a:p>
            <a:pPr algn="just"/>
            <a:r>
              <a:rPr lang="en-US" sz="2800" dirty="0" smtClean="0"/>
              <a:t>The weight ratio    </a:t>
            </a:r>
            <a:r>
              <a:rPr lang="en-US" sz="2800" dirty="0" err="1" smtClean="0"/>
              <a:t>w</a:t>
            </a:r>
            <a:r>
              <a:rPr lang="en-US" sz="2800" baseline="-25000" dirty="0" err="1" smtClean="0"/>
              <a:t>a</a:t>
            </a:r>
            <a:r>
              <a:rPr lang="en-US" sz="2800" dirty="0" smtClean="0"/>
              <a:t>/</a:t>
            </a:r>
            <a:r>
              <a:rPr lang="en-US" sz="2800" dirty="0" err="1" smtClean="0"/>
              <a:t>w</a:t>
            </a:r>
            <a:r>
              <a:rPr lang="en-US" sz="2800" baseline="-25000" dirty="0" err="1" smtClean="0"/>
              <a:t>s</a:t>
            </a:r>
            <a:r>
              <a:rPr lang="en-US" sz="2800" dirty="0" smtClean="0"/>
              <a:t> = (P-</a:t>
            </a:r>
            <a:r>
              <a:rPr lang="en-US" sz="2800" dirty="0" err="1" smtClean="0"/>
              <a:t>p</a:t>
            </a:r>
            <a:r>
              <a:rPr lang="en-US" sz="2800" baseline="-25000" dirty="0" err="1" smtClean="0"/>
              <a:t>s</a:t>
            </a:r>
            <a:r>
              <a:rPr lang="en-US" sz="2800" dirty="0" smtClean="0"/>
              <a:t> )/</a:t>
            </a:r>
            <a:r>
              <a:rPr lang="en-US" sz="2800" dirty="0" err="1" smtClean="0"/>
              <a:t>p</a:t>
            </a:r>
            <a:r>
              <a:rPr lang="en-US" sz="2800" baseline="-25000" dirty="0" err="1" smtClean="0"/>
              <a:t>s</a:t>
            </a:r>
            <a:r>
              <a:rPr lang="en-US" sz="2800" dirty="0" smtClean="0"/>
              <a:t> x(M</a:t>
            </a:r>
            <a:r>
              <a:rPr lang="en-US" sz="2800" baseline="-25000" dirty="0" smtClean="0"/>
              <a:t>a</a:t>
            </a:r>
            <a:r>
              <a:rPr lang="en-US" sz="2800" dirty="0" smtClean="0"/>
              <a:t>/ M</a:t>
            </a:r>
            <a:r>
              <a:rPr lang="en-US" sz="2800" baseline="-25000" dirty="0" smtClean="0"/>
              <a:t>s</a:t>
            </a:r>
            <a:r>
              <a:rPr lang="en-US" sz="2800" dirty="0" smtClean="0"/>
              <a:t>)</a:t>
            </a:r>
          </a:p>
          <a:p>
            <a:pPr algn="just">
              <a:buNone/>
            </a:pPr>
            <a:endParaRPr lang="en-US" sz="2800" dirty="0" smtClean="0"/>
          </a:p>
          <a:p>
            <a:pPr algn="just"/>
            <a:r>
              <a:rPr lang="en-US" sz="2800" dirty="0" smtClean="0"/>
              <a:t>Application in the preparation of some volatile oils and in the removal of some </a:t>
            </a:r>
            <a:r>
              <a:rPr lang="en-US" sz="2800" dirty="0" err="1" smtClean="0"/>
              <a:t>flavours</a:t>
            </a:r>
            <a:r>
              <a:rPr lang="en-US" sz="2800" dirty="0" smtClean="0"/>
              <a:t> from edible fats and oils.</a:t>
            </a:r>
          </a:p>
          <a:p>
            <a:pPr algn="just">
              <a:buNone/>
            </a:pPr>
            <a:endParaRPr lang="en-US" sz="2800" dirty="0" smtClean="0"/>
          </a:p>
          <a:p>
            <a:pPr algn="just"/>
            <a:r>
              <a:rPr lang="en-US" sz="2800" dirty="0" smtClean="0"/>
              <a:t>Higher the molecular weights of volatile components, lower will be the requirement of steam in weight.</a:t>
            </a:r>
          </a:p>
          <a:p>
            <a:endParaRPr lang="en-IN"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933588" cy="511156"/>
          </a:xfrm>
        </p:spPr>
        <p:txBody>
          <a:bodyPr>
            <a:noAutofit/>
          </a:bodyPr>
          <a:lstStyle/>
          <a:p>
            <a:r>
              <a:rPr lang="en-US" sz="2800" b="1" dirty="0" smtClean="0"/>
              <a:t>Types of Distillation Equipments</a:t>
            </a:r>
            <a:endParaRPr lang="en-US" sz="2800" b="1" dirty="0"/>
          </a:p>
        </p:txBody>
      </p:sp>
      <p:sp>
        <p:nvSpPr>
          <p:cNvPr id="3" name="Content Placeholder 2"/>
          <p:cNvSpPr>
            <a:spLocks noGrp="1"/>
          </p:cNvSpPr>
          <p:nvPr>
            <p:ph idx="1"/>
          </p:nvPr>
        </p:nvSpPr>
        <p:spPr>
          <a:xfrm>
            <a:off x="357158" y="642918"/>
            <a:ext cx="8576530" cy="6215082"/>
          </a:xfrm>
        </p:spPr>
        <p:txBody>
          <a:bodyPr>
            <a:noAutofit/>
          </a:bodyPr>
          <a:lstStyle/>
          <a:p>
            <a:pPr marL="457200" algn="just">
              <a:spcAft>
                <a:spcPts val="600"/>
              </a:spcAft>
              <a:buFont typeface="Wingdings" pitchFamily="2" charset="2"/>
              <a:buChar char="Ø"/>
            </a:pPr>
            <a:r>
              <a:rPr lang="en-US" sz="2600" dirty="0" smtClean="0"/>
              <a:t>Batch Distillation or flash </a:t>
            </a:r>
            <a:r>
              <a:rPr lang="en-US" sz="2600" dirty="0" smtClean="0"/>
              <a:t>distillation</a:t>
            </a:r>
            <a:endParaRPr lang="en-US" sz="2600" dirty="0" smtClean="0"/>
          </a:p>
          <a:p>
            <a:pPr marL="950976" lvl="1" indent="-457200" algn="just">
              <a:spcAft>
                <a:spcPts val="600"/>
              </a:spcAft>
              <a:buFont typeface="+mj-lt"/>
              <a:buAutoNum type="alphaLcPeriod"/>
            </a:pPr>
            <a:r>
              <a:rPr lang="en-US" sz="2600" dirty="0" smtClean="0"/>
              <a:t>Effective for separating components that boil at widely different temperatures.</a:t>
            </a:r>
          </a:p>
          <a:p>
            <a:pPr marL="950976" lvl="1" indent="-457200" algn="just">
              <a:spcAft>
                <a:spcPts val="600"/>
              </a:spcAft>
              <a:buFont typeface="+mj-lt"/>
              <a:buAutoNum type="alphaLcPeriod"/>
            </a:pPr>
            <a:r>
              <a:rPr lang="en-US" sz="2600" dirty="0" smtClean="0"/>
              <a:t>It requires many successive re-distillations to get pure components, which is inefficient.</a:t>
            </a:r>
          </a:p>
          <a:p>
            <a:pPr marL="457200" algn="just">
              <a:spcAft>
                <a:spcPts val="600"/>
              </a:spcAft>
              <a:buFont typeface="Wingdings" pitchFamily="2" charset="2"/>
              <a:buChar char="Ø"/>
            </a:pPr>
            <a:r>
              <a:rPr lang="en-US" sz="2600" dirty="0" smtClean="0"/>
              <a:t>Vacuum Distillation or Batch Distillation under </a:t>
            </a:r>
            <a:r>
              <a:rPr lang="en-US" sz="2600" dirty="0" smtClean="0"/>
              <a:t>vacuum</a:t>
            </a:r>
            <a:endParaRPr lang="en-US" sz="2600" dirty="0" smtClean="0"/>
          </a:p>
          <a:p>
            <a:pPr marL="1008126" lvl="1" indent="-514350" algn="just">
              <a:spcAft>
                <a:spcPts val="600"/>
              </a:spcAft>
              <a:buFont typeface="+mj-lt"/>
              <a:buAutoNum type="romanLcPeriod"/>
            </a:pPr>
            <a:r>
              <a:rPr lang="en-US" sz="2600" dirty="0" smtClean="0"/>
              <a:t>When the </a:t>
            </a:r>
            <a:r>
              <a:rPr lang="en-US" sz="2600" dirty="0" err="1" smtClean="0"/>
              <a:t>vapour</a:t>
            </a:r>
            <a:r>
              <a:rPr lang="en-US" sz="2600" dirty="0" smtClean="0"/>
              <a:t> pressure of volatile components reaches the vacuum, the distillation occurs.</a:t>
            </a:r>
          </a:p>
          <a:p>
            <a:pPr marL="1008126" lvl="1" indent="-514350" algn="just">
              <a:spcAft>
                <a:spcPts val="600"/>
              </a:spcAft>
              <a:buFont typeface="+mj-lt"/>
              <a:buAutoNum type="romanLcPeriod"/>
            </a:pPr>
            <a:r>
              <a:rPr lang="en-US" sz="2600" dirty="0" smtClean="0"/>
              <a:t>Distilling at lower temperatures for heat sensitive materials</a:t>
            </a:r>
          </a:p>
          <a:p>
            <a:pPr marL="1008126" lvl="1" indent="-514350" algn="just">
              <a:spcAft>
                <a:spcPts val="600"/>
              </a:spcAft>
              <a:buFont typeface="+mj-lt"/>
              <a:buAutoNum type="romanLcPeriod"/>
            </a:pPr>
            <a:r>
              <a:rPr lang="en-US" sz="2600" dirty="0" smtClean="0"/>
              <a:t>Vacuum steam distillation combine the two methods and are more suitable in modern distillation equipments.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505092" cy="654032"/>
          </a:xfrm>
        </p:spPr>
        <p:txBody>
          <a:bodyPr>
            <a:normAutofit fontScale="90000"/>
          </a:bodyPr>
          <a:lstStyle/>
          <a:p>
            <a:r>
              <a:rPr lang="en-US" sz="3200" b="1" dirty="0" smtClean="0"/>
              <a:t>Continuous  Distillation with fractional column</a:t>
            </a:r>
            <a:endParaRPr lang="en-US" sz="3200" b="1" dirty="0"/>
          </a:p>
        </p:txBody>
      </p:sp>
      <p:sp>
        <p:nvSpPr>
          <p:cNvPr id="3" name="Content Placeholder 2"/>
          <p:cNvSpPr>
            <a:spLocks noGrp="1"/>
          </p:cNvSpPr>
          <p:nvPr>
            <p:ph idx="1"/>
          </p:nvPr>
        </p:nvSpPr>
        <p:spPr>
          <a:xfrm>
            <a:off x="571472" y="1071546"/>
            <a:ext cx="8362216" cy="5176854"/>
          </a:xfrm>
        </p:spPr>
        <p:txBody>
          <a:bodyPr>
            <a:normAutofit fontScale="25000" lnSpcReduction="20000"/>
          </a:bodyPr>
          <a:lstStyle/>
          <a:p>
            <a:pPr marL="457200">
              <a:spcAft>
                <a:spcPts val="600"/>
              </a:spcAft>
              <a:buFont typeface="Wingdings" pitchFamily="2" charset="2"/>
              <a:buChar char="Ø"/>
            </a:pPr>
            <a:r>
              <a:rPr lang="en-US" sz="8800" dirty="0" smtClean="0"/>
              <a:t>Continuous Distillation with Reflux having fractional column for rectification and stripping</a:t>
            </a:r>
          </a:p>
          <a:p>
            <a:pPr marL="731520" lvl="1" algn="just">
              <a:spcAft>
                <a:spcPts val="600"/>
              </a:spcAft>
              <a:buFont typeface="Wingdings" pitchFamily="2" charset="2"/>
              <a:buChar char="Ø"/>
            </a:pPr>
            <a:r>
              <a:rPr lang="en-US" sz="8000" dirty="0" smtClean="0"/>
              <a:t>It consists of a boiler, a column in which actual contact stages for the distillation separation are provided and a condenser for condensation of the final top products.</a:t>
            </a:r>
          </a:p>
          <a:p>
            <a:pPr marL="731520" lvl="1" algn="just">
              <a:spcAft>
                <a:spcPts val="600"/>
              </a:spcAft>
              <a:buFont typeface="Wingdings" pitchFamily="2" charset="2"/>
              <a:buChar char="Ø"/>
            </a:pPr>
            <a:r>
              <a:rPr lang="en-US" sz="8000" dirty="0" smtClean="0"/>
              <a:t>Liquid feed flows down the column to the still or </a:t>
            </a:r>
            <a:r>
              <a:rPr lang="en-US" sz="8000" dirty="0" err="1" smtClean="0"/>
              <a:t>reboiler</a:t>
            </a:r>
            <a:r>
              <a:rPr lang="en-US" sz="8000" dirty="0" smtClean="0"/>
              <a:t> and is subjected to rectification by the </a:t>
            </a:r>
            <a:r>
              <a:rPr lang="en-US" sz="8000" dirty="0" err="1" smtClean="0"/>
              <a:t>vapour</a:t>
            </a:r>
            <a:r>
              <a:rPr lang="en-US" sz="8000" dirty="0" smtClean="0"/>
              <a:t> rising from the </a:t>
            </a:r>
            <a:r>
              <a:rPr lang="en-US" sz="8000" dirty="0" err="1" smtClean="0"/>
              <a:t>reboiler</a:t>
            </a:r>
            <a:r>
              <a:rPr lang="en-US" sz="8000" dirty="0" smtClean="0"/>
              <a:t>. Rectification in lower section of the column is called stripping. </a:t>
            </a:r>
          </a:p>
          <a:p>
            <a:pPr marL="731520" lvl="1" algn="just">
              <a:spcAft>
                <a:spcPts val="600"/>
              </a:spcAft>
              <a:buFont typeface="Wingdings" pitchFamily="2" charset="2"/>
              <a:buChar char="Ø"/>
            </a:pPr>
            <a:r>
              <a:rPr lang="en-US" sz="8000" dirty="0" smtClean="0"/>
              <a:t>The conventional arrangement in fractionating column is in the form of bubble cap trays.  The </a:t>
            </a:r>
            <a:r>
              <a:rPr lang="en-US" sz="8000" dirty="0" err="1" smtClean="0"/>
              <a:t>vapour</a:t>
            </a:r>
            <a:r>
              <a:rPr lang="en-US" sz="8000" dirty="0" smtClean="0"/>
              <a:t> rise through the bubble caps and the liquid from reflux line past the bubble caps where it contacts the </a:t>
            </a:r>
            <a:r>
              <a:rPr lang="en-US" sz="8000" dirty="0" err="1" smtClean="0"/>
              <a:t>vapour</a:t>
            </a:r>
            <a:r>
              <a:rPr lang="en-US" sz="8000" dirty="0" smtClean="0"/>
              <a:t>, and then passes over a weir down to the next trays.</a:t>
            </a:r>
          </a:p>
          <a:p>
            <a:pPr marL="731520" lvl="1" algn="just">
              <a:spcAft>
                <a:spcPts val="600"/>
              </a:spcAft>
              <a:buFont typeface="Wingdings" pitchFamily="2" charset="2"/>
              <a:buChar char="Ø"/>
            </a:pPr>
            <a:r>
              <a:rPr lang="en-US" sz="8000" dirty="0" smtClean="0"/>
              <a:t>Each tray represents a contact stage, where some of the more volatile component of liquid ( as component A) is </a:t>
            </a:r>
            <a:r>
              <a:rPr lang="en-US" sz="8000" dirty="0" err="1" smtClean="0"/>
              <a:t>vapourized</a:t>
            </a:r>
            <a:r>
              <a:rPr lang="en-US" sz="8000" dirty="0" smtClean="0"/>
              <a:t> and some of the less volatile component from </a:t>
            </a:r>
            <a:r>
              <a:rPr lang="en-US" sz="8000" dirty="0" err="1" smtClean="0"/>
              <a:t>vapour</a:t>
            </a:r>
            <a:r>
              <a:rPr lang="en-US" sz="8000" dirty="0" smtClean="0"/>
              <a:t> (as component B) is condensed and </a:t>
            </a:r>
            <a:r>
              <a:rPr lang="en-US" sz="8000" dirty="0" err="1" smtClean="0"/>
              <a:t>seaparation</a:t>
            </a:r>
            <a:r>
              <a:rPr lang="en-US" sz="8000" dirty="0" smtClean="0"/>
              <a:t> occurs till equilibrium.</a:t>
            </a:r>
          </a:p>
          <a:p>
            <a:pPr marL="731520" lvl="1" algn="just">
              <a:spcAft>
                <a:spcPts val="600"/>
              </a:spcAft>
              <a:buFont typeface="Wingdings" pitchFamily="2" charset="2"/>
              <a:buChar char="Ø"/>
            </a:pPr>
            <a:r>
              <a:rPr lang="en-US" sz="8000" dirty="0" smtClean="0"/>
              <a:t>In steam distillation, steam is bubbled through the liquid and </a:t>
            </a:r>
            <a:r>
              <a:rPr lang="en-US" sz="8000" dirty="0" err="1" smtClean="0"/>
              <a:t>vapours</a:t>
            </a:r>
            <a:r>
              <a:rPr lang="en-US" sz="8000" dirty="0" smtClean="0"/>
              <a:t> containing the volatile component and steam is passed to the condenser. In some cases, the steam and the condensed volatile component are immiscible, so the separation in the condenser is simple.</a:t>
            </a:r>
          </a:p>
          <a:p>
            <a:pPr marL="457200">
              <a:spcAft>
                <a:spcPts val="600"/>
              </a:spcAft>
              <a:buFont typeface="Wingdings" pitchFamily="2" charset="2"/>
              <a:buChar char="Ø"/>
            </a:pPr>
            <a:endParaRPr lang="en-US" sz="8000" dirty="0" smtClean="0"/>
          </a:p>
          <a:p>
            <a:endParaRPr lang="en-US" sz="3500" b="1" dirty="0" smtClean="0"/>
          </a:p>
          <a:p>
            <a:endParaRPr lang="en-US" sz="2200" dirty="0" smtClean="0"/>
          </a:p>
          <a:p>
            <a:endParaRPr lang="en-US" sz="2200" dirty="0" smtClean="0"/>
          </a:p>
          <a:p>
            <a:endParaRPr lang="en-US" sz="2200" dirty="0" smtClean="0"/>
          </a:p>
          <a:p>
            <a:endParaRPr lang="en-US" sz="2400" dirty="0" smtClean="0"/>
          </a:p>
          <a:p>
            <a:endParaRPr lang="en-US" sz="2400" dirty="0" smtClean="0"/>
          </a:p>
          <a:p>
            <a:endParaRPr lang="en-US" sz="2400" dirty="0" smtClean="0"/>
          </a:p>
          <a:p>
            <a:pPr>
              <a:buNone/>
            </a:pP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595</TotalTime>
  <Words>1046</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DISTILLATION PROCESS AND APPLICATION IN FOOD INDUSTRY</vt:lpstr>
      <vt:lpstr>Distillation Process</vt:lpstr>
      <vt:lpstr>Distillation Process</vt:lpstr>
      <vt:lpstr>Steam Distillation</vt:lpstr>
      <vt:lpstr>Steam Distillation</vt:lpstr>
      <vt:lpstr>  Principle and applications of steam distillation </vt:lpstr>
      <vt:lpstr>Principle of distillation…contd.</vt:lpstr>
      <vt:lpstr>Types of Distillation Equipments</vt:lpstr>
      <vt:lpstr>Continuous  Distillation with fractional column</vt:lpstr>
      <vt:lpstr>Applications of Distillation</vt:lpstr>
      <vt:lpstr>Applications in beverages preparation</vt:lpstr>
      <vt:lpstr>Manufacture of Neutral Spirit</vt:lpstr>
      <vt:lpstr>Thank You ejazbadshah@gmail.com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OVERALL BUSINESS ENVIRONMENT IN INDIAN ECONOMY</dc:title>
  <dc:creator>My</dc:creator>
  <cp:lastModifiedBy>SGAC</cp:lastModifiedBy>
  <cp:revision>60</cp:revision>
  <dcterms:created xsi:type="dcterms:W3CDTF">2020-03-28T11:52:41Z</dcterms:created>
  <dcterms:modified xsi:type="dcterms:W3CDTF">2020-06-30T08:06:12Z</dcterms:modified>
</cp:coreProperties>
</file>