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b="1" dirty="0"/>
              <a:t>EGG: STRUCTURE, COMPOSITION AND QUALITY</a:t>
            </a:r>
            <a:endParaRPr lang="en-IN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910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92117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160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Proteins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Egg </a:t>
            </a:r>
            <a:r>
              <a:rPr lang="en-IN" dirty="0"/>
              <a:t>contains high quality complete protein with all the essential amino acid in well </a:t>
            </a:r>
            <a:r>
              <a:rPr lang="en-IN" dirty="0" smtClean="0"/>
              <a:t>balanced proportion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dirty="0" smtClean="0"/>
              <a:t>Biological </a:t>
            </a:r>
            <a:r>
              <a:rPr lang="en-IN" dirty="0"/>
              <a:t>value of egg protein is 100, indicating all of the protein consumed is </a:t>
            </a:r>
            <a:r>
              <a:rPr lang="en-IN" dirty="0" smtClean="0"/>
              <a:t>retained by </a:t>
            </a:r>
            <a:r>
              <a:rPr lang="en-IN" dirty="0"/>
              <a:t>the body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Egg </a:t>
            </a:r>
            <a:r>
              <a:rPr lang="en-IN" dirty="0"/>
              <a:t>white, also known as Albumin, contributes to the 60% of total proteins </a:t>
            </a:r>
            <a:r>
              <a:rPr lang="en-IN" dirty="0" smtClean="0"/>
              <a:t>present in </a:t>
            </a:r>
            <a:r>
              <a:rPr lang="en-IN" dirty="0"/>
              <a:t>Egg and the rest is from Egg yolk. </a:t>
            </a:r>
            <a:endParaRPr lang="en-IN" dirty="0" smtClean="0"/>
          </a:p>
          <a:p>
            <a:pPr algn="just"/>
            <a:r>
              <a:rPr lang="en-IN" dirty="0" smtClean="0"/>
              <a:t>Nearly </a:t>
            </a:r>
            <a:r>
              <a:rPr lang="en-IN" dirty="0"/>
              <a:t>50% of the protein in egg white is </a:t>
            </a:r>
            <a:r>
              <a:rPr lang="en-IN" b="1" dirty="0" smtClean="0"/>
              <a:t>Ovalbumin</a:t>
            </a:r>
            <a:r>
              <a:rPr lang="en-IN" i="1" dirty="0" smtClean="0"/>
              <a:t>, </a:t>
            </a:r>
            <a:r>
              <a:rPr lang="en-IN" dirty="0" smtClean="0"/>
              <a:t>followed </a:t>
            </a:r>
            <a:r>
              <a:rPr lang="en-IN" dirty="0"/>
              <a:t>by </a:t>
            </a:r>
            <a:r>
              <a:rPr lang="en-IN" b="1" dirty="0" err="1"/>
              <a:t>Conalbumin</a:t>
            </a:r>
            <a:r>
              <a:rPr lang="en-IN" b="1" dirty="0"/>
              <a:t> </a:t>
            </a:r>
            <a:r>
              <a:rPr lang="en-IN" dirty="0"/>
              <a:t>(13%), </a:t>
            </a:r>
            <a:r>
              <a:rPr lang="en-IN" b="1" dirty="0" err="1"/>
              <a:t>Ovomucoid</a:t>
            </a:r>
            <a:r>
              <a:rPr lang="en-IN" b="1" dirty="0"/>
              <a:t> </a:t>
            </a:r>
            <a:r>
              <a:rPr lang="en-IN" dirty="0"/>
              <a:t>(10%), </a:t>
            </a:r>
            <a:r>
              <a:rPr lang="en-IN" b="1" dirty="0"/>
              <a:t>Lysozymes </a:t>
            </a:r>
            <a:r>
              <a:rPr lang="en-IN" dirty="0"/>
              <a:t>(3.5%), </a:t>
            </a:r>
            <a:r>
              <a:rPr lang="en-IN" b="1" dirty="0" err="1"/>
              <a:t>Ovomucin</a:t>
            </a:r>
            <a:r>
              <a:rPr lang="en-IN" b="1" dirty="0"/>
              <a:t> </a:t>
            </a:r>
            <a:r>
              <a:rPr lang="en-IN" dirty="0"/>
              <a:t>(2</a:t>
            </a:r>
            <a:r>
              <a:rPr lang="en-IN" dirty="0" smtClean="0"/>
              <a:t>%), </a:t>
            </a:r>
            <a:r>
              <a:rPr lang="en-IN" b="1" dirty="0" err="1" smtClean="0"/>
              <a:t>Avidin</a:t>
            </a:r>
            <a:r>
              <a:rPr lang="en-IN" dirty="0"/>
              <a:t>, </a:t>
            </a:r>
            <a:r>
              <a:rPr lang="en-IN" b="1" dirty="0" err="1"/>
              <a:t>Ovoglobulin</a:t>
            </a:r>
            <a:r>
              <a:rPr lang="en-IN" b="1" dirty="0"/>
              <a:t> </a:t>
            </a:r>
            <a:r>
              <a:rPr lang="en-IN" dirty="0"/>
              <a:t>and </a:t>
            </a:r>
            <a:r>
              <a:rPr lang="en-IN" b="1" dirty="0" err="1"/>
              <a:t>Ovoinhibitor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4493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b="1" dirty="0" err="1"/>
              <a:t>Vitellin</a:t>
            </a:r>
            <a:r>
              <a:rPr lang="en-IN" b="1" dirty="0"/>
              <a:t> </a:t>
            </a:r>
            <a:r>
              <a:rPr lang="en-IN" dirty="0"/>
              <a:t>is the protein present in Egg yolk, which is present in a lipoprotein complex as </a:t>
            </a:r>
            <a:r>
              <a:rPr lang="en-IN" dirty="0" err="1" smtClean="0"/>
              <a:t>lipovitellin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 err="1"/>
              <a:t>lipovitellinin</a:t>
            </a:r>
            <a:r>
              <a:rPr lang="en-IN" dirty="0"/>
              <a:t>. </a:t>
            </a:r>
            <a:endParaRPr lang="en-IN" dirty="0" smtClean="0"/>
          </a:p>
          <a:p>
            <a:pPr algn="just"/>
            <a:r>
              <a:rPr lang="en-IN" b="1" dirty="0" err="1" smtClean="0"/>
              <a:t>Phosvitin</a:t>
            </a:r>
            <a:r>
              <a:rPr lang="en-IN" b="1" dirty="0" smtClean="0"/>
              <a:t> </a:t>
            </a:r>
            <a:r>
              <a:rPr lang="en-IN" dirty="0"/>
              <a:t>phosphorus-containing and </a:t>
            </a:r>
            <a:r>
              <a:rPr lang="en-IN" b="1" dirty="0" err="1"/>
              <a:t>Livetin</a:t>
            </a:r>
            <a:r>
              <a:rPr lang="en-IN" b="1" dirty="0"/>
              <a:t> </a:t>
            </a:r>
            <a:r>
              <a:rPr lang="en-IN" dirty="0" err="1"/>
              <a:t>sulfur</a:t>
            </a:r>
            <a:r>
              <a:rPr lang="en-IN" dirty="0"/>
              <a:t>-containing protein </a:t>
            </a:r>
            <a:r>
              <a:rPr lang="en-IN" dirty="0" smtClean="0"/>
              <a:t>are also </a:t>
            </a:r>
            <a:r>
              <a:rPr lang="en-IN" dirty="0"/>
              <a:t>present in egg yolk. </a:t>
            </a:r>
            <a:endParaRPr lang="en-IN" dirty="0" smtClean="0"/>
          </a:p>
          <a:p>
            <a:pPr algn="just"/>
            <a:r>
              <a:rPr lang="en-IN" b="1" dirty="0" err="1" smtClean="0"/>
              <a:t>Avidin</a:t>
            </a:r>
            <a:r>
              <a:rPr lang="en-IN" b="1" dirty="0" smtClean="0"/>
              <a:t> </a:t>
            </a:r>
            <a:r>
              <a:rPr lang="en-IN" dirty="0"/>
              <a:t>is protein present in the egg while which binds the vitamin </a:t>
            </a:r>
            <a:r>
              <a:rPr lang="en-IN" dirty="0" smtClean="0"/>
              <a:t>biotin thus </a:t>
            </a:r>
            <a:r>
              <a:rPr lang="en-IN" dirty="0"/>
              <a:t>makes it unavailable to the body.</a:t>
            </a:r>
          </a:p>
        </p:txBody>
      </p:sp>
    </p:spTree>
    <p:extLst>
      <p:ext uri="{BB962C8B-B14F-4D97-AF65-F5344CB8AC3E}">
        <p14:creationId xmlns:p14="http://schemas.microsoft.com/office/powerpoint/2010/main" val="3197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Fat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Fat </a:t>
            </a:r>
            <a:r>
              <a:rPr lang="en-IN" dirty="0"/>
              <a:t>is concentrated in the Egg yolk. Yolk fat can be divided into 3 major parts i.e. </a:t>
            </a:r>
            <a:r>
              <a:rPr lang="en-IN" dirty="0" smtClean="0"/>
              <a:t>Triglycerides, phospholipids </a:t>
            </a:r>
            <a:r>
              <a:rPr lang="en-IN" dirty="0"/>
              <a:t>and lipoproteins. </a:t>
            </a:r>
            <a:endParaRPr lang="en-IN" dirty="0" smtClean="0"/>
          </a:p>
          <a:p>
            <a:pPr algn="just"/>
            <a:r>
              <a:rPr lang="en-IN" dirty="0" smtClean="0"/>
              <a:t>Lipoproteins </a:t>
            </a:r>
            <a:r>
              <a:rPr lang="en-IN" dirty="0"/>
              <a:t>are present in conjugation with phospholipids. </a:t>
            </a:r>
            <a:r>
              <a:rPr lang="en-IN" dirty="0" smtClean="0"/>
              <a:t>The primary </a:t>
            </a:r>
            <a:r>
              <a:rPr lang="en-IN" dirty="0"/>
              <a:t>phospholipid present in egg is </a:t>
            </a:r>
            <a:r>
              <a:rPr lang="en-IN" b="1" dirty="0"/>
              <a:t>lecithin </a:t>
            </a:r>
            <a:r>
              <a:rPr lang="en-IN" dirty="0"/>
              <a:t>and major sterol is </a:t>
            </a:r>
            <a:r>
              <a:rPr lang="en-IN" b="1" dirty="0"/>
              <a:t>cholesterol.</a:t>
            </a:r>
          </a:p>
          <a:p>
            <a:pPr marL="0" indent="0" algn="just">
              <a:buNone/>
            </a:pPr>
            <a:r>
              <a:rPr lang="en-IN" dirty="0"/>
              <a:t>The major Triglycerides present in egg yolk are</a:t>
            </a:r>
          </a:p>
          <a:p>
            <a:pPr algn="just"/>
            <a:r>
              <a:rPr lang="en-IN" dirty="0"/>
              <a:t>Oleic acid 38.45%</a:t>
            </a:r>
          </a:p>
          <a:p>
            <a:pPr algn="just"/>
            <a:r>
              <a:rPr lang="en-IN" dirty="0" err="1" smtClean="0"/>
              <a:t>Palmitic</a:t>
            </a:r>
            <a:r>
              <a:rPr lang="en-IN" dirty="0" smtClean="0"/>
              <a:t> </a:t>
            </a:r>
            <a:r>
              <a:rPr lang="en-IN" dirty="0"/>
              <a:t>acid 23.50%</a:t>
            </a:r>
          </a:p>
          <a:p>
            <a:pPr algn="just"/>
            <a:r>
              <a:rPr lang="en-IN" dirty="0"/>
              <a:t>Linoleic acid 16.4%</a:t>
            </a:r>
          </a:p>
          <a:p>
            <a:pPr algn="just"/>
            <a:r>
              <a:rPr lang="en-IN" dirty="0"/>
              <a:t>Stearic acid 14.0% of total fatty acids</a:t>
            </a:r>
          </a:p>
        </p:txBody>
      </p:sp>
    </p:spTree>
    <p:extLst>
      <p:ext uri="{BB962C8B-B14F-4D97-AF65-F5344CB8AC3E}">
        <p14:creationId xmlns:p14="http://schemas.microsoft.com/office/powerpoint/2010/main" val="400185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Carbohydrate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Glucose</a:t>
            </a:r>
            <a:r>
              <a:rPr lang="en-IN" dirty="0"/>
              <a:t>, Mannose and </a:t>
            </a:r>
            <a:r>
              <a:rPr lang="en-IN" dirty="0" err="1"/>
              <a:t>G</a:t>
            </a:r>
            <a:r>
              <a:rPr lang="en-IN" dirty="0" err="1" smtClean="0"/>
              <a:t>alactose</a:t>
            </a:r>
            <a:r>
              <a:rPr lang="en-IN" dirty="0" smtClean="0"/>
              <a:t> </a:t>
            </a:r>
            <a:r>
              <a:rPr lang="en-IN" dirty="0"/>
              <a:t>are present in small amounts. </a:t>
            </a:r>
            <a:endParaRPr lang="en-IN" dirty="0" smtClean="0"/>
          </a:p>
          <a:p>
            <a:pPr algn="just"/>
            <a:r>
              <a:rPr lang="en-IN" dirty="0" smtClean="0"/>
              <a:t>This </a:t>
            </a:r>
            <a:r>
              <a:rPr lang="en-IN" dirty="0"/>
              <a:t>will take part in </a:t>
            </a:r>
            <a:r>
              <a:rPr lang="en-IN" dirty="0" err="1"/>
              <a:t>M</a:t>
            </a:r>
            <a:r>
              <a:rPr lang="en-IN" dirty="0" err="1" smtClean="0"/>
              <a:t>aillard</a:t>
            </a:r>
            <a:r>
              <a:rPr lang="en-IN" dirty="0" smtClean="0"/>
              <a:t> reaction </a:t>
            </a:r>
            <a:r>
              <a:rPr lang="en-IN" dirty="0"/>
              <a:t>producing an undesirable brown discoloration in both dried and cooked egg whites.</a:t>
            </a:r>
          </a:p>
        </p:txBody>
      </p:sp>
    </p:spTree>
    <p:extLst>
      <p:ext uri="{BB962C8B-B14F-4D97-AF65-F5344CB8AC3E}">
        <p14:creationId xmlns:p14="http://schemas.microsoft.com/office/powerpoint/2010/main" val="366903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Micronutrients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</a:t>
            </a:r>
            <a:r>
              <a:rPr lang="en-IN" dirty="0"/>
              <a:t>major micronutrients present in egg are vitamins and minerals. </a:t>
            </a:r>
            <a:endParaRPr lang="en-IN" dirty="0" smtClean="0"/>
          </a:p>
          <a:p>
            <a:pPr algn="just"/>
            <a:r>
              <a:rPr lang="en-IN" dirty="0" smtClean="0"/>
              <a:t>Egg </a:t>
            </a:r>
            <a:r>
              <a:rPr lang="en-IN" dirty="0"/>
              <a:t>is the rich source of </a:t>
            </a:r>
            <a:r>
              <a:rPr lang="en-IN" dirty="0" smtClean="0"/>
              <a:t>all known </a:t>
            </a:r>
            <a:r>
              <a:rPr lang="en-IN" dirty="0"/>
              <a:t>vitamins except vitamin C. All the fat soluble vitamins A, D, E are concentrated in yolk.</a:t>
            </a:r>
          </a:p>
          <a:p>
            <a:pPr algn="just"/>
            <a:r>
              <a:rPr lang="en-IN" dirty="0"/>
              <a:t>Minerals such as iron, phosphorus, zinc, iodine, potassium, sodium, chlorine and sulphur </a:t>
            </a:r>
            <a:r>
              <a:rPr lang="en-IN" dirty="0" smtClean="0"/>
              <a:t>are present </a:t>
            </a:r>
            <a:r>
              <a:rPr lang="en-IN" dirty="0"/>
              <a:t>in good amounts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/>
              <a:t>Iron present in egg is bound to </a:t>
            </a:r>
            <a:r>
              <a:rPr lang="en-IN" dirty="0" err="1"/>
              <a:t>conalbumin</a:t>
            </a:r>
            <a:r>
              <a:rPr lang="en-IN" dirty="0"/>
              <a:t> and therefore its </a:t>
            </a:r>
            <a:r>
              <a:rPr lang="en-IN" dirty="0" smtClean="0"/>
              <a:t>absorption is </a:t>
            </a:r>
            <a:r>
              <a:rPr lang="en-IN" dirty="0"/>
              <a:t>poor while Zinc is present in the most abundant biologically active form.</a:t>
            </a:r>
          </a:p>
        </p:txBody>
      </p:sp>
    </p:spTree>
    <p:extLst>
      <p:ext uri="{BB962C8B-B14F-4D97-AF65-F5344CB8AC3E}">
        <p14:creationId xmlns:p14="http://schemas.microsoft.com/office/powerpoint/2010/main" val="115590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Introduction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Egg </a:t>
            </a:r>
            <a:r>
              <a:rPr lang="en-IN" dirty="0"/>
              <a:t>is a complete food consumed throughout the world. </a:t>
            </a:r>
            <a:endParaRPr lang="en-IN" dirty="0" smtClean="0"/>
          </a:p>
          <a:p>
            <a:r>
              <a:rPr lang="en-IN" dirty="0" smtClean="0"/>
              <a:t>Eggs </a:t>
            </a:r>
            <a:r>
              <a:rPr lang="en-IN" dirty="0"/>
              <a:t>of various birds may be </a:t>
            </a:r>
            <a:r>
              <a:rPr lang="en-IN" dirty="0" smtClean="0"/>
              <a:t>eaten however </a:t>
            </a:r>
            <a:r>
              <a:rPr lang="en-IN" dirty="0"/>
              <a:t>eggs of hen and duck are most commonly </a:t>
            </a:r>
            <a:r>
              <a:rPr lang="en-IN" dirty="0" smtClean="0"/>
              <a:t>consumed.</a:t>
            </a:r>
          </a:p>
          <a:p>
            <a:r>
              <a:rPr lang="en-IN" dirty="0" smtClean="0"/>
              <a:t>Egg </a:t>
            </a:r>
            <a:r>
              <a:rPr lang="en-IN" dirty="0"/>
              <a:t>protein contains all the </a:t>
            </a:r>
            <a:r>
              <a:rPr lang="en-IN" dirty="0" smtClean="0"/>
              <a:t>essential amino </a:t>
            </a:r>
            <a:r>
              <a:rPr lang="en-IN" dirty="0"/>
              <a:t>acid and has got highest biological value. </a:t>
            </a:r>
            <a:endParaRPr lang="en-IN" dirty="0" smtClean="0"/>
          </a:p>
          <a:p>
            <a:r>
              <a:rPr lang="en-IN" dirty="0"/>
              <a:t>E</a:t>
            </a:r>
            <a:r>
              <a:rPr lang="en-IN" dirty="0" smtClean="0"/>
              <a:t>gg </a:t>
            </a:r>
            <a:r>
              <a:rPr lang="en-IN" dirty="0"/>
              <a:t>proteins are considered by the WHO </a:t>
            </a:r>
            <a:r>
              <a:rPr lang="en-IN" dirty="0" smtClean="0"/>
              <a:t>to be </a:t>
            </a:r>
            <a:r>
              <a:rPr lang="en-IN" dirty="0"/>
              <a:t>the reference protein, to which all other proteins are compared. </a:t>
            </a:r>
            <a:endParaRPr lang="en-IN" dirty="0" smtClean="0"/>
          </a:p>
          <a:p>
            <a:r>
              <a:rPr lang="en-IN" dirty="0" smtClean="0"/>
              <a:t>An </a:t>
            </a:r>
            <a:r>
              <a:rPr lang="en-IN" dirty="0"/>
              <a:t>average weight of hen </a:t>
            </a:r>
            <a:r>
              <a:rPr lang="en-IN" dirty="0" smtClean="0"/>
              <a:t>egg is </a:t>
            </a:r>
            <a:r>
              <a:rPr lang="en-IN" dirty="0"/>
              <a:t>about 2 ounce i.e. 57g</a:t>
            </a:r>
          </a:p>
        </p:txBody>
      </p:sp>
    </p:spTree>
    <p:extLst>
      <p:ext uri="{BB962C8B-B14F-4D97-AF65-F5344CB8AC3E}">
        <p14:creationId xmlns:p14="http://schemas.microsoft.com/office/powerpoint/2010/main" val="816503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Structure and Composition </a:t>
            </a:r>
            <a:r>
              <a:rPr lang="en-IN" b="1" dirty="0"/>
              <a:t>of the Egg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Whole </a:t>
            </a:r>
            <a:r>
              <a:rPr lang="en-IN" dirty="0"/>
              <a:t>Egg can be divided into three major components</a:t>
            </a:r>
          </a:p>
          <a:p>
            <a:pPr marL="0" indent="0">
              <a:buNone/>
            </a:pPr>
            <a:r>
              <a:rPr lang="en-IN" dirty="0"/>
              <a:t>1. Shell</a:t>
            </a:r>
          </a:p>
          <a:p>
            <a:pPr marL="0" indent="0">
              <a:buNone/>
            </a:pPr>
            <a:r>
              <a:rPr lang="en-IN" dirty="0"/>
              <a:t>2. Egg white</a:t>
            </a:r>
          </a:p>
          <a:p>
            <a:pPr marL="0" indent="0">
              <a:buNone/>
            </a:pPr>
            <a:r>
              <a:rPr lang="en-IN" dirty="0"/>
              <a:t>3. Egg yolk</a:t>
            </a:r>
          </a:p>
        </p:txBody>
      </p:sp>
    </p:spTree>
    <p:extLst>
      <p:ext uri="{BB962C8B-B14F-4D97-AF65-F5344CB8AC3E}">
        <p14:creationId xmlns:p14="http://schemas.microsoft.com/office/powerpoint/2010/main" val="2847353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Structure </a:t>
            </a:r>
            <a:r>
              <a:rPr lang="en-IN" b="1" dirty="0"/>
              <a:t>of the Egg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8229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32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Shell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/>
              <a:t>It </a:t>
            </a:r>
            <a:r>
              <a:rPr lang="en-IN" sz="2400" dirty="0"/>
              <a:t>is the Outer covering of Egg, contributes to 9 – 11% of the whole egg weight. </a:t>
            </a:r>
            <a:endParaRPr lang="en-IN" sz="2400" dirty="0" smtClean="0"/>
          </a:p>
          <a:p>
            <a:pPr algn="just"/>
            <a:r>
              <a:rPr lang="en-IN" sz="2400" dirty="0" smtClean="0"/>
              <a:t>94</a:t>
            </a:r>
            <a:r>
              <a:rPr lang="en-IN" sz="2400" dirty="0"/>
              <a:t>% of the </a:t>
            </a:r>
            <a:r>
              <a:rPr lang="en-IN" sz="2400" dirty="0" smtClean="0"/>
              <a:t>egg shell </a:t>
            </a:r>
            <a:r>
              <a:rPr lang="en-IN" sz="2400" dirty="0"/>
              <a:t>is composed of calcium carbonate. It Acts as a barrier against harmful bacteria and </a:t>
            </a:r>
            <a:r>
              <a:rPr lang="en-IN" sz="2400" dirty="0" smtClean="0"/>
              <a:t>other contaminants</a:t>
            </a:r>
            <a:r>
              <a:rPr lang="en-IN" sz="2400" dirty="0"/>
              <a:t>. </a:t>
            </a:r>
            <a:endParaRPr lang="en-IN" sz="2400" dirty="0" smtClean="0"/>
          </a:p>
          <a:p>
            <a:pPr algn="just"/>
            <a:r>
              <a:rPr lang="en-IN" sz="2400" dirty="0" smtClean="0"/>
              <a:t>Shell </a:t>
            </a:r>
            <a:r>
              <a:rPr lang="en-IN" sz="2400" dirty="0"/>
              <a:t>has got numerous pores on its surface, permitting moisture and carbon </a:t>
            </a:r>
            <a:r>
              <a:rPr lang="en-IN" sz="2400" dirty="0" smtClean="0"/>
              <a:t>dioxide to </a:t>
            </a:r>
            <a:r>
              <a:rPr lang="en-IN" sz="2400" dirty="0"/>
              <a:t>move out and oxygen to move in as egg ages. </a:t>
            </a:r>
            <a:endParaRPr lang="en-IN" sz="2400" dirty="0" smtClean="0"/>
          </a:p>
          <a:p>
            <a:pPr algn="just"/>
            <a:r>
              <a:rPr lang="en-IN" sz="2400" dirty="0" smtClean="0"/>
              <a:t>Strength </a:t>
            </a:r>
            <a:r>
              <a:rPr lang="en-IN" sz="2400" dirty="0"/>
              <a:t>of the shell indicates the quality of </a:t>
            </a:r>
            <a:r>
              <a:rPr lang="en-IN" sz="2400" dirty="0" smtClean="0"/>
              <a:t>the egg </a:t>
            </a:r>
            <a:r>
              <a:rPr lang="en-IN" sz="2400" dirty="0"/>
              <a:t>and strength is influenced by mineral and vitamin content of the hen’s diet, mainly </a:t>
            </a:r>
            <a:r>
              <a:rPr lang="en-IN" sz="2400" dirty="0" smtClean="0"/>
              <a:t>calcium, phosphorous </a:t>
            </a:r>
            <a:r>
              <a:rPr lang="en-IN" sz="2400" dirty="0"/>
              <a:t>and Vitamin D. </a:t>
            </a:r>
            <a:endParaRPr lang="en-IN" sz="2400" dirty="0" smtClean="0"/>
          </a:p>
          <a:p>
            <a:pPr algn="just"/>
            <a:r>
              <a:rPr lang="en-IN" sz="2400" dirty="0" smtClean="0"/>
              <a:t>Inside </a:t>
            </a:r>
            <a:r>
              <a:rPr lang="en-IN" sz="2400" dirty="0"/>
              <a:t>surface of the Shell is lined by a mucous layer also known </a:t>
            </a:r>
            <a:r>
              <a:rPr lang="en-IN" sz="2400" dirty="0" smtClean="0"/>
              <a:t>as protective </a:t>
            </a:r>
            <a:r>
              <a:rPr lang="en-IN" sz="2400" dirty="0"/>
              <a:t>layer called cuticle or bloom. </a:t>
            </a:r>
            <a:endParaRPr lang="en-IN" sz="2400" dirty="0" smtClean="0"/>
          </a:p>
          <a:p>
            <a:pPr algn="just"/>
            <a:r>
              <a:rPr lang="en-IN" sz="2400" dirty="0" smtClean="0"/>
              <a:t>Cuticle </a:t>
            </a:r>
            <a:r>
              <a:rPr lang="en-IN" sz="2400" dirty="0"/>
              <a:t>preserves the freshness of the egg by blocking </a:t>
            </a:r>
            <a:r>
              <a:rPr lang="en-IN" sz="2400" dirty="0" smtClean="0"/>
              <a:t>the pores </a:t>
            </a:r>
            <a:r>
              <a:rPr lang="en-IN" sz="2400" dirty="0"/>
              <a:t>on the shell.</a:t>
            </a:r>
          </a:p>
        </p:txBody>
      </p:sp>
    </p:spTree>
    <p:extLst>
      <p:ext uri="{BB962C8B-B14F-4D97-AF65-F5344CB8AC3E}">
        <p14:creationId xmlns:p14="http://schemas.microsoft.com/office/powerpoint/2010/main" val="258998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Egg </a:t>
            </a:r>
            <a:r>
              <a:rPr lang="en-IN" b="1" dirty="0"/>
              <a:t>white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It </a:t>
            </a:r>
            <a:r>
              <a:rPr lang="en-IN" dirty="0"/>
              <a:t>is also known as Egg albumin, it contributes to about 65% of the egg’s liquid weight. </a:t>
            </a:r>
            <a:endParaRPr lang="en-IN" dirty="0" smtClean="0"/>
          </a:p>
          <a:p>
            <a:pPr algn="just"/>
            <a:r>
              <a:rPr lang="en-IN" dirty="0" smtClean="0"/>
              <a:t>It</a:t>
            </a:r>
            <a:r>
              <a:rPr lang="en-IN" dirty="0"/>
              <a:t> </a:t>
            </a:r>
            <a:r>
              <a:rPr lang="en-IN" dirty="0" smtClean="0"/>
              <a:t>contains </a:t>
            </a:r>
            <a:r>
              <a:rPr lang="en-IN" dirty="0"/>
              <a:t>more than half of the egg’s total protein. </a:t>
            </a:r>
            <a:endParaRPr lang="en-IN" dirty="0" smtClean="0"/>
          </a:p>
          <a:p>
            <a:pPr algn="just"/>
            <a:r>
              <a:rPr lang="en-IN" dirty="0" smtClean="0"/>
              <a:t>Egg </a:t>
            </a:r>
            <a:r>
              <a:rPr lang="en-IN" dirty="0"/>
              <a:t>white becomes thin as an egg </a:t>
            </a:r>
            <a:r>
              <a:rPr lang="en-IN" dirty="0" smtClean="0"/>
              <a:t>ages because </a:t>
            </a:r>
            <a:r>
              <a:rPr lang="en-IN" dirty="0"/>
              <a:t>protein changes in character. </a:t>
            </a:r>
            <a:endParaRPr lang="en-IN" dirty="0" smtClean="0"/>
          </a:p>
          <a:p>
            <a:pPr algn="just"/>
            <a:r>
              <a:rPr lang="en-IN" dirty="0" smtClean="0"/>
              <a:t>Hence </a:t>
            </a:r>
            <a:r>
              <a:rPr lang="en-IN" dirty="0"/>
              <a:t>fresh eggs sit up tall and firm in the pan while </a:t>
            </a:r>
            <a:r>
              <a:rPr lang="en-IN" dirty="0" smtClean="0"/>
              <a:t>older ones </a:t>
            </a:r>
            <a:r>
              <a:rPr lang="en-IN" dirty="0"/>
              <a:t>tend to spread out. </a:t>
            </a:r>
            <a:endParaRPr lang="en-IN" dirty="0" smtClean="0"/>
          </a:p>
          <a:p>
            <a:pPr algn="just"/>
            <a:r>
              <a:rPr lang="en-IN" dirty="0" smtClean="0"/>
              <a:t>As </a:t>
            </a:r>
            <a:r>
              <a:rPr lang="en-IN" dirty="0"/>
              <a:t>the egg ages, carbon dioxide escapes out, so the albumin </a:t>
            </a:r>
            <a:r>
              <a:rPr lang="en-IN" dirty="0" smtClean="0"/>
              <a:t>becomes more </a:t>
            </a:r>
            <a:r>
              <a:rPr lang="en-IN" dirty="0"/>
              <a:t>transparent than the fresh ones</a:t>
            </a:r>
          </a:p>
        </p:txBody>
      </p:sp>
    </p:spTree>
    <p:extLst>
      <p:ext uri="{BB962C8B-B14F-4D97-AF65-F5344CB8AC3E}">
        <p14:creationId xmlns:p14="http://schemas.microsoft.com/office/powerpoint/2010/main" val="125182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Egg </a:t>
            </a:r>
            <a:r>
              <a:rPr lang="en-IN" b="1" dirty="0"/>
              <a:t>yolk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/>
              <a:t>yolk or yellow portion makes </a:t>
            </a:r>
            <a:r>
              <a:rPr lang="en-IN" dirty="0" err="1"/>
              <a:t>upto</a:t>
            </a:r>
            <a:r>
              <a:rPr lang="en-IN" dirty="0"/>
              <a:t> about 33% of the liquid weight of the egg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contains </a:t>
            </a:r>
            <a:r>
              <a:rPr lang="en-IN" dirty="0" smtClean="0"/>
              <a:t>all of </a:t>
            </a:r>
            <a:r>
              <a:rPr lang="en-IN" dirty="0"/>
              <a:t>the fat in the egg and about 45% of total egg proteins.</a:t>
            </a:r>
          </a:p>
        </p:txBody>
      </p:sp>
    </p:spTree>
    <p:extLst>
      <p:ext uri="{BB962C8B-B14F-4D97-AF65-F5344CB8AC3E}">
        <p14:creationId xmlns:p14="http://schemas.microsoft.com/office/powerpoint/2010/main" val="119053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Composition of Egg</a:t>
            </a:r>
            <a:endParaRPr lang="en-IN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8229600" cy="4572000"/>
          </a:xfrm>
        </p:spPr>
      </p:pic>
    </p:spTree>
    <p:extLst>
      <p:ext uri="{BB962C8B-B14F-4D97-AF65-F5344CB8AC3E}">
        <p14:creationId xmlns:p14="http://schemas.microsoft.com/office/powerpoint/2010/main" val="1130015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Nutritional qualities of egg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Eggs are nutritionally rich and one of the nature’s most complete food. </a:t>
            </a:r>
            <a:endParaRPr lang="en-IN" dirty="0" smtClean="0"/>
          </a:p>
          <a:p>
            <a:r>
              <a:rPr lang="en-IN" dirty="0" smtClean="0"/>
              <a:t>They provide 173Kcals/100g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721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773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EGG: STRUCTURE, COMPOSITION AND QUALITY</vt:lpstr>
      <vt:lpstr> Introduction </vt:lpstr>
      <vt:lpstr> Structure and Composition of the Egg </vt:lpstr>
      <vt:lpstr>Structure of the Egg</vt:lpstr>
      <vt:lpstr> Shell </vt:lpstr>
      <vt:lpstr> Egg white </vt:lpstr>
      <vt:lpstr> Egg yolk </vt:lpstr>
      <vt:lpstr>Composition of Egg</vt:lpstr>
      <vt:lpstr>Nutritional qualities of egg</vt:lpstr>
      <vt:lpstr> Proteins </vt:lpstr>
      <vt:lpstr>PowerPoint Presentation</vt:lpstr>
      <vt:lpstr> Fat </vt:lpstr>
      <vt:lpstr> Carbohydrate </vt:lpstr>
      <vt:lpstr> Micronutrients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EGG: STRUCTURE, COMPOSITION AND QUALITY</dc:title>
  <dc:creator>ROHIT</dc:creator>
  <cp:lastModifiedBy>Rohit Kumar Jaiswal</cp:lastModifiedBy>
  <cp:revision>7</cp:revision>
  <dcterms:created xsi:type="dcterms:W3CDTF">2006-08-16T00:00:00Z</dcterms:created>
  <dcterms:modified xsi:type="dcterms:W3CDTF">2020-05-23T11:32:55Z</dcterms:modified>
</cp:coreProperties>
</file>