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0" r:id="rId4"/>
    <p:sldId id="257" r:id="rId5"/>
    <p:sldId id="277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1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AD2701-B6BB-4243-898C-1A332537F2A6}" type="doc">
      <dgm:prSet loTypeId="urn:microsoft.com/office/officeart/2008/layout/VerticalCurvedList" loCatId="list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C6649C9C-3AB3-4C3E-BD14-1BAA0979EEF8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en-US" sz="2000" b="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Occurrence: </a:t>
          </a:r>
          <a:r>
            <a:rPr lang="en-IN" sz="1800" b="0" dirty="0" smtClean="0">
              <a:latin typeface="Arial" pitchFamily="34" charset="0"/>
              <a:cs typeface="Arial" pitchFamily="34" charset="0"/>
            </a:rPr>
            <a:t>Enzootic </a:t>
          </a:r>
          <a:r>
            <a:rPr lang="en-US" sz="1800" b="0" dirty="0" smtClean="0">
              <a:latin typeface="Arial" pitchFamily="34" charset="0"/>
              <a:cs typeface="Arial" pitchFamily="34" charset="0"/>
            </a:rPr>
            <a:t>in the tropical areas of Africa, in most of Asia, the Middle East, the East Indies, &amp; in much of Australia, with extensions into the subtropics &amp; some temperate regions</a:t>
          </a:r>
          <a:endParaRPr lang="en-IN" sz="2000" b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E88063A9-5DED-4A22-8875-68235764D168}" type="parTrans" cxnId="{65B26736-16F9-46A5-A4A7-D9C7350D35FE}">
      <dgm:prSet/>
      <dgm:spPr/>
      <dgm:t>
        <a:bodyPr/>
        <a:lstStyle/>
        <a:p>
          <a:pPr>
            <a:lnSpc>
              <a:spcPct val="150000"/>
            </a:lnSpc>
          </a:pPr>
          <a:endParaRPr lang="en-IN" sz="1800" b="1">
            <a:latin typeface="Arial" pitchFamily="34" charset="0"/>
            <a:cs typeface="Arial" pitchFamily="34" charset="0"/>
          </a:endParaRPr>
        </a:p>
      </dgm:t>
    </dgm:pt>
    <dgm:pt modelId="{660DB597-280F-40AF-B5F8-01C95EC8B22B}" type="sibTrans" cxnId="{65B26736-16F9-46A5-A4A7-D9C7350D35FE}">
      <dgm:prSet/>
      <dgm:spPr/>
      <dgm:t>
        <a:bodyPr/>
        <a:lstStyle/>
        <a:p>
          <a:pPr>
            <a:lnSpc>
              <a:spcPct val="150000"/>
            </a:lnSpc>
          </a:pPr>
          <a:endParaRPr lang="en-IN" sz="1800" b="1">
            <a:latin typeface="Arial" pitchFamily="34" charset="0"/>
            <a:cs typeface="Arial" pitchFamily="34" charset="0"/>
          </a:endParaRPr>
        </a:p>
      </dgm:t>
    </dgm:pt>
    <dgm:pt modelId="{F0A19816-5506-459E-8701-934DA7735A9D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en-IN" sz="2000" b="0" i="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Source of Infection: </a:t>
          </a:r>
          <a:r>
            <a:rPr lang="en-IN" sz="20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</a:t>
          </a:r>
          <a:r>
            <a:rPr lang="en-IN" sz="1800" b="0" dirty="0" smtClean="0">
              <a:latin typeface="Arial" pitchFamily="34" charset="0"/>
              <a:cs typeface="Arial" pitchFamily="34" charset="0"/>
            </a:rPr>
            <a:t>ffected animal </a:t>
          </a:r>
          <a:r>
            <a:rPr lang="en-US" sz="1800" b="0" dirty="0" smtClean="0">
              <a:latin typeface="Arial" pitchFamily="34" charset="0"/>
              <a:cs typeface="Arial" pitchFamily="34" charset="0"/>
            </a:rPr>
            <a:t>&amp; biological  </a:t>
          </a:r>
          <a:r>
            <a:rPr lang="en-IN" sz="1800" b="0" dirty="0" smtClean="0">
              <a:latin typeface="Arial" pitchFamily="34" charset="0"/>
              <a:cs typeface="Arial" pitchFamily="34" charset="0"/>
            </a:rPr>
            <a:t>vectors (</a:t>
          </a:r>
          <a:r>
            <a:rPr lang="en-IN" sz="1800" b="0" dirty="0" err="1" smtClean="0">
              <a:latin typeface="Arial" pitchFamily="34" charset="0"/>
              <a:cs typeface="Arial" pitchFamily="34" charset="0"/>
            </a:rPr>
            <a:t>hematophagous</a:t>
          </a:r>
          <a:r>
            <a:rPr lang="en-IN" sz="1800" b="0" dirty="0" smtClean="0">
              <a:latin typeface="Arial" pitchFamily="34" charset="0"/>
              <a:cs typeface="Arial" pitchFamily="34" charset="0"/>
            </a:rPr>
            <a:t> biting insects)</a:t>
          </a:r>
          <a:endParaRPr lang="en-IN" sz="2000" b="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0C0ACCB0-6002-48D6-BB9F-0FF868FF04C5}" type="parTrans" cxnId="{25EE8E84-F641-4467-A1DB-9AB590AC7CB1}">
      <dgm:prSet/>
      <dgm:spPr/>
      <dgm:t>
        <a:bodyPr/>
        <a:lstStyle/>
        <a:p>
          <a:pPr>
            <a:lnSpc>
              <a:spcPct val="150000"/>
            </a:lnSpc>
          </a:pPr>
          <a:endParaRPr lang="en-IN" sz="1800" b="1">
            <a:latin typeface="Arial" pitchFamily="34" charset="0"/>
            <a:cs typeface="Arial" pitchFamily="34" charset="0"/>
          </a:endParaRPr>
        </a:p>
      </dgm:t>
    </dgm:pt>
    <dgm:pt modelId="{76AF1DAA-EC34-4750-934C-CAB71956CA0E}" type="sibTrans" cxnId="{25EE8E84-F641-4467-A1DB-9AB590AC7CB1}">
      <dgm:prSet/>
      <dgm:spPr/>
      <dgm:t>
        <a:bodyPr/>
        <a:lstStyle/>
        <a:p>
          <a:pPr>
            <a:lnSpc>
              <a:spcPct val="150000"/>
            </a:lnSpc>
          </a:pPr>
          <a:endParaRPr lang="en-IN" sz="1800" b="1">
            <a:latin typeface="Arial" pitchFamily="34" charset="0"/>
            <a:cs typeface="Arial" pitchFamily="34" charset="0"/>
          </a:endParaRPr>
        </a:p>
      </dgm:t>
    </dgm:pt>
    <dgm:pt modelId="{6C554615-7A0A-49F0-A5CE-ADF29512B180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en-IN" sz="2000" b="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Method of Transmission: </a:t>
          </a:r>
          <a:r>
            <a:rPr lang="en-IN" sz="1800" b="0" dirty="0" smtClean="0">
              <a:latin typeface="Arial" pitchFamily="34" charset="0"/>
              <a:cs typeface="Arial" pitchFamily="34" charset="0"/>
            </a:rPr>
            <a:t>Transmitted by </a:t>
          </a:r>
          <a:r>
            <a:rPr lang="en-IN" sz="18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arthropods;</a:t>
          </a:r>
          <a:r>
            <a:rPr lang="en-IN" sz="1800" b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b="0" dirty="0" smtClean="0">
              <a:latin typeface="Arial" pitchFamily="34" charset="0"/>
              <a:cs typeface="Arial" pitchFamily="34" charset="0"/>
            </a:rPr>
            <a:t>genera of </a:t>
          </a:r>
          <a:r>
            <a:rPr lang="en-US" sz="18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mosquitoes</a:t>
          </a:r>
          <a:r>
            <a:rPr lang="en-US" sz="1800" b="0" dirty="0" smtClean="0">
              <a:latin typeface="Arial" pitchFamily="34" charset="0"/>
              <a:cs typeface="Arial" pitchFamily="34" charset="0"/>
            </a:rPr>
            <a:t>, &amp; from a number of </a:t>
          </a:r>
          <a:r>
            <a:rPr lang="en-US" sz="1800" b="0" i="1" dirty="0" err="1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Culicoides</a:t>
          </a:r>
          <a:r>
            <a:rPr lang="en-US" sz="1800" b="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species </a:t>
          </a:r>
          <a:r>
            <a:rPr lang="en-US" sz="18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(biting midges); </a:t>
          </a:r>
          <a:r>
            <a:rPr lang="en-IN" sz="18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Windborne transmission</a:t>
          </a:r>
          <a:endParaRPr lang="en-IN" sz="2000" b="0" u="sng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09893C6-C70C-4609-BD03-FCB3C64BE5C0}" type="parTrans" cxnId="{4BE4830D-0BFE-47CE-A92B-E40574602E14}">
      <dgm:prSet/>
      <dgm:spPr/>
      <dgm:t>
        <a:bodyPr/>
        <a:lstStyle/>
        <a:p>
          <a:pPr>
            <a:lnSpc>
              <a:spcPct val="150000"/>
            </a:lnSpc>
          </a:pPr>
          <a:endParaRPr lang="en-IN" sz="1800" b="1">
            <a:latin typeface="Arial" pitchFamily="34" charset="0"/>
            <a:cs typeface="Arial" pitchFamily="34" charset="0"/>
          </a:endParaRPr>
        </a:p>
      </dgm:t>
    </dgm:pt>
    <dgm:pt modelId="{D1730F91-A0B7-4D42-898E-B6B3B1CEBA17}" type="sibTrans" cxnId="{4BE4830D-0BFE-47CE-A92B-E40574602E14}">
      <dgm:prSet/>
      <dgm:spPr/>
      <dgm:t>
        <a:bodyPr/>
        <a:lstStyle/>
        <a:p>
          <a:pPr>
            <a:lnSpc>
              <a:spcPct val="150000"/>
            </a:lnSpc>
          </a:pPr>
          <a:endParaRPr lang="en-IN" sz="1800" b="1">
            <a:latin typeface="Arial" pitchFamily="34" charset="0"/>
            <a:cs typeface="Arial" pitchFamily="34" charset="0"/>
          </a:endParaRPr>
        </a:p>
      </dgm:t>
    </dgm:pt>
    <dgm:pt modelId="{6E915298-66A5-49B8-81F9-8C278BF8A066}" type="pres">
      <dgm:prSet presAssocID="{2BAD2701-B6BB-4243-898C-1A332537F2A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AB45DB5C-270D-4FB5-8F87-66F01454C69D}" type="pres">
      <dgm:prSet presAssocID="{2BAD2701-B6BB-4243-898C-1A332537F2A6}" presName="Name1" presStyleCnt="0"/>
      <dgm:spPr/>
    </dgm:pt>
    <dgm:pt modelId="{7977C23A-C0C5-4072-BFD4-6232C3CDFDCB}" type="pres">
      <dgm:prSet presAssocID="{2BAD2701-B6BB-4243-898C-1A332537F2A6}" presName="cycle" presStyleCnt="0"/>
      <dgm:spPr/>
    </dgm:pt>
    <dgm:pt modelId="{21158ED5-532A-4AD9-909B-CC41F8C4C1A4}" type="pres">
      <dgm:prSet presAssocID="{2BAD2701-B6BB-4243-898C-1A332537F2A6}" presName="srcNode" presStyleLbl="node1" presStyleIdx="0" presStyleCnt="3"/>
      <dgm:spPr/>
    </dgm:pt>
    <dgm:pt modelId="{13299564-048C-4AA4-BB9F-E608DADBA059}" type="pres">
      <dgm:prSet presAssocID="{2BAD2701-B6BB-4243-898C-1A332537F2A6}" presName="conn" presStyleLbl="parChTrans1D2" presStyleIdx="0" presStyleCnt="1"/>
      <dgm:spPr/>
      <dgm:t>
        <a:bodyPr/>
        <a:lstStyle/>
        <a:p>
          <a:endParaRPr lang="en-IN"/>
        </a:p>
      </dgm:t>
    </dgm:pt>
    <dgm:pt modelId="{65BA6150-A466-435A-AA1A-0F2BE0C6D0EA}" type="pres">
      <dgm:prSet presAssocID="{2BAD2701-B6BB-4243-898C-1A332537F2A6}" presName="extraNode" presStyleLbl="node1" presStyleIdx="0" presStyleCnt="3"/>
      <dgm:spPr/>
    </dgm:pt>
    <dgm:pt modelId="{9DDED58C-07E3-45B0-9119-F03900398205}" type="pres">
      <dgm:prSet presAssocID="{2BAD2701-B6BB-4243-898C-1A332537F2A6}" presName="dstNode" presStyleLbl="node1" presStyleIdx="0" presStyleCnt="3"/>
      <dgm:spPr/>
    </dgm:pt>
    <dgm:pt modelId="{AAA514DB-6C78-43F6-A0E8-DD76FF7D6DCC}" type="pres">
      <dgm:prSet presAssocID="{C6649C9C-3AB3-4C3E-BD14-1BAA0979EEF8}" presName="text_1" presStyleLbl="node1" presStyleIdx="0" presStyleCnt="3" custScaleX="102819" custScaleY="167647" custLinFactNeighborX="-653" custLinFactNeighborY="-581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1BCE13F-E972-45D0-BE37-5067A0790AC2}" type="pres">
      <dgm:prSet presAssocID="{C6649C9C-3AB3-4C3E-BD14-1BAA0979EEF8}" presName="accent_1" presStyleCnt="0"/>
      <dgm:spPr/>
    </dgm:pt>
    <dgm:pt modelId="{DA3661C3-5C35-47CA-8AEA-3D684374E68A}" type="pres">
      <dgm:prSet presAssocID="{C6649C9C-3AB3-4C3E-BD14-1BAA0979EEF8}" presName="accentRepeatNode" presStyleLbl="solidFgAcc1" presStyleIdx="0" presStyleCnt="3"/>
      <dgm:spPr/>
    </dgm:pt>
    <dgm:pt modelId="{EEC224CF-DBE9-4081-A9D1-024D1302E8FE}" type="pres">
      <dgm:prSet presAssocID="{F0A19816-5506-459E-8701-934DA7735A9D}" presName="text_2" presStyleLbl="node1" presStyleIdx="1" presStyleCnt="3" custScaleX="103494" custScaleY="88235" custLinFactNeighborX="988" custLinFactNeighborY="-735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7EFF50C-CB73-4644-ABBD-A58CDDF9629A}" type="pres">
      <dgm:prSet presAssocID="{F0A19816-5506-459E-8701-934DA7735A9D}" presName="accent_2" presStyleCnt="0"/>
      <dgm:spPr/>
    </dgm:pt>
    <dgm:pt modelId="{037F2F82-0805-4EF0-A1B4-94B78BCAFC78}" type="pres">
      <dgm:prSet presAssocID="{F0A19816-5506-459E-8701-934DA7735A9D}" presName="accentRepeatNode" presStyleLbl="solidFgAcc1" presStyleIdx="1" presStyleCnt="3"/>
      <dgm:spPr/>
    </dgm:pt>
    <dgm:pt modelId="{3554C66A-0CE9-4B4D-9334-2D306345BB73}" type="pres">
      <dgm:prSet presAssocID="{6C554615-7A0A-49F0-A5CE-ADF29512B180}" presName="text_3" presStyleLbl="node1" presStyleIdx="2" presStyleCnt="3" custScaleY="147194" custLinFactNeighborX="336" custLinFactNeighborY="-1022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6402D3-F0A5-49E0-AD18-BDC3BFFF9EAB}" type="pres">
      <dgm:prSet presAssocID="{6C554615-7A0A-49F0-A5CE-ADF29512B180}" presName="accent_3" presStyleCnt="0"/>
      <dgm:spPr/>
    </dgm:pt>
    <dgm:pt modelId="{F61671DE-E7D8-4156-95FA-EAADE9987031}" type="pres">
      <dgm:prSet presAssocID="{6C554615-7A0A-49F0-A5CE-ADF29512B180}" presName="accentRepeatNode" presStyleLbl="solidFgAcc1" presStyleIdx="2" presStyleCnt="3"/>
      <dgm:spPr/>
    </dgm:pt>
  </dgm:ptLst>
  <dgm:cxnLst>
    <dgm:cxn modelId="{60C6A532-C9F0-4817-A566-43FDAFEFD6C2}" type="presOf" srcId="{2BAD2701-B6BB-4243-898C-1A332537F2A6}" destId="{6E915298-66A5-49B8-81F9-8C278BF8A066}" srcOrd="0" destOrd="0" presId="urn:microsoft.com/office/officeart/2008/layout/VerticalCurvedList"/>
    <dgm:cxn modelId="{03E0A00C-F620-4792-B088-F1BCB7097174}" type="presOf" srcId="{6C554615-7A0A-49F0-A5CE-ADF29512B180}" destId="{3554C66A-0CE9-4B4D-9334-2D306345BB73}" srcOrd="0" destOrd="0" presId="urn:microsoft.com/office/officeart/2008/layout/VerticalCurvedList"/>
    <dgm:cxn modelId="{3726671C-DC43-47C8-9159-1B0F887C38FE}" type="presOf" srcId="{F0A19816-5506-459E-8701-934DA7735A9D}" destId="{EEC224CF-DBE9-4081-A9D1-024D1302E8FE}" srcOrd="0" destOrd="0" presId="urn:microsoft.com/office/officeart/2008/layout/VerticalCurvedList"/>
    <dgm:cxn modelId="{65B26736-16F9-46A5-A4A7-D9C7350D35FE}" srcId="{2BAD2701-B6BB-4243-898C-1A332537F2A6}" destId="{C6649C9C-3AB3-4C3E-BD14-1BAA0979EEF8}" srcOrd="0" destOrd="0" parTransId="{E88063A9-5DED-4A22-8875-68235764D168}" sibTransId="{660DB597-280F-40AF-B5F8-01C95EC8B22B}"/>
    <dgm:cxn modelId="{1AB31922-F4E7-4356-B0C8-2227DF2447F1}" type="presOf" srcId="{660DB597-280F-40AF-B5F8-01C95EC8B22B}" destId="{13299564-048C-4AA4-BB9F-E608DADBA059}" srcOrd="0" destOrd="0" presId="urn:microsoft.com/office/officeart/2008/layout/VerticalCurvedList"/>
    <dgm:cxn modelId="{4BE4830D-0BFE-47CE-A92B-E40574602E14}" srcId="{2BAD2701-B6BB-4243-898C-1A332537F2A6}" destId="{6C554615-7A0A-49F0-A5CE-ADF29512B180}" srcOrd="2" destOrd="0" parTransId="{A09893C6-C70C-4609-BD03-FCB3C64BE5C0}" sibTransId="{D1730F91-A0B7-4D42-898E-B6B3B1CEBA17}"/>
    <dgm:cxn modelId="{2F2EFEFA-A5A7-44EB-B4D2-53C4EE3F61BF}" type="presOf" srcId="{C6649C9C-3AB3-4C3E-BD14-1BAA0979EEF8}" destId="{AAA514DB-6C78-43F6-A0E8-DD76FF7D6DCC}" srcOrd="0" destOrd="0" presId="urn:microsoft.com/office/officeart/2008/layout/VerticalCurvedList"/>
    <dgm:cxn modelId="{25EE8E84-F641-4467-A1DB-9AB590AC7CB1}" srcId="{2BAD2701-B6BB-4243-898C-1A332537F2A6}" destId="{F0A19816-5506-459E-8701-934DA7735A9D}" srcOrd="1" destOrd="0" parTransId="{0C0ACCB0-6002-48D6-BB9F-0FF868FF04C5}" sibTransId="{76AF1DAA-EC34-4750-934C-CAB71956CA0E}"/>
    <dgm:cxn modelId="{0E3EF5E0-3108-4C1B-A0D4-17215653A6F7}" type="presParOf" srcId="{6E915298-66A5-49B8-81F9-8C278BF8A066}" destId="{AB45DB5C-270D-4FB5-8F87-66F01454C69D}" srcOrd="0" destOrd="0" presId="urn:microsoft.com/office/officeart/2008/layout/VerticalCurvedList"/>
    <dgm:cxn modelId="{1491CD9E-98FF-44C3-8544-AB718D07CF48}" type="presParOf" srcId="{AB45DB5C-270D-4FB5-8F87-66F01454C69D}" destId="{7977C23A-C0C5-4072-BFD4-6232C3CDFDCB}" srcOrd="0" destOrd="0" presId="urn:microsoft.com/office/officeart/2008/layout/VerticalCurvedList"/>
    <dgm:cxn modelId="{47EB1742-1E79-4013-BEB3-37A7E6FA890C}" type="presParOf" srcId="{7977C23A-C0C5-4072-BFD4-6232C3CDFDCB}" destId="{21158ED5-532A-4AD9-909B-CC41F8C4C1A4}" srcOrd="0" destOrd="0" presId="urn:microsoft.com/office/officeart/2008/layout/VerticalCurvedList"/>
    <dgm:cxn modelId="{E270B079-E4A9-433D-A3E9-365764232262}" type="presParOf" srcId="{7977C23A-C0C5-4072-BFD4-6232C3CDFDCB}" destId="{13299564-048C-4AA4-BB9F-E608DADBA059}" srcOrd="1" destOrd="0" presId="urn:microsoft.com/office/officeart/2008/layout/VerticalCurvedList"/>
    <dgm:cxn modelId="{1FA947B8-EF04-4E12-89CC-CF9B7ECB1AE1}" type="presParOf" srcId="{7977C23A-C0C5-4072-BFD4-6232C3CDFDCB}" destId="{65BA6150-A466-435A-AA1A-0F2BE0C6D0EA}" srcOrd="2" destOrd="0" presId="urn:microsoft.com/office/officeart/2008/layout/VerticalCurvedList"/>
    <dgm:cxn modelId="{3DE074DA-1662-408D-8211-EDA01D750E69}" type="presParOf" srcId="{7977C23A-C0C5-4072-BFD4-6232C3CDFDCB}" destId="{9DDED58C-07E3-45B0-9119-F03900398205}" srcOrd="3" destOrd="0" presId="urn:microsoft.com/office/officeart/2008/layout/VerticalCurvedList"/>
    <dgm:cxn modelId="{AF1EC376-9353-4313-B2C8-6895A22F1710}" type="presParOf" srcId="{AB45DB5C-270D-4FB5-8F87-66F01454C69D}" destId="{AAA514DB-6C78-43F6-A0E8-DD76FF7D6DCC}" srcOrd="1" destOrd="0" presId="urn:microsoft.com/office/officeart/2008/layout/VerticalCurvedList"/>
    <dgm:cxn modelId="{B90AE524-A368-4C51-9858-72479CE03755}" type="presParOf" srcId="{AB45DB5C-270D-4FB5-8F87-66F01454C69D}" destId="{81BCE13F-E972-45D0-BE37-5067A0790AC2}" srcOrd="2" destOrd="0" presId="urn:microsoft.com/office/officeart/2008/layout/VerticalCurvedList"/>
    <dgm:cxn modelId="{C7859799-6ECE-4F08-89BA-624772444A90}" type="presParOf" srcId="{81BCE13F-E972-45D0-BE37-5067A0790AC2}" destId="{DA3661C3-5C35-47CA-8AEA-3D684374E68A}" srcOrd="0" destOrd="0" presId="urn:microsoft.com/office/officeart/2008/layout/VerticalCurvedList"/>
    <dgm:cxn modelId="{A7DF8CC7-D7EA-4695-A9E4-3079D2A8DBAD}" type="presParOf" srcId="{AB45DB5C-270D-4FB5-8F87-66F01454C69D}" destId="{EEC224CF-DBE9-4081-A9D1-024D1302E8FE}" srcOrd="3" destOrd="0" presId="urn:microsoft.com/office/officeart/2008/layout/VerticalCurvedList"/>
    <dgm:cxn modelId="{412E8855-D948-4741-A887-ADD8F4DA0F0C}" type="presParOf" srcId="{AB45DB5C-270D-4FB5-8F87-66F01454C69D}" destId="{17EFF50C-CB73-4644-ABBD-A58CDDF9629A}" srcOrd="4" destOrd="0" presId="urn:microsoft.com/office/officeart/2008/layout/VerticalCurvedList"/>
    <dgm:cxn modelId="{A8FD6D4D-8ACF-43E2-AE74-91DC632BD52F}" type="presParOf" srcId="{17EFF50C-CB73-4644-ABBD-A58CDDF9629A}" destId="{037F2F82-0805-4EF0-A1B4-94B78BCAFC78}" srcOrd="0" destOrd="0" presId="urn:microsoft.com/office/officeart/2008/layout/VerticalCurvedList"/>
    <dgm:cxn modelId="{CC4C12AB-B0B4-41F8-9956-0D6C3880707F}" type="presParOf" srcId="{AB45DB5C-270D-4FB5-8F87-66F01454C69D}" destId="{3554C66A-0CE9-4B4D-9334-2D306345BB73}" srcOrd="5" destOrd="0" presId="urn:microsoft.com/office/officeart/2008/layout/VerticalCurvedList"/>
    <dgm:cxn modelId="{72289717-CF7A-45FB-8B85-4636CED827A1}" type="presParOf" srcId="{AB45DB5C-270D-4FB5-8F87-66F01454C69D}" destId="{016402D3-F0A5-49E0-AD18-BDC3BFFF9EAB}" srcOrd="6" destOrd="0" presId="urn:microsoft.com/office/officeart/2008/layout/VerticalCurvedList"/>
    <dgm:cxn modelId="{DFFCAE6E-31F1-4599-BB69-78F950C104B4}" type="presParOf" srcId="{016402D3-F0A5-49E0-AD18-BDC3BFFF9EAB}" destId="{F61671DE-E7D8-4156-95FA-EAADE99870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F80AE1-B087-4032-9D8A-466DCB85B2DC}" type="doc">
      <dgm:prSet loTypeId="urn:microsoft.com/office/officeart/2005/8/layout/chevron2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n-IN"/>
        </a:p>
      </dgm:t>
    </dgm:pt>
    <dgm:pt modelId="{F6748933-6C56-4307-B423-9F5E998016EF}">
      <dgm:prSet phldrT="[Text]" custT="1"/>
      <dgm:spPr/>
      <dgm:t>
        <a:bodyPr/>
        <a:lstStyle/>
        <a:p>
          <a:r>
            <a:rPr lang="en-IN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Environment Risk Factors</a:t>
          </a:r>
          <a:endParaRPr lang="en-IN" sz="20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C4186D-B855-4710-8C8C-9AF1D0690BC6}" type="parTrans" cxnId="{33F282D5-CE2B-4215-BA76-244D7E5134E8}">
      <dgm:prSet/>
      <dgm:spPr/>
      <dgm:t>
        <a:bodyPr/>
        <a:lstStyle/>
        <a:p>
          <a:endParaRPr lang="en-IN" sz="1800"/>
        </a:p>
      </dgm:t>
    </dgm:pt>
    <dgm:pt modelId="{02E7FD3E-E511-4668-81C3-ACEAA3E9FF26}" type="sibTrans" cxnId="{33F282D5-CE2B-4215-BA76-244D7E5134E8}">
      <dgm:prSet/>
      <dgm:spPr/>
      <dgm:t>
        <a:bodyPr/>
        <a:lstStyle/>
        <a:p>
          <a:endParaRPr lang="en-IN" sz="1800"/>
        </a:p>
      </dgm:t>
    </dgm:pt>
    <dgm:pt modelId="{AC424F8C-9FCA-484C-99B0-B839732D1D6D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IN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Summer months</a:t>
          </a:r>
          <a:endParaRPr lang="en-IN" sz="1800" b="1" dirty="0">
            <a:solidFill>
              <a:srgbClr val="FF0000"/>
            </a:solidFill>
          </a:endParaRPr>
        </a:p>
      </dgm:t>
    </dgm:pt>
    <dgm:pt modelId="{4ED3CA55-1F0C-4444-A55A-48F231C44ED2}" type="parTrans" cxnId="{F0BB1116-5BD3-4474-A7DE-97569E84B699}">
      <dgm:prSet/>
      <dgm:spPr/>
      <dgm:t>
        <a:bodyPr/>
        <a:lstStyle/>
        <a:p>
          <a:endParaRPr lang="en-IN" sz="1800"/>
        </a:p>
      </dgm:t>
    </dgm:pt>
    <dgm:pt modelId="{DAEC7637-1C79-4D3B-A73D-514620BB194D}" type="sibTrans" cxnId="{F0BB1116-5BD3-4474-A7DE-97569E84B699}">
      <dgm:prSet/>
      <dgm:spPr/>
      <dgm:t>
        <a:bodyPr/>
        <a:lstStyle/>
        <a:p>
          <a:endParaRPr lang="en-IN" sz="1800"/>
        </a:p>
      </dgm:t>
    </dgm:pt>
    <dgm:pt modelId="{054B91EA-2D90-4825-AB06-C14254DFDA41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800" dirty="0" smtClean="0">
              <a:latin typeface="Arial" pitchFamily="34" charset="0"/>
              <a:cs typeface="Arial" pitchFamily="34" charset="0"/>
            </a:rPr>
            <a:t>outbreaks are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clustered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&amp; relatively 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short lived</a:t>
          </a:r>
          <a:endParaRPr lang="en-IN" sz="1800" dirty="0"/>
        </a:p>
      </dgm:t>
    </dgm:pt>
    <dgm:pt modelId="{A86AC3C0-1EBB-4A95-A797-8D789CEA0DF6}" type="parTrans" cxnId="{1D26212B-DE6C-47C4-B7C1-BCF39FC4E4A9}">
      <dgm:prSet/>
      <dgm:spPr/>
      <dgm:t>
        <a:bodyPr/>
        <a:lstStyle/>
        <a:p>
          <a:endParaRPr lang="en-IN" sz="1800"/>
        </a:p>
      </dgm:t>
    </dgm:pt>
    <dgm:pt modelId="{A4A77356-67FF-47A9-9E23-F76BC73ABA71}" type="sibTrans" cxnId="{1D26212B-DE6C-47C4-B7C1-BCF39FC4E4A9}">
      <dgm:prSet/>
      <dgm:spPr/>
      <dgm:t>
        <a:bodyPr/>
        <a:lstStyle/>
        <a:p>
          <a:endParaRPr lang="en-IN" sz="1800"/>
        </a:p>
      </dgm:t>
    </dgm:pt>
    <dgm:pt modelId="{A8E5629B-5172-4331-9F66-47A237E97729}">
      <dgm:prSet phldrT="[Text]" custT="1"/>
      <dgm:spPr/>
      <dgm:t>
        <a:bodyPr/>
        <a:lstStyle/>
        <a:p>
          <a:r>
            <a:rPr lang="en-IN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Animal Risk Factors</a:t>
          </a:r>
          <a:endParaRPr lang="en-IN" sz="20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47E331-CEA0-4587-A73D-855D7C24B2F9}" type="parTrans" cxnId="{0B55838B-3A07-4437-AEE9-8C3E6BCA2F7E}">
      <dgm:prSet/>
      <dgm:spPr/>
      <dgm:t>
        <a:bodyPr/>
        <a:lstStyle/>
        <a:p>
          <a:endParaRPr lang="en-IN" sz="1800"/>
        </a:p>
      </dgm:t>
    </dgm:pt>
    <dgm:pt modelId="{50E4F618-8FCD-4F17-B15B-05351D3661CA}" type="sibTrans" cxnId="{0B55838B-3A07-4437-AEE9-8C3E6BCA2F7E}">
      <dgm:prSet/>
      <dgm:spPr/>
      <dgm:t>
        <a:bodyPr/>
        <a:lstStyle/>
        <a:p>
          <a:endParaRPr lang="en-IN" sz="1800"/>
        </a:p>
      </dgm:t>
    </dgm:pt>
    <dgm:pt modelId="{AC0596D2-2E14-4984-A1B4-98E252D5EB69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IN" sz="1800" dirty="0" smtClean="0">
              <a:latin typeface="Arial" pitchFamily="34" charset="0"/>
              <a:cs typeface="Arial" pitchFamily="34" charset="0"/>
            </a:rPr>
            <a:t>Only </a:t>
          </a:r>
          <a:r>
            <a:rPr lang="en-IN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cattle </a:t>
          </a:r>
          <a:r>
            <a:rPr lang="en-IN" sz="1800" dirty="0" smtClean="0">
              <a:latin typeface="Arial" pitchFamily="34" charset="0"/>
              <a:cs typeface="Arial" pitchFamily="34" charset="0"/>
            </a:rPr>
            <a:t>are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known to be naturally affected</a:t>
          </a:r>
          <a:endParaRPr lang="en-IN" sz="1800" dirty="0"/>
        </a:p>
      </dgm:t>
    </dgm:pt>
    <dgm:pt modelId="{8B02D35C-A78C-4C9E-985A-8D939D1B9D17}" type="parTrans" cxnId="{659A8298-9843-4B10-8CBA-332D15673EF7}">
      <dgm:prSet/>
      <dgm:spPr/>
      <dgm:t>
        <a:bodyPr/>
        <a:lstStyle/>
        <a:p>
          <a:endParaRPr lang="en-IN" sz="1800"/>
        </a:p>
      </dgm:t>
    </dgm:pt>
    <dgm:pt modelId="{9B7623EE-1CAE-48D6-84E3-7AFCF266AB68}" type="sibTrans" cxnId="{659A8298-9843-4B10-8CBA-332D15673EF7}">
      <dgm:prSet/>
      <dgm:spPr/>
      <dgm:t>
        <a:bodyPr/>
        <a:lstStyle/>
        <a:p>
          <a:endParaRPr lang="en-IN" sz="1800"/>
        </a:p>
      </dgm:t>
    </dgm:pt>
    <dgm:pt modelId="{32F1EF98-18AA-47A9-B90C-3FF9FB18ADE0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All </a:t>
          </a:r>
          <a:r>
            <a:rPr lang="en-US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age groups </a:t>
          </a:r>
          <a:r>
            <a:rPr lang="en-US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of cattle are susceptible</a:t>
          </a:r>
          <a:endParaRPr lang="en-IN" sz="1800" dirty="0">
            <a:solidFill>
              <a:srgbClr val="FF0000"/>
            </a:solidFill>
          </a:endParaRPr>
        </a:p>
      </dgm:t>
    </dgm:pt>
    <dgm:pt modelId="{42E737B8-86E9-4669-BCD2-C63BF7682C5F}" type="parTrans" cxnId="{3226E80A-6E31-4B0A-952D-2AC34B2E0D0F}">
      <dgm:prSet/>
      <dgm:spPr/>
      <dgm:t>
        <a:bodyPr/>
        <a:lstStyle/>
        <a:p>
          <a:endParaRPr lang="en-IN" sz="1800"/>
        </a:p>
      </dgm:t>
    </dgm:pt>
    <dgm:pt modelId="{6CA46588-E34C-451D-A4FA-B056B3F1C363}" type="sibTrans" cxnId="{3226E80A-6E31-4B0A-952D-2AC34B2E0D0F}">
      <dgm:prSet/>
      <dgm:spPr/>
      <dgm:t>
        <a:bodyPr/>
        <a:lstStyle/>
        <a:p>
          <a:endParaRPr lang="en-IN" sz="1800"/>
        </a:p>
      </dgm:t>
    </dgm:pt>
    <dgm:pt modelId="{2274F811-8132-4429-8836-4B44BC531BA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800" dirty="0" smtClean="0">
              <a:latin typeface="Arial" pitchFamily="34" charset="0"/>
              <a:cs typeface="Arial" pitchFamily="34" charset="0"/>
            </a:rPr>
            <a:t> Calves less than 3 to 6 months old are not affected by the natural disease</a:t>
          </a:r>
        </a:p>
      </dgm:t>
    </dgm:pt>
    <dgm:pt modelId="{998411FF-ED70-48F0-AF57-81E94F661FF1}" type="parTrans" cxnId="{918C9090-69EB-40C0-BB17-0DC1F7E47714}">
      <dgm:prSet/>
      <dgm:spPr/>
      <dgm:t>
        <a:bodyPr/>
        <a:lstStyle/>
        <a:p>
          <a:endParaRPr lang="en-IN" sz="1800"/>
        </a:p>
      </dgm:t>
    </dgm:pt>
    <dgm:pt modelId="{FCEBB016-0813-4662-A323-FC0D809241E0}" type="sibTrans" cxnId="{918C9090-69EB-40C0-BB17-0DC1F7E47714}">
      <dgm:prSet/>
      <dgm:spPr/>
      <dgm:t>
        <a:bodyPr/>
        <a:lstStyle/>
        <a:p>
          <a:endParaRPr lang="en-IN" sz="1800"/>
        </a:p>
      </dgm:t>
    </dgm:pt>
    <dgm:pt modelId="{4B052D2A-FD25-4AE9-8FFE-F42E5A984481}" type="pres">
      <dgm:prSet presAssocID="{10F80AE1-B087-4032-9D8A-466DCB85B2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C647589-8E7D-4653-8F92-9186CF7C2EC9}" type="pres">
      <dgm:prSet presAssocID="{F6748933-6C56-4307-B423-9F5E998016EF}" presName="composite" presStyleCnt="0"/>
      <dgm:spPr/>
    </dgm:pt>
    <dgm:pt modelId="{A32DC89C-0040-49CF-A918-69348BFA1251}" type="pres">
      <dgm:prSet presAssocID="{F6748933-6C56-4307-B423-9F5E998016E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9B24E1F-E42A-424B-84BD-E68C029833FF}" type="pres">
      <dgm:prSet presAssocID="{F6748933-6C56-4307-B423-9F5E998016EF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1812E74-BF81-4210-9240-2E2ECAC7A77C}" type="pres">
      <dgm:prSet presAssocID="{02E7FD3E-E511-4668-81C3-ACEAA3E9FF26}" presName="sp" presStyleCnt="0"/>
      <dgm:spPr/>
    </dgm:pt>
    <dgm:pt modelId="{730289F9-27AA-4C4C-95F8-B317DD7F8F67}" type="pres">
      <dgm:prSet presAssocID="{A8E5629B-5172-4331-9F66-47A237E97729}" presName="composite" presStyleCnt="0"/>
      <dgm:spPr/>
    </dgm:pt>
    <dgm:pt modelId="{9681B7E1-6411-452C-8A44-027FD26FE0D2}" type="pres">
      <dgm:prSet presAssocID="{A8E5629B-5172-4331-9F66-47A237E9772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288FF48-B7CD-4A77-900A-3F50C11A1126}" type="pres">
      <dgm:prSet presAssocID="{A8E5629B-5172-4331-9F66-47A237E97729}" presName="descendantText" presStyleLbl="alignAcc1" presStyleIdx="1" presStyleCnt="2" custScaleY="131354" custLinFactNeighborX="788" custLinFactNeighborY="1160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B55838B-3A07-4437-AEE9-8C3E6BCA2F7E}" srcId="{10F80AE1-B087-4032-9D8A-466DCB85B2DC}" destId="{A8E5629B-5172-4331-9F66-47A237E97729}" srcOrd="1" destOrd="0" parTransId="{E547E331-CEA0-4587-A73D-855D7C24B2F9}" sibTransId="{50E4F618-8FCD-4F17-B15B-05351D3661CA}"/>
    <dgm:cxn modelId="{BAA2B8B0-9055-45D6-871F-15AE55F79390}" type="presOf" srcId="{AC0596D2-2E14-4984-A1B4-98E252D5EB69}" destId="{E288FF48-B7CD-4A77-900A-3F50C11A1126}" srcOrd="0" destOrd="0" presId="urn:microsoft.com/office/officeart/2005/8/layout/chevron2"/>
    <dgm:cxn modelId="{659A8298-9843-4B10-8CBA-332D15673EF7}" srcId="{A8E5629B-5172-4331-9F66-47A237E97729}" destId="{AC0596D2-2E14-4984-A1B4-98E252D5EB69}" srcOrd="0" destOrd="0" parTransId="{8B02D35C-A78C-4C9E-985A-8D939D1B9D17}" sibTransId="{9B7623EE-1CAE-48D6-84E3-7AFCF266AB68}"/>
    <dgm:cxn modelId="{D137381A-4534-4F03-A7B9-1FD80AB7AC17}" type="presOf" srcId="{AC424F8C-9FCA-484C-99B0-B839732D1D6D}" destId="{B9B24E1F-E42A-424B-84BD-E68C029833FF}" srcOrd="0" destOrd="0" presId="urn:microsoft.com/office/officeart/2005/8/layout/chevron2"/>
    <dgm:cxn modelId="{6BB16AC8-BDF8-42C6-86AA-94F3F1761C2C}" type="presOf" srcId="{054B91EA-2D90-4825-AB06-C14254DFDA41}" destId="{B9B24E1F-E42A-424B-84BD-E68C029833FF}" srcOrd="0" destOrd="1" presId="urn:microsoft.com/office/officeart/2005/8/layout/chevron2"/>
    <dgm:cxn modelId="{104AA0D4-FDDF-4B60-8825-E5E7A1A03EDD}" type="presOf" srcId="{2274F811-8132-4429-8836-4B44BC531BAF}" destId="{E288FF48-B7CD-4A77-900A-3F50C11A1126}" srcOrd="0" destOrd="2" presId="urn:microsoft.com/office/officeart/2005/8/layout/chevron2"/>
    <dgm:cxn modelId="{F0BB1116-5BD3-4474-A7DE-97569E84B699}" srcId="{F6748933-6C56-4307-B423-9F5E998016EF}" destId="{AC424F8C-9FCA-484C-99B0-B839732D1D6D}" srcOrd="0" destOrd="0" parTransId="{4ED3CA55-1F0C-4444-A55A-48F231C44ED2}" sibTransId="{DAEC7637-1C79-4D3B-A73D-514620BB194D}"/>
    <dgm:cxn modelId="{1E7F76FA-763A-4C1E-B445-24A1E77429F5}" type="presOf" srcId="{10F80AE1-B087-4032-9D8A-466DCB85B2DC}" destId="{4B052D2A-FD25-4AE9-8FFE-F42E5A984481}" srcOrd="0" destOrd="0" presId="urn:microsoft.com/office/officeart/2005/8/layout/chevron2"/>
    <dgm:cxn modelId="{1D26212B-DE6C-47C4-B7C1-BCF39FC4E4A9}" srcId="{F6748933-6C56-4307-B423-9F5E998016EF}" destId="{054B91EA-2D90-4825-AB06-C14254DFDA41}" srcOrd="1" destOrd="0" parTransId="{A86AC3C0-1EBB-4A95-A797-8D789CEA0DF6}" sibTransId="{A4A77356-67FF-47A9-9E23-F76BC73ABA71}"/>
    <dgm:cxn modelId="{D6270F98-C9CA-4715-8716-C07FA2BDD047}" type="presOf" srcId="{32F1EF98-18AA-47A9-B90C-3FF9FB18ADE0}" destId="{E288FF48-B7CD-4A77-900A-3F50C11A1126}" srcOrd="0" destOrd="1" presId="urn:microsoft.com/office/officeart/2005/8/layout/chevron2"/>
    <dgm:cxn modelId="{3226E80A-6E31-4B0A-952D-2AC34B2E0D0F}" srcId="{A8E5629B-5172-4331-9F66-47A237E97729}" destId="{32F1EF98-18AA-47A9-B90C-3FF9FB18ADE0}" srcOrd="1" destOrd="0" parTransId="{42E737B8-86E9-4669-BCD2-C63BF7682C5F}" sibTransId="{6CA46588-E34C-451D-A4FA-B056B3F1C363}"/>
    <dgm:cxn modelId="{918C9090-69EB-40C0-BB17-0DC1F7E47714}" srcId="{A8E5629B-5172-4331-9F66-47A237E97729}" destId="{2274F811-8132-4429-8836-4B44BC531BAF}" srcOrd="2" destOrd="0" parTransId="{998411FF-ED70-48F0-AF57-81E94F661FF1}" sibTransId="{FCEBB016-0813-4662-A323-FC0D809241E0}"/>
    <dgm:cxn modelId="{77021E59-44C3-4C4B-A9D2-E31C0F4BB606}" type="presOf" srcId="{A8E5629B-5172-4331-9F66-47A237E97729}" destId="{9681B7E1-6411-452C-8A44-027FD26FE0D2}" srcOrd="0" destOrd="0" presId="urn:microsoft.com/office/officeart/2005/8/layout/chevron2"/>
    <dgm:cxn modelId="{45DF6E56-5A2A-46CA-8E39-4907105A845E}" type="presOf" srcId="{F6748933-6C56-4307-B423-9F5E998016EF}" destId="{A32DC89C-0040-49CF-A918-69348BFA1251}" srcOrd="0" destOrd="0" presId="urn:microsoft.com/office/officeart/2005/8/layout/chevron2"/>
    <dgm:cxn modelId="{33F282D5-CE2B-4215-BA76-244D7E5134E8}" srcId="{10F80AE1-B087-4032-9D8A-466DCB85B2DC}" destId="{F6748933-6C56-4307-B423-9F5E998016EF}" srcOrd="0" destOrd="0" parTransId="{2EC4186D-B855-4710-8C8C-9AF1D0690BC6}" sibTransId="{02E7FD3E-E511-4668-81C3-ACEAA3E9FF26}"/>
    <dgm:cxn modelId="{79A9CD19-5245-4753-A1C7-48DB26B7E2C7}" type="presParOf" srcId="{4B052D2A-FD25-4AE9-8FFE-F42E5A984481}" destId="{6C647589-8E7D-4653-8F92-9186CF7C2EC9}" srcOrd="0" destOrd="0" presId="urn:microsoft.com/office/officeart/2005/8/layout/chevron2"/>
    <dgm:cxn modelId="{DFAFBCBA-FAB2-433D-95A2-1BF3C74D0C1C}" type="presParOf" srcId="{6C647589-8E7D-4653-8F92-9186CF7C2EC9}" destId="{A32DC89C-0040-49CF-A918-69348BFA1251}" srcOrd="0" destOrd="0" presId="urn:microsoft.com/office/officeart/2005/8/layout/chevron2"/>
    <dgm:cxn modelId="{B22377A5-38B2-4633-963B-A7DF46F94ACC}" type="presParOf" srcId="{6C647589-8E7D-4653-8F92-9186CF7C2EC9}" destId="{B9B24E1F-E42A-424B-84BD-E68C029833FF}" srcOrd="1" destOrd="0" presId="urn:microsoft.com/office/officeart/2005/8/layout/chevron2"/>
    <dgm:cxn modelId="{8488A116-0A80-402C-ACA3-4FF496510708}" type="presParOf" srcId="{4B052D2A-FD25-4AE9-8FFE-F42E5A984481}" destId="{61812E74-BF81-4210-9240-2E2ECAC7A77C}" srcOrd="1" destOrd="0" presId="urn:microsoft.com/office/officeart/2005/8/layout/chevron2"/>
    <dgm:cxn modelId="{073D59A0-6B3D-4387-A072-35F71F7A1967}" type="presParOf" srcId="{4B052D2A-FD25-4AE9-8FFE-F42E5A984481}" destId="{730289F9-27AA-4C4C-95F8-B317DD7F8F67}" srcOrd="2" destOrd="0" presId="urn:microsoft.com/office/officeart/2005/8/layout/chevron2"/>
    <dgm:cxn modelId="{71DFF89E-DCFC-4D23-8989-9D38F82349D0}" type="presParOf" srcId="{730289F9-27AA-4C4C-95F8-B317DD7F8F67}" destId="{9681B7E1-6411-452C-8A44-027FD26FE0D2}" srcOrd="0" destOrd="0" presId="urn:microsoft.com/office/officeart/2005/8/layout/chevron2"/>
    <dgm:cxn modelId="{EFFBA727-C28D-4DD6-971A-A094B033DD3E}" type="presParOf" srcId="{730289F9-27AA-4C4C-95F8-B317DD7F8F67}" destId="{E288FF48-B7CD-4A77-900A-3F50C11A11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99564-048C-4AA4-BB9F-E608DADBA059}">
      <dsp:nvSpPr>
        <dsp:cNvPr id="0" name=""/>
        <dsp:cNvSpPr/>
      </dsp:nvSpPr>
      <dsp:spPr>
        <a:xfrm>
          <a:off x="-5588760" y="-847605"/>
          <a:ext cx="6591755" cy="6591755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514DB-6C78-43F6-A0E8-DD76FF7D6DCC}">
      <dsp:nvSpPr>
        <dsp:cNvPr id="0" name=""/>
        <dsp:cNvSpPr/>
      </dsp:nvSpPr>
      <dsp:spPr>
        <a:xfrm>
          <a:off x="493272" y="101471"/>
          <a:ext cx="6635514" cy="16417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77326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Occurrence: </a:t>
          </a:r>
          <a:r>
            <a:rPr lang="en-IN" sz="1800" b="0" kern="1200" dirty="0" smtClean="0">
              <a:latin typeface="Arial" pitchFamily="34" charset="0"/>
              <a:cs typeface="Arial" pitchFamily="34" charset="0"/>
            </a:rPr>
            <a:t>Enzootic </a:t>
          </a:r>
          <a:r>
            <a:rPr lang="en-US" sz="1800" b="0" kern="1200" dirty="0" smtClean="0">
              <a:latin typeface="Arial" pitchFamily="34" charset="0"/>
              <a:cs typeface="Arial" pitchFamily="34" charset="0"/>
            </a:rPr>
            <a:t>in the tropical areas of Africa, in most of Asia, the Middle East, the East Indies, &amp; in much of Australia, with extensions into the subtropics &amp; some temperate regions</a:t>
          </a:r>
          <a:endParaRPr lang="en-IN" sz="2000" b="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493272" y="101471"/>
        <a:ext cx="6635514" cy="1641781"/>
      </dsp:txXfrm>
    </dsp:sp>
    <dsp:sp modelId="{DA3661C3-5C35-47CA-8AEA-3D684374E68A}">
      <dsp:nvSpPr>
        <dsp:cNvPr id="0" name=""/>
        <dsp:cNvSpPr/>
      </dsp:nvSpPr>
      <dsp:spPr>
        <a:xfrm>
          <a:off x="14309" y="367240"/>
          <a:ext cx="1224136" cy="1224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224CF-DBE9-4081-A9D1-024D1302E8FE}">
      <dsp:nvSpPr>
        <dsp:cNvPr id="0" name=""/>
        <dsp:cNvSpPr/>
      </dsp:nvSpPr>
      <dsp:spPr>
        <a:xfrm>
          <a:off x="890140" y="1944216"/>
          <a:ext cx="6310659" cy="8640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77326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IN" sz="2000" b="0" i="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Source of Infection: </a:t>
          </a:r>
          <a:r>
            <a:rPr lang="en-IN" sz="20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</a:t>
          </a:r>
          <a:r>
            <a:rPr lang="en-IN" sz="1800" b="0" kern="1200" dirty="0" smtClean="0">
              <a:latin typeface="Arial" pitchFamily="34" charset="0"/>
              <a:cs typeface="Arial" pitchFamily="34" charset="0"/>
            </a:rPr>
            <a:t>ffected animal </a:t>
          </a:r>
          <a:r>
            <a:rPr lang="en-US" sz="1800" b="0" kern="1200" dirty="0" smtClean="0">
              <a:latin typeface="Arial" pitchFamily="34" charset="0"/>
              <a:cs typeface="Arial" pitchFamily="34" charset="0"/>
            </a:rPr>
            <a:t>&amp; biological  </a:t>
          </a:r>
          <a:r>
            <a:rPr lang="en-IN" sz="1800" b="0" kern="1200" dirty="0" smtClean="0">
              <a:latin typeface="Arial" pitchFamily="34" charset="0"/>
              <a:cs typeface="Arial" pitchFamily="34" charset="0"/>
            </a:rPr>
            <a:t>vectors (</a:t>
          </a:r>
          <a:r>
            <a:rPr lang="en-IN" sz="1800" b="0" kern="1200" dirty="0" err="1" smtClean="0">
              <a:latin typeface="Arial" pitchFamily="34" charset="0"/>
              <a:cs typeface="Arial" pitchFamily="34" charset="0"/>
            </a:rPr>
            <a:t>hematophagous</a:t>
          </a:r>
          <a:r>
            <a:rPr lang="en-IN" sz="1800" b="0" kern="1200" dirty="0" smtClean="0">
              <a:latin typeface="Arial" pitchFamily="34" charset="0"/>
              <a:cs typeface="Arial" pitchFamily="34" charset="0"/>
            </a:rPr>
            <a:t> biting insects)</a:t>
          </a:r>
          <a:endParaRPr lang="en-IN" sz="2000" b="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890140" y="1944216"/>
        <a:ext cx="6310659" cy="864093"/>
      </dsp:txXfrm>
    </dsp:sp>
    <dsp:sp modelId="{037F2F82-0805-4EF0-A1B4-94B78BCAFC78}">
      <dsp:nvSpPr>
        <dsp:cNvPr id="0" name=""/>
        <dsp:cNvSpPr/>
      </dsp:nvSpPr>
      <dsp:spPr>
        <a:xfrm>
          <a:off x="370288" y="1836204"/>
          <a:ext cx="1224136" cy="1224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4C66A-0CE9-4B4D-9334-2D306345BB73}">
      <dsp:nvSpPr>
        <dsp:cNvPr id="0" name=""/>
        <dsp:cNvSpPr/>
      </dsp:nvSpPr>
      <dsp:spPr>
        <a:xfrm>
          <a:off x="648061" y="3096349"/>
          <a:ext cx="6453587" cy="14414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77326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IN" sz="2000" b="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Method of Transmission: </a:t>
          </a:r>
          <a:r>
            <a:rPr lang="en-IN" sz="1800" b="0" kern="1200" dirty="0" smtClean="0">
              <a:latin typeface="Arial" pitchFamily="34" charset="0"/>
              <a:cs typeface="Arial" pitchFamily="34" charset="0"/>
            </a:rPr>
            <a:t>Transmitted by </a:t>
          </a:r>
          <a:r>
            <a:rPr lang="en-IN" sz="1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arthropods;</a:t>
          </a:r>
          <a:r>
            <a:rPr lang="en-IN" sz="1800" b="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b="0" kern="1200" dirty="0" smtClean="0">
              <a:latin typeface="Arial" pitchFamily="34" charset="0"/>
              <a:cs typeface="Arial" pitchFamily="34" charset="0"/>
            </a:rPr>
            <a:t>genera of </a:t>
          </a:r>
          <a:r>
            <a:rPr lang="en-US" sz="1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mosquitoes</a:t>
          </a:r>
          <a:r>
            <a:rPr lang="en-US" sz="1800" b="0" kern="1200" dirty="0" smtClean="0">
              <a:latin typeface="Arial" pitchFamily="34" charset="0"/>
              <a:cs typeface="Arial" pitchFamily="34" charset="0"/>
            </a:rPr>
            <a:t>, &amp; from a number of </a:t>
          </a:r>
          <a:r>
            <a:rPr lang="en-US" sz="1800" b="0" i="1" kern="1200" dirty="0" err="1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Culicoides</a:t>
          </a:r>
          <a:r>
            <a:rPr lang="en-US" sz="1800" b="0" i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species </a:t>
          </a:r>
          <a:r>
            <a:rPr lang="en-US" sz="1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(biting midges); </a:t>
          </a:r>
          <a:r>
            <a:rPr lang="en-IN" sz="1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Windborne transmission</a:t>
          </a:r>
          <a:endParaRPr lang="en-IN" sz="2000" b="0" u="sng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48061" y="3096349"/>
        <a:ext cx="6453587" cy="1441483"/>
      </dsp:txXfrm>
    </dsp:sp>
    <dsp:sp modelId="{F61671DE-E7D8-4156-95FA-EAADE9987031}">
      <dsp:nvSpPr>
        <dsp:cNvPr id="0" name=""/>
        <dsp:cNvSpPr/>
      </dsp:nvSpPr>
      <dsp:spPr>
        <a:xfrm>
          <a:off x="14309" y="3305167"/>
          <a:ext cx="1224136" cy="1224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DC89C-0040-49CF-A918-69348BFA1251}">
      <dsp:nvSpPr>
        <dsp:cNvPr id="0" name=""/>
        <dsp:cNvSpPr/>
      </dsp:nvSpPr>
      <dsp:spPr>
        <a:xfrm rot="5400000">
          <a:off x="-376566" y="391893"/>
          <a:ext cx="2510442" cy="1757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Environment Risk Factors</a:t>
          </a:r>
          <a:endParaRPr lang="en-IN" sz="20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893982"/>
        <a:ext cx="1757309" cy="753133"/>
      </dsp:txXfrm>
    </dsp:sp>
    <dsp:sp modelId="{B9B24E1F-E42A-424B-84BD-E68C029833FF}">
      <dsp:nvSpPr>
        <dsp:cNvPr id="0" name=""/>
        <dsp:cNvSpPr/>
      </dsp:nvSpPr>
      <dsp:spPr>
        <a:xfrm rot="5400000">
          <a:off x="3663161" y="-1890524"/>
          <a:ext cx="1631787" cy="544349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Summer months</a:t>
          </a:r>
          <a:endParaRPr lang="en-IN" sz="1800" b="1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outbreaks are </a:t>
          </a: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clustered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&amp; relatively </a:t>
          </a:r>
          <a:r>
            <a:rPr lang="en-US" sz="1800" b="1" kern="1200" dirty="0" smtClean="0">
              <a:latin typeface="Arial" pitchFamily="34" charset="0"/>
              <a:cs typeface="Arial" pitchFamily="34" charset="0"/>
            </a:rPr>
            <a:t>short lived</a:t>
          </a:r>
          <a:endParaRPr lang="en-IN" sz="1800" kern="1200" dirty="0"/>
        </a:p>
      </dsp:txBody>
      <dsp:txXfrm rot="-5400000">
        <a:off x="1757310" y="94984"/>
        <a:ext cx="5363833" cy="1472473"/>
      </dsp:txXfrm>
    </dsp:sp>
    <dsp:sp modelId="{9681B7E1-6411-452C-8A44-027FD26FE0D2}">
      <dsp:nvSpPr>
        <dsp:cNvPr id="0" name=""/>
        <dsp:cNvSpPr/>
      </dsp:nvSpPr>
      <dsp:spPr>
        <a:xfrm rot="5400000">
          <a:off x="-376566" y="2891356"/>
          <a:ext cx="2510442" cy="17573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Animal Risk Factors</a:t>
          </a:r>
          <a:endParaRPr lang="en-IN" sz="20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3393445"/>
        <a:ext cx="1757309" cy="753133"/>
      </dsp:txXfrm>
    </dsp:sp>
    <dsp:sp modelId="{E288FF48-B7CD-4A77-900A-3F50C11A1126}">
      <dsp:nvSpPr>
        <dsp:cNvPr id="0" name=""/>
        <dsp:cNvSpPr/>
      </dsp:nvSpPr>
      <dsp:spPr>
        <a:xfrm rot="5400000">
          <a:off x="3407345" y="798242"/>
          <a:ext cx="2143418" cy="544349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>
              <a:latin typeface="Arial" pitchFamily="34" charset="0"/>
              <a:cs typeface="Arial" pitchFamily="34" charset="0"/>
            </a:rPr>
            <a:t>Only </a:t>
          </a:r>
          <a:r>
            <a:rPr lang="en-IN" sz="18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cattle </a:t>
          </a:r>
          <a:r>
            <a:rPr lang="en-IN" sz="1800" kern="1200" dirty="0" smtClean="0">
              <a:latin typeface="Arial" pitchFamily="34" charset="0"/>
              <a:cs typeface="Arial" pitchFamily="34" charset="0"/>
            </a:rPr>
            <a:t>are 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known to be naturally affected</a:t>
          </a:r>
          <a:endParaRPr lang="en-IN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All </a:t>
          </a:r>
          <a:r>
            <a:rPr lang="en-US" sz="18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age groups </a:t>
          </a:r>
          <a:r>
            <a:rPr lang="en-US" sz="18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of cattle are susceptible</a:t>
          </a:r>
          <a:endParaRPr lang="en-IN" sz="1800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 Calves less than 3 to 6 months old are not affected by the natural disease</a:t>
          </a:r>
        </a:p>
      </dsp:txBody>
      <dsp:txXfrm rot="-5400000">
        <a:off x="1757310" y="2552911"/>
        <a:ext cx="5338857" cy="1934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2D5B8B-A61E-4F32-A15D-4ED28ACFD06C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3097AA-FFA4-4B25-9600-B4FC639C211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848872" cy="20189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Bovine Ephemeral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Fever </a:t>
            </a:r>
            <a:endParaRPr lang="en-IN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8024" y="4437112"/>
            <a:ext cx="3312368" cy="15121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–  Dr.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Sonam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Bhatt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Assistant Professor 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VMD 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BASU PATNA </a:t>
            </a:r>
            <a:endParaRPr lang="en-IN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3429000"/>
            <a:ext cx="1191352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>VMD-422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00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908720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.There </a:t>
            </a:r>
            <a:r>
              <a:rPr lang="en-US" dirty="0">
                <a:latin typeface="Arial" pitchFamily="34" charset="0"/>
                <a:cs typeface="Arial" pitchFamily="34" charset="0"/>
              </a:rPr>
              <a:t>is severe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constipation in </a:t>
            </a:r>
            <a:r>
              <a:rPr lang="en-US" dirty="0">
                <a:latin typeface="Arial" pitchFamily="34" charset="0"/>
                <a:cs typeface="Arial" pitchFamily="34" charset="0"/>
              </a:rPr>
              <a:t>some animals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&amp; diarrhea in others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Respiratory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dirty="0">
                <a:latin typeface="Arial" pitchFamily="34" charset="0"/>
                <a:cs typeface="Arial" pitchFamily="34" charset="0"/>
              </a:rPr>
              <a:t>cardiac rates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increased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stringy nasal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&amp; watery ocular </a:t>
            </a:r>
            <a:r>
              <a:rPr lang="en-US" dirty="0">
                <a:latin typeface="Arial" pitchFamily="34" charset="0"/>
                <a:cs typeface="Arial" pitchFamily="34" charset="0"/>
              </a:rPr>
              <a:t>discharges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evident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nimals shake </a:t>
            </a:r>
            <a:r>
              <a:rPr lang="en-US" dirty="0">
                <a:latin typeface="Arial" pitchFamily="34" charset="0"/>
                <a:cs typeface="Arial" pitchFamily="34" charset="0"/>
              </a:rPr>
              <a:t>their heads constantly,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muscle shivering &amp; </a:t>
            </a:r>
            <a:r>
              <a:rPr lang="en-US" dirty="0">
                <a:latin typeface="Arial" pitchFamily="34" charset="0"/>
                <a:cs typeface="Arial" pitchFamily="34" charset="0"/>
              </a:rPr>
              <a:t>weakness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observed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Muscular signs become more evident on the second day, with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severe stiffness,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clonic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muscle movements, and weakness in one or more limbs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6224" y="1340768"/>
            <a:ext cx="5832648" cy="3831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similar to that of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acute laminitis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with all four feet bunched under the body, is often adopted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 about the </a:t>
            </a:r>
            <a:r>
              <a:rPr lang="en-US" dirty="0">
                <a:latin typeface="Arial" pitchFamily="34" charset="0"/>
                <a:cs typeface="Arial" pitchFamily="34" charset="0"/>
              </a:rPr>
              <a:t>third day, the animal begins eating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ruminating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the febrile reaction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disappears, but </a:t>
            </a:r>
            <a:r>
              <a:rPr lang="en-US" dirty="0">
                <a:latin typeface="Arial" pitchFamily="34" charset="0"/>
                <a:cs typeface="Arial" pitchFamily="34" charset="0"/>
              </a:rPr>
              <a:t>lameness and weakness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may persist </a:t>
            </a:r>
            <a:r>
              <a:rPr lang="en-US" dirty="0">
                <a:latin typeface="Arial" pitchFamily="34" charset="0"/>
                <a:cs typeface="Arial" pitchFamily="34" charset="0"/>
              </a:rPr>
              <a:t>for 2 to 3 more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days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common name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3-day sickness</a:t>
            </a:r>
            <a:r>
              <a:rPr lang="en-US" dirty="0">
                <a:latin typeface="Arial" pitchFamily="34" charset="0"/>
                <a:cs typeface="Arial" pitchFamily="34" charset="0"/>
              </a:rPr>
              <a:t>” is applied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because animals </a:t>
            </a:r>
            <a:r>
              <a:rPr lang="en-US" dirty="0">
                <a:latin typeface="Arial" pitchFamily="34" charset="0"/>
                <a:cs typeface="Arial" pitchFamily="34" charset="0"/>
              </a:rPr>
              <a:t>typically progress through onset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disease </a:t>
            </a:r>
            <a:r>
              <a:rPr lang="en-US" dirty="0">
                <a:latin typeface="Arial" pitchFamily="34" charset="0"/>
                <a:cs typeface="Arial" pitchFamily="34" charset="0"/>
              </a:rPr>
              <a:t>to severe illness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dirty="0">
                <a:latin typeface="Arial" pitchFamily="34" charset="0"/>
                <a:cs typeface="Arial" pitchFamily="34" charset="0"/>
              </a:rPr>
              <a:t>recovery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within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IN" dirty="0">
                <a:latin typeface="Arial" pitchFamily="34" charset="0"/>
                <a:cs typeface="Arial" pitchFamily="34" charset="0"/>
              </a:rPr>
              <a:t>days</a:t>
            </a:r>
          </a:p>
        </p:txBody>
      </p:sp>
    </p:spTree>
    <p:extLst>
      <p:ext uri="{BB962C8B-B14F-4D97-AF65-F5344CB8AC3E}">
        <p14:creationId xmlns:p14="http://schemas.microsoft.com/office/powerpoint/2010/main" val="10503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97029" y="980728"/>
            <a:ext cx="6884168" cy="1754326"/>
          </a:xfrm>
          <a:prstGeom prst="rect">
            <a:avLst/>
          </a:prstGeom>
          <a:ln w="2857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Some animals remain standing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during the </a:t>
            </a:r>
            <a:r>
              <a:rPr lang="en-US" dirty="0">
                <a:latin typeface="Arial" pitchFamily="34" charset="0"/>
                <a:cs typeface="Arial" pitchFamily="34" charset="0"/>
              </a:rPr>
              <a:t>acute stages, but the majority go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down and </a:t>
            </a:r>
            <a:r>
              <a:rPr lang="en-US" dirty="0">
                <a:latin typeface="Arial" pitchFamily="34" charset="0"/>
                <a:cs typeface="Arial" pitchFamily="34" charset="0"/>
              </a:rPr>
              <a:t>assume a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position reminiscent of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parturient </a:t>
            </a: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paresis</a:t>
            </a:r>
            <a:r>
              <a:rPr lang="en-IN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associated with </a:t>
            </a:r>
            <a:r>
              <a:rPr lang="en-IN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hypocalcemia</a:t>
            </a: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hindlegs</a:t>
            </a:r>
            <a:r>
              <a:rPr lang="en-US" dirty="0">
                <a:latin typeface="Arial" pitchFamily="34" charset="0"/>
                <a:cs typeface="Arial" pitchFamily="34" charset="0"/>
              </a:rPr>
              <a:t> sticking out and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head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turned </a:t>
            </a:r>
            <a:r>
              <a:rPr lang="en-IN" dirty="0">
                <a:latin typeface="Arial" pitchFamily="34" charset="0"/>
                <a:cs typeface="Arial" pitchFamily="34" charset="0"/>
              </a:rPr>
              <a:t>into the flank.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4320480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37272"/>
            <a:ext cx="3228975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48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99592" y="836712"/>
            <a:ext cx="7024744" cy="782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Clinical pathology    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5284" y="1700808"/>
            <a:ext cx="7401131" cy="2169825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>
                <a:latin typeface="Arial" pitchFamily="34" charset="0"/>
                <a:cs typeface="Arial" pitchFamily="34" charset="0"/>
              </a:rPr>
              <a:t>Marked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leukocytosis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</a:t>
            </a:r>
            <a:r>
              <a:rPr lang="en-IN" dirty="0">
                <a:latin typeface="Arial" pitchFamily="34" charset="0"/>
                <a:cs typeface="Arial" pitchFamily="34" charset="0"/>
              </a:rPr>
              <a:t>with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relative </a:t>
            </a:r>
            <a:r>
              <a:rPr lang="en-US" dirty="0">
                <a:latin typeface="Arial" pitchFamily="34" charset="0"/>
                <a:cs typeface="Arial" pitchFamily="34" charset="0"/>
              </a:rPr>
              <a:t>increase in neutrophils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occurs during the </a:t>
            </a:r>
            <a:r>
              <a:rPr lang="en-US" dirty="0">
                <a:latin typeface="Arial" pitchFamily="34" charset="0"/>
                <a:cs typeface="Arial" pitchFamily="34" charset="0"/>
              </a:rPr>
              <a:t>acute stage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disease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Plasma fibrinogen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levels </a:t>
            </a:r>
            <a:r>
              <a:rPr lang="en-US" dirty="0">
                <a:latin typeface="Arial" pitchFamily="34" charset="0"/>
                <a:cs typeface="Arial" pitchFamily="34" charset="0"/>
              </a:rPr>
              <a:t>are elevated for about 7 days,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there </a:t>
            </a:r>
            <a:r>
              <a:rPr lang="en-US" dirty="0">
                <a:latin typeface="Arial" pitchFamily="34" charset="0"/>
                <a:cs typeface="Arial" pitchFamily="34" charset="0"/>
              </a:rPr>
              <a:t>is a marked increase in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creatine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kinase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activity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b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IN" b="1" dirty="0" err="1" smtClean="0">
                <a:latin typeface="Arial" pitchFamily="34" charset="0"/>
                <a:cs typeface="Arial" pitchFamily="34" charset="0"/>
              </a:rPr>
              <a:t>ypocalcemia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7517" y="4005064"/>
            <a:ext cx="5976664" cy="2169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dirty="0">
                <a:latin typeface="Arial" pitchFamily="34" charset="0"/>
                <a:cs typeface="Arial" pitchFamily="34" charset="0"/>
              </a:rPr>
              <a:t>Available serologic tests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include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latin typeface="Arial" pitchFamily="34" charset="0"/>
                <a:cs typeface="Arial" pitchFamily="34" charset="0"/>
              </a:rPr>
              <a:t>complement fixation test, serum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neutralization, fluorescent </a:t>
            </a:r>
            <a:r>
              <a:rPr lang="en-US" dirty="0">
                <a:latin typeface="Arial" pitchFamily="34" charset="0"/>
                <a:cs typeface="Arial" pitchFamily="34" charset="0"/>
              </a:rPr>
              <a:t>antibody test, agar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immunodiffusion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(AGID) test,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blocking ELISA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which is reported to be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simple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&amp; the </a:t>
            </a:r>
            <a:r>
              <a:rPr lang="en-I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preferred test</a:t>
            </a:r>
          </a:p>
        </p:txBody>
      </p:sp>
    </p:spTree>
    <p:extLst>
      <p:ext uri="{BB962C8B-B14F-4D97-AF65-F5344CB8AC3E}">
        <p14:creationId xmlns:p14="http://schemas.microsoft.com/office/powerpoint/2010/main" val="35297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112067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dirty="0">
                <a:latin typeface="Arial" pitchFamily="34" charset="0"/>
                <a:cs typeface="Arial" pitchFamily="34" charset="0"/>
              </a:rPr>
              <a:t>Available serologic tests include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a complement fixation test, serum neutralization,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fluorescent antibody test, agar gel</a:t>
            </a:r>
          </a:p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immunodiffusion</a:t>
            </a:r>
            <a:r>
              <a:rPr lang="en-US" dirty="0">
                <a:latin typeface="Arial" pitchFamily="34" charset="0"/>
                <a:cs typeface="Arial" pitchFamily="34" charset="0"/>
              </a:rPr>
              <a:t> (AGID) test, and a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blocking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ELISA</a:t>
            </a:r>
            <a:r>
              <a:rPr lang="en-US" dirty="0">
                <a:latin typeface="Arial" pitchFamily="34" charset="0"/>
                <a:cs typeface="Arial" pitchFamily="34" charset="0"/>
              </a:rPr>
              <a:t>, which is reported to be simple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Arial" pitchFamily="34" charset="0"/>
                <a:cs typeface="Arial" pitchFamily="34" charset="0"/>
              </a:rPr>
              <a:t>and the preferred test</a:t>
            </a:r>
          </a:p>
        </p:txBody>
      </p:sp>
    </p:spTree>
    <p:extLst>
      <p:ext uri="{BB962C8B-B14F-4D97-AF65-F5344CB8AC3E}">
        <p14:creationId xmlns:p14="http://schemas.microsoft.com/office/powerpoint/2010/main" val="51358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7584" y="825157"/>
            <a:ext cx="7024744" cy="782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Necropsy findings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844824"/>
            <a:ext cx="74168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Serofibrinous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polyserositis</a:t>
            </a:r>
            <a:endParaRPr lang="en-I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Pulmonary emphysema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fibrinous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bronchiolitis </a:t>
            </a:r>
            <a:r>
              <a:rPr lang="en-US" dirty="0">
                <a:latin typeface="Arial" pitchFamily="34" charset="0"/>
                <a:cs typeface="Arial" pitchFamily="34" charset="0"/>
              </a:rPr>
              <a:t>are standard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findings,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IN" dirty="0">
                <a:latin typeface="Arial" pitchFamily="34" charset="0"/>
                <a:cs typeface="Arial" pitchFamily="34" charset="0"/>
              </a:rPr>
              <a:t>subcutaneous emphysema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along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dorsum may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observed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Characteristic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microscopic </a:t>
            </a:r>
            <a:r>
              <a:rPr lang="en-US" dirty="0">
                <a:latin typeface="Arial" pitchFamily="34" charset="0"/>
                <a:cs typeface="Arial" pitchFamily="34" charset="0"/>
              </a:rPr>
              <a:t>findings consist of a mild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vasculitis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dirty="0">
                <a:latin typeface="Arial" pitchFamily="34" charset="0"/>
                <a:cs typeface="Arial" pitchFamily="34" charset="0"/>
              </a:rPr>
              <a:t>small vessels, with perivascular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neutrophils &amp; </a:t>
            </a:r>
            <a:r>
              <a:rPr lang="en-US" dirty="0">
                <a:latin typeface="Arial" pitchFamily="34" charset="0"/>
                <a:cs typeface="Arial" pitchFamily="34" charset="0"/>
              </a:rPr>
              <a:t>edema fluid plus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intravascular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fibrin thrombi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01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7584" y="1196752"/>
            <a:ext cx="7024744" cy="782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Differential diagnosis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7675" y="2564904"/>
            <a:ext cx="3837136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Botulism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000" dirty="0">
                <a:latin typeface="Arial" pitchFamily="34" charset="0"/>
                <a:cs typeface="Arial" pitchFamily="34" charset="0"/>
              </a:rPr>
              <a:t>Parturient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paresis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 Pneumonia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Traumatic </a:t>
            </a:r>
            <a:r>
              <a:rPr lang="en-IN" sz="2000" dirty="0" err="1">
                <a:latin typeface="Arial" pitchFamily="34" charset="0"/>
                <a:cs typeface="Arial" pitchFamily="34" charset="0"/>
              </a:rPr>
              <a:t>reticulitis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999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71600" y="816691"/>
            <a:ext cx="7024744" cy="782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Treatment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8284" y="1844824"/>
            <a:ext cx="7008059" cy="216982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Palliative treatment with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nonsteroidal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antiinflammatory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drugs </a:t>
            </a:r>
            <a:r>
              <a:rPr lang="en-US" dirty="0">
                <a:latin typeface="Arial" pitchFamily="34" charset="0"/>
                <a:cs typeface="Arial" pitchFamily="34" charset="0"/>
              </a:rPr>
              <a:t>such as IV or IM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flunixin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meglumine </a:t>
            </a:r>
            <a:r>
              <a:rPr lang="de-DE" dirty="0">
                <a:latin typeface="Arial" pitchFamily="34" charset="0"/>
                <a:cs typeface="Arial" pitchFamily="34" charset="0"/>
              </a:rPr>
              <a:t>(2.2 mg/kg/d), or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IM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ketoprofen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dirty="0">
                <a:latin typeface="Arial" pitchFamily="34" charset="0"/>
                <a:cs typeface="Arial" pitchFamily="34" charset="0"/>
              </a:rPr>
              <a:t>(3 mg/kg/d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Parenteral treatment </a:t>
            </a:r>
            <a:r>
              <a:rPr lang="en-IN" dirty="0">
                <a:latin typeface="Arial" pitchFamily="34" charset="0"/>
                <a:cs typeface="Arial" pitchFamily="34" charset="0"/>
              </a:rPr>
              <a:t>with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calcium </a:t>
            </a:r>
            <a:r>
              <a:rPr lang="en-IN" b="1" dirty="0" err="1" smtClean="0">
                <a:latin typeface="Arial" pitchFamily="34" charset="0"/>
                <a:cs typeface="Arial" pitchFamily="34" charset="0"/>
              </a:rPr>
              <a:t>borogluconate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should </a:t>
            </a:r>
            <a:r>
              <a:rPr lang="en-US" dirty="0">
                <a:latin typeface="Arial" pitchFamily="34" charset="0"/>
                <a:cs typeface="Arial" pitchFamily="34" charset="0"/>
              </a:rPr>
              <a:t>be given to cows that show signs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hypocalcemia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75221"/>
            <a:ext cx="2952328" cy="2353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39859"/>
            <a:ext cx="285750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701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37651" y="836712"/>
            <a:ext cx="7024744" cy="782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Control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7652" y="1700808"/>
            <a:ext cx="70247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Restriction of movement from infected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areas is </a:t>
            </a:r>
            <a:r>
              <a:rPr lang="en-US" dirty="0">
                <a:latin typeface="Arial" pitchFamily="34" charset="0"/>
                <a:cs typeface="Arial" pitchFamily="34" charset="0"/>
              </a:rPr>
              <a:t>practiced, but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vaccination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is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only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effective </a:t>
            </a:r>
            <a:r>
              <a:rPr lang="en-IN" dirty="0">
                <a:latin typeface="Arial" pitchFamily="34" charset="0"/>
                <a:cs typeface="Arial" pitchFamily="34" charset="0"/>
              </a:rPr>
              <a:t>method of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control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Vaccines prepared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attenuated </a:t>
            </a:r>
            <a:r>
              <a:rPr lang="en-US" dirty="0">
                <a:latin typeface="Arial" pitchFamily="34" charset="0"/>
                <a:cs typeface="Arial" pitchFamily="34" charset="0"/>
              </a:rPr>
              <a:t>tissue culture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virus or </a:t>
            </a:r>
            <a:r>
              <a:rPr lang="en-US" dirty="0">
                <a:latin typeface="Arial" pitchFamily="34" charset="0"/>
                <a:cs typeface="Arial" pitchFamily="34" charset="0"/>
              </a:rPr>
              <a:t>in mouse brain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adjuvanted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Freund’s </a:t>
            </a:r>
            <a:r>
              <a:rPr lang="en-US" dirty="0">
                <a:latin typeface="Arial" pitchFamily="34" charset="0"/>
                <a:cs typeface="Arial" pitchFamily="34" charset="0"/>
              </a:rPr>
              <a:t>incomplete 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Quil</a:t>
            </a:r>
            <a:r>
              <a:rPr lang="en-US" dirty="0">
                <a:latin typeface="Arial" pitchFamily="34" charset="0"/>
                <a:cs typeface="Arial" pitchFamily="34" charset="0"/>
              </a:rPr>
              <a:t> A adjuvants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commercially </a:t>
            </a:r>
            <a:r>
              <a:rPr lang="en-IN" dirty="0">
                <a:latin typeface="Arial" pitchFamily="34" charset="0"/>
                <a:cs typeface="Arial" pitchFamily="34" charset="0"/>
              </a:rPr>
              <a:t>available in Australia,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Japan, Taiwan</a:t>
            </a:r>
            <a:r>
              <a:rPr lang="en-IN" dirty="0">
                <a:latin typeface="Arial" pitchFamily="34" charset="0"/>
                <a:cs typeface="Arial" pitchFamily="34" charset="0"/>
              </a:rPr>
              <a:t>, and South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Africa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IN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Two vaccinations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dirty="0">
                <a:latin typeface="Arial" pitchFamily="34" charset="0"/>
                <a:cs typeface="Arial" pitchFamily="34" charset="0"/>
              </a:rPr>
              <a:t>required and are effective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preventing disease </a:t>
            </a:r>
            <a:r>
              <a:rPr lang="en-US" dirty="0">
                <a:latin typeface="Arial" pitchFamily="34" charset="0"/>
                <a:cs typeface="Arial" pitchFamily="34" charset="0"/>
              </a:rPr>
              <a:t>in natural outbreaks for periods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up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IN" dirty="0">
                <a:latin typeface="Arial" pitchFamily="34" charset="0"/>
                <a:cs typeface="Arial" pitchFamily="34" charset="0"/>
              </a:rPr>
              <a:t>12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months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416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asherycountrystore.com/wp-content/uploads/2014/12/ashery-thank-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02" y="1412776"/>
            <a:ext cx="6356413" cy="42405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80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024744" cy="7109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Synonyms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056784" cy="398566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Bovine Epizootic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Fever</a:t>
            </a: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Three-Day Sickness</a:t>
            </a: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Three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Day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Fever</a:t>
            </a: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Three-Day Stiff sickness</a:t>
            </a:r>
          </a:p>
          <a:p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Dragon Boat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Disease </a:t>
            </a:r>
          </a:p>
        </p:txBody>
      </p:sp>
    </p:spTree>
    <p:extLst>
      <p:ext uri="{BB962C8B-B14F-4D97-AF65-F5344CB8AC3E}">
        <p14:creationId xmlns:p14="http://schemas.microsoft.com/office/powerpoint/2010/main" val="388721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2420888"/>
            <a:ext cx="6624736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conomically important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arboviral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disease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ffects cattle and water buffalo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idespread in tropical and semitropical areas of the Eastern Hemisphere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980728"/>
            <a:ext cx="7024744" cy="854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Introduction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3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7128908" cy="1897436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rthropod-borne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rhabdovirus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------type species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the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genus </a:t>
            </a:r>
            <a:r>
              <a:rPr lang="en-US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Ephemerovirus</a:t>
            </a:r>
            <a:endParaRPr lang="en-IN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1600" y="980728"/>
            <a:ext cx="7024744" cy="854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Etiology 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365103"/>
            <a:ext cx="2088232" cy="17770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365104"/>
            <a:ext cx="2124075" cy="17770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4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21355077"/>
              </p:ext>
            </p:extLst>
          </p:nvPr>
        </p:nvGraphicFramePr>
        <p:xfrm>
          <a:off x="1043608" y="1628800"/>
          <a:ext cx="72008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946365" y="692696"/>
            <a:ext cx="7024744" cy="782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Epidemiology  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5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15506642"/>
              </p:ext>
            </p:extLst>
          </p:nvPr>
        </p:nvGraphicFramePr>
        <p:xfrm>
          <a:off x="1043608" y="908720"/>
          <a:ext cx="7200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54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99592" y="836712"/>
            <a:ext cx="7024744" cy="782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Pathogenesis   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99592" y="1772816"/>
            <a:ext cx="7560840" cy="4464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I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Virus multiplication </a:t>
            </a:r>
            <a:r>
              <a:rPr lang="en-IN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probably occurs </a:t>
            </a:r>
            <a:r>
              <a:rPr lang="en-I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primarily within </a:t>
            </a:r>
            <a:r>
              <a:rPr lang="en-IN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vascular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system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irus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alters cellular biology in cattle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enhance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virus entry and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replication </a:t>
            </a:r>
            <a:endParaRPr lang="en-IN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After an </a:t>
            </a:r>
            <a:r>
              <a:rPr lang="en-I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incubation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2 to 10 days, there is a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biphasic fever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 peaks 12 to 24 hours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apart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ever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lasts 2 days, and increased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respiratory rate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dyspnea, muscle trembling,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limb stiffness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pain are characteristic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</a:t>
            </a:r>
            <a:r>
              <a:rPr lang="en-IN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time</a:t>
            </a:r>
          </a:p>
          <a:p>
            <a:pPr>
              <a:lnSpc>
                <a:spcPct val="150000"/>
              </a:lnSpc>
            </a:pPr>
            <a:endParaRPr lang="en-IN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936907"/>
            <a:ext cx="7200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There is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generalized inflammation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IN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vasculitis</a:t>
            </a:r>
            <a:r>
              <a:rPr lang="en-IN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thrombosis, </a:t>
            </a:r>
            <a:r>
              <a:rPr lang="en-IN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serofibrinous</a:t>
            </a:r>
            <a:r>
              <a:rPr lang="en-IN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inflammation in serous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synovial cavities, and increased endothelial permeability at the </a:t>
            </a:r>
            <a:r>
              <a:rPr lang="en-IN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same sites</a:t>
            </a:r>
          </a:p>
          <a:p>
            <a:pPr marL="68580" indent="0" algn="just">
              <a:lnSpc>
                <a:spcPct val="150000"/>
              </a:lnSpc>
              <a:buNone/>
            </a:pP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3027249"/>
            <a:ext cx="5688632" cy="30008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5433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Virus can be detected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circulating neutrophils and plasma,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serosal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synovial fluids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Mesothelial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cells of synovial membrane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epicardium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&amp; in neutrophils in the fluids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Clinical signs are thought caused by the expression of mediators of inflammation coupled with a secondary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hypocalcemia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99592" y="836712"/>
            <a:ext cx="7024744" cy="782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Clinical signs    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5533" y="1844824"/>
            <a:ext cx="72008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Calves are least affected, with those less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than 3 </a:t>
            </a:r>
            <a:r>
              <a:rPr lang="en-US" dirty="0">
                <a:latin typeface="Arial" pitchFamily="34" charset="0"/>
                <a:cs typeface="Arial" pitchFamily="34" charset="0"/>
              </a:rPr>
              <a:t>to 6 months of age showing no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clinical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signs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>
                <a:latin typeface="Arial" pitchFamily="34" charset="0"/>
                <a:cs typeface="Arial" pitchFamily="34" charset="0"/>
              </a:rPr>
              <a:t>Overweight cows,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high-producing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cows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dirty="0">
                <a:latin typeface="Arial" pitchFamily="34" charset="0"/>
                <a:cs typeface="Arial" pitchFamily="34" charset="0"/>
              </a:rPr>
              <a:t>bulls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affected </a:t>
            </a: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most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most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cases, the </a:t>
            </a:r>
            <a:r>
              <a:rPr lang="en-U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disease is acute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After an </a:t>
            </a:r>
            <a:r>
              <a:rPr lang="en-US" dirty="0">
                <a:latin typeface="Arial" pitchFamily="34" charset="0"/>
                <a:cs typeface="Arial" pitchFamily="34" charset="0"/>
              </a:rPr>
              <a:t>incubation period of 2 to 4 days,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sometimes as </a:t>
            </a:r>
            <a:r>
              <a:rPr lang="en-US" dirty="0">
                <a:latin typeface="Arial" pitchFamily="34" charset="0"/>
                <a:cs typeface="Arial" pitchFamily="34" charset="0"/>
              </a:rPr>
              <a:t>long as 10 days, there is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sudden onset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fever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(40.5°–41° C [105°–106° 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]), which </a:t>
            </a:r>
            <a:r>
              <a:rPr lang="en-US" dirty="0">
                <a:latin typeface="Arial" pitchFamily="34" charset="0"/>
                <a:cs typeface="Arial" pitchFamily="34" charset="0"/>
              </a:rPr>
              <a:t>may be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biphasic or have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morning 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remissions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Anorexia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a sharp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fall in milk yield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occur</a:t>
            </a:r>
            <a:endParaRPr lang="en-IN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182</TotalTime>
  <Words>893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Bovine Ephemeral Fever </vt:lpstr>
      <vt:lpstr>Synonyms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Ephemeral Fever</dc:title>
  <dc:creator>917983237368</dc:creator>
  <cp:lastModifiedBy>917983237368</cp:lastModifiedBy>
  <cp:revision>30</cp:revision>
  <dcterms:created xsi:type="dcterms:W3CDTF">2020-07-23T14:22:18Z</dcterms:created>
  <dcterms:modified xsi:type="dcterms:W3CDTF">2020-07-23T17:30:50Z</dcterms:modified>
</cp:coreProperties>
</file>