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1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B04C3B-FB9C-48CA-95AD-773FB6F7F927}" type="datetimeFigureOut">
              <a:rPr lang="en-IN" smtClean="0"/>
              <a:t>16-07-2020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105600-7135-44CF-8610-D061A56B068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58200" cy="1902073"/>
          </a:xfrm>
          <a:solidFill>
            <a:schemeClr val="accent6">
              <a:lumMod val="75000"/>
            </a:schemeClr>
          </a:solidFill>
          <a:ln w="1905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IN" sz="5400" b="1" dirty="0" smtClean="0">
                <a:latin typeface="Arial" pitchFamily="34" charset="0"/>
                <a:cs typeface="Arial" pitchFamily="34" charset="0"/>
              </a:rPr>
              <a:t>Estimate &amp; pattern of diseases</a:t>
            </a:r>
            <a:endParaRPr lang="en-IN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4293096"/>
            <a:ext cx="5184576" cy="1752600"/>
          </a:xfrm>
        </p:spPr>
        <p:txBody>
          <a:bodyPr>
            <a:normAutofit/>
          </a:bodyPr>
          <a:lstStyle/>
          <a:p>
            <a:pPr algn="ctr"/>
            <a:r>
              <a:rPr lang="en-IN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By- </a:t>
            </a:r>
            <a:r>
              <a:rPr lang="en-IN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</a:t>
            </a:r>
            <a:r>
              <a:rPr lang="en-IN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Sonam</a:t>
            </a:r>
            <a:r>
              <a:rPr lang="en-IN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Bhatt</a:t>
            </a:r>
          </a:p>
          <a:p>
            <a:pPr algn="ctr"/>
            <a:r>
              <a:rPr lang="en-IN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Professor</a:t>
            </a:r>
          </a:p>
          <a:p>
            <a:pPr algn="ctr"/>
            <a:r>
              <a:rPr lang="en-IN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VMD</a:t>
            </a:r>
          </a:p>
          <a:p>
            <a:pPr algn="ctr"/>
            <a:r>
              <a:rPr lang="en-IN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BASU PATNA </a:t>
            </a:r>
            <a:endParaRPr lang="en-IN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3068960"/>
            <a:ext cx="1144865" cy="52322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Unit-1</a:t>
            </a:r>
            <a:endParaRPr lang="en-IN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9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45365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Part of epidemiology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study and analysis of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distribution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(who, when, and where),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patterns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&amp; determinants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health &amp;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disease conditions in defined 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populations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It is concerned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with the frequency and pattern of health events in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 population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Measures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disease frequency are used to describe how common an illness (or other health event) is with reference to the size of the population (the population at risk)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&amp; 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measure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time </a:t>
            </a:r>
          </a:p>
        </p:txBody>
      </p:sp>
    </p:spTree>
    <p:extLst>
      <p:ext uri="{BB962C8B-B14F-4D97-AF65-F5344CB8AC3E}">
        <p14:creationId xmlns:p14="http://schemas.microsoft.com/office/powerpoint/2010/main" val="263954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3251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Pattern refers to the occurrence of health-related events by time, place,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animal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When a disease occurrence described in terms of clustering in place, time, then the disease occurs in following patterns: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buFont typeface="+mj-lt"/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Sporadic</a:t>
            </a:r>
          </a:p>
          <a:p>
            <a:pPr marL="566928" indent="-457200" algn="just">
              <a:buFont typeface="+mj-lt"/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Endemic</a:t>
            </a:r>
          </a:p>
          <a:p>
            <a:pPr marL="566928" indent="-457200" algn="just">
              <a:buFont typeface="+mj-lt"/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Epidemic</a:t>
            </a:r>
          </a:p>
          <a:p>
            <a:pPr marL="566928" indent="-457200" algn="just">
              <a:buFont typeface="+mj-lt"/>
              <a:buAutoNum type="alphaLcParenR"/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Pandemic </a:t>
            </a:r>
          </a:p>
          <a:p>
            <a:pPr algn="just"/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67544" y="1052736"/>
            <a:ext cx="8229600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Sporadic: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When a disease appears only rarely or occasionally  individuals of a given population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Disease occur irregularly or haphazardly</a:t>
            </a:r>
          </a:p>
          <a:p>
            <a:pPr algn="just">
              <a:lnSpc>
                <a:spcPct val="150000"/>
              </a:lnSpc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IN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011" y="3454400"/>
            <a:ext cx="8280920" cy="24006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Endemic: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Disease which are indigenous to or normally present among the population of an area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Constant presence of disease or infectious agent in a population within a given geographic area or population group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Also refer to the usual or expected frequency of the disease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1603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984" y="1052736"/>
            <a:ext cx="5386135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Epidemic: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Disease is said to be an epidemic if its frequency in a given population during a given time interval is clearly in excess of its expected frequency. </a:t>
            </a:r>
            <a:endParaRPr lang="en-IN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491880" y="4077072"/>
            <a:ext cx="5184576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Pandemic: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Epidemic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that has spread over several countries or continents, usually affecting a large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population </a:t>
            </a:r>
            <a:endParaRPr lang="en-IN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976156" y="692696"/>
            <a:ext cx="2916324" cy="30243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Outbreak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carries the same definition of epidemic, but is often used for a more limited geographic area</a:t>
            </a:r>
            <a:endParaRPr lang="en-IN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43743"/>
            <a:ext cx="583264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Estimate of disease </a:t>
            </a:r>
            <a:endParaRPr lang="en-I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358" y="1844824"/>
            <a:ext cx="3324553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Prevalence: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It measures the number of cases (new + old cases) in a population who have the disease at a given point/period of time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Point prevalence/ Period prevalence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7416" y="2996952"/>
            <a:ext cx="5149080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P= No. of existing cases of disease(new + old)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                         Total population at risk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7964" y="3320117"/>
            <a:ext cx="442849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04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64704"/>
            <a:ext cx="7848872" cy="240065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Incidence: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It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number of new cases that occur in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 known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population over a specified period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time.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essential components of an incidence value are: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1 . the number of new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cases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2. the period of time over which the new cases occur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907" y="3501008"/>
            <a:ext cx="7848872" cy="923330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Incidence rate:  </a:t>
            </a: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easures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rapidity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which new </a:t>
            </a:r>
            <a:r>
              <a:rPr lang="en-US" dirty="0">
                <a:latin typeface="Arial" pitchFamily="34" charset="0"/>
                <a:cs typeface="Arial" pitchFamily="34" charset="0"/>
              </a:rPr>
              <a:t>cases of disease develop over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time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4941168"/>
            <a:ext cx="6768752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latin typeface="Arial" pitchFamily="34" charset="0"/>
                <a:cs typeface="Arial" pitchFamily="34" charset="0"/>
              </a:rPr>
              <a:t>I = No. of new cases of disease that occur population during a particular period of time 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Total population at risk during same time interval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506240" y="5539681"/>
            <a:ext cx="5904656" cy="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75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835224"/>
            <a:ext cx="6192688" cy="22159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Mortality rate </a:t>
            </a:r>
          </a:p>
          <a:p>
            <a:pPr algn="ctr">
              <a:lnSpc>
                <a:spcPct val="150000"/>
              </a:lnSpc>
            </a:pPr>
            <a:endParaRPr lang="en-IN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M 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number of deaths due to a disease that occur in a </a:t>
            </a:r>
            <a:r>
              <a:rPr lang="en-US" dirty="0">
                <a:latin typeface="Arial" pitchFamily="34" charset="0"/>
                <a:cs typeface="Arial" pitchFamily="34" charset="0"/>
              </a:rPr>
              <a:t>population during a particular period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time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Total population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2496592"/>
            <a:ext cx="5454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64762" y="3429000"/>
            <a:ext cx="615956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sz="2000" dirty="0">
                <a:latin typeface="Arial" pitchFamily="34" charset="0"/>
                <a:cs typeface="Arial" pitchFamily="34" charset="0"/>
              </a:rPr>
              <a:t>Death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rate: it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total mortality rate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all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diseases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64762" y="4221088"/>
            <a:ext cx="615956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dirty="0" smtClean="0"/>
              <a:t>Case fatality (CF)  =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IN" dirty="0"/>
              <a:t>N</a:t>
            </a:r>
            <a:r>
              <a:rPr lang="en-IN" dirty="0" smtClean="0"/>
              <a:t>umber of deaths</a:t>
            </a:r>
          </a:p>
          <a:p>
            <a:r>
              <a:rPr lang="en-IN" dirty="0" smtClean="0"/>
              <a:t>                                       Number </a:t>
            </a:r>
            <a:r>
              <a:rPr lang="en-IN" dirty="0"/>
              <a:t>of diseased animals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635896" y="4544253"/>
            <a:ext cx="279391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26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128792" cy="3258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672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225</TotalTime>
  <Words>355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Estimate &amp; pattern of diseases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Estimate &amp; pattern of disease</dc:title>
  <dc:creator>917983237368</dc:creator>
  <cp:lastModifiedBy>917983237368</cp:lastModifiedBy>
  <cp:revision>24</cp:revision>
  <dcterms:created xsi:type="dcterms:W3CDTF">2020-07-15T13:30:37Z</dcterms:created>
  <dcterms:modified xsi:type="dcterms:W3CDTF">2020-07-16T05:20:55Z</dcterms:modified>
</cp:coreProperties>
</file>