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73" r:id="rId2"/>
    <p:sldId id="266" r:id="rId3"/>
    <p:sldId id="275" r:id="rId4"/>
    <p:sldId id="274" r:id="rId5"/>
    <p:sldId id="276" r:id="rId6"/>
    <p:sldId id="267" r:id="rId7"/>
    <p:sldId id="268" r:id="rId8"/>
    <p:sldId id="277" r:id="rId9"/>
    <p:sldId id="278" r:id="rId10"/>
    <p:sldId id="279" r:id="rId11"/>
    <p:sldId id="269" r:id="rId12"/>
    <p:sldId id="270" r:id="rId13"/>
    <p:sldId id="280" r:id="rId14"/>
    <p:sldId id="281" r:id="rId15"/>
    <p:sldId id="271" r:id="rId16"/>
    <p:sldId id="282" r:id="rId17"/>
    <p:sldId id="272" r:id="rId18"/>
    <p:sldId id="284" r:id="rId19"/>
    <p:sldId id="285" r:id="rId20"/>
    <p:sldId id="259" r:id="rId21"/>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987" autoAdjust="0"/>
    <p:restoredTop sz="94660"/>
  </p:normalViewPr>
  <p:slideViewPr>
    <p:cSldViewPr snapToGrid="0">
      <p:cViewPr varScale="1">
        <p:scale>
          <a:sx n="112" d="100"/>
          <a:sy n="112" d="100"/>
        </p:scale>
        <p:origin x="414" y="96"/>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IN"/>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IN"/>
          </a:p>
        </p:txBody>
      </p:sp>
      <p:sp>
        <p:nvSpPr>
          <p:cNvPr id="4" name="Date Placeholder 3"/>
          <p:cNvSpPr>
            <a:spLocks noGrp="1"/>
          </p:cNvSpPr>
          <p:nvPr>
            <p:ph type="dt" sz="half" idx="10"/>
          </p:nvPr>
        </p:nvSpPr>
        <p:spPr/>
        <p:txBody>
          <a:bodyPr/>
          <a:lstStyle/>
          <a:p>
            <a:fld id="{6B5D44B2-468E-40E6-815A-CDFAAA546311}" type="datetimeFigureOut">
              <a:rPr lang="en-IN" smtClean="0"/>
              <a:t>21-07-2020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91E5387B-B32C-4AE2-B1CE-0A77969709EF}" type="slidenum">
              <a:rPr lang="en-IN" smtClean="0"/>
              <a:t>‹#›</a:t>
            </a:fld>
            <a:endParaRPr lang="en-IN"/>
          </a:p>
        </p:txBody>
      </p:sp>
    </p:spTree>
    <p:extLst>
      <p:ext uri="{BB962C8B-B14F-4D97-AF65-F5344CB8AC3E}">
        <p14:creationId xmlns:p14="http://schemas.microsoft.com/office/powerpoint/2010/main" val="325133162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6B5D44B2-468E-40E6-815A-CDFAAA546311}" type="datetimeFigureOut">
              <a:rPr lang="en-IN" smtClean="0"/>
              <a:t>21-07-2020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91E5387B-B32C-4AE2-B1CE-0A77969709EF}" type="slidenum">
              <a:rPr lang="en-IN" smtClean="0"/>
              <a:t>‹#›</a:t>
            </a:fld>
            <a:endParaRPr lang="en-IN"/>
          </a:p>
        </p:txBody>
      </p:sp>
    </p:spTree>
    <p:extLst>
      <p:ext uri="{BB962C8B-B14F-4D97-AF65-F5344CB8AC3E}">
        <p14:creationId xmlns:p14="http://schemas.microsoft.com/office/powerpoint/2010/main" val="170665556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IN"/>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6B5D44B2-468E-40E6-815A-CDFAAA546311}" type="datetimeFigureOut">
              <a:rPr lang="en-IN" smtClean="0"/>
              <a:t>21-07-2020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91E5387B-B32C-4AE2-B1CE-0A77969709EF}" type="slidenum">
              <a:rPr lang="en-IN" smtClean="0"/>
              <a:t>‹#›</a:t>
            </a:fld>
            <a:endParaRPr lang="en-IN"/>
          </a:p>
        </p:txBody>
      </p:sp>
    </p:spTree>
    <p:extLst>
      <p:ext uri="{BB962C8B-B14F-4D97-AF65-F5344CB8AC3E}">
        <p14:creationId xmlns:p14="http://schemas.microsoft.com/office/powerpoint/2010/main" val="161662068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Date Placeholder 4"/>
          <p:cNvSpPr>
            <a:spLocks noGrp="1"/>
          </p:cNvSpPr>
          <p:nvPr>
            <p:ph type="dt" sz="half" idx="10"/>
          </p:nvPr>
        </p:nvSpPr>
        <p:spPr/>
        <p:txBody>
          <a:bodyPr/>
          <a:lstStyle/>
          <a:p>
            <a:fld id="{6B5D44B2-468E-40E6-815A-CDFAAA546311}" type="datetimeFigureOut">
              <a:rPr lang="en-IN" smtClean="0"/>
              <a:t>21-07-2020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91E5387B-B32C-4AE2-B1CE-0A77969709EF}" type="slidenum">
              <a:rPr lang="en-IN" smtClean="0"/>
              <a:t>‹#›</a:t>
            </a:fld>
            <a:endParaRPr lang="en-IN"/>
          </a:p>
        </p:txBody>
      </p:sp>
    </p:spTree>
    <p:extLst>
      <p:ext uri="{BB962C8B-B14F-4D97-AF65-F5344CB8AC3E}">
        <p14:creationId xmlns:p14="http://schemas.microsoft.com/office/powerpoint/2010/main" val="298590839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IN"/>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7" name="Date Placeholder 6"/>
          <p:cNvSpPr>
            <a:spLocks noGrp="1"/>
          </p:cNvSpPr>
          <p:nvPr>
            <p:ph type="dt" sz="half" idx="10"/>
          </p:nvPr>
        </p:nvSpPr>
        <p:spPr/>
        <p:txBody>
          <a:bodyPr/>
          <a:lstStyle/>
          <a:p>
            <a:fld id="{6B5D44B2-468E-40E6-815A-CDFAAA546311}" type="datetimeFigureOut">
              <a:rPr lang="en-IN" smtClean="0"/>
              <a:t>21-07-2020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91E5387B-B32C-4AE2-B1CE-0A77969709EF}" type="slidenum">
              <a:rPr lang="en-IN" smtClean="0"/>
              <a:t>‹#›</a:t>
            </a:fld>
            <a:endParaRPr lang="en-IN"/>
          </a:p>
        </p:txBody>
      </p:sp>
    </p:spTree>
    <p:extLst>
      <p:ext uri="{BB962C8B-B14F-4D97-AF65-F5344CB8AC3E}">
        <p14:creationId xmlns:p14="http://schemas.microsoft.com/office/powerpoint/2010/main" val="149015764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Date Placeholder 2"/>
          <p:cNvSpPr>
            <a:spLocks noGrp="1"/>
          </p:cNvSpPr>
          <p:nvPr>
            <p:ph type="dt" sz="half" idx="10"/>
          </p:nvPr>
        </p:nvSpPr>
        <p:spPr/>
        <p:txBody>
          <a:bodyPr/>
          <a:lstStyle/>
          <a:p>
            <a:fld id="{6B5D44B2-468E-40E6-815A-CDFAAA546311}" type="datetimeFigureOut">
              <a:rPr lang="en-IN" smtClean="0"/>
              <a:t>21-07-2020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91E5387B-B32C-4AE2-B1CE-0A77969709EF}" type="slidenum">
              <a:rPr lang="en-IN" smtClean="0"/>
              <a:t>‹#›</a:t>
            </a:fld>
            <a:endParaRPr lang="en-IN"/>
          </a:p>
        </p:txBody>
      </p:sp>
    </p:spTree>
    <p:extLst>
      <p:ext uri="{BB962C8B-B14F-4D97-AF65-F5344CB8AC3E}">
        <p14:creationId xmlns:p14="http://schemas.microsoft.com/office/powerpoint/2010/main" val="53100483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6B5D44B2-468E-40E6-815A-CDFAAA546311}" type="datetimeFigureOut">
              <a:rPr lang="en-IN" smtClean="0"/>
              <a:t>21-07-2020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91E5387B-B32C-4AE2-B1CE-0A77969709EF}" type="slidenum">
              <a:rPr lang="en-IN" smtClean="0"/>
              <a:t>‹#›</a:t>
            </a:fld>
            <a:endParaRPr lang="en-IN"/>
          </a:p>
        </p:txBody>
      </p:sp>
    </p:spTree>
    <p:extLst>
      <p:ext uri="{BB962C8B-B14F-4D97-AF65-F5344CB8AC3E}">
        <p14:creationId xmlns:p14="http://schemas.microsoft.com/office/powerpoint/2010/main" val="200254632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6B5D44B2-468E-40E6-815A-CDFAAA546311}" type="datetimeFigureOut">
              <a:rPr lang="en-IN" smtClean="0"/>
              <a:t>21-07-2020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91E5387B-B32C-4AE2-B1CE-0A77969709EF}" type="slidenum">
              <a:rPr lang="en-IN" smtClean="0"/>
              <a:t>‹#›</a:t>
            </a:fld>
            <a:endParaRPr lang="en-IN"/>
          </a:p>
        </p:txBody>
      </p:sp>
    </p:spTree>
    <p:extLst>
      <p:ext uri="{BB962C8B-B14F-4D97-AF65-F5344CB8AC3E}">
        <p14:creationId xmlns:p14="http://schemas.microsoft.com/office/powerpoint/2010/main" val="22767319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6B5D44B2-468E-40E6-815A-CDFAAA546311}" type="datetimeFigureOut">
              <a:rPr lang="en-IN" smtClean="0"/>
              <a:t>21-07-2020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91E5387B-B32C-4AE2-B1CE-0A77969709EF}" type="slidenum">
              <a:rPr lang="en-IN" smtClean="0"/>
              <a:t>‹#›</a:t>
            </a:fld>
            <a:endParaRPr lang="en-IN"/>
          </a:p>
        </p:txBody>
      </p:sp>
    </p:spTree>
    <p:extLst>
      <p:ext uri="{BB962C8B-B14F-4D97-AF65-F5344CB8AC3E}">
        <p14:creationId xmlns:p14="http://schemas.microsoft.com/office/powerpoint/2010/main" val="87743282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6B5D44B2-468E-40E6-815A-CDFAAA546311}" type="datetimeFigureOut">
              <a:rPr lang="en-IN" smtClean="0"/>
              <a:t>21-07-2020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91E5387B-B32C-4AE2-B1CE-0A77969709EF}" type="slidenum">
              <a:rPr lang="en-IN" smtClean="0"/>
              <a:t>‹#›</a:t>
            </a:fld>
            <a:endParaRPr lang="en-IN"/>
          </a:p>
        </p:txBody>
      </p:sp>
    </p:spTree>
    <p:extLst>
      <p:ext uri="{BB962C8B-B14F-4D97-AF65-F5344CB8AC3E}">
        <p14:creationId xmlns:p14="http://schemas.microsoft.com/office/powerpoint/2010/main" val="246370690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IN"/>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6B5D44B2-468E-40E6-815A-CDFAAA546311}" type="datetimeFigureOut">
              <a:rPr lang="en-IN" smtClean="0"/>
              <a:t>21-07-2020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91E5387B-B32C-4AE2-B1CE-0A77969709EF}" type="slidenum">
              <a:rPr lang="en-IN" smtClean="0"/>
              <a:t>‹#›</a:t>
            </a:fld>
            <a:endParaRPr lang="en-IN"/>
          </a:p>
        </p:txBody>
      </p:sp>
    </p:spTree>
    <p:extLst>
      <p:ext uri="{BB962C8B-B14F-4D97-AF65-F5344CB8AC3E}">
        <p14:creationId xmlns:p14="http://schemas.microsoft.com/office/powerpoint/2010/main" val="289516898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IN"/>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B5D44B2-468E-40E6-815A-CDFAAA546311}" type="datetimeFigureOut">
              <a:rPr lang="en-IN" smtClean="0"/>
              <a:t>21-07-2020</a:t>
            </a:fld>
            <a:endParaRPr lang="en-IN"/>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1E5387B-B32C-4AE2-B1CE-0A77969709EF}" type="slidenum">
              <a:rPr lang="en-IN" smtClean="0"/>
              <a:t>‹#›</a:t>
            </a:fld>
            <a:endParaRPr lang="en-IN"/>
          </a:p>
        </p:txBody>
      </p:sp>
    </p:spTree>
    <p:extLst>
      <p:ext uri="{BB962C8B-B14F-4D97-AF65-F5344CB8AC3E}">
        <p14:creationId xmlns:p14="http://schemas.microsoft.com/office/powerpoint/2010/main" val="90656728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image" Target="../media/image1.jpg"/><Relationship Id="rId1" Type="http://schemas.openxmlformats.org/officeDocument/2006/relationships/slideLayout" Target="../slideLayouts/slideLayout1.xml"/><Relationship Id="rId5" Type="http://schemas.openxmlformats.org/officeDocument/2006/relationships/image" Target="../media/image4.png"/><Relationship Id="rId4" Type="http://schemas.openxmlformats.org/officeDocument/2006/relationships/image" Target="../media/image3.jpeg"/></Relationships>
</file>

<file path=ppt/slides/_rels/slide2.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jpe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image" Target="../media/image10.jpeg"/><Relationship Id="rId1" Type="http://schemas.openxmlformats.org/officeDocument/2006/relationships/slideLayout" Target="../slideLayouts/slideLayout2.xml"/><Relationship Id="rId4" Type="http://schemas.openxmlformats.org/officeDocument/2006/relationships/image" Target="../media/image12.jpeg"/></Relationships>
</file>

<file path=ppt/slides/_rels/slide7.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image" Target="../media/image13.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15.gif"/><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18.jpe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image" Target="../media/image20.jpe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image" Target="../media/image22.jpeg"/><Relationship Id="rId1" Type="http://schemas.openxmlformats.org/officeDocument/2006/relationships/slideLayout" Target="../slideLayouts/slideLayout2.xml"/><Relationship Id="rId4" Type="http://schemas.openxmlformats.org/officeDocument/2006/relationships/image" Target="../media/image23.png"/></Relationships>
</file>

<file path=ppt/slides/_rels/slide14.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image" Target="../media/image24.jpe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image" Target="../media/image25.jpeg"/><Relationship Id="rId1" Type="http://schemas.openxmlformats.org/officeDocument/2006/relationships/slideLayout" Target="../slideLayouts/slideLayout2.xml"/><Relationship Id="rId4" Type="http://schemas.openxmlformats.org/officeDocument/2006/relationships/image" Target="../media/image27.gif"/></Relationships>
</file>

<file path=ppt/slides/_rels/slide16.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image" Target="../media/image28.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30.jpe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image" Target="../media/image31.pn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142246" y="605193"/>
            <a:ext cx="9144000" cy="599646"/>
          </a:xfrm>
        </p:spPr>
        <p:txBody>
          <a:bodyPr>
            <a:normAutofit/>
          </a:bodyPr>
          <a:lstStyle/>
          <a:p>
            <a:r>
              <a:rPr lang="en-IN" sz="3600" b="1" dirty="0" smtClean="0">
                <a:solidFill>
                  <a:srgbClr val="FF0000"/>
                </a:solidFill>
              </a:rPr>
              <a:t>Evolution of fishing gears</a:t>
            </a:r>
            <a:endParaRPr lang="en-IN" sz="3600" dirty="0">
              <a:solidFill>
                <a:srgbClr val="FF0000"/>
              </a:solidFill>
            </a:endParaRPr>
          </a:p>
        </p:txBody>
      </p:sp>
      <p:sp>
        <p:nvSpPr>
          <p:cNvPr id="3" name="Subtitle 2"/>
          <p:cNvSpPr>
            <a:spLocks noGrp="1"/>
          </p:cNvSpPr>
          <p:nvPr>
            <p:ph type="subTitle" idx="1"/>
          </p:nvPr>
        </p:nvSpPr>
        <p:spPr/>
        <p:txBody>
          <a:bodyPr>
            <a:normAutofit fontScale="77500" lnSpcReduction="20000"/>
          </a:bodyPr>
          <a:lstStyle/>
          <a:p>
            <a:r>
              <a:rPr lang="en-IN" dirty="0" smtClean="0"/>
              <a:t>By </a:t>
            </a:r>
          </a:p>
          <a:p>
            <a:r>
              <a:rPr lang="en-IN" dirty="0" smtClean="0"/>
              <a:t>Dr. Abhishek Thakur</a:t>
            </a:r>
          </a:p>
          <a:p>
            <a:r>
              <a:rPr lang="en-IN" dirty="0" smtClean="0"/>
              <a:t>(Assistant Professor)</a:t>
            </a:r>
          </a:p>
          <a:p>
            <a:r>
              <a:rPr lang="en-IN" dirty="0" smtClean="0"/>
              <a:t>College of Fisheries, Kishanganj</a:t>
            </a:r>
          </a:p>
          <a:p>
            <a:r>
              <a:rPr lang="en-IN" dirty="0" smtClean="0"/>
              <a:t>BASU, Patna</a:t>
            </a:r>
            <a:endParaRPr lang="en-IN" dirty="0"/>
          </a:p>
        </p:txBody>
      </p:sp>
      <p:pic>
        <p:nvPicPr>
          <p:cNvPr id="6" name="Picture 5"/>
          <p:cNvPicPr/>
          <p:nvPr/>
        </p:nvPicPr>
        <p:blipFill>
          <a:blip r:embed="rId2">
            <a:extLst>
              <a:ext uri="{28A0092B-C50C-407E-A947-70E740481C1C}">
                <a14:useLocalDpi xmlns:a14="http://schemas.microsoft.com/office/drawing/2010/main" val="0"/>
              </a:ext>
            </a:extLst>
          </a:blip>
          <a:stretch>
            <a:fillRect/>
          </a:stretch>
        </p:blipFill>
        <p:spPr>
          <a:xfrm>
            <a:off x="230736" y="452927"/>
            <a:ext cx="1332607" cy="992675"/>
          </a:xfrm>
          <a:prstGeom prst="rect">
            <a:avLst/>
          </a:prstGeom>
        </p:spPr>
      </p:pic>
      <p:pic>
        <p:nvPicPr>
          <p:cNvPr id="7" name="Picture 6"/>
          <p:cNvPicPr/>
          <p:nvPr/>
        </p:nvPicPr>
        <p:blipFill>
          <a:blip r:embed="rId3">
            <a:extLst>
              <a:ext uri="{28A0092B-C50C-407E-A947-70E740481C1C}">
                <a14:useLocalDpi xmlns:a14="http://schemas.microsoft.com/office/drawing/2010/main" val="0"/>
              </a:ext>
            </a:extLst>
          </a:blip>
          <a:stretch>
            <a:fillRect/>
          </a:stretch>
        </p:blipFill>
        <p:spPr>
          <a:xfrm>
            <a:off x="10511327" y="521293"/>
            <a:ext cx="1185810" cy="1050674"/>
          </a:xfrm>
          <a:prstGeom prst="rect">
            <a:avLst/>
          </a:prstGeom>
        </p:spPr>
      </p:pic>
      <p:sp>
        <p:nvSpPr>
          <p:cNvPr id="8" name="TextBox 7"/>
          <p:cNvSpPr txBox="1"/>
          <p:nvPr/>
        </p:nvSpPr>
        <p:spPr>
          <a:xfrm>
            <a:off x="2525918" y="2290714"/>
            <a:ext cx="6376656" cy="954107"/>
          </a:xfrm>
          <a:prstGeom prst="rect">
            <a:avLst/>
          </a:prstGeom>
          <a:noFill/>
        </p:spPr>
        <p:txBody>
          <a:bodyPr wrap="square" rtlCol="0">
            <a:spAutoFit/>
          </a:bodyPr>
          <a:lstStyle/>
          <a:p>
            <a:pPr algn="ctr"/>
            <a:r>
              <a:rPr lang="en-IN" sz="2800" dirty="0" smtClean="0">
                <a:solidFill>
                  <a:srgbClr val="FF0000"/>
                </a:solidFill>
              </a:rPr>
              <a:t>Subject: Fishing Gear Technology</a:t>
            </a:r>
          </a:p>
          <a:p>
            <a:r>
              <a:rPr lang="en-IN" sz="2800" dirty="0" smtClean="0">
                <a:solidFill>
                  <a:srgbClr val="FF0000"/>
                </a:solidFill>
              </a:rPr>
              <a:t>	Date of Lecture: </a:t>
            </a:r>
            <a:r>
              <a:rPr lang="en-IN" sz="2800" dirty="0" smtClean="0">
                <a:solidFill>
                  <a:srgbClr val="FF0000"/>
                </a:solidFill>
              </a:rPr>
              <a:t>21.07.2020</a:t>
            </a:r>
            <a:endParaRPr lang="en-IN" sz="2800" dirty="0">
              <a:solidFill>
                <a:srgbClr val="FF0000"/>
              </a:solidFill>
            </a:endParaRPr>
          </a:p>
        </p:txBody>
      </p:sp>
      <p:pic>
        <p:nvPicPr>
          <p:cNvPr id="9" name="Picture 2" descr="Image result for hand picking of fish"/>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94003" y="4507325"/>
            <a:ext cx="3071118" cy="2215383"/>
          </a:xfrm>
          <a:prstGeom prst="rect">
            <a:avLst/>
          </a:prstGeom>
          <a:ln w="38100" cap="sq">
            <a:solidFill>
              <a:srgbClr val="000000"/>
            </a:solidFill>
            <a:prstDash val="solid"/>
            <a:miter lim="800000"/>
          </a:ln>
          <a:effectLst>
            <a:outerShdw blurRad="50800" dist="38100" dir="2700000" algn="tl" rotWithShape="0">
              <a:srgbClr val="000000">
                <a:alpha val="43000"/>
              </a:srgbClr>
            </a:outerShdw>
          </a:effectLst>
          <a:extLst>
            <a:ext uri="{909E8E84-426E-40DD-AFC4-6F175D3DCCD1}">
              <a14:hiddenFill xmlns:a14="http://schemas.microsoft.com/office/drawing/2010/main">
                <a:solidFill>
                  <a:srgbClr val="FFFFFF"/>
                </a:solidFill>
              </a14:hiddenFill>
            </a:ext>
          </a:extLst>
        </p:spPr>
      </p:pic>
      <p:pic>
        <p:nvPicPr>
          <p:cNvPr id="11" name="Picture 6" descr="Image result for trawl net"/>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967565" y="4507325"/>
            <a:ext cx="4130432" cy="2215383"/>
          </a:xfrm>
          <a:prstGeom prst="rect">
            <a:avLst/>
          </a:prstGeom>
          <a:ln w="38100" cap="sq">
            <a:solidFill>
              <a:srgbClr val="000000"/>
            </a:solidFill>
            <a:prstDash val="solid"/>
            <a:miter lim="800000"/>
          </a:ln>
          <a:effectLst>
            <a:outerShdw blurRad="50800" dist="38100" dir="2700000" algn="tl" rotWithShape="0">
              <a:srgbClr val="000000">
                <a:alpha val="43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107280331"/>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E16F25F-1F8E-4912-84D7-057E635F6D56}"/>
              </a:ext>
            </a:extLst>
          </p:cNvPr>
          <p:cNvSpPr>
            <a:spLocks noGrp="1"/>
          </p:cNvSpPr>
          <p:nvPr>
            <p:ph type="title"/>
          </p:nvPr>
        </p:nvSpPr>
        <p:spPr/>
        <p:txBody>
          <a:bodyPr>
            <a:normAutofit/>
          </a:bodyPr>
          <a:lstStyle/>
          <a:p>
            <a:pPr algn="ctr"/>
            <a:r>
              <a:rPr lang="en-IN" b="1" dirty="0">
                <a:solidFill>
                  <a:srgbClr val="FF0000"/>
                </a:solidFill>
              </a:rPr>
              <a:t>Evolution of fishing </a:t>
            </a:r>
            <a:r>
              <a:rPr lang="en-IN" b="1" dirty="0" smtClean="0">
                <a:solidFill>
                  <a:srgbClr val="FF0000"/>
                </a:solidFill>
              </a:rPr>
              <a:t>gears</a:t>
            </a:r>
            <a:endParaRPr lang="en-IN" b="1" dirty="0">
              <a:solidFill>
                <a:srgbClr val="FF0000"/>
              </a:solidFill>
            </a:endParaRPr>
          </a:p>
        </p:txBody>
      </p:sp>
      <p:sp>
        <p:nvSpPr>
          <p:cNvPr id="3" name="Content Placeholder 2">
            <a:extLst>
              <a:ext uri="{FF2B5EF4-FFF2-40B4-BE49-F238E27FC236}">
                <a16:creationId xmlns:a16="http://schemas.microsoft.com/office/drawing/2014/main" id="{40434113-5986-4385-BB01-D927DBC3327F}"/>
              </a:ext>
            </a:extLst>
          </p:cNvPr>
          <p:cNvSpPr>
            <a:spLocks noGrp="1"/>
          </p:cNvSpPr>
          <p:nvPr>
            <p:ph idx="1"/>
          </p:nvPr>
        </p:nvSpPr>
        <p:spPr/>
        <p:txBody>
          <a:bodyPr>
            <a:normAutofit/>
          </a:bodyPr>
          <a:lstStyle/>
          <a:p>
            <a:pPr algn="just"/>
            <a:r>
              <a:rPr lang="en-IN" sz="2400" dirty="0">
                <a:solidFill>
                  <a:srgbClr val="FF0000"/>
                </a:solidFill>
              </a:rPr>
              <a:t>Before the invention </a:t>
            </a:r>
            <a:r>
              <a:rPr lang="en-IN" sz="2400" dirty="0"/>
              <a:t>of any fishing gear, men used their hands (</a:t>
            </a:r>
            <a:r>
              <a:rPr lang="en-IN" sz="2400" dirty="0">
                <a:solidFill>
                  <a:srgbClr val="FF0000"/>
                </a:solidFill>
              </a:rPr>
              <a:t>hand picking</a:t>
            </a:r>
            <a:r>
              <a:rPr lang="en-IN" sz="2400" dirty="0"/>
              <a:t>) to catch fish and other aquatic organisms from the shallow water lakes, rivers and seas. </a:t>
            </a:r>
            <a:endParaRPr lang="en-IN" sz="2400" dirty="0" smtClean="0"/>
          </a:p>
          <a:p>
            <a:pPr algn="just"/>
            <a:endParaRPr lang="en-IN" sz="2400" dirty="0"/>
          </a:p>
          <a:p>
            <a:pPr algn="just"/>
            <a:r>
              <a:rPr lang="en-IN" sz="2400" dirty="0" smtClean="0"/>
              <a:t>It is only </a:t>
            </a:r>
            <a:r>
              <a:rPr lang="en-IN" sz="2400" dirty="0"/>
              <a:t>possible to collect sedentary, </a:t>
            </a:r>
            <a:r>
              <a:rPr lang="en-IN" sz="2400" dirty="0" smtClean="0"/>
              <a:t>slowly </a:t>
            </a:r>
            <a:r>
              <a:rPr lang="en-IN" sz="2400" dirty="0"/>
              <a:t>moving organisms by hand </a:t>
            </a:r>
            <a:r>
              <a:rPr lang="en-IN" sz="2400" dirty="0" smtClean="0"/>
              <a:t>picking.</a:t>
            </a:r>
          </a:p>
        </p:txBody>
      </p:sp>
      <p:pic>
        <p:nvPicPr>
          <p:cNvPr id="4098" name="Picture 2" descr="Image result for hand picking of fish"/>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435267" y="4641186"/>
            <a:ext cx="2788778" cy="2011714"/>
          </a:xfrm>
          <a:prstGeom prst="rect">
            <a:avLst/>
          </a:prstGeom>
          <a:ln w="38100" cap="sq">
            <a:solidFill>
              <a:srgbClr val="000000"/>
            </a:solidFill>
            <a:prstDash val="solid"/>
            <a:miter lim="800000"/>
          </a:ln>
          <a:effectLst>
            <a:outerShdw blurRad="50800" dist="38100" dir="2700000" algn="tl" rotWithShape="0">
              <a:srgbClr val="000000">
                <a:alpha val="43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2470655"/>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E16F25F-1F8E-4912-84D7-057E635F6D56}"/>
              </a:ext>
            </a:extLst>
          </p:cNvPr>
          <p:cNvSpPr>
            <a:spLocks noGrp="1"/>
          </p:cNvSpPr>
          <p:nvPr>
            <p:ph type="title"/>
          </p:nvPr>
        </p:nvSpPr>
        <p:spPr/>
        <p:txBody>
          <a:bodyPr>
            <a:normAutofit/>
          </a:bodyPr>
          <a:lstStyle/>
          <a:p>
            <a:pPr algn="ctr"/>
            <a:r>
              <a:rPr lang="en-IN" b="1" dirty="0">
                <a:solidFill>
                  <a:srgbClr val="FF0000"/>
                </a:solidFill>
              </a:rPr>
              <a:t>Evolution of fishing gears</a:t>
            </a:r>
            <a:endParaRPr lang="en-IN" dirty="0"/>
          </a:p>
        </p:txBody>
      </p:sp>
      <p:sp>
        <p:nvSpPr>
          <p:cNvPr id="3" name="Content Placeholder 2">
            <a:extLst>
              <a:ext uri="{FF2B5EF4-FFF2-40B4-BE49-F238E27FC236}">
                <a16:creationId xmlns:a16="http://schemas.microsoft.com/office/drawing/2014/main" id="{40434113-5986-4385-BB01-D927DBC3327F}"/>
              </a:ext>
            </a:extLst>
          </p:cNvPr>
          <p:cNvSpPr>
            <a:spLocks noGrp="1"/>
          </p:cNvSpPr>
          <p:nvPr>
            <p:ph idx="1"/>
          </p:nvPr>
        </p:nvSpPr>
        <p:spPr/>
        <p:txBody>
          <a:bodyPr>
            <a:normAutofit/>
          </a:bodyPr>
          <a:lstStyle/>
          <a:p>
            <a:pPr algn="just"/>
            <a:r>
              <a:rPr lang="en-IN" sz="2400" dirty="0" smtClean="0">
                <a:solidFill>
                  <a:srgbClr val="FF0000"/>
                </a:solidFill>
              </a:rPr>
              <a:t>To </a:t>
            </a:r>
            <a:r>
              <a:rPr lang="en-IN" sz="2400" dirty="0">
                <a:solidFill>
                  <a:srgbClr val="FF0000"/>
                </a:solidFill>
              </a:rPr>
              <a:t>prevent the escape of fish</a:t>
            </a:r>
            <a:r>
              <a:rPr lang="en-IN" sz="2400" dirty="0"/>
              <a:t>, methods were developed to </a:t>
            </a:r>
            <a:r>
              <a:rPr lang="en-IN" sz="2400" dirty="0">
                <a:solidFill>
                  <a:srgbClr val="FF0000"/>
                </a:solidFill>
              </a:rPr>
              <a:t>stun and stupefy </a:t>
            </a:r>
            <a:r>
              <a:rPr lang="en-IN" sz="2400" dirty="0"/>
              <a:t>the fish either mechanically or electrically. </a:t>
            </a:r>
            <a:endParaRPr lang="en-IN" sz="2400" dirty="0" smtClean="0"/>
          </a:p>
        </p:txBody>
      </p:sp>
      <p:pic>
        <p:nvPicPr>
          <p:cNvPr id="7" name="Picture 2" descr="Related image"/>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69725" y="4022195"/>
            <a:ext cx="3438251" cy="2285618"/>
          </a:xfrm>
          <a:prstGeom prst="roundRect">
            <a:avLst>
              <a:gd name="adj" fmla="val 4167"/>
            </a:avLst>
          </a:prstGeom>
          <a:solidFill>
            <a:srgbClr val="FFFFFF"/>
          </a:solidFill>
          <a:ln w="76200" cap="sq">
            <a:solidFill>
              <a:srgbClr val="292929"/>
            </a:solidFill>
            <a:miter lim="800000"/>
          </a:ln>
          <a:effectLst>
            <a:reflection blurRad="12700" stA="28000" endPos="28000" dist="5000" dir="5400000" sy="-100000" algn="bl" rotWithShape="0"/>
          </a:effectLst>
          <a:scene3d>
            <a:camera prst="orthographicFront"/>
            <a:lightRig rig="threePt" dir="t">
              <a:rot lat="0" lon="0" rev="2700000"/>
            </a:lightRig>
          </a:scene3d>
          <a:sp3d>
            <a:bevelT h="38100"/>
            <a:contourClr>
              <a:srgbClr val="C0C0C0"/>
            </a:contourClr>
          </a:sp3d>
          <a:extLst/>
        </p:spPr>
      </p:pic>
      <p:pic>
        <p:nvPicPr>
          <p:cNvPr id="8" name="Picture 7"/>
          <p:cNvPicPr>
            <a:picLocks noChangeAspect="1"/>
          </p:cNvPicPr>
          <p:nvPr/>
        </p:nvPicPr>
        <p:blipFill>
          <a:blip r:embed="rId3"/>
          <a:stretch>
            <a:fillRect/>
          </a:stretch>
        </p:blipFill>
        <p:spPr>
          <a:xfrm>
            <a:off x="7149065" y="4002645"/>
            <a:ext cx="4123670" cy="2309255"/>
          </a:xfrm>
          <a:prstGeom prst="roundRect">
            <a:avLst>
              <a:gd name="adj" fmla="val 4167"/>
            </a:avLst>
          </a:prstGeom>
          <a:solidFill>
            <a:srgbClr val="FFFFFF"/>
          </a:solidFill>
          <a:ln w="76200" cap="sq">
            <a:solidFill>
              <a:srgbClr val="292929"/>
            </a:solidFill>
            <a:miter lim="800000"/>
          </a:ln>
          <a:effectLst>
            <a:reflection blurRad="12700" stA="28000" endPos="28000" dist="5000" dir="5400000" sy="-100000" algn="bl" rotWithShape="0"/>
          </a:effectLst>
          <a:scene3d>
            <a:camera prst="orthographicFront"/>
            <a:lightRig rig="threePt" dir="t">
              <a:rot lat="0" lon="0" rev="2700000"/>
            </a:lightRig>
          </a:scene3d>
          <a:sp3d>
            <a:bevelT h="38100"/>
            <a:contourClr>
              <a:srgbClr val="C0C0C0"/>
            </a:contourClr>
          </a:sp3d>
        </p:spPr>
      </p:pic>
    </p:spTree>
    <p:extLst>
      <p:ext uri="{BB962C8B-B14F-4D97-AF65-F5344CB8AC3E}">
        <p14:creationId xmlns:p14="http://schemas.microsoft.com/office/powerpoint/2010/main" val="3787872260"/>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E16F25F-1F8E-4912-84D7-057E635F6D56}"/>
              </a:ext>
            </a:extLst>
          </p:cNvPr>
          <p:cNvSpPr>
            <a:spLocks noGrp="1"/>
          </p:cNvSpPr>
          <p:nvPr>
            <p:ph type="title"/>
          </p:nvPr>
        </p:nvSpPr>
        <p:spPr/>
        <p:txBody>
          <a:bodyPr>
            <a:normAutofit/>
          </a:bodyPr>
          <a:lstStyle/>
          <a:p>
            <a:pPr algn="ctr"/>
            <a:r>
              <a:rPr lang="en-IN" b="1" dirty="0">
                <a:solidFill>
                  <a:srgbClr val="FF0000"/>
                </a:solidFill>
              </a:rPr>
              <a:t>Evolution of fishing </a:t>
            </a:r>
            <a:r>
              <a:rPr lang="en-IN" b="1" dirty="0" smtClean="0">
                <a:solidFill>
                  <a:srgbClr val="FF0000"/>
                </a:solidFill>
              </a:rPr>
              <a:t>gears</a:t>
            </a:r>
            <a:endParaRPr lang="en-IN" dirty="0">
              <a:solidFill>
                <a:srgbClr val="FF0000"/>
              </a:solidFill>
            </a:endParaRPr>
          </a:p>
        </p:txBody>
      </p:sp>
      <p:sp>
        <p:nvSpPr>
          <p:cNvPr id="3" name="Content Placeholder 2">
            <a:extLst>
              <a:ext uri="{FF2B5EF4-FFF2-40B4-BE49-F238E27FC236}">
                <a16:creationId xmlns:a16="http://schemas.microsoft.com/office/drawing/2014/main" id="{40434113-5986-4385-BB01-D927DBC3327F}"/>
              </a:ext>
            </a:extLst>
          </p:cNvPr>
          <p:cNvSpPr>
            <a:spLocks noGrp="1"/>
          </p:cNvSpPr>
          <p:nvPr>
            <p:ph idx="1"/>
          </p:nvPr>
        </p:nvSpPr>
        <p:spPr/>
        <p:txBody>
          <a:bodyPr>
            <a:normAutofit/>
          </a:bodyPr>
          <a:lstStyle/>
          <a:p>
            <a:pPr algn="just"/>
            <a:r>
              <a:rPr lang="en-IN" sz="2400" dirty="0" smtClean="0"/>
              <a:t>The </a:t>
            </a:r>
            <a:r>
              <a:rPr lang="en-IN" sz="2400" dirty="0"/>
              <a:t>capacity to capture live fish or the stupefied ones was </a:t>
            </a:r>
            <a:r>
              <a:rPr lang="en-IN" sz="2400" dirty="0">
                <a:solidFill>
                  <a:srgbClr val="FF0000"/>
                </a:solidFill>
              </a:rPr>
              <a:t>limited by the length of the arm</a:t>
            </a:r>
            <a:r>
              <a:rPr lang="en-IN" sz="2400" dirty="0"/>
              <a:t>. </a:t>
            </a:r>
            <a:endParaRPr lang="en-IN" sz="2400" dirty="0" smtClean="0"/>
          </a:p>
          <a:p>
            <a:pPr algn="just"/>
            <a:r>
              <a:rPr lang="en-IN" sz="2400" dirty="0"/>
              <a:t>To overcome this problem and to extend the range of the fisherman, </a:t>
            </a:r>
            <a:r>
              <a:rPr lang="en-IN" sz="2400" dirty="0">
                <a:solidFill>
                  <a:srgbClr val="FF0000"/>
                </a:solidFill>
              </a:rPr>
              <a:t>spears or lances </a:t>
            </a:r>
            <a:r>
              <a:rPr lang="en-IN" sz="2400" dirty="0"/>
              <a:t>were developed. </a:t>
            </a:r>
            <a:endParaRPr lang="en-IN" sz="2400" dirty="0" smtClean="0"/>
          </a:p>
        </p:txBody>
      </p:sp>
      <p:pic>
        <p:nvPicPr>
          <p:cNvPr id="4100" name="Picture 4" descr="Image result for spears or lances"/>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682799" y="4153486"/>
            <a:ext cx="3333724" cy="2567781"/>
          </a:xfrm>
          <a:prstGeom prst="rect">
            <a:avLst/>
          </a:prstGeom>
          <a:noFill/>
          <a:extLst>
            <a:ext uri="{909E8E84-426E-40DD-AFC4-6F175D3DCCD1}">
              <a14:hiddenFill xmlns:a14="http://schemas.microsoft.com/office/drawing/2010/main">
                <a:solidFill>
                  <a:srgbClr val="FFFFFF"/>
                </a:solidFill>
              </a14:hiddenFill>
            </a:ext>
          </a:extLst>
        </p:spPr>
      </p:pic>
      <p:pic>
        <p:nvPicPr>
          <p:cNvPr id="4102" name="Picture 6" descr="Image result for spears or lance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392112" y="4153486"/>
            <a:ext cx="3423707" cy="256778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78669516"/>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E16F25F-1F8E-4912-84D7-057E635F6D56}"/>
              </a:ext>
            </a:extLst>
          </p:cNvPr>
          <p:cNvSpPr>
            <a:spLocks noGrp="1"/>
          </p:cNvSpPr>
          <p:nvPr>
            <p:ph type="title"/>
          </p:nvPr>
        </p:nvSpPr>
        <p:spPr/>
        <p:txBody>
          <a:bodyPr>
            <a:normAutofit/>
          </a:bodyPr>
          <a:lstStyle/>
          <a:p>
            <a:pPr algn="ctr"/>
            <a:r>
              <a:rPr lang="en-IN" b="1" dirty="0">
                <a:solidFill>
                  <a:srgbClr val="FF0000"/>
                </a:solidFill>
              </a:rPr>
              <a:t>Evolution of fishing </a:t>
            </a:r>
            <a:r>
              <a:rPr lang="en-IN" b="1" dirty="0" smtClean="0">
                <a:solidFill>
                  <a:srgbClr val="FF0000"/>
                </a:solidFill>
              </a:rPr>
              <a:t>gears</a:t>
            </a:r>
            <a:endParaRPr lang="en-IN" dirty="0">
              <a:solidFill>
                <a:srgbClr val="FF0000"/>
              </a:solidFill>
            </a:endParaRPr>
          </a:p>
        </p:txBody>
      </p:sp>
      <p:sp>
        <p:nvSpPr>
          <p:cNvPr id="3" name="Content Placeholder 2">
            <a:extLst>
              <a:ext uri="{FF2B5EF4-FFF2-40B4-BE49-F238E27FC236}">
                <a16:creationId xmlns:a16="http://schemas.microsoft.com/office/drawing/2014/main" id="{40434113-5986-4385-BB01-D927DBC3327F}"/>
              </a:ext>
            </a:extLst>
          </p:cNvPr>
          <p:cNvSpPr>
            <a:spLocks noGrp="1"/>
          </p:cNvSpPr>
          <p:nvPr>
            <p:ph idx="1"/>
          </p:nvPr>
        </p:nvSpPr>
        <p:spPr/>
        <p:txBody>
          <a:bodyPr>
            <a:normAutofit/>
          </a:bodyPr>
          <a:lstStyle/>
          <a:p>
            <a:pPr algn="just"/>
            <a:r>
              <a:rPr lang="en-IN" sz="2400" dirty="0" smtClean="0"/>
              <a:t>The </a:t>
            </a:r>
            <a:r>
              <a:rPr lang="en-IN" sz="2400" dirty="0"/>
              <a:t>reach of spears pushed by hand can be extended by using them as a </a:t>
            </a:r>
            <a:r>
              <a:rPr lang="en-IN" sz="2400" dirty="0">
                <a:solidFill>
                  <a:srgbClr val="FF0000"/>
                </a:solidFill>
              </a:rPr>
              <a:t>casting gear</a:t>
            </a:r>
            <a:r>
              <a:rPr lang="en-IN" sz="2400" dirty="0"/>
              <a:t>. </a:t>
            </a:r>
          </a:p>
        </p:txBody>
      </p:sp>
      <p:pic>
        <p:nvPicPr>
          <p:cNvPr id="6" name="Picture 4" descr="Image result for falling fishing gea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573891" y="3319463"/>
            <a:ext cx="4286250" cy="2857500"/>
          </a:xfrm>
          <a:prstGeom prst="rect">
            <a:avLst/>
          </a:prstGeom>
          <a:ln w="38100" cap="sq">
            <a:solidFill>
              <a:srgbClr val="000000"/>
            </a:solidFill>
            <a:prstDash val="solid"/>
            <a:miter lim="800000"/>
          </a:ln>
          <a:effectLst>
            <a:outerShdw blurRad="50800" dist="38100" dir="2700000" algn="tl" rotWithShape="0">
              <a:srgbClr val="000000">
                <a:alpha val="43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79021125"/>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27F96EF-4722-4BC8-BD02-1F7AD5D611AC}"/>
              </a:ext>
            </a:extLst>
          </p:cNvPr>
          <p:cNvSpPr>
            <a:spLocks noGrp="1"/>
          </p:cNvSpPr>
          <p:nvPr>
            <p:ph type="title"/>
          </p:nvPr>
        </p:nvSpPr>
        <p:spPr/>
        <p:txBody>
          <a:bodyPr>
            <a:normAutofit/>
          </a:bodyPr>
          <a:lstStyle/>
          <a:p>
            <a:pPr algn="ctr"/>
            <a:r>
              <a:rPr lang="en-IN" b="1" dirty="0">
                <a:solidFill>
                  <a:srgbClr val="FF0000"/>
                </a:solidFill>
              </a:rPr>
              <a:t>Evolution of fishing gears</a:t>
            </a:r>
            <a:endParaRPr lang="en-IN" dirty="0">
              <a:solidFill>
                <a:srgbClr val="FF0000"/>
              </a:solidFill>
            </a:endParaRPr>
          </a:p>
        </p:txBody>
      </p:sp>
      <p:sp>
        <p:nvSpPr>
          <p:cNvPr id="3" name="Content Placeholder 2">
            <a:extLst>
              <a:ext uri="{FF2B5EF4-FFF2-40B4-BE49-F238E27FC236}">
                <a16:creationId xmlns:a16="http://schemas.microsoft.com/office/drawing/2014/main" id="{13B3B344-B89C-4536-B825-3D7B05F9553F}"/>
              </a:ext>
            </a:extLst>
          </p:cNvPr>
          <p:cNvSpPr>
            <a:spLocks noGrp="1"/>
          </p:cNvSpPr>
          <p:nvPr>
            <p:ph idx="1"/>
          </p:nvPr>
        </p:nvSpPr>
        <p:spPr/>
        <p:txBody>
          <a:bodyPr>
            <a:normAutofit/>
          </a:bodyPr>
          <a:lstStyle/>
          <a:p>
            <a:pPr algn="just"/>
            <a:r>
              <a:rPr lang="en-IN" sz="2400" dirty="0"/>
              <a:t>The use of spears for catching fish </a:t>
            </a:r>
            <a:r>
              <a:rPr lang="en-IN" sz="2400" dirty="0">
                <a:solidFill>
                  <a:srgbClr val="FF0000"/>
                </a:solidFill>
              </a:rPr>
              <a:t>implicates some injury to the prey</a:t>
            </a:r>
            <a:r>
              <a:rPr lang="en-IN" sz="2400" dirty="0"/>
              <a:t>. </a:t>
            </a:r>
            <a:endParaRPr lang="en-IN" sz="2400" dirty="0" smtClean="0"/>
          </a:p>
          <a:p>
            <a:pPr algn="just"/>
            <a:r>
              <a:rPr lang="en-IN" sz="2400" dirty="0" smtClean="0"/>
              <a:t>To </a:t>
            </a:r>
            <a:r>
              <a:rPr lang="en-IN" sz="2400" dirty="0"/>
              <a:t>catch delicate organisms without causing damage, a number of grasping instruments have been developed. </a:t>
            </a:r>
            <a:r>
              <a:rPr lang="en-IN" sz="2400" dirty="0" err="1"/>
              <a:t>Eg</a:t>
            </a:r>
            <a:r>
              <a:rPr lang="en-IN" sz="2400" dirty="0"/>
              <a:t>. clamps, tongs, rakes etc. </a:t>
            </a:r>
            <a:endParaRPr lang="en-IN" sz="2400" dirty="0" smtClean="0"/>
          </a:p>
          <a:p>
            <a:pPr algn="just"/>
            <a:r>
              <a:rPr lang="en-IN" sz="2400" dirty="0" smtClean="0"/>
              <a:t>These </a:t>
            </a:r>
            <a:r>
              <a:rPr lang="en-IN" sz="2400" dirty="0"/>
              <a:t>gears like the spearing and shooting gear have been developed to extend the range of the human arm and to secure the catch more efficiently.</a:t>
            </a:r>
            <a:br>
              <a:rPr lang="en-IN" sz="2400" dirty="0"/>
            </a:br>
            <a:endParaRPr lang="en-IN" sz="2400" dirty="0"/>
          </a:p>
        </p:txBody>
      </p:sp>
      <p:pic>
        <p:nvPicPr>
          <p:cNvPr id="5122" name="Picture 2" descr="Image result for spears or lances for catching fish"/>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461473" y="3917977"/>
            <a:ext cx="3307222" cy="2811140"/>
          </a:xfrm>
          <a:prstGeom prst="rect">
            <a:avLst/>
          </a:prstGeom>
          <a:noFill/>
          <a:extLst>
            <a:ext uri="{909E8E84-426E-40DD-AFC4-6F175D3DCCD1}">
              <a14:hiddenFill xmlns:a14="http://schemas.microsoft.com/office/drawing/2010/main">
                <a:solidFill>
                  <a:srgbClr val="FFFFFF"/>
                </a:solidFill>
              </a14:hiddenFill>
            </a:ext>
          </a:extLst>
        </p:spPr>
      </p:pic>
      <p:pic>
        <p:nvPicPr>
          <p:cNvPr id="5124" name="Picture 4" descr="Image result for spears or lances fishi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059253" y="3815002"/>
            <a:ext cx="2914115" cy="2914115"/>
          </a:xfrm>
          <a:prstGeom prst="rect">
            <a:avLst/>
          </a:prstGeom>
          <a:noFill/>
          <a:extLst>
            <a:ext uri="{909E8E84-426E-40DD-AFC4-6F175D3DCCD1}">
              <a14:hiddenFill xmlns:a14="http://schemas.microsoft.com/office/drawing/2010/main">
                <a:solidFill>
                  <a:srgbClr val="FFFFFF"/>
                </a:solidFill>
              </a14:hiddenFill>
            </a:ext>
          </a:extLst>
        </p:spPr>
      </p:pic>
      <p:pic>
        <p:nvPicPr>
          <p:cNvPr id="5126" name="Picture 6" descr="Image result for fishing tongs"/>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7776673" y="3815002"/>
            <a:ext cx="3751604" cy="274816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950500797"/>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12F8CA5-7990-4656-857D-6224A7860B80}"/>
              </a:ext>
            </a:extLst>
          </p:cNvPr>
          <p:cNvSpPr>
            <a:spLocks noGrp="1"/>
          </p:cNvSpPr>
          <p:nvPr>
            <p:ph type="title"/>
          </p:nvPr>
        </p:nvSpPr>
        <p:spPr/>
        <p:txBody>
          <a:bodyPr>
            <a:normAutofit/>
          </a:bodyPr>
          <a:lstStyle/>
          <a:p>
            <a:pPr algn="ctr"/>
            <a:r>
              <a:rPr lang="en-IN" b="1" dirty="0">
                <a:solidFill>
                  <a:srgbClr val="FF0000"/>
                </a:solidFill>
              </a:rPr>
              <a:t>Evolution of fishing gears</a:t>
            </a:r>
            <a:endParaRPr lang="en-IN" dirty="0">
              <a:solidFill>
                <a:srgbClr val="FF0000"/>
              </a:solidFill>
            </a:endParaRPr>
          </a:p>
        </p:txBody>
      </p:sp>
      <p:sp>
        <p:nvSpPr>
          <p:cNvPr id="3" name="Content Placeholder 2">
            <a:extLst>
              <a:ext uri="{FF2B5EF4-FFF2-40B4-BE49-F238E27FC236}">
                <a16:creationId xmlns:a16="http://schemas.microsoft.com/office/drawing/2014/main" id="{92B97D28-6042-46B2-A5BB-12521603E623}"/>
              </a:ext>
            </a:extLst>
          </p:cNvPr>
          <p:cNvSpPr>
            <a:spLocks noGrp="1"/>
          </p:cNvSpPr>
          <p:nvPr>
            <p:ph idx="1"/>
          </p:nvPr>
        </p:nvSpPr>
        <p:spPr/>
        <p:txBody>
          <a:bodyPr>
            <a:normAutofit/>
          </a:bodyPr>
          <a:lstStyle/>
          <a:p>
            <a:pPr algn="just">
              <a:spcBef>
                <a:spcPts val="600"/>
              </a:spcBef>
              <a:spcAft>
                <a:spcPts val="600"/>
              </a:spcAft>
            </a:pPr>
            <a:r>
              <a:rPr lang="en-IN" sz="2400" dirty="0">
                <a:solidFill>
                  <a:srgbClr val="FF0000"/>
                </a:solidFill>
              </a:rPr>
              <a:t>Luring</a:t>
            </a:r>
            <a:r>
              <a:rPr lang="en-IN" sz="2400" dirty="0"/>
              <a:t> the fish with a bait and catching them led to the </a:t>
            </a:r>
            <a:r>
              <a:rPr lang="en-IN" sz="2400" dirty="0">
                <a:solidFill>
                  <a:srgbClr val="FF0000"/>
                </a:solidFill>
              </a:rPr>
              <a:t>development of line fishing</a:t>
            </a:r>
            <a:r>
              <a:rPr lang="en-IN" sz="2400" dirty="0"/>
              <a:t>. </a:t>
            </a:r>
            <a:endParaRPr lang="en-IN" sz="2400" dirty="0" smtClean="0"/>
          </a:p>
          <a:p>
            <a:pPr algn="just">
              <a:spcBef>
                <a:spcPts val="600"/>
              </a:spcBef>
              <a:spcAft>
                <a:spcPts val="600"/>
              </a:spcAft>
            </a:pPr>
            <a:r>
              <a:rPr lang="en-IN" sz="2400" dirty="0" smtClean="0"/>
              <a:t>The </a:t>
            </a:r>
            <a:r>
              <a:rPr lang="en-IN" sz="2400" dirty="0">
                <a:solidFill>
                  <a:srgbClr val="FF0000"/>
                </a:solidFill>
              </a:rPr>
              <a:t>bait </a:t>
            </a:r>
            <a:r>
              <a:rPr lang="en-IN" sz="2400" dirty="0"/>
              <a:t>is presented in such a manner that the fish is neither able to take away the bait nor it can escape once it takes the bait. </a:t>
            </a:r>
            <a:endParaRPr lang="en-IN" sz="2400" dirty="0" smtClean="0"/>
          </a:p>
          <a:p>
            <a:pPr algn="just">
              <a:spcBef>
                <a:spcPts val="600"/>
              </a:spcBef>
              <a:spcAft>
                <a:spcPts val="600"/>
              </a:spcAft>
            </a:pPr>
            <a:endParaRPr lang="en-IN" sz="2400" dirty="0"/>
          </a:p>
        </p:txBody>
      </p:sp>
      <p:pic>
        <p:nvPicPr>
          <p:cNvPr id="6150" name="Picture 6" descr="Image result for fish bait"/>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38200" y="3992981"/>
            <a:ext cx="4545650" cy="2788108"/>
          </a:xfrm>
          <a:prstGeom prst="rect">
            <a:avLst/>
          </a:prstGeom>
          <a:noFill/>
          <a:extLst>
            <a:ext uri="{909E8E84-426E-40DD-AFC4-6F175D3DCCD1}">
              <a14:hiddenFill xmlns:a14="http://schemas.microsoft.com/office/drawing/2010/main">
                <a:solidFill>
                  <a:srgbClr val="FFFFFF"/>
                </a:solidFill>
              </a14:hiddenFill>
            </a:ext>
          </a:extLst>
        </p:spPr>
      </p:pic>
      <p:pic>
        <p:nvPicPr>
          <p:cNvPr id="6152" name="Picture 8" descr="Image result for fish bait"/>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650919" y="4153256"/>
            <a:ext cx="4503104" cy="261867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43495575"/>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12F8CA5-7990-4656-857D-6224A7860B80}"/>
              </a:ext>
            </a:extLst>
          </p:cNvPr>
          <p:cNvSpPr>
            <a:spLocks noGrp="1"/>
          </p:cNvSpPr>
          <p:nvPr>
            <p:ph type="title"/>
          </p:nvPr>
        </p:nvSpPr>
        <p:spPr/>
        <p:txBody>
          <a:bodyPr>
            <a:normAutofit/>
          </a:bodyPr>
          <a:lstStyle/>
          <a:p>
            <a:pPr algn="ctr"/>
            <a:r>
              <a:rPr lang="en-IN" b="1" dirty="0">
                <a:solidFill>
                  <a:srgbClr val="FF0000"/>
                </a:solidFill>
              </a:rPr>
              <a:t>Evolution of fishing gears</a:t>
            </a:r>
            <a:endParaRPr lang="en-IN" dirty="0">
              <a:solidFill>
                <a:srgbClr val="FF0000"/>
              </a:solidFill>
            </a:endParaRPr>
          </a:p>
        </p:txBody>
      </p:sp>
      <p:sp>
        <p:nvSpPr>
          <p:cNvPr id="3" name="Content Placeholder 2">
            <a:extLst>
              <a:ext uri="{FF2B5EF4-FFF2-40B4-BE49-F238E27FC236}">
                <a16:creationId xmlns:a16="http://schemas.microsoft.com/office/drawing/2014/main" id="{92B97D28-6042-46B2-A5BB-12521603E623}"/>
              </a:ext>
            </a:extLst>
          </p:cNvPr>
          <p:cNvSpPr>
            <a:spLocks noGrp="1"/>
          </p:cNvSpPr>
          <p:nvPr>
            <p:ph idx="1"/>
          </p:nvPr>
        </p:nvSpPr>
        <p:spPr/>
        <p:txBody>
          <a:bodyPr>
            <a:normAutofit/>
          </a:bodyPr>
          <a:lstStyle/>
          <a:p>
            <a:pPr algn="just">
              <a:spcBef>
                <a:spcPts val="600"/>
              </a:spcBef>
              <a:spcAft>
                <a:spcPts val="600"/>
              </a:spcAft>
            </a:pPr>
            <a:r>
              <a:rPr lang="en-IN" dirty="0" smtClean="0"/>
              <a:t>Various </a:t>
            </a:r>
            <a:r>
              <a:rPr lang="en-IN" dirty="0">
                <a:solidFill>
                  <a:srgbClr val="FF0000"/>
                </a:solidFill>
              </a:rPr>
              <a:t>types of fishing lines </a:t>
            </a:r>
            <a:r>
              <a:rPr lang="en-IN" dirty="0"/>
              <a:t>have developed. The simplest form of fishing line is the </a:t>
            </a:r>
            <a:r>
              <a:rPr lang="en-IN" dirty="0">
                <a:solidFill>
                  <a:srgbClr val="FF0000"/>
                </a:solidFill>
              </a:rPr>
              <a:t>hand line</a:t>
            </a:r>
            <a:r>
              <a:rPr lang="en-IN" dirty="0"/>
              <a:t>. </a:t>
            </a:r>
            <a:endParaRPr lang="en-IN" dirty="0" smtClean="0"/>
          </a:p>
          <a:p>
            <a:pPr algn="just">
              <a:spcBef>
                <a:spcPts val="600"/>
              </a:spcBef>
              <a:spcAft>
                <a:spcPts val="600"/>
              </a:spcAft>
            </a:pPr>
            <a:r>
              <a:rPr lang="en-IN" dirty="0" smtClean="0"/>
              <a:t>The </a:t>
            </a:r>
            <a:r>
              <a:rPr lang="en-IN" dirty="0"/>
              <a:t>number of hand lines operated by a single man is limited. </a:t>
            </a:r>
            <a:endParaRPr lang="en-IN" dirty="0" smtClean="0"/>
          </a:p>
        </p:txBody>
      </p:sp>
      <p:pic>
        <p:nvPicPr>
          <p:cNvPr id="7" name="Picture 2" descr="Image result for pole and lin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967000" y="3587439"/>
            <a:ext cx="3632614" cy="272446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90571560"/>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12F8CA5-7990-4656-857D-6224A7860B80}"/>
              </a:ext>
            </a:extLst>
          </p:cNvPr>
          <p:cNvSpPr>
            <a:spLocks noGrp="1"/>
          </p:cNvSpPr>
          <p:nvPr>
            <p:ph type="title"/>
          </p:nvPr>
        </p:nvSpPr>
        <p:spPr/>
        <p:txBody>
          <a:bodyPr>
            <a:normAutofit/>
          </a:bodyPr>
          <a:lstStyle/>
          <a:p>
            <a:pPr algn="ctr"/>
            <a:r>
              <a:rPr lang="en-IN" b="1" dirty="0">
                <a:solidFill>
                  <a:srgbClr val="FF0000"/>
                </a:solidFill>
              </a:rPr>
              <a:t>Evolution of fishing gears</a:t>
            </a:r>
            <a:endParaRPr lang="en-IN" dirty="0">
              <a:solidFill>
                <a:srgbClr val="FF0000"/>
              </a:solidFill>
            </a:endParaRPr>
          </a:p>
        </p:txBody>
      </p:sp>
      <p:sp>
        <p:nvSpPr>
          <p:cNvPr id="3" name="Content Placeholder 2">
            <a:extLst>
              <a:ext uri="{FF2B5EF4-FFF2-40B4-BE49-F238E27FC236}">
                <a16:creationId xmlns:a16="http://schemas.microsoft.com/office/drawing/2014/main" id="{92B97D28-6042-46B2-A5BB-12521603E623}"/>
              </a:ext>
            </a:extLst>
          </p:cNvPr>
          <p:cNvSpPr>
            <a:spLocks noGrp="1"/>
          </p:cNvSpPr>
          <p:nvPr>
            <p:ph idx="1"/>
          </p:nvPr>
        </p:nvSpPr>
        <p:spPr/>
        <p:txBody>
          <a:bodyPr>
            <a:normAutofit/>
          </a:bodyPr>
          <a:lstStyle/>
          <a:p>
            <a:pPr algn="just">
              <a:spcBef>
                <a:spcPts val="600"/>
              </a:spcBef>
              <a:spcAft>
                <a:spcPts val="600"/>
              </a:spcAft>
            </a:pPr>
            <a:r>
              <a:rPr lang="en-IN" dirty="0" smtClean="0"/>
              <a:t>In </a:t>
            </a:r>
            <a:r>
              <a:rPr lang="en-IN" dirty="0"/>
              <a:t>order </a:t>
            </a:r>
            <a:r>
              <a:rPr lang="en-IN" dirty="0">
                <a:solidFill>
                  <a:srgbClr val="FF0000"/>
                </a:solidFill>
              </a:rPr>
              <a:t>to operate more lines,</a:t>
            </a:r>
            <a:r>
              <a:rPr lang="en-IN" dirty="0"/>
              <a:t> </a:t>
            </a:r>
            <a:r>
              <a:rPr lang="en-IN" dirty="0">
                <a:solidFill>
                  <a:srgbClr val="FF0000"/>
                </a:solidFill>
              </a:rPr>
              <a:t>set lines have been developed</a:t>
            </a:r>
            <a:r>
              <a:rPr lang="en-IN" dirty="0"/>
              <a:t>. </a:t>
            </a:r>
            <a:endParaRPr lang="en-IN" dirty="0" smtClean="0"/>
          </a:p>
          <a:p>
            <a:pPr algn="just">
              <a:spcBef>
                <a:spcPts val="600"/>
              </a:spcBef>
              <a:spcAft>
                <a:spcPts val="600"/>
              </a:spcAft>
            </a:pPr>
            <a:r>
              <a:rPr lang="en-IN" dirty="0" smtClean="0"/>
              <a:t>From </a:t>
            </a:r>
            <a:r>
              <a:rPr lang="en-IN" dirty="0"/>
              <a:t>simple fishing lines capable of catching a single fish, </a:t>
            </a:r>
            <a:r>
              <a:rPr lang="en-IN" dirty="0">
                <a:solidFill>
                  <a:srgbClr val="FF0000"/>
                </a:solidFill>
              </a:rPr>
              <a:t>long lines with thousands of hooks </a:t>
            </a:r>
            <a:r>
              <a:rPr lang="en-IN" dirty="0" smtClean="0"/>
              <a:t>have </a:t>
            </a:r>
            <a:r>
              <a:rPr lang="en-IN" dirty="0"/>
              <a:t>been developed. </a:t>
            </a:r>
            <a:endParaRPr lang="en-IN" dirty="0" smtClean="0"/>
          </a:p>
          <a:p>
            <a:pPr algn="just">
              <a:spcBef>
                <a:spcPts val="600"/>
              </a:spcBef>
              <a:spcAft>
                <a:spcPts val="600"/>
              </a:spcAft>
            </a:pPr>
            <a:endParaRPr lang="en-IN" sz="2000" dirty="0"/>
          </a:p>
        </p:txBody>
      </p:sp>
      <p:pic>
        <p:nvPicPr>
          <p:cNvPr id="8" name="Picture 4" descr="Image result for tuna long lin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206344" y="3822466"/>
            <a:ext cx="4347570" cy="2909974"/>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Fishing Longline Set: Longline Fishi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69719" y="3503465"/>
            <a:ext cx="4191000" cy="32289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425687254"/>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12F8CA5-7990-4656-857D-6224A7860B80}"/>
              </a:ext>
            </a:extLst>
          </p:cNvPr>
          <p:cNvSpPr>
            <a:spLocks noGrp="1"/>
          </p:cNvSpPr>
          <p:nvPr>
            <p:ph type="title"/>
          </p:nvPr>
        </p:nvSpPr>
        <p:spPr/>
        <p:txBody>
          <a:bodyPr>
            <a:normAutofit/>
          </a:bodyPr>
          <a:lstStyle/>
          <a:p>
            <a:pPr algn="ctr"/>
            <a:r>
              <a:rPr lang="en-IN" b="1" dirty="0">
                <a:solidFill>
                  <a:srgbClr val="FF0000"/>
                </a:solidFill>
              </a:rPr>
              <a:t>Evolution of fishing gears</a:t>
            </a:r>
            <a:endParaRPr lang="en-IN" dirty="0">
              <a:solidFill>
                <a:srgbClr val="FF0000"/>
              </a:solidFill>
            </a:endParaRPr>
          </a:p>
        </p:txBody>
      </p:sp>
      <p:sp>
        <p:nvSpPr>
          <p:cNvPr id="3" name="Content Placeholder 2">
            <a:extLst>
              <a:ext uri="{FF2B5EF4-FFF2-40B4-BE49-F238E27FC236}">
                <a16:creationId xmlns:a16="http://schemas.microsoft.com/office/drawing/2014/main" id="{92B97D28-6042-46B2-A5BB-12521603E623}"/>
              </a:ext>
            </a:extLst>
          </p:cNvPr>
          <p:cNvSpPr>
            <a:spLocks noGrp="1"/>
          </p:cNvSpPr>
          <p:nvPr>
            <p:ph idx="1"/>
          </p:nvPr>
        </p:nvSpPr>
        <p:spPr/>
        <p:txBody>
          <a:bodyPr>
            <a:normAutofit/>
          </a:bodyPr>
          <a:lstStyle/>
          <a:p>
            <a:pPr algn="just">
              <a:spcBef>
                <a:spcPts val="600"/>
              </a:spcBef>
              <a:spcAft>
                <a:spcPts val="600"/>
              </a:spcAft>
            </a:pPr>
            <a:r>
              <a:rPr lang="en-IN" dirty="0" smtClean="0"/>
              <a:t>The </a:t>
            </a:r>
            <a:r>
              <a:rPr lang="en-IN" dirty="0"/>
              <a:t>need to operate over a larger area using a movable fishing line led to the </a:t>
            </a:r>
            <a:r>
              <a:rPr lang="en-IN" dirty="0" smtClean="0"/>
              <a:t>development </a:t>
            </a:r>
            <a:r>
              <a:rPr lang="en-IN" dirty="0"/>
              <a:t>of </a:t>
            </a:r>
            <a:r>
              <a:rPr lang="en-IN" dirty="0" smtClean="0">
                <a:solidFill>
                  <a:srgbClr val="FF0000"/>
                </a:solidFill>
              </a:rPr>
              <a:t>trolling </a:t>
            </a:r>
            <a:r>
              <a:rPr lang="en-IN" dirty="0">
                <a:solidFill>
                  <a:srgbClr val="FF0000"/>
                </a:solidFill>
              </a:rPr>
              <a:t>lines</a:t>
            </a:r>
            <a:r>
              <a:rPr lang="en-IN" dirty="0" smtClean="0"/>
              <a:t>.</a:t>
            </a:r>
          </a:p>
          <a:p>
            <a:pPr algn="just">
              <a:spcBef>
                <a:spcPts val="600"/>
              </a:spcBef>
              <a:spcAft>
                <a:spcPts val="600"/>
              </a:spcAft>
            </a:pPr>
            <a:endParaRPr lang="en-IN" sz="2000" dirty="0"/>
          </a:p>
        </p:txBody>
      </p:sp>
      <p:pic>
        <p:nvPicPr>
          <p:cNvPr id="6154" name="Picture 10" descr="Image result for trolling lin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136165" y="3346625"/>
            <a:ext cx="4978304" cy="315228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944502748"/>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b="1" dirty="0">
                <a:solidFill>
                  <a:srgbClr val="FF0000"/>
                </a:solidFill>
              </a:rPr>
              <a:t>Evolution of fishing gears</a:t>
            </a:r>
            <a:endParaRPr lang="en-IN" dirty="0">
              <a:solidFill>
                <a:srgbClr val="FF0000"/>
              </a:solidFill>
            </a:endParaRPr>
          </a:p>
        </p:txBody>
      </p:sp>
      <p:sp>
        <p:nvSpPr>
          <p:cNvPr id="3" name="Content Placeholder 2"/>
          <p:cNvSpPr>
            <a:spLocks noGrp="1"/>
          </p:cNvSpPr>
          <p:nvPr>
            <p:ph idx="1"/>
          </p:nvPr>
        </p:nvSpPr>
        <p:spPr/>
        <p:txBody>
          <a:bodyPr>
            <a:normAutofit/>
          </a:bodyPr>
          <a:lstStyle/>
          <a:p>
            <a:pPr algn="just"/>
            <a:r>
              <a:rPr lang="en-IN" sz="2400" dirty="0"/>
              <a:t>Fishing with </a:t>
            </a:r>
            <a:r>
              <a:rPr lang="en-IN" sz="2400" dirty="0">
                <a:solidFill>
                  <a:srgbClr val="FF0000"/>
                </a:solidFill>
              </a:rPr>
              <a:t>primitive gear is confined to shallow water areas</a:t>
            </a:r>
            <a:r>
              <a:rPr lang="en-IN" sz="2400" dirty="0"/>
              <a:t>. Permanent and semi permanent </a:t>
            </a:r>
            <a:r>
              <a:rPr lang="en-IN" sz="2400" dirty="0" smtClean="0"/>
              <a:t>barriers </a:t>
            </a:r>
            <a:r>
              <a:rPr lang="en-IN" sz="2400" dirty="0"/>
              <a:t>were erected in the areas with changing water level for catching fish. </a:t>
            </a:r>
            <a:endParaRPr lang="en-IN" sz="2400" dirty="0" smtClean="0"/>
          </a:p>
          <a:p>
            <a:pPr algn="just"/>
            <a:r>
              <a:rPr lang="en-IN" sz="2400" dirty="0" smtClean="0"/>
              <a:t>This </a:t>
            </a:r>
            <a:r>
              <a:rPr lang="en-IN" sz="2400" dirty="0"/>
              <a:t>is </a:t>
            </a:r>
            <a:r>
              <a:rPr lang="en-IN" sz="2400" dirty="0">
                <a:solidFill>
                  <a:srgbClr val="FF0000"/>
                </a:solidFill>
              </a:rPr>
              <a:t>practiced in </a:t>
            </a:r>
            <a:r>
              <a:rPr lang="en-IN" sz="2400" dirty="0"/>
              <a:t>the areas of </a:t>
            </a:r>
            <a:r>
              <a:rPr lang="en-IN" sz="2400" dirty="0">
                <a:solidFill>
                  <a:srgbClr val="FF0000"/>
                </a:solidFill>
              </a:rPr>
              <a:t>fresh waters and the ebb and flow areas </a:t>
            </a:r>
            <a:r>
              <a:rPr lang="en-IN" sz="2400" dirty="0"/>
              <a:t>along the sea coast. The barriers prevent fish from escaping when the water recedes. </a:t>
            </a:r>
            <a:endParaRPr lang="en-IN" sz="2400" dirty="0" smtClean="0"/>
          </a:p>
          <a:p>
            <a:pPr algn="just"/>
            <a:r>
              <a:rPr lang="en-IN" sz="2400" dirty="0" smtClean="0"/>
              <a:t>This </a:t>
            </a:r>
            <a:r>
              <a:rPr lang="en-IN" sz="2400" dirty="0"/>
              <a:t>was the </a:t>
            </a:r>
            <a:r>
              <a:rPr lang="en-IN" sz="2400" b="1" dirty="0">
                <a:solidFill>
                  <a:srgbClr val="FF0000"/>
                </a:solidFill>
              </a:rPr>
              <a:t>beginning of filtering fishing gear</a:t>
            </a:r>
            <a:r>
              <a:rPr lang="en-IN" sz="2400" dirty="0"/>
              <a:t>.</a:t>
            </a:r>
            <a:br>
              <a:rPr lang="en-IN" sz="2400" dirty="0"/>
            </a:br>
            <a:endParaRPr lang="en-IN" sz="2400" dirty="0"/>
          </a:p>
        </p:txBody>
      </p:sp>
      <p:pic>
        <p:nvPicPr>
          <p:cNvPr id="4" name="Picture 4" descr="Image result for Fish Trap"/>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4421131" y="4257185"/>
            <a:ext cx="3349738" cy="260081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89132303"/>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sz="2800" b="1" dirty="0"/>
              <a:t>Evolution of fishing gears</a:t>
            </a:r>
            <a:endParaRPr lang="en-IN" sz="2800" dirty="0"/>
          </a:p>
        </p:txBody>
      </p:sp>
      <p:sp>
        <p:nvSpPr>
          <p:cNvPr id="3" name="Content Placeholder 2"/>
          <p:cNvSpPr>
            <a:spLocks noGrp="1"/>
          </p:cNvSpPr>
          <p:nvPr>
            <p:ph idx="1"/>
          </p:nvPr>
        </p:nvSpPr>
        <p:spPr/>
        <p:txBody>
          <a:bodyPr>
            <a:normAutofit/>
          </a:bodyPr>
          <a:lstStyle/>
          <a:p>
            <a:pPr algn="just">
              <a:spcBef>
                <a:spcPts val="600"/>
              </a:spcBef>
              <a:spcAft>
                <a:spcPts val="600"/>
              </a:spcAft>
            </a:pPr>
            <a:r>
              <a:rPr lang="en-IN" dirty="0" smtClean="0">
                <a:solidFill>
                  <a:srgbClr val="FF0000"/>
                </a:solidFill>
              </a:rPr>
              <a:t>First</a:t>
            </a:r>
            <a:r>
              <a:rPr lang="en-IN" dirty="0">
                <a:solidFill>
                  <a:srgbClr val="FF0000"/>
                </a:solidFill>
              </a:rPr>
              <a:t>, fishing gear was made of wooden material like sticks and flexible </a:t>
            </a:r>
            <a:r>
              <a:rPr lang="en-IN" dirty="0" smtClean="0">
                <a:solidFill>
                  <a:srgbClr val="FF0000"/>
                </a:solidFill>
              </a:rPr>
              <a:t>branches</a:t>
            </a:r>
            <a:r>
              <a:rPr lang="en-IN" dirty="0" smtClean="0"/>
              <a:t>.</a:t>
            </a:r>
          </a:p>
          <a:p>
            <a:pPr algn="just">
              <a:spcBef>
                <a:spcPts val="600"/>
              </a:spcBef>
              <a:spcAft>
                <a:spcPts val="600"/>
              </a:spcAft>
            </a:pPr>
            <a:r>
              <a:rPr lang="en-IN" dirty="0"/>
              <a:t>After the </a:t>
            </a:r>
            <a:r>
              <a:rPr lang="en-IN" dirty="0">
                <a:solidFill>
                  <a:srgbClr val="FF0000"/>
                </a:solidFill>
              </a:rPr>
              <a:t>invention of net making</a:t>
            </a:r>
            <a:r>
              <a:rPr lang="en-IN" dirty="0"/>
              <a:t>, netting made of </a:t>
            </a:r>
            <a:r>
              <a:rPr lang="en-IN" dirty="0" err="1"/>
              <a:t>fibers</a:t>
            </a:r>
            <a:r>
              <a:rPr lang="en-IN" dirty="0"/>
              <a:t> of different origin were used for gear construction. </a:t>
            </a:r>
          </a:p>
          <a:p>
            <a:pPr algn="just">
              <a:spcBef>
                <a:spcPts val="600"/>
              </a:spcBef>
              <a:spcAft>
                <a:spcPts val="600"/>
              </a:spcAft>
            </a:pPr>
            <a:endParaRPr lang="en-IN" dirty="0" smtClean="0"/>
          </a:p>
        </p:txBody>
      </p:sp>
      <p:pic>
        <p:nvPicPr>
          <p:cNvPr id="7174" name="Picture 6" descr="Image result for Fish Trap"/>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925609" y="3851258"/>
            <a:ext cx="2775632" cy="2600815"/>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10" descr="Image result for Bag Net fishi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94722" y="3774231"/>
            <a:ext cx="5668590" cy="267784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53664844"/>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b="1" dirty="0">
                <a:solidFill>
                  <a:srgbClr val="FF0000"/>
                </a:solidFill>
              </a:rPr>
              <a:t>Evolution of fishing gears</a:t>
            </a:r>
            <a:endParaRPr lang="en-IN" dirty="0">
              <a:solidFill>
                <a:srgbClr val="FF0000"/>
              </a:solidFill>
            </a:endParaRPr>
          </a:p>
        </p:txBody>
      </p:sp>
      <p:sp>
        <p:nvSpPr>
          <p:cNvPr id="3" name="Content Placeholder 2"/>
          <p:cNvSpPr>
            <a:spLocks noGrp="1"/>
          </p:cNvSpPr>
          <p:nvPr>
            <p:ph idx="1"/>
          </p:nvPr>
        </p:nvSpPr>
        <p:spPr/>
        <p:txBody>
          <a:bodyPr>
            <a:normAutofit/>
          </a:bodyPr>
          <a:lstStyle/>
          <a:p>
            <a:pPr algn="just">
              <a:spcBef>
                <a:spcPts val="600"/>
              </a:spcBef>
              <a:spcAft>
                <a:spcPts val="600"/>
              </a:spcAft>
            </a:pPr>
            <a:r>
              <a:rPr lang="en-IN" sz="2000" dirty="0" smtClean="0"/>
              <a:t>There </a:t>
            </a:r>
            <a:r>
              <a:rPr lang="en-IN" sz="2000" dirty="0"/>
              <a:t>was a </a:t>
            </a:r>
            <a:r>
              <a:rPr lang="en-IN" sz="2000" dirty="0">
                <a:solidFill>
                  <a:srgbClr val="FF0000"/>
                </a:solidFill>
              </a:rPr>
              <a:t>transition</a:t>
            </a:r>
            <a:r>
              <a:rPr lang="en-IN" sz="2000" dirty="0"/>
              <a:t> from wooden material to netting material in the construction of traps and barriers and bag nets. </a:t>
            </a:r>
            <a:endParaRPr lang="en-IN" sz="2000" dirty="0" smtClean="0"/>
          </a:p>
        </p:txBody>
      </p:sp>
      <p:pic>
        <p:nvPicPr>
          <p:cNvPr id="7170" name="Picture 2" descr="Image result for Fish Trap"/>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79082" y="4103234"/>
            <a:ext cx="3603053" cy="2060594"/>
          </a:xfrm>
          <a:prstGeom prst="rect">
            <a:avLst/>
          </a:prstGeom>
          <a:noFill/>
          <a:extLst>
            <a:ext uri="{909E8E84-426E-40DD-AFC4-6F175D3DCCD1}">
              <a14:hiddenFill xmlns:a14="http://schemas.microsoft.com/office/drawing/2010/main">
                <a:solidFill>
                  <a:srgbClr val="FFFFFF"/>
                </a:solidFill>
              </a14:hiddenFill>
            </a:ext>
          </a:extLst>
        </p:spPr>
      </p:pic>
      <p:pic>
        <p:nvPicPr>
          <p:cNvPr id="7174" name="Picture 6" descr="Image result for Fish Trap"/>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296727" y="3563013"/>
            <a:ext cx="2775632" cy="2600815"/>
          </a:xfrm>
          <a:prstGeom prst="rect">
            <a:avLst/>
          </a:prstGeom>
          <a:noFill/>
          <a:extLst>
            <a:ext uri="{909E8E84-426E-40DD-AFC4-6F175D3DCCD1}">
              <a14:hiddenFill xmlns:a14="http://schemas.microsoft.com/office/drawing/2010/main">
                <a:solidFill>
                  <a:srgbClr val="FFFFFF"/>
                </a:solidFill>
              </a14:hiddenFill>
            </a:ext>
          </a:extLst>
        </p:spPr>
      </p:pic>
      <p:pic>
        <p:nvPicPr>
          <p:cNvPr id="7176" name="Picture 8" descr="Image result for Bag Net fishi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289784" y="4085406"/>
            <a:ext cx="4433255" cy="207842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75981491"/>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b="1" dirty="0">
                <a:solidFill>
                  <a:srgbClr val="FF0000"/>
                </a:solidFill>
              </a:rPr>
              <a:t>Evolution of fishing gears</a:t>
            </a:r>
            <a:endParaRPr lang="en-IN" dirty="0">
              <a:solidFill>
                <a:srgbClr val="FF0000"/>
              </a:solidFill>
            </a:endParaRPr>
          </a:p>
        </p:txBody>
      </p:sp>
      <p:sp>
        <p:nvSpPr>
          <p:cNvPr id="3" name="Content Placeholder 2"/>
          <p:cNvSpPr>
            <a:spLocks noGrp="1"/>
          </p:cNvSpPr>
          <p:nvPr>
            <p:ph idx="1"/>
          </p:nvPr>
        </p:nvSpPr>
        <p:spPr/>
        <p:txBody>
          <a:bodyPr>
            <a:normAutofit/>
          </a:bodyPr>
          <a:lstStyle/>
          <a:p>
            <a:pPr algn="just">
              <a:spcBef>
                <a:spcPts val="600"/>
              </a:spcBef>
              <a:spcAft>
                <a:spcPts val="600"/>
              </a:spcAft>
            </a:pPr>
            <a:r>
              <a:rPr lang="en-IN" dirty="0" smtClean="0"/>
              <a:t>The </a:t>
            </a:r>
            <a:r>
              <a:rPr lang="en-IN" dirty="0"/>
              <a:t>bag nets are held open by means of a frame. Scoop nets, scrape nets and gape nets come under this category.</a:t>
            </a:r>
          </a:p>
        </p:txBody>
      </p:sp>
      <p:pic>
        <p:nvPicPr>
          <p:cNvPr id="7180" name="Picture 12" descr="Image result for scoop nets"/>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13644" y="3530770"/>
            <a:ext cx="5547516" cy="3228226"/>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8" descr="Image result for Bag Net fishi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314995" y="4367418"/>
            <a:ext cx="4433255" cy="207842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8808130"/>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b="1" dirty="0">
                <a:solidFill>
                  <a:srgbClr val="FF0000"/>
                </a:solidFill>
              </a:rPr>
              <a:t>Evolution of fishing gears</a:t>
            </a:r>
            <a:endParaRPr lang="en-IN" dirty="0">
              <a:solidFill>
                <a:srgbClr val="FF0000"/>
              </a:solidFill>
            </a:endParaRPr>
          </a:p>
        </p:txBody>
      </p:sp>
      <p:sp>
        <p:nvSpPr>
          <p:cNvPr id="3" name="Content Placeholder 2"/>
          <p:cNvSpPr>
            <a:spLocks noGrp="1"/>
          </p:cNvSpPr>
          <p:nvPr>
            <p:ph idx="1"/>
          </p:nvPr>
        </p:nvSpPr>
        <p:spPr/>
        <p:txBody>
          <a:bodyPr>
            <a:normAutofit/>
          </a:bodyPr>
          <a:lstStyle/>
          <a:p>
            <a:pPr algn="just"/>
            <a:r>
              <a:rPr lang="en-IN" dirty="0"/>
              <a:t>From the primitive rake, the development lead to the creation of the </a:t>
            </a:r>
            <a:r>
              <a:rPr lang="en-IN" dirty="0">
                <a:solidFill>
                  <a:srgbClr val="FF0000"/>
                </a:solidFill>
              </a:rPr>
              <a:t>dredge</a:t>
            </a:r>
            <a:r>
              <a:rPr lang="en-IN" dirty="0"/>
              <a:t>. </a:t>
            </a:r>
            <a:endParaRPr lang="en-IN" dirty="0" smtClean="0"/>
          </a:p>
          <a:p>
            <a:pPr algn="just"/>
            <a:r>
              <a:rPr lang="en-IN" dirty="0" smtClean="0"/>
              <a:t>From </a:t>
            </a:r>
            <a:r>
              <a:rPr lang="en-IN" dirty="0"/>
              <a:t>the dredge first the dragged </a:t>
            </a:r>
            <a:r>
              <a:rPr lang="en-IN" dirty="0">
                <a:solidFill>
                  <a:srgbClr val="FF0000"/>
                </a:solidFill>
              </a:rPr>
              <a:t>stow net </a:t>
            </a:r>
            <a:r>
              <a:rPr lang="en-IN" dirty="0"/>
              <a:t>and the </a:t>
            </a:r>
            <a:r>
              <a:rPr lang="en-IN" dirty="0">
                <a:solidFill>
                  <a:srgbClr val="FF0000"/>
                </a:solidFill>
              </a:rPr>
              <a:t>trawl </a:t>
            </a:r>
            <a:r>
              <a:rPr lang="en-IN" dirty="0"/>
              <a:t>was developed. </a:t>
            </a:r>
            <a:endParaRPr lang="en-IN" dirty="0" smtClean="0"/>
          </a:p>
          <a:p>
            <a:pPr marL="0" indent="0" algn="just">
              <a:buNone/>
            </a:pPr>
            <a:r>
              <a:rPr lang="en-IN" dirty="0"/>
              <a:t/>
            </a:r>
            <a:br>
              <a:rPr lang="en-IN" dirty="0"/>
            </a:br>
            <a:r>
              <a:rPr lang="en-IN" dirty="0"/>
              <a:t/>
            </a:r>
            <a:br>
              <a:rPr lang="en-IN" dirty="0"/>
            </a:br>
            <a:endParaRPr lang="en-IN" dirty="0"/>
          </a:p>
        </p:txBody>
      </p:sp>
      <p:pic>
        <p:nvPicPr>
          <p:cNvPr id="8194" name="Picture 2" descr="Related imag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40036" y="4423480"/>
            <a:ext cx="3004173" cy="2253130"/>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p:cNvPicPr>
            <a:picLocks noChangeAspect="1"/>
          </p:cNvPicPr>
          <p:nvPr/>
        </p:nvPicPr>
        <p:blipFill>
          <a:blip r:embed="rId3"/>
          <a:stretch>
            <a:fillRect/>
          </a:stretch>
        </p:blipFill>
        <p:spPr>
          <a:xfrm>
            <a:off x="4593913" y="4423480"/>
            <a:ext cx="3004173" cy="2253130"/>
          </a:xfrm>
          <a:prstGeom prst="rect">
            <a:avLst/>
          </a:prstGeom>
        </p:spPr>
      </p:pic>
      <p:pic>
        <p:nvPicPr>
          <p:cNvPr id="8200" name="Picture 8" descr="Image result for stow net"/>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983522" y="4324171"/>
            <a:ext cx="4069772" cy="226463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99204954"/>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b="1" dirty="0">
                <a:solidFill>
                  <a:srgbClr val="FF0000"/>
                </a:solidFill>
              </a:rPr>
              <a:t>Evolution of fishing gears</a:t>
            </a:r>
            <a:endParaRPr lang="en-IN" dirty="0">
              <a:solidFill>
                <a:srgbClr val="FF0000"/>
              </a:solidFill>
            </a:endParaRPr>
          </a:p>
        </p:txBody>
      </p:sp>
      <p:sp>
        <p:nvSpPr>
          <p:cNvPr id="3" name="Content Placeholder 2"/>
          <p:cNvSpPr>
            <a:spLocks noGrp="1"/>
          </p:cNvSpPr>
          <p:nvPr>
            <p:ph idx="1"/>
          </p:nvPr>
        </p:nvSpPr>
        <p:spPr/>
        <p:txBody>
          <a:bodyPr>
            <a:normAutofit/>
          </a:bodyPr>
          <a:lstStyle/>
          <a:p>
            <a:pPr algn="just"/>
            <a:r>
              <a:rPr lang="en-IN" sz="2400" dirty="0" smtClean="0"/>
              <a:t>Trawling </a:t>
            </a:r>
            <a:r>
              <a:rPr lang="en-IN" sz="2400" dirty="0"/>
              <a:t>can be considered as further development of dredges. The desire to operate on wider areas and to catch more fish than was permitted by the maximum length of the frames of dredges led to the development of towing gear like trawls. </a:t>
            </a:r>
            <a:endParaRPr lang="en-IN" sz="2400" dirty="0" smtClean="0"/>
          </a:p>
          <a:p>
            <a:pPr algn="just"/>
            <a:r>
              <a:rPr lang="en-IN" sz="2400" dirty="0" smtClean="0"/>
              <a:t>With </a:t>
            </a:r>
            <a:r>
              <a:rPr lang="en-IN" sz="2400" dirty="0"/>
              <a:t>the advent of </a:t>
            </a:r>
            <a:r>
              <a:rPr lang="en-IN" sz="2400" dirty="0">
                <a:solidFill>
                  <a:srgbClr val="FF0000"/>
                </a:solidFill>
              </a:rPr>
              <a:t>fish detecting devices and other electronic </a:t>
            </a:r>
            <a:r>
              <a:rPr lang="en-IN" sz="2400" dirty="0" err="1">
                <a:solidFill>
                  <a:srgbClr val="FF0000"/>
                </a:solidFill>
              </a:rPr>
              <a:t>equipments</a:t>
            </a:r>
            <a:r>
              <a:rPr lang="en-IN" sz="2400" dirty="0"/>
              <a:t>, mid water trawls were developed to catch pelagic species.</a:t>
            </a:r>
            <a:br>
              <a:rPr lang="en-IN" sz="2400" dirty="0"/>
            </a:br>
            <a:r>
              <a:rPr lang="en-IN" sz="2400" dirty="0"/>
              <a:t/>
            </a:r>
            <a:br>
              <a:rPr lang="en-IN" sz="2400" dirty="0"/>
            </a:br>
            <a:endParaRPr lang="en-IN" sz="2400" dirty="0"/>
          </a:p>
        </p:txBody>
      </p:sp>
      <p:pic>
        <p:nvPicPr>
          <p:cNvPr id="8198" name="Picture 6" descr="Image result for trawl net"/>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453355" y="4206334"/>
            <a:ext cx="6288993" cy="265166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69425987"/>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b="1" dirty="0">
                <a:solidFill>
                  <a:srgbClr val="FF0000"/>
                </a:solidFill>
              </a:rPr>
              <a:t>Evolution of fishing gears</a:t>
            </a:r>
            <a:endParaRPr lang="en-IN" dirty="0">
              <a:solidFill>
                <a:srgbClr val="FF0000"/>
              </a:solidFill>
            </a:endParaRPr>
          </a:p>
        </p:txBody>
      </p:sp>
      <p:sp>
        <p:nvSpPr>
          <p:cNvPr id="3" name="Content Placeholder 2"/>
          <p:cNvSpPr>
            <a:spLocks noGrp="1"/>
          </p:cNvSpPr>
          <p:nvPr>
            <p:ph idx="1"/>
          </p:nvPr>
        </p:nvSpPr>
        <p:spPr/>
        <p:txBody>
          <a:bodyPr>
            <a:normAutofit/>
          </a:bodyPr>
          <a:lstStyle/>
          <a:p>
            <a:pPr algn="just"/>
            <a:r>
              <a:rPr lang="en-IN" sz="2400" dirty="0">
                <a:solidFill>
                  <a:srgbClr val="FF0000"/>
                </a:solidFill>
              </a:rPr>
              <a:t>Seine nets without bags </a:t>
            </a:r>
            <a:r>
              <a:rPr lang="en-IN" sz="2400" dirty="0"/>
              <a:t>have evolved from a net wall, while the </a:t>
            </a:r>
            <a:r>
              <a:rPr lang="en-IN" sz="2400" dirty="0">
                <a:solidFill>
                  <a:srgbClr val="FF0000"/>
                </a:solidFill>
              </a:rPr>
              <a:t>seines with a bag </a:t>
            </a:r>
            <a:r>
              <a:rPr lang="en-IN" sz="2400" dirty="0"/>
              <a:t>developed from a bag net like stow nets. </a:t>
            </a:r>
            <a:endParaRPr lang="en-IN" sz="2400" dirty="0" smtClean="0"/>
          </a:p>
          <a:p>
            <a:pPr algn="just"/>
            <a:r>
              <a:rPr lang="en-IN" sz="2400" dirty="0" smtClean="0"/>
              <a:t>The </a:t>
            </a:r>
            <a:r>
              <a:rPr lang="en-IN" sz="2400" dirty="0"/>
              <a:t>desire to catch the shoaling fishes without allowing them to escape led to the evolution of </a:t>
            </a:r>
            <a:r>
              <a:rPr lang="en-IN" sz="2400" dirty="0">
                <a:solidFill>
                  <a:srgbClr val="FF0000"/>
                </a:solidFill>
              </a:rPr>
              <a:t>surrounding nets</a:t>
            </a:r>
            <a:r>
              <a:rPr lang="en-IN" sz="2400" dirty="0"/>
              <a:t>. </a:t>
            </a:r>
            <a:r>
              <a:rPr lang="en-IN" sz="2400" dirty="0" smtClean="0"/>
              <a:t>These </a:t>
            </a:r>
            <a:r>
              <a:rPr lang="en-IN" sz="2400" dirty="0"/>
              <a:t>gears are designed in such a way that they </a:t>
            </a:r>
            <a:r>
              <a:rPr lang="en-IN" sz="2400" dirty="0">
                <a:solidFill>
                  <a:srgbClr val="FF0000"/>
                </a:solidFill>
              </a:rPr>
              <a:t>surround the fish shoal </a:t>
            </a:r>
            <a:r>
              <a:rPr lang="en-IN" sz="2400" dirty="0"/>
              <a:t>from below as well as sides to prevent their escape in any direction e.g. purse seines. </a:t>
            </a:r>
            <a:endParaRPr lang="en-IN" sz="2400" dirty="0" smtClean="0"/>
          </a:p>
        </p:txBody>
      </p:sp>
      <p:pic>
        <p:nvPicPr>
          <p:cNvPr id="5" name="Picture 4"/>
          <p:cNvPicPr>
            <a:picLocks noChangeAspect="1"/>
          </p:cNvPicPr>
          <p:nvPr/>
        </p:nvPicPr>
        <p:blipFill>
          <a:blip r:embed="rId2"/>
          <a:stretch>
            <a:fillRect/>
          </a:stretch>
        </p:blipFill>
        <p:spPr>
          <a:xfrm>
            <a:off x="130079" y="4632996"/>
            <a:ext cx="3640509" cy="2090833"/>
          </a:xfrm>
          <a:prstGeom prst="rect">
            <a:avLst/>
          </a:prstGeom>
        </p:spPr>
      </p:pic>
      <p:pic>
        <p:nvPicPr>
          <p:cNvPr id="7" name="Picture 6"/>
          <p:cNvPicPr>
            <a:picLocks noChangeAspect="1"/>
          </p:cNvPicPr>
          <p:nvPr/>
        </p:nvPicPr>
        <p:blipFill>
          <a:blip r:embed="rId3"/>
          <a:stretch>
            <a:fillRect/>
          </a:stretch>
        </p:blipFill>
        <p:spPr>
          <a:xfrm>
            <a:off x="8383426" y="4324640"/>
            <a:ext cx="2533360" cy="2533360"/>
          </a:xfrm>
          <a:prstGeom prst="rect">
            <a:avLst/>
          </a:prstGeom>
        </p:spPr>
      </p:pic>
    </p:spTree>
    <p:extLst>
      <p:ext uri="{BB962C8B-B14F-4D97-AF65-F5344CB8AC3E}">
        <p14:creationId xmlns:p14="http://schemas.microsoft.com/office/powerpoint/2010/main" val="364379689"/>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b="1" dirty="0">
                <a:solidFill>
                  <a:srgbClr val="FF0000"/>
                </a:solidFill>
              </a:rPr>
              <a:t>Evolution of fishing gears</a:t>
            </a:r>
            <a:endParaRPr lang="en-IN" dirty="0">
              <a:solidFill>
                <a:srgbClr val="FF0000"/>
              </a:solidFill>
            </a:endParaRPr>
          </a:p>
        </p:txBody>
      </p:sp>
      <p:sp>
        <p:nvSpPr>
          <p:cNvPr id="3" name="Content Placeholder 2"/>
          <p:cNvSpPr>
            <a:spLocks noGrp="1"/>
          </p:cNvSpPr>
          <p:nvPr>
            <p:ph idx="1"/>
          </p:nvPr>
        </p:nvSpPr>
        <p:spPr/>
        <p:txBody>
          <a:bodyPr>
            <a:normAutofit/>
          </a:bodyPr>
          <a:lstStyle/>
          <a:p>
            <a:pPr algn="just"/>
            <a:r>
              <a:rPr lang="en-IN" dirty="0" smtClean="0"/>
              <a:t>On </a:t>
            </a:r>
            <a:r>
              <a:rPr lang="en-IN" dirty="0"/>
              <a:t>the same principle as scoop nets another type of gear called </a:t>
            </a:r>
            <a:r>
              <a:rPr lang="en-IN" dirty="0">
                <a:solidFill>
                  <a:srgbClr val="FF0000"/>
                </a:solidFill>
              </a:rPr>
              <a:t>lift nets </a:t>
            </a:r>
            <a:r>
              <a:rPr lang="en-IN" dirty="0"/>
              <a:t>were developed which are dipped in water and then lifted as soon as the fish have gathered over them. </a:t>
            </a:r>
            <a:endParaRPr lang="en-IN" dirty="0" smtClean="0"/>
          </a:p>
          <a:p>
            <a:pPr algn="just"/>
            <a:r>
              <a:rPr lang="en-IN" dirty="0" smtClean="0"/>
              <a:t>Contrary </a:t>
            </a:r>
            <a:r>
              <a:rPr lang="en-IN" dirty="0"/>
              <a:t>to the lift nets, certain gears called falling gears secure their catch from above. </a:t>
            </a:r>
            <a:endParaRPr lang="en-IN" dirty="0" smtClean="0"/>
          </a:p>
        </p:txBody>
      </p:sp>
      <p:pic>
        <p:nvPicPr>
          <p:cNvPr id="9222" name="Picture 6" descr="Image result for lift net"/>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992778" y="4094874"/>
            <a:ext cx="4544613" cy="276312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158243259"/>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b="1" dirty="0">
                <a:solidFill>
                  <a:srgbClr val="FF0000"/>
                </a:solidFill>
              </a:rPr>
              <a:t>Evolution of fishing gears</a:t>
            </a:r>
            <a:endParaRPr lang="en-IN" dirty="0">
              <a:solidFill>
                <a:srgbClr val="FF0000"/>
              </a:solidFill>
            </a:endParaRPr>
          </a:p>
        </p:txBody>
      </p:sp>
      <p:sp>
        <p:nvSpPr>
          <p:cNvPr id="3" name="Content Placeholder 2"/>
          <p:cNvSpPr>
            <a:spLocks noGrp="1"/>
          </p:cNvSpPr>
          <p:nvPr>
            <p:ph idx="1"/>
          </p:nvPr>
        </p:nvSpPr>
        <p:spPr/>
        <p:txBody>
          <a:bodyPr>
            <a:normAutofit/>
          </a:bodyPr>
          <a:lstStyle/>
          <a:p>
            <a:pPr algn="just"/>
            <a:r>
              <a:rPr lang="en-IN" dirty="0" smtClean="0"/>
              <a:t>Gears </a:t>
            </a:r>
            <a:r>
              <a:rPr lang="en-IN" dirty="0"/>
              <a:t>have been developed to catch </a:t>
            </a:r>
            <a:r>
              <a:rPr lang="en-IN" dirty="0">
                <a:solidFill>
                  <a:srgbClr val="FF0000"/>
                </a:solidFill>
              </a:rPr>
              <a:t>high individual value fish </a:t>
            </a:r>
            <a:r>
              <a:rPr lang="en-IN" dirty="0"/>
              <a:t>without causing damage to them using the principle of gilling e.g. gill nets. </a:t>
            </a:r>
            <a:endParaRPr lang="en-IN" dirty="0" smtClean="0"/>
          </a:p>
          <a:p>
            <a:pPr algn="just"/>
            <a:r>
              <a:rPr lang="en-IN" dirty="0" smtClean="0"/>
              <a:t>Idea </a:t>
            </a:r>
            <a:r>
              <a:rPr lang="en-IN" dirty="0"/>
              <a:t>of catching fish by entangling them in water plants in earlier days led to the development of present day </a:t>
            </a:r>
            <a:r>
              <a:rPr lang="en-IN" dirty="0">
                <a:solidFill>
                  <a:srgbClr val="FF0000"/>
                </a:solidFill>
              </a:rPr>
              <a:t>entangling nets </a:t>
            </a:r>
            <a:r>
              <a:rPr lang="en-IN" dirty="0"/>
              <a:t>like single, double, or triple walled (trammel) tangle nets.</a:t>
            </a:r>
          </a:p>
        </p:txBody>
      </p:sp>
      <p:pic>
        <p:nvPicPr>
          <p:cNvPr id="1026" name="Picture 2" descr="Gillnets fishing gear - Marine Stewardship Council | Marine ..."/>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52129" y="4154997"/>
            <a:ext cx="4450608" cy="2503467"/>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THE WIKI BIBLE PROJECT / Fishing in the Bible and the Ancient Near ..."/>
          <p:cNvPicPr>
            <a:picLocks noChangeAspect="1" noChangeArrowheads="1"/>
          </p:cNvPicPr>
          <p:nvPr/>
        </p:nvPicPr>
        <p:blipFill rotWithShape="1">
          <a:blip r:embed="rId3">
            <a:extLst>
              <a:ext uri="{28A0092B-C50C-407E-A947-70E740481C1C}">
                <a14:useLocalDpi xmlns:a14="http://schemas.microsoft.com/office/drawing/2010/main" val="0"/>
              </a:ext>
            </a:extLst>
          </a:blip>
          <a:srcRect b="11392"/>
          <a:stretch/>
        </p:blipFill>
        <p:spPr bwMode="auto">
          <a:xfrm>
            <a:off x="7511753" y="4154997"/>
            <a:ext cx="3429577" cy="246934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09143612"/>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sp>
        <p:nvSpPr>
          <p:cNvPr id="3" name="Content Placeholder 2"/>
          <p:cNvSpPr>
            <a:spLocks noGrp="1"/>
          </p:cNvSpPr>
          <p:nvPr>
            <p:ph idx="1"/>
          </p:nvPr>
        </p:nvSpPr>
        <p:spPr/>
        <p:txBody>
          <a:bodyPr/>
          <a:lstStyle/>
          <a:p>
            <a:pPr marL="0" indent="0" algn="ctr">
              <a:buNone/>
            </a:pPr>
            <a:endParaRPr lang="en-IN" dirty="0" smtClean="0"/>
          </a:p>
          <a:p>
            <a:pPr marL="0" indent="0" algn="ctr">
              <a:buNone/>
            </a:pPr>
            <a:endParaRPr lang="en-IN" dirty="0"/>
          </a:p>
          <a:p>
            <a:pPr marL="0" indent="0" algn="ctr">
              <a:buNone/>
            </a:pPr>
            <a:endParaRPr lang="en-IN" dirty="0" smtClean="0"/>
          </a:p>
          <a:p>
            <a:pPr marL="0" indent="0" algn="ctr">
              <a:buNone/>
            </a:pPr>
            <a:r>
              <a:rPr lang="en-IN" sz="4800" dirty="0" smtClean="0"/>
              <a:t>Thank You</a:t>
            </a:r>
            <a:endParaRPr lang="en-IN" sz="4800" dirty="0"/>
          </a:p>
        </p:txBody>
      </p:sp>
    </p:spTree>
    <p:extLst>
      <p:ext uri="{BB962C8B-B14F-4D97-AF65-F5344CB8AC3E}">
        <p14:creationId xmlns:p14="http://schemas.microsoft.com/office/powerpoint/2010/main" val="732909411"/>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134</TotalTime>
  <Words>860</Words>
  <Application>Microsoft Office PowerPoint</Application>
  <PresentationFormat>Widescreen</PresentationFormat>
  <Paragraphs>65</Paragraphs>
  <Slides>20</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20</vt:i4>
      </vt:variant>
    </vt:vector>
  </HeadingPairs>
  <TitlesOfParts>
    <vt:vector size="24" baseType="lpstr">
      <vt:lpstr>Arial</vt:lpstr>
      <vt:lpstr>Calibri</vt:lpstr>
      <vt:lpstr>Calibri Light</vt:lpstr>
      <vt:lpstr>Office Theme</vt:lpstr>
      <vt:lpstr>Evolution of fishing gears</vt:lpstr>
      <vt:lpstr>Evolution of fishing gears</vt:lpstr>
      <vt:lpstr>Evolution of fishing gears</vt:lpstr>
      <vt:lpstr>Evolution of fishing gears</vt:lpstr>
      <vt:lpstr>Evolution of fishing gears</vt:lpstr>
      <vt:lpstr>Evolution of fishing gears</vt:lpstr>
      <vt:lpstr>Evolution of fishing gears</vt:lpstr>
      <vt:lpstr>Evolution of fishing gears</vt:lpstr>
      <vt:lpstr>Evolution of fishing gears</vt:lpstr>
      <vt:lpstr>Evolution of fishing gears</vt:lpstr>
      <vt:lpstr>Evolution of fishing gears</vt:lpstr>
      <vt:lpstr>Evolution of fishing gears</vt:lpstr>
      <vt:lpstr>Evolution of fishing gears</vt:lpstr>
      <vt:lpstr>Evolution of fishing gears</vt:lpstr>
      <vt:lpstr>Evolution of fishing gears</vt:lpstr>
      <vt:lpstr>Evolution of fishing gears</vt:lpstr>
      <vt:lpstr>Evolution of fishing gears</vt:lpstr>
      <vt:lpstr>Evolution of fishing gears</vt:lpstr>
      <vt:lpstr>Evolution of fishing gears</vt:lpstr>
      <vt:lpstr>PowerPoint Presentation</vt:lpstr>
    </vt:vector>
  </TitlesOfParts>
  <Company>HP</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Evolution of fishing gears</dc:title>
  <dc:creator>HP</dc:creator>
  <cp:lastModifiedBy>HP</cp:lastModifiedBy>
  <cp:revision>13</cp:revision>
  <dcterms:created xsi:type="dcterms:W3CDTF">2020-07-20T06:55:53Z</dcterms:created>
  <dcterms:modified xsi:type="dcterms:W3CDTF">2020-07-21T05:49:03Z</dcterms:modified>
</cp:coreProperties>
</file>