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73"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18" d="100"/>
          <a:sy n="118" d="100"/>
        </p:scale>
        <p:origin x="-276"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8CB74A-F0C8-4824-925F-CDC177FDB5A4}"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8F79C-2262-4B86-AA5F-0461A8700757}" type="slidenum">
              <a:rPr lang="en-US" smtClean="0"/>
              <a:t>‹#›</a:t>
            </a:fld>
            <a:endParaRPr lang="en-US"/>
          </a:p>
        </p:txBody>
      </p:sp>
    </p:spTree>
    <p:extLst>
      <p:ext uri="{BB962C8B-B14F-4D97-AF65-F5344CB8AC3E}">
        <p14:creationId xmlns:p14="http://schemas.microsoft.com/office/powerpoint/2010/main" val="4027544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8CB74A-F0C8-4824-925F-CDC177FDB5A4}"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8F79C-2262-4B86-AA5F-0461A8700757}" type="slidenum">
              <a:rPr lang="en-US" smtClean="0"/>
              <a:t>‹#›</a:t>
            </a:fld>
            <a:endParaRPr lang="en-US"/>
          </a:p>
        </p:txBody>
      </p:sp>
    </p:spTree>
    <p:extLst>
      <p:ext uri="{BB962C8B-B14F-4D97-AF65-F5344CB8AC3E}">
        <p14:creationId xmlns:p14="http://schemas.microsoft.com/office/powerpoint/2010/main" val="2932291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18CB74A-F0C8-4824-925F-CDC177FDB5A4}"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8F79C-2262-4B86-AA5F-0461A8700757}" type="slidenum">
              <a:rPr lang="en-US" smtClean="0"/>
              <a:t>‹#›</a:t>
            </a:fld>
            <a:endParaRPr lang="en-US"/>
          </a:p>
        </p:txBody>
      </p:sp>
    </p:spTree>
    <p:extLst>
      <p:ext uri="{BB962C8B-B14F-4D97-AF65-F5344CB8AC3E}">
        <p14:creationId xmlns:p14="http://schemas.microsoft.com/office/powerpoint/2010/main" val="2784271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18CB74A-F0C8-4824-925F-CDC177FDB5A4}"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8F79C-2262-4B86-AA5F-0461A870075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24463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8CB74A-F0C8-4824-925F-CDC177FDB5A4}"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8F79C-2262-4B86-AA5F-0461A8700757}" type="slidenum">
              <a:rPr lang="en-US" smtClean="0"/>
              <a:t>‹#›</a:t>
            </a:fld>
            <a:endParaRPr lang="en-US"/>
          </a:p>
        </p:txBody>
      </p:sp>
    </p:spTree>
    <p:extLst>
      <p:ext uri="{BB962C8B-B14F-4D97-AF65-F5344CB8AC3E}">
        <p14:creationId xmlns:p14="http://schemas.microsoft.com/office/powerpoint/2010/main" val="3240659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18CB74A-F0C8-4824-925F-CDC177FDB5A4}" type="datetimeFigureOut">
              <a:rPr lang="en-US" smtClean="0"/>
              <a:t>6/19/2020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8F79C-2262-4B86-AA5F-0461A8700757}" type="slidenum">
              <a:rPr lang="en-US" smtClean="0"/>
              <a:t>‹#›</a:t>
            </a:fld>
            <a:endParaRPr lang="en-US"/>
          </a:p>
        </p:txBody>
      </p:sp>
    </p:spTree>
    <p:extLst>
      <p:ext uri="{BB962C8B-B14F-4D97-AF65-F5344CB8AC3E}">
        <p14:creationId xmlns:p14="http://schemas.microsoft.com/office/powerpoint/2010/main" val="553222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18CB74A-F0C8-4824-925F-CDC177FDB5A4}" type="datetimeFigureOut">
              <a:rPr lang="en-US" smtClean="0"/>
              <a:t>6/19/2020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8F79C-2262-4B86-AA5F-0461A8700757}" type="slidenum">
              <a:rPr lang="en-US" smtClean="0"/>
              <a:t>‹#›</a:t>
            </a:fld>
            <a:endParaRPr lang="en-US"/>
          </a:p>
        </p:txBody>
      </p:sp>
    </p:spTree>
    <p:extLst>
      <p:ext uri="{BB962C8B-B14F-4D97-AF65-F5344CB8AC3E}">
        <p14:creationId xmlns:p14="http://schemas.microsoft.com/office/powerpoint/2010/main" val="1994072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8CB74A-F0C8-4824-925F-CDC177FDB5A4}"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8F79C-2262-4B86-AA5F-0461A8700757}" type="slidenum">
              <a:rPr lang="en-US" smtClean="0"/>
              <a:t>‹#›</a:t>
            </a:fld>
            <a:endParaRPr lang="en-US"/>
          </a:p>
        </p:txBody>
      </p:sp>
    </p:spTree>
    <p:extLst>
      <p:ext uri="{BB962C8B-B14F-4D97-AF65-F5344CB8AC3E}">
        <p14:creationId xmlns:p14="http://schemas.microsoft.com/office/powerpoint/2010/main" val="1041850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8CB74A-F0C8-4824-925F-CDC177FDB5A4}"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8F79C-2262-4B86-AA5F-0461A8700757}" type="slidenum">
              <a:rPr lang="en-US" smtClean="0"/>
              <a:t>‹#›</a:t>
            </a:fld>
            <a:endParaRPr lang="en-US"/>
          </a:p>
        </p:txBody>
      </p:sp>
    </p:spTree>
    <p:extLst>
      <p:ext uri="{BB962C8B-B14F-4D97-AF65-F5344CB8AC3E}">
        <p14:creationId xmlns:p14="http://schemas.microsoft.com/office/powerpoint/2010/main" val="1202766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18CB74A-F0C8-4824-925F-CDC177FDB5A4}"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8F79C-2262-4B86-AA5F-0461A8700757}" type="slidenum">
              <a:rPr lang="en-US" smtClean="0"/>
              <a:t>‹#›</a:t>
            </a:fld>
            <a:endParaRPr lang="en-US"/>
          </a:p>
        </p:txBody>
      </p:sp>
    </p:spTree>
    <p:extLst>
      <p:ext uri="{BB962C8B-B14F-4D97-AF65-F5344CB8AC3E}">
        <p14:creationId xmlns:p14="http://schemas.microsoft.com/office/powerpoint/2010/main" val="2916381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8CB74A-F0C8-4824-925F-CDC177FDB5A4}"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8F79C-2262-4B86-AA5F-0461A8700757}" type="slidenum">
              <a:rPr lang="en-US" smtClean="0"/>
              <a:t>‹#›</a:t>
            </a:fld>
            <a:endParaRPr lang="en-US"/>
          </a:p>
        </p:txBody>
      </p:sp>
    </p:spTree>
    <p:extLst>
      <p:ext uri="{BB962C8B-B14F-4D97-AF65-F5344CB8AC3E}">
        <p14:creationId xmlns:p14="http://schemas.microsoft.com/office/powerpoint/2010/main" val="2392913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8CB74A-F0C8-4824-925F-CDC177FDB5A4}"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8F79C-2262-4B86-AA5F-0461A8700757}" type="slidenum">
              <a:rPr lang="en-US" smtClean="0"/>
              <a:t>‹#›</a:t>
            </a:fld>
            <a:endParaRPr lang="en-US"/>
          </a:p>
        </p:txBody>
      </p:sp>
    </p:spTree>
    <p:extLst>
      <p:ext uri="{BB962C8B-B14F-4D97-AF65-F5344CB8AC3E}">
        <p14:creationId xmlns:p14="http://schemas.microsoft.com/office/powerpoint/2010/main" val="251858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8CB74A-F0C8-4824-925F-CDC177FDB5A4}" type="datetimeFigureOut">
              <a:rPr lang="en-US" smtClean="0"/>
              <a:t>6/19/2020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78F79C-2262-4B86-AA5F-0461A8700757}" type="slidenum">
              <a:rPr lang="en-US" smtClean="0"/>
              <a:t>‹#›</a:t>
            </a:fld>
            <a:endParaRPr lang="en-US"/>
          </a:p>
        </p:txBody>
      </p:sp>
    </p:spTree>
    <p:extLst>
      <p:ext uri="{BB962C8B-B14F-4D97-AF65-F5344CB8AC3E}">
        <p14:creationId xmlns:p14="http://schemas.microsoft.com/office/powerpoint/2010/main" val="354710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18CB74A-F0C8-4824-925F-CDC177FDB5A4}" type="datetimeFigureOut">
              <a:rPr lang="en-US" smtClean="0"/>
              <a:t>6/19/2020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E78F79C-2262-4B86-AA5F-0461A8700757}" type="slidenum">
              <a:rPr lang="en-US" smtClean="0"/>
              <a:t>‹#›</a:t>
            </a:fld>
            <a:endParaRPr lang="en-US"/>
          </a:p>
        </p:txBody>
      </p:sp>
    </p:spTree>
    <p:extLst>
      <p:ext uri="{BB962C8B-B14F-4D97-AF65-F5344CB8AC3E}">
        <p14:creationId xmlns:p14="http://schemas.microsoft.com/office/powerpoint/2010/main" val="2692940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18CB74A-F0C8-4824-925F-CDC177FDB5A4}" type="datetimeFigureOut">
              <a:rPr lang="en-US" smtClean="0"/>
              <a:t>6/19/2020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E78F79C-2262-4B86-AA5F-0461A8700757}" type="slidenum">
              <a:rPr lang="en-US" smtClean="0"/>
              <a:t>‹#›</a:t>
            </a:fld>
            <a:endParaRPr lang="en-US"/>
          </a:p>
        </p:txBody>
      </p:sp>
    </p:spTree>
    <p:extLst>
      <p:ext uri="{BB962C8B-B14F-4D97-AF65-F5344CB8AC3E}">
        <p14:creationId xmlns:p14="http://schemas.microsoft.com/office/powerpoint/2010/main" val="2185229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C18CB74A-F0C8-4824-925F-CDC177FDB5A4}" type="datetimeFigureOut">
              <a:rPr lang="en-US" smtClean="0"/>
              <a:t>6/19/2020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E78F79C-2262-4B86-AA5F-0461A8700757}" type="slidenum">
              <a:rPr lang="en-US" smtClean="0"/>
              <a:t>‹#›</a:t>
            </a:fld>
            <a:endParaRPr lang="en-US"/>
          </a:p>
        </p:txBody>
      </p:sp>
    </p:spTree>
    <p:extLst>
      <p:ext uri="{BB962C8B-B14F-4D97-AF65-F5344CB8AC3E}">
        <p14:creationId xmlns:p14="http://schemas.microsoft.com/office/powerpoint/2010/main" val="197465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8CB74A-F0C8-4824-925F-CDC177FDB5A4}"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8F79C-2262-4B86-AA5F-0461A8700757}" type="slidenum">
              <a:rPr lang="en-US" smtClean="0"/>
              <a:t>‹#›</a:t>
            </a:fld>
            <a:endParaRPr lang="en-US"/>
          </a:p>
        </p:txBody>
      </p:sp>
    </p:spTree>
    <p:extLst>
      <p:ext uri="{BB962C8B-B14F-4D97-AF65-F5344CB8AC3E}">
        <p14:creationId xmlns:p14="http://schemas.microsoft.com/office/powerpoint/2010/main" val="1051815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18CB74A-F0C8-4824-925F-CDC177FDB5A4}" type="datetimeFigureOut">
              <a:rPr lang="en-US" smtClean="0"/>
              <a:t>6/19/2020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E78F79C-2262-4B86-AA5F-0461A8700757}" type="slidenum">
              <a:rPr lang="en-US" smtClean="0"/>
              <a:t>‹#›</a:t>
            </a:fld>
            <a:endParaRPr lang="en-US"/>
          </a:p>
        </p:txBody>
      </p:sp>
    </p:spTree>
    <p:extLst>
      <p:ext uri="{BB962C8B-B14F-4D97-AF65-F5344CB8AC3E}">
        <p14:creationId xmlns:p14="http://schemas.microsoft.com/office/powerpoint/2010/main" val="991882500"/>
      </p:ext>
    </p:extLst>
  </p:cSld>
  <p:clrMap bg1="dk1" tx1="lt1" bg2="dk2" tx2="lt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 id="214748374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215" y="1860732"/>
            <a:ext cx="11200629" cy="1400530"/>
          </a:xfrm>
        </p:spPr>
        <p:txBody>
          <a:bodyPr/>
          <a:lstStyle/>
          <a:p>
            <a:r>
              <a:rPr lang="en-US" b="1" dirty="0"/>
              <a:t>FISH HARVESTING, HANDLING AND </a:t>
            </a:r>
            <a:r>
              <a:rPr lang="en-US" b="1" dirty="0" smtClean="0"/>
              <a:t>TRANSPORTATION; CLASSIFICATION</a:t>
            </a:r>
            <a:endParaRPr lang="en-IN" dirty="0"/>
          </a:p>
        </p:txBody>
      </p:sp>
    </p:spTree>
    <p:extLst>
      <p:ext uri="{BB962C8B-B14F-4D97-AF65-F5344CB8AC3E}">
        <p14:creationId xmlns:p14="http://schemas.microsoft.com/office/powerpoint/2010/main" val="284655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319E936-E0B7-4927-B4A6-2B94B5984598}"/>
              </a:ext>
            </a:extLst>
          </p:cNvPr>
          <p:cNvSpPr>
            <a:spLocks noGrp="1"/>
          </p:cNvSpPr>
          <p:nvPr>
            <p:ph idx="1"/>
          </p:nvPr>
        </p:nvSpPr>
        <p:spPr>
          <a:xfrm>
            <a:off x="838200" y="516194"/>
            <a:ext cx="10515600" cy="5660769"/>
          </a:xfrm>
        </p:spPr>
        <p:txBody>
          <a:bodyPr>
            <a:normAutofit/>
          </a:bodyPr>
          <a:lstStyle/>
          <a:p>
            <a:pPr marL="457200" indent="-352425">
              <a:tabLst>
                <a:tab pos="457200" algn="l"/>
              </a:tabLst>
            </a:pPr>
            <a:r>
              <a:rPr lang="en-US" dirty="0"/>
              <a:t>For harvested fish, the general handling practices after capture are:</a:t>
            </a:r>
            <a:br>
              <a:rPr lang="en-US" dirty="0"/>
            </a:br>
            <a:endParaRPr lang="en-US" dirty="0"/>
          </a:p>
          <a:p>
            <a:pPr marL="1208088" indent="-514350">
              <a:buFont typeface="+mj-lt"/>
              <a:buAutoNum type="alphaLcPeriod"/>
            </a:pPr>
            <a:r>
              <a:rPr lang="en-US" dirty="0"/>
              <a:t>Transferring catch from gear to vessel,</a:t>
            </a:r>
          </a:p>
          <a:p>
            <a:pPr marL="1208088" indent="-514350">
              <a:buFont typeface="+mj-lt"/>
              <a:buAutoNum type="alphaLcPeriod"/>
            </a:pPr>
            <a:r>
              <a:rPr lang="en-US" dirty="0"/>
              <a:t>Washing/Sorting,</a:t>
            </a:r>
          </a:p>
          <a:p>
            <a:pPr marL="1208088" indent="-514350">
              <a:buFont typeface="+mj-lt"/>
              <a:buAutoNum type="alphaLcPeriod"/>
            </a:pPr>
            <a:r>
              <a:rPr lang="en-US" dirty="0"/>
              <a:t>Bleeding/gutting,</a:t>
            </a:r>
          </a:p>
          <a:p>
            <a:pPr marL="1208088" indent="-514350">
              <a:buFont typeface="+mj-lt"/>
              <a:buAutoNum type="alphaLcPeriod"/>
            </a:pPr>
            <a:r>
              <a:rPr lang="en-US" dirty="0"/>
              <a:t>Chilling,</a:t>
            </a:r>
          </a:p>
          <a:p>
            <a:pPr marL="1208088" indent="-514350">
              <a:buFont typeface="+mj-lt"/>
              <a:buAutoNum type="alphaLcPeriod"/>
            </a:pPr>
            <a:r>
              <a:rPr lang="en-US" dirty="0"/>
              <a:t>Chilled storage and unloading, </a:t>
            </a:r>
          </a:p>
          <a:p>
            <a:pPr marL="457200" indent="0">
              <a:buNone/>
            </a:pPr>
            <a:r>
              <a:rPr lang="en-US" dirty="0"/>
              <a:t/>
            </a:r>
            <a:br>
              <a:rPr lang="en-US" dirty="0"/>
            </a:br>
            <a:r>
              <a:rPr lang="en-US" dirty="0"/>
              <a:t>The most important factors to be considered in the initial handling and transport are the temperature, duration of storage/ transport and the hygiene in all respects including that of the handlers. </a:t>
            </a:r>
            <a:br>
              <a:rPr lang="en-US" dirty="0"/>
            </a:br>
            <a:endParaRPr lang="en-US" dirty="0"/>
          </a:p>
        </p:txBody>
      </p:sp>
    </p:spTree>
    <p:extLst>
      <p:ext uri="{BB962C8B-B14F-4D97-AF65-F5344CB8AC3E}">
        <p14:creationId xmlns:p14="http://schemas.microsoft.com/office/powerpoint/2010/main" val="1163220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BF86F9D-63FB-4541-871B-6CD628E2BCE0}"/>
              </a:ext>
            </a:extLst>
          </p:cNvPr>
          <p:cNvSpPr>
            <a:spLocks noGrp="1"/>
          </p:cNvSpPr>
          <p:nvPr>
            <p:ph idx="1"/>
          </p:nvPr>
        </p:nvSpPr>
        <p:spPr>
          <a:xfrm>
            <a:off x="838200" y="752168"/>
            <a:ext cx="10515600" cy="5424795"/>
          </a:xfrm>
        </p:spPr>
        <p:txBody>
          <a:bodyPr>
            <a:normAutofit/>
          </a:bodyPr>
          <a:lstStyle/>
          <a:p>
            <a:r>
              <a:rPr lang="en-US" b="1" i="1" dirty="0"/>
              <a:t>Washing and sorting of fish</a:t>
            </a:r>
            <a:br>
              <a:rPr lang="en-US" b="1" i="1" dirty="0"/>
            </a:br>
            <a:r>
              <a:rPr lang="en-US" dirty="0"/>
              <a:t>The harvested fish should be washed well with potable water to free it from dirt and other extraneous matter. Slime accumulating on the skin surface of dying fish is a protection mechanism against harmful conditions. </a:t>
            </a:r>
          </a:p>
          <a:p>
            <a:r>
              <a:rPr lang="en-US" b="1" dirty="0"/>
              <a:t>Dressing</a:t>
            </a:r>
            <a:r>
              <a:rPr lang="en-US" b="1" i="1" dirty="0"/>
              <a:t/>
            </a:r>
            <a:br>
              <a:rPr lang="en-US" b="1" i="1" dirty="0"/>
            </a:br>
            <a:r>
              <a:rPr lang="en-US" dirty="0" err="1"/>
              <a:t>Dressing</a:t>
            </a:r>
            <a:r>
              <a:rPr lang="en-US" dirty="0"/>
              <a:t> operations of the catch include </a:t>
            </a:r>
            <a:r>
              <a:rPr lang="en-US" b="1" dirty="0" err="1"/>
              <a:t>deheading</a:t>
            </a:r>
            <a:r>
              <a:rPr lang="en-US" b="1" dirty="0"/>
              <a:t>, bleeding and gutting. </a:t>
            </a:r>
            <a:r>
              <a:rPr lang="en-US" dirty="0"/>
              <a:t>This has to be carried out as fast as possible without significant bacterial contamination. Gills and viscera </a:t>
            </a:r>
            <a:r>
              <a:rPr lang="en-US" dirty="0" err="1"/>
              <a:t>harbour</a:t>
            </a:r>
            <a:r>
              <a:rPr lang="en-US" dirty="0"/>
              <a:t> several</a:t>
            </a:r>
            <a:br>
              <a:rPr lang="en-US" dirty="0"/>
            </a:br>
            <a:r>
              <a:rPr lang="en-US" dirty="0"/>
              <a:t>spoilage bacteria in large number. Therefore, it is advisable to remove the gills and viscera before the fish is preserved and stored. </a:t>
            </a:r>
            <a:br>
              <a:rPr lang="en-US" dirty="0"/>
            </a:br>
            <a:endParaRPr lang="en-US" dirty="0"/>
          </a:p>
        </p:txBody>
      </p:sp>
    </p:spTree>
    <p:extLst>
      <p:ext uri="{BB962C8B-B14F-4D97-AF65-F5344CB8AC3E}">
        <p14:creationId xmlns:p14="http://schemas.microsoft.com/office/powerpoint/2010/main" val="4030712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C12DA06-6AAE-43B9-8868-7915D5F63D46}"/>
              </a:ext>
            </a:extLst>
          </p:cNvPr>
          <p:cNvSpPr>
            <a:spLocks noGrp="1"/>
          </p:cNvSpPr>
          <p:nvPr>
            <p:ph idx="1"/>
          </p:nvPr>
        </p:nvSpPr>
        <p:spPr>
          <a:xfrm>
            <a:off x="838200" y="324465"/>
            <a:ext cx="10515600" cy="6223819"/>
          </a:xfrm>
        </p:spPr>
        <p:txBody>
          <a:bodyPr>
            <a:normAutofit/>
          </a:bodyPr>
          <a:lstStyle/>
          <a:p>
            <a:r>
              <a:rPr lang="en-US" b="1" dirty="0" err="1"/>
              <a:t>Deheading</a:t>
            </a:r>
            <a:r>
              <a:rPr lang="en-US" b="1" i="1" dirty="0"/>
              <a:t/>
            </a:r>
            <a:br>
              <a:rPr lang="en-US" b="1" i="1" dirty="0"/>
            </a:br>
            <a:r>
              <a:rPr lang="en-US" dirty="0"/>
              <a:t>The head constitutes 10-20% of the total fish weight and it is cut off as an inedible part. </a:t>
            </a:r>
          </a:p>
          <a:p>
            <a:r>
              <a:rPr lang="en-US" b="1" dirty="0"/>
              <a:t>Bleeding</a:t>
            </a:r>
            <a:r>
              <a:rPr lang="en-US" b="1" i="1" dirty="0"/>
              <a:t/>
            </a:r>
            <a:br>
              <a:rPr lang="en-US" b="1" i="1" dirty="0"/>
            </a:br>
            <a:r>
              <a:rPr lang="en-US" dirty="0"/>
              <a:t>When fish dies, the blood in the fish can clot and turn black or brown in color adversely affecting the color and appearance of the meat. Therefore bleeding is done. Slitting the throat followed by hanging the fish by tail or slitting the throat and immersing in cold water are the methods for bleeding. </a:t>
            </a:r>
          </a:p>
          <a:p>
            <a:r>
              <a:rPr lang="en-US" b="1" dirty="0"/>
              <a:t>Gutting</a:t>
            </a:r>
            <a:r>
              <a:rPr lang="en-US" b="1" i="1" dirty="0"/>
              <a:t/>
            </a:r>
            <a:br>
              <a:rPr lang="en-US" b="1" i="1" dirty="0"/>
            </a:br>
            <a:r>
              <a:rPr lang="en-US" dirty="0" err="1"/>
              <a:t>Gutting</a:t>
            </a:r>
            <a:r>
              <a:rPr lang="en-US" dirty="0"/>
              <a:t> consists of cutting down the belly (fish may be </a:t>
            </a:r>
            <a:r>
              <a:rPr lang="en-US" dirty="0" err="1"/>
              <a:t>deheaded</a:t>
            </a:r>
            <a:r>
              <a:rPr lang="en-US" dirty="0"/>
              <a:t> or not), removal of internal organs, and, optionally, cleaning the body</a:t>
            </a:r>
            <a:br>
              <a:rPr lang="en-US" dirty="0"/>
            </a:br>
            <a:r>
              <a:rPr lang="en-US" dirty="0"/>
              <a:t>cavity of the peritoneum, kidney tissue and blood. </a:t>
            </a:r>
            <a:br>
              <a:rPr lang="en-US" dirty="0"/>
            </a:br>
            <a:r>
              <a:rPr lang="en-US" dirty="0"/>
              <a:t/>
            </a:r>
            <a:br>
              <a:rPr lang="en-US" dirty="0"/>
            </a:br>
            <a:endParaRPr lang="en-US" dirty="0"/>
          </a:p>
        </p:txBody>
      </p:sp>
    </p:spTree>
    <p:extLst>
      <p:ext uri="{BB962C8B-B14F-4D97-AF65-F5344CB8AC3E}">
        <p14:creationId xmlns:p14="http://schemas.microsoft.com/office/powerpoint/2010/main" val="67158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36FB99B-1F06-4372-BFA1-B693E8674EFD}"/>
              </a:ext>
            </a:extLst>
          </p:cNvPr>
          <p:cNvSpPr>
            <a:spLocks noGrp="1"/>
          </p:cNvSpPr>
          <p:nvPr>
            <p:ph idx="1"/>
          </p:nvPr>
        </p:nvSpPr>
        <p:spPr>
          <a:xfrm>
            <a:off x="838200" y="619432"/>
            <a:ext cx="10515600" cy="5557531"/>
          </a:xfrm>
        </p:spPr>
        <p:txBody>
          <a:bodyPr>
            <a:normAutofit/>
          </a:bodyPr>
          <a:lstStyle/>
          <a:p>
            <a:r>
              <a:rPr lang="en-US" sz="2100" b="1" dirty="0"/>
              <a:t>Chilling and storage</a:t>
            </a:r>
          </a:p>
          <a:p>
            <a:pPr marL="398463" indent="0">
              <a:buNone/>
            </a:pPr>
            <a:r>
              <a:rPr lang="en-US" sz="2100" dirty="0"/>
              <a:t>Decreasing the temperature of the fish to about 0°C slows down the microbiological, chemical and biochemical decomposition processes and extends fish stability. The most common means of chilling is by the use of ice.</a:t>
            </a:r>
          </a:p>
          <a:p>
            <a:r>
              <a:rPr lang="en-US" sz="2100" b="1" dirty="0"/>
              <a:t>Fish spoil more quickly if:</a:t>
            </a:r>
            <a:r>
              <a:rPr lang="en-US" sz="2100" dirty="0"/>
              <a:t/>
            </a:r>
            <a:br>
              <a:rPr lang="en-US" sz="2100" dirty="0"/>
            </a:br>
            <a:r>
              <a:rPr lang="en-US" sz="2100" dirty="0"/>
              <a:t>      </a:t>
            </a:r>
          </a:p>
          <a:p>
            <a:pPr marL="1208088" indent="-514350">
              <a:buFont typeface="+mj-lt"/>
              <a:buAutoNum type="alphaLcPeriod"/>
            </a:pPr>
            <a:r>
              <a:rPr lang="en-US" sz="2100" dirty="0"/>
              <a:t>It has struggled for long in the net or inboard, than a fish, which is killed quickly.</a:t>
            </a:r>
          </a:p>
          <a:p>
            <a:pPr marL="1208088" indent="-514350">
              <a:buFont typeface="+mj-lt"/>
              <a:buAutoNum type="alphaLcPeriod"/>
            </a:pPr>
            <a:r>
              <a:rPr lang="en-US" sz="2100" dirty="0"/>
              <a:t>Its stomach is full while catching,</a:t>
            </a:r>
          </a:p>
          <a:p>
            <a:pPr marL="1208088" indent="-514350">
              <a:buFont typeface="+mj-lt"/>
              <a:buAutoNum type="alphaLcPeriod"/>
            </a:pPr>
            <a:r>
              <a:rPr lang="en-US" sz="2100" dirty="0"/>
              <a:t>It is bruised while catching or handling </a:t>
            </a:r>
            <a:br>
              <a:rPr lang="en-US" sz="2100" dirty="0"/>
            </a:br>
            <a:r>
              <a:rPr lang="en-US" dirty="0"/>
              <a:t/>
            </a:r>
            <a:br>
              <a:rPr lang="en-US" dirty="0"/>
            </a:br>
            <a:r>
              <a:rPr lang="en-US" dirty="0"/>
              <a:t/>
            </a:r>
            <a:br>
              <a:rPr lang="en-US" dirty="0"/>
            </a:br>
            <a:r>
              <a:rPr lang="en-US" dirty="0"/>
              <a:t> </a:t>
            </a:r>
            <a:br>
              <a:rPr lang="en-US" dirty="0"/>
            </a:br>
            <a:endParaRPr lang="en-US" dirty="0"/>
          </a:p>
        </p:txBody>
      </p:sp>
    </p:spTree>
    <p:extLst>
      <p:ext uri="{BB962C8B-B14F-4D97-AF65-F5344CB8AC3E}">
        <p14:creationId xmlns:p14="http://schemas.microsoft.com/office/powerpoint/2010/main" val="1728207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59632D-61BE-4CA4-9A8B-EF4516F3D282}"/>
              </a:ext>
            </a:extLst>
          </p:cNvPr>
          <p:cNvSpPr>
            <a:spLocks noGrp="1"/>
          </p:cNvSpPr>
          <p:nvPr>
            <p:ph type="title"/>
          </p:nvPr>
        </p:nvSpPr>
        <p:spPr/>
        <p:txBody>
          <a:bodyPr/>
          <a:lstStyle/>
          <a:p>
            <a:r>
              <a:rPr lang="en-US" b="1" dirty="0"/>
              <a:t>Transportation of chilled fish</a:t>
            </a:r>
            <a:r>
              <a:rPr lang="en-US" dirty="0"/>
              <a:t> </a:t>
            </a:r>
          </a:p>
        </p:txBody>
      </p:sp>
      <p:sp>
        <p:nvSpPr>
          <p:cNvPr id="3" name="Content Placeholder 2">
            <a:extLst>
              <a:ext uri="{FF2B5EF4-FFF2-40B4-BE49-F238E27FC236}">
                <a16:creationId xmlns:a16="http://schemas.microsoft.com/office/drawing/2014/main" xmlns="" id="{7B44792D-3259-4341-85D4-2DB3153917BC}"/>
              </a:ext>
            </a:extLst>
          </p:cNvPr>
          <p:cNvSpPr>
            <a:spLocks noGrp="1"/>
          </p:cNvSpPr>
          <p:nvPr>
            <p:ph idx="1"/>
          </p:nvPr>
        </p:nvSpPr>
        <p:spPr/>
        <p:txBody>
          <a:bodyPr>
            <a:normAutofit fontScale="70000" lnSpcReduction="20000"/>
          </a:bodyPr>
          <a:lstStyle/>
          <a:p>
            <a:pPr>
              <a:lnSpc>
                <a:spcPct val="120000"/>
              </a:lnSpc>
            </a:pPr>
            <a:r>
              <a:rPr lang="en-US" sz="3000" dirty="0"/>
              <a:t>Fish is transported both through air and land. </a:t>
            </a:r>
          </a:p>
          <a:p>
            <a:pPr>
              <a:lnSpc>
                <a:spcPct val="120000"/>
              </a:lnSpc>
            </a:pPr>
            <a:r>
              <a:rPr lang="en-US" sz="3000" dirty="0"/>
              <a:t>Land transportation of chilled fish is carried out in insulated or mechanically refrigerated vehicles with minimum inside temperature of 70C. </a:t>
            </a:r>
          </a:p>
          <a:p>
            <a:pPr>
              <a:lnSpc>
                <a:spcPct val="120000"/>
              </a:lnSpc>
            </a:pPr>
            <a:r>
              <a:rPr lang="en-US" sz="3000" dirty="0"/>
              <a:t>Boxes for land transportation are made of wood, aluminum, high density polyethylene, expanded polystyrene or polyurethane. </a:t>
            </a:r>
          </a:p>
          <a:p>
            <a:pPr>
              <a:lnSpc>
                <a:spcPct val="120000"/>
              </a:lnSpc>
            </a:pPr>
            <a:r>
              <a:rPr lang="en-US" sz="3000" dirty="0"/>
              <a:t>The ideal fish transpiration box should be light weight yet strong</a:t>
            </a:r>
            <a:br>
              <a:rPr lang="en-US" sz="3000" dirty="0"/>
            </a:br>
            <a:r>
              <a:rPr lang="en-US" sz="3000" dirty="0"/>
              <a:t>enough to withstand the combined weight of fish, ice and stacking and should have good insulating properties. Boxes are usually made of double bottom to collect the melt water. </a:t>
            </a:r>
            <a:br>
              <a:rPr lang="en-US" sz="3000" dirty="0"/>
            </a:br>
            <a:r>
              <a:rPr lang="en-US" dirty="0"/>
              <a:t/>
            </a:r>
            <a:br>
              <a:rPr lang="en-US" dirty="0"/>
            </a:br>
            <a:endParaRPr lang="en-US" dirty="0"/>
          </a:p>
        </p:txBody>
      </p:sp>
    </p:spTree>
    <p:extLst>
      <p:ext uri="{BB962C8B-B14F-4D97-AF65-F5344CB8AC3E}">
        <p14:creationId xmlns:p14="http://schemas.microsoft.com/office/powerpoint/2010/main" val="1584864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6EDA960-93E4-42F9-8384-B574EF23E96F}"/>
              </a:ext>
            </a:extLst>
          </p:cNvPr>
          <p:cNvSpPr>
            <a:spLocks noGrp="1"/>
          </p:cNvSpPr>
          <p:nvPr>
            <p:ph idx="1"/>
          </p:nvPr>
        </p:nvSpPr>
        <p:spPr>
          <a:xfrm>
            <a:off x="838200" y="589935"/>
            <a:ext cx="10515600" cy="5587028"/>
          </a:xfrm>
        </p:spPr>
        <p:txBody>
          <a:bodyPr>
            <a:normAutofit/>
          </a:bodyPr>
          <a:lstStyle/>
          <a:p>
            <a:r>
              <a:rPr lang="en-US" sz="2100" dirty="0"/>
              <a:t>Air shipment of chilled fish requires a lightweight and protective container. </a:t>
            </a:r>
          </a:p>
          <a:p>
            <a:r>
              <a:rPr lang="en-US" sz="2100" dirty="0"/>
              <a:t>Modern insulated containers are made of high-density polypropylene with polyurethane insulation. </a:t>
            </a:r>
          </a:p>
          <a:p>
            <a:r>
              <a:rPr lang="en-US" sz="2100" dirty="0"/>
              <a:t>Instead of ice, pads of nonwoven fabric encapsulating synthetic absorbent powder are used for chilling of air shipped fish. </a:t>
            </a:r>
          </a:p>
          <a:p>
            <a:r>
              <a:rPr lang="en-US" sz="2100" dirty="0"/>
              <a:t>These pads could be soaked in water and deep frozen for use.</a:t>
            </a:r>
          </a:p>
          <a:p>
            <a:r>
              <a:rPr lang="en-US" sz="2100" dirty="0"/>
              <a:t>Plywood boxes insulated with 2.5cm thick foamed polystyrene slabs are found to be more useful to transport fish over longer distances involving duration of 60-80hrs. </a:t>
            </a:r>
            <a:br>
              <a:rPr lang="en-US" sz="2100" dirty="0"/>
            </a:br>
            <a:endParaRPr lang="en-US" sz="2100" dirty="0"/>
          </a:p>
        </p:txBody>
      </p:sp>
    </p:spTree>
    <p:extLst>
      <p:ext uri="{BB962C8B-B14F-4D97-AF65-F5344CB8AC3E}">
        <p14:creationId xmlns:p14="http://schemas.microsoft.com/office/powerpoint/2010/main" val="1439719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75B4100-9166-429A-AC0E-5FEDF2CE239B}"/>
              </a:ext>
            </a:extLst>
          </p:cNvPr>
          <p:cNvSpPr>
            <a:spLocks noGrp="1"/>
          </p:cNvSpPr>
          <p:nvPr>
            <p:ph idx="1"/>
          </p:nvPr>
        </p:nvSpPr>
        <p:spPr>
          <a:xfrm>
            <a:off x="838200" y="825910"/>
            <a:ext cx="10515600" cy="5351053"/>
          </a:xfrm>
        </p:spPr>
        <p:txBody>
          <a:bodyPr/>
          <a:lstStyle/>
          <a:p>
            <a:endParaRPr lang="en-US" dirty="0"/>
          </a:p>
          <a:p>
            <a:endParaRPr lang="en-US" dirty="0"/>
          </a:p>
          <a:p>
            <a:endParaRPr lang="en-US" dirty="0"/>
          </a:p>
          <a:p>
            <a:pPr marL="0" indent="0">
              <a:buNone/>
            </a:pPr>
            <a:endParaRPr lang="en-US" dirty="0"/>
          </a:p>
          <a:p>
            <a:pPr marL="0" indent="0" algn="ctr">
              <a:buNone/>
            </a:pPr>
            <a:r>
              <a:rPr lang="en-US" sz="9600" dirty="0"/>
              <a:t>Thank you</a:t>
            </a:r>
          </a:p>
        </p:txBody>
      </p:sp>
    </p:spTree>
    <p:extLst>
      <p:ext uri="{BB962C8B-B14F-4D97-AF65-F5344CB8AC3E}">
        <p14:creationId xmlns:p14="http://schemas.microsoft.com/office/powerpoint/2010/main" val="1886270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AA8103-CE24-4D3D-A48B-A281008AEBA6}"/>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xmlns="" id="{C6B18209-4682-4EE8-96EC-2FA23DA2BF3C}"/>
              </a:ext>
            </a:extLst>
          </p:cNvPr>
          <p:cNvSpPr>
            <a:spLocks noGrp="1"/>
          </p:cNvSpPr>
          <p:nvPr>
            <p:ph idx="1"/>
          </p:nvPr>
        </p:nvSpPr>
        <p:spPr/>
        <p:txBody>
          <a:bodyPr>
            <a:normAutofit/>
          </a:bodyPr>
          <a:lstStyle/>
          <a:p>
            <a:r>
              <a:rPr lang="en-US" dirty="0"/>
              <a:t>Fish is a source of valuable animal protein and is now considered as a health food. </a:t>
            </a:r>
          </a:p>
          <a:p>
            <a:r>
              <a:rPr lang="en-US" dirty="0"/>
              <a:t>India is the 3rd largest fish producing nations (after Chine and Indonesia) in the world with the production of 7.3 million MT (FAO 2007). Presently, fisheries and aquaculture contribute 1.10 % to the national GDP, and 5.30 % to agriculture and allied activities, while the</a:t>
            </a:r>
            <a:br>
              <a:rPr lang="en-US" dirty="0"/>
            </a:br>
            <a:r>
              <a:rPr lang="en-US" dirty="0"/>
              <a:t>average annual value of output during the Tenth Five Year Plan (2002-2007) was Rs31, 682.50 crores. </a:t>
            </a:r>
            <a:br>
              <a:rPr lang="en-US" dirty="0"/>
            </a:br>
            <a:r>
              <a:rPr lang="en-US" dirty="0"/>
              <a:t/>
            </a:r>
            <a:br>
              <a:rPr lang="en-US" dirty="0"/>
            </a:br>
            <a:endParaRPr lang="en-US" dirty="0"/>
          </a:p>
        </p:txBody>
      </p:sp>
    </p:spTree>
    <p:extLst>
      <p:ext uri="{BB962C8B-B14F-4D97-AF65-F5344CB8AC3E}">
        <p14:creationId xmlns:p14="http://schemas.microsoft.com/office/powerpoint/2010/main" val="3396141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0644DF-3C28-4537-9D90-6CA464A0CBA1}"/>
              </a:ext>
            </a:extLst>
          </p:cNvPr>
          <p:cNvSpPr>
            <a:spLocks noGrp="1"/>
          </p:cNvSpPr>
          <p:nvPr>
            <p:ph type="title"/>
          </p:nvPr>
        </p:nvSpPr>
        <p:spPr/>
        <p:txBody>
          <a:bodyPr/>
          <a:lstStyle/>
          <a:p>
            <a:r>
              <a:rPr lang="en-US" b="1" dirty="0"/>
              <a:t>Classification of fisheries</a:t>
            </a:r>
          </a:p>
        </p:txBody>
      </p:sp>
      <p:sp>
        <p:nvSpPr>
          <p:cNvPr id="3" name="Content Placeholder 2">
            <a:extLst>
              <a:ext uri="{FF2B5EF4-FFF2-40B4-BE49-F238E27FC236}">
                <a16:creationId xmlns:a16="http://schemas.microsoft.com/office/drawing/2014/main" xmlns="" id="{A2F6D615-1115-401A-B046-D973C4D81597}"/>
              </a:ext>
            </a:extLst>
          </p:cNvPr>
          <p:cNvSpPr>
            <a:spLocks noGrp="1"/>
          </p:cNvSpPr>
          <p:nvPr>
            <p:ph idx="1"/>
          </p:nvPr>
        </p:nvSpPr>
        <p:spPr>
          <a:xfrm>
            <a:off x="838200" y="1825625"/>
            <a:ext cx="10515600" cy="4899640"/>
          </a:xfrm>
        </p:spPr>
        <p:txBody>
          <a:bodyPr>
            <a:normAutofit/>
          </a:bodyPr>
          <a:lstStyle/>
          <a:p>
            <a:r>
              <a:rPr lang="en-US" dirty="0"/>
              <a:t>Fisheries can be broadly categorized into two types – </a:t>
            </a:r>
          </a:p>
          <a:p>
            <a:pPr marL="1258888" indent="-514350">
              <a:buFont typeface="+mj-lt"/>
              <a:buAutoNum type="alphaLcPeriod"/>
            </a:pPr>
            <a:r>
              <a:rPr lang="en-US" b="1" dirty="0"/>
              <a:t>fin fisheries and </a:t>
            </a:r>
          </a:p>
          <a:p>
            <a:pPr marL="1258888" indent="-514350">
              <a:buFont typeface="+mj-lt"/>
              <a:buAutoNum type="alphaLcPeriod"/>
            </a:pPr>
            <a:r>
              <a:rPr lang="en-US" b="1" dirty="0"/>
              <a:t>non-fin fisheries. </a:t>
            </a:r>
          </a:p>
          <a:p>
            <a:r>
              <a:rPr lang="en-US" dirty="0"/>
              <a:t>Fin fisheries means fisheries of true fishes, whereas non-fin fisheries is the fisheries of organisms other than true fish like prawn, crab, lobster, mussel, oyster, sea cucumbers, frog, sea weeds, etc.</a:t>
            </a:r>
          </a:p>
          <a:p>
            <a:r>
              <a:rPr lang="en-US" dirty="0"/>
              <a:t>Fin fisheries can be further categorized into two types – </a:t>
            </a:r>
          </a:p>
          <a:p>
            <a:pPr marL="1254125" indent="-514350">
              <a:buFont typeface="+mj-lt"/>
              <a:buAutoNum type="alphaLcPeriod"/>
            </a:pPr>
            <a:r>
              <a:rPr lang="en-US" b="1" dirty="0"/>
              <a:t>capture fisheries </a:t>
            </a:r>
            <a:r>
              <a:rPr lang="en-US" dirty="0"/>
              <a:t>and </a:t>
            </a:r>
          </a:p>
          <a:p>
            <a:pPr marL="1254125" indent="-514350">
              <a:buFont typeface="+mj-lt"/>
              <a:buAutoNum type="alphaLcPeriod"/>
            </a:pPr>
            <a:r>
              <a:rPr lang="en-US" b="1" dirty="0"/>
              <a:t>culture fisheries</a:t>
            </a:r>
            <a:r>
              <a:rPr lang="en-US" dirty="0"/>
              <a:t>. </a:t>
            </a:r>
            <a:br>
              <a:rPr lang="en-US" dirty="0"/>
            </a:br>
            <a:endParaRPr lang="en-US" dirty="0"/>
          </a:p>
        </p:txBody>
      </p:sp>
    </p:spTree>
    <p:extLst>
      <p:ext uri="{BB962C8B-B14F-4D97-AF65-F5344CB8AC3E}">
        <p14:creationId xmlns:p14="http://schemas.microsoft.com/office/powerpoint/2010/main" val="3300415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B51983-7282-4703-992D-B2CAE429B3D4}"/>
              </a:ext>
            </a:extLst>
          </p:cNvPr>
          <p:cNvSpPr>
            <a:spLocks noGrp="1"/>
          </p:cNvSpPr>
          <p:nvPr>
            <p:ph type="title"/>
          </p:nvPr>
        </p:nvSpPr>
        <p:spPr/>
        <p:txBody>
          <a:bodyPr/>
          <a:lstStyle/>
          <a:p>
            <a:r>
              <a:rPr lang="en-US" b="1" dirty="0"/>
              <a:t>Capture fisheries</a:t>
            </a:r>
            <a:r>
              <a:rPr lang="en-US" dirty="0"/>
              <a:t> </a:t>
            </a:r>
          </a:p>
        </p:txBody>
      </p:sp>
      <p:sp>
        <p:nvSpPr>
          <p:cNvPr id="3" name="Content Placeholder 2">
            <a:extLst>
              <a:ext uri="{FF2B5EF4-FFF2-40B4-BE49-F238E27FC236}">
                <a16:creationId xmlns:a16="http://schemas.microsoft.com/office/drawing/2014/main" xmlns="" id="{5DC89D8A-7E21-422A-AD96-B9DABD10581A}"/>
              </a:ext>
            </a:extLst>
          </p:cNvPr>
          <p:cNvSpPr>
            <a:spLocks noGrp="1"/>
          </p:cNvSpPr>
          <p:nvPr>
            <p:ph idx="1"/>
          </p:nvPr>
        </p:nvSpPr>
        <p:spPr/>
        <p:txBody>
          <a:bodyPr/>
          <a:lstStyle/>
          <a:p>
            <a:r>
              <a:rPr lang="en-US" dirty="0"/>
              <a:t>It is the exploitation of aquatic organisms without stocking the seed.</a:t>
            </a:r>
          </a:p>
          <a:p>
            <a:r>
              <a:rPr lang="en-US" dirty="0"/>
              <a:t>Recruitment of the species occurs naturally. </a:t>
            </a:r>
          </a:p>
          <a:p>
            <a:r>
              <a:rPr lang="en-US" dirty="0"/>
              <a:t>Capture fisheries is carried out in the sea, rivers, reservoirs, etc. Fish yield decreases gradually in capture fisheries due to indiscriminate catching of fish. </a:t>
            </a:r>
          </a:p>
          <a:p>
            <a:r>
              <a:rPr lang="en-US" dirty="0"/>
              <a:t>Capture fisheries practiced in the sea is referred as </a:t>
            </a:r>
            <a:r>
              <a:rPr lang="en-US" b="1" dirty="0"/>
              <a:t>marine fisheries </a:t>
            </a:r>
            <a:r>
              <a:rPr lang="en-US" dirty="0"/>
              <a:t>and </a:t>
            </a:r>
            <a:r>
              <a:rPr lang="en-US" b="1" dirty="0"/>
              <a:t>Inland capture fisheries </a:t>
            </a:r>
            <a:r>
              <a:rPr lang="en-US" dirty="0"/>
              <a:t>if it is in the rivers or reservoirs. </a:t>
            </a:r>
            <a:br>
              <a:rPr lang="en-US" dirty="0"/>
            </a:br>
            <a:endParaRPr lang="en-US" dirty="0"/>
          </a:p>
        </p:txBody>
      </p:sp>
    </p:spTree>
    <p:extLst>
      <p:ext uri="{BB962C8B-B14F-4D97-AF65-F5344CB8AC3E}">
        <p14:creationId xmlns:p14="http://schemas.microsoft.com/office/powerpoint/2010/main" val="97509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140EED-1BD1-42F1-A220-FBDD209BA1B4}"/>
              </a:ext>
            </a:extLst>
          </p:cNvPr>
          <p:cNvSpPr>
            <a:spLocks noGrp="1"/>
          </p:cNvSpPr>
          <p:nvPr>
            <p:ph type="title"/>
          </p:nvPr>
        </p:nvSpPr>
        <p:spPr/>
        <p:txBody>
          <a:bodyPr/>
          <a:lstStyle/>
          <a:p>
            <a:r>
              <a:rPr lang="en-US" b="1" dirty="0"/>
              <a:t>Culture fisheries</a:t>
            </a:r>
            <a:endParaRPr lang="en-US" dirty="0"/>
          </a:p>
        </p:txBody>
      </p:sp>
      <p:sp>
        <p:nvSpPr>
          <p:cNvPr id="3" name="Content Placeholder 2">
            <a:extLst>
              <a:ext uri="{FF2B5EF4-FFF2-40B4-BE49-F238E27FC236}">
                <a16:creationId xmlns:a16="http://schemas.microsoft.com/office/drawing/2014/main" xmlns="" id="{B73349AB-BD40-427E-8113-E0ECF36D4D24}"/>
              </a:ext>
            </a:extLst>
          </p:cNvPr>
          <p:cNvSpPr>
            <a:spLocks noGrp="1"/>
          </p:cNvSpPr>
          <p:nvPr>
            <p:ph idx="1"/>
          </p:nvPr>
        </p:nvSpPr>
        <p:spPr/>
        <p:txBody>
          <a:bodyPr/>
          <a:lstStyle/>
          <a:p>
            <a:r>
              <a:rPr lang="en-US" dirty="0"/>
              <a:t>It is the cultivation of selected fishes in confined areas with utmost care to get maximum yield. </a:t>
            </a:r>
          </a:p>
          <a:p>
            <a:r>
              <a:rPr lang="en-US" dirty="0"/>
              <a:t>The seed is stocked, nursed and reared in confined waters and then the crop is harvested. </a:t>
            </a:r>
          </a:p>
          <a:p>
            <a:r>
              <a:rPr lang="en-US" dirty="0"/>
              <a:t>Culture takes place in ponds, which are fertilized and supplementary feeds are provided to fish to get maximum yield. </a:t>
            </a:r>
            <a:br>
              <a:rPr lang="en-US" dirty="0"/>
            </a:br>
            <a:endParaRPr lang="en-US" dirty="0"/>
          </a:p>
        </p:txBody>
      </p:sp>
    </p:spTree>
    <p:extLst>
      <p:ext uri="{BB962C8B-B14F-4D97-AF65-F5344CB8AC3E}">
        <p14:creationId xmlns:p14="http://schemas.microsoft.com/office/powerpoint/2010/main" val="1475040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1B219B-5849-4D26-8403-F782724B6047}"/>
              </a:ext>
            </a:extLst>
          </p:cNvPr>
          <p:cNvSpPr>
            <a:spLocks noGrp="1"/>
          </p:cNvSpPr>
          <p:nvPr>
            <p:ph type="title"/>
          </p:nvPr>
        </p:nvSpPr>
        <p:spPr/>
        <p:txBody>
          <a:bodyPr/>
          <a:lstStyle/>
          <a:p>
            <a:r>
              <a:rPr lang="en-US" b="1" dirty="0"/>
              <a:t>Fish harvesting</a:t>
            </a:r>
          </a:p>
        </p:txBody>
      </p:sp>
      <p:sp>
        <p:nvSpPr>
          <p:cNvPr id="3" name="Content Placeholder 2">
            <a:extLst>
              <a:ext uri="{FF2B5EF4-FFF2-40B4-BE49-F238E27FC236}">
                <a16:creationId xmlns:a16="http://schemas.microsoft.com/office/drawing/2014/main" xmlns="" id="{89A3657C-FBC3-488A-B691-F78BFA9BE79D}"/>
              </a:ext>
            </a:extLst>
          </p:cNvPr>
          <p:cNvSpPr>
            <a:spLocks noGrp="1"/>
          </p:cNvSpPr>
          <p:nvPr>
            <p:ph idx="1"/>
          </p:nvPr>
        </p:nvSpPr>
        <p:spPr/>
        <p:txBody>
          <a:bodyPr/>
          <a:lstStyle/>
          <a:p>
            <a:r>
              <a:rPr lang="en-US" b="1" dirty="0"/>
              <a:t>Fishing techniques </a:t>
            </a:r>
            <a:r>
              <a:rPr lang="en-US" dirty="0"/>
              <a:t>are methods for catching fish. </a:t>
            </a:r>
          </a:p>
          <a:p>
            <a:r>
              <a:rPr lang="en-US" dirty="0"/>
              <a:t>Use of fishing methods varies, depending on the types of fisheries, and can range from as simple process as gathering of aquatic organisms by hand picking to highly sophisticated fish harvesting systems, viz. aimed mid-water trawling or purse seining conducted from large fishing vessels. </a:t>
            </a:r>
          </a:p>
          <a:p>
            <a:r>
              <a:rPr lang="en-US" dirty="0"/>
              <a:t>The targets of capture fisheries can range from small invertebrates to large tunas and whales. </a:t>
            </a:r>
            <a:br>
              <a:rPr lang="en-US" dirty="0"/>
            </a:br>
            <a:endParaRPr lang="en-US" dirty="0"/>
          </a:p>
        </p:txBody>
      </p:sp>
    </p:spTree>
    <p:extLst>
      <p:ext uri="{BB962C8B-B14F-4D97-AF65-F5344CB8AC3E}">
        <p14:creationId xmlns:p14="http://schemas.microsoft.com/office/powerpoint/2010/main" val="1398973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265D147-587E-400C-9C1F-51A29CF0419D}"/>
              </a:ext>
            </a:extLst>
          </p:cNvPr>
          <p:cNvSpPr>
            <a:spLocks noGrp="1"/>
          </p:cNvSpPr>
          <p:nvPr>
            <p:ph idx="1"/>
          </p:nvPr>
        </p:nvSpPr>
        <p:spPr>
          <a:xfrm>
            <a:off x="838200" y="973394"/>
            <a:ext cx="10515600" cy="4645741"/>
          </a:xfrm>
        </p:spPr>
        <p:txBody>
          <a:bodyPr>
            <a:normAutofit/>
          </a:bodyPr>
          <a:lstStyle/>
          <a:p>
            <a:pPr marL="0" indent="0">
              <a:buNone/>
            </a:pPr>
            <a:r>
              <a:rPr lang="en-US" dirty="0"/>
              <a:t>Harvest technologies, as they are practiced today generally fall into 3 main groups:</a:t>
            </a:r>
            <a:br>
              <a:rPr lang="en-US" dirty="0"/>
            </a:br>
            <a:endParaRPr lang="en-US" dirty="0"/>
          </a:p>
          <a:p>
            <a:pPr marL="693738"/>
            <a:r>
              <a:rPr lang="en-US" dirty="0"/>
              <a:t>Catching fish singly or in schools by use of nets or spears</a:t>
            </a:r>
            <a:br>
              <a:rPr lang="en-US" dirty="0"/>
            </a:br>
            <a:endParaRPr lang="en-US" dirty="0"/>
          </a:p>
          <a:p>
            <a:pPr marL="693738"/>
            <a:r>
              <a:rPr lang="en-US" dirty="0"/>
              <a:t>Trapping fish in stationary gears such as fish traps or set nets</a:t>
            </a:r>
            <a:br>
              <a:rPr lang="en-US" dirty="0"/>
            </a:br>
            <a:endParaRPr lang="en-US" dirty="0"/>
          </a:p>
          <a:p>
            <a:pPr marL="693738"/>
            <a:r>
              <a:rPr lang="en-US" dirty="0"/>
              <a:t>Attracting fish to get caught on hooks by use of bait, artificial lures or other means such as</a:t>
            </a:r>
            <a:br>
              <a:rPr lang="en-US" dirty="0"/>
            </a:br>
            <a:r>
              <a:rPr lang="en-US" dirty="0"/>
              <a:t>light. </a:t>
            </a:r>
            <a:br>
              <a:rPr lang="en-US" dirty="0"/>
            </a:br>
            <a:endParaRPr lang="en-US" dirty="0"/>
          </a:p>
        </p:txBody>
      </p:sp>
    </p:spTree>
    <p:extLst>
      <p:ext uri="{BB962C8B-B14F-4D97-AF65-F5344CB8AC3E}">
        <p14:creationId xmlns:p14="http://schemas.microsoft.com/office/powerpoint/2010/main" val="3364020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B40977-4E8F-4374-B2C6-C08E9584F331}"/>
              </a:ext>
            </a:extLst>
          </p:cNvPr>
          <p:cNvSpPr>
            <a:spLocks noGrp="1"/>
          </p:cNvSpPr>
          <p:nvPr>
            <p:ph type="title"/>
          </p:nvPr>
        </p:nvSpPr>
        <p:spPr/>
        <p:txBody>
          <a:bodyPr/>
          <a:lstStyle/>
          <a:p>
            <a:r>
              <a:rPr lang="en-US" b="1" dirty="0"/>
              <a:t>Fish harvesting methods</a:t>
            </a:r>
            <a:r>
              <a:rPr lang="en-US" dirty="0"/>
              <a:t> </a:t>
            </a:r>
          </a:p>
        </p:txBody>
      </p:sp>
      <p:sp>
        <p:nvSpPr>
          <p:cNvPr id="3" name="Content Placeholder 2">
            <a:extLst>
              <a:ext uri="{FF2B5EF4-FFF2-40B4-BE49-F238E27FC236}">
                <a16:creationId xmlns:a16="http://schemas.microsoft.com/office/drawing/2014/main" xmlns="" id="{FA1FF3B5-1BD7-45BC-A387-98AB56F8A2C7}"/>
              </a:ext>
            </a:extLst>
          </p:cNvPr>
          <p:cNvSpPr>
            <a:spLocks noGrp="1"/>
          </p:cNvSpPr>
          <p:nvPr>
            <p:ph idx="1"/>
          </p:nvPr>
        </p:nvSpPr>
        <p:spPr/>
        <p:txBody>
          <a:bodyPr>
            <a:normAutofit/>
          </a:bodyPr>
          <a:lstStyle/>
          <a:p>
            <a:r>
              <a:rPr lang="en-US" dirty="0"/>
              <a:t>Fish harvesting systems includes fishing vessels (craft) and fishing gear.</a:t>
            </a:r>
          </a:p>
          <a:p>
            <a:pPr marL="574675"/>
            <a:r>
              <a:rPr lang="en-US" b="1" dirty="0"/>
              <a:t>The traditional methods of fish harvesting</a:t>
            </a:r>
            <a:r>
              <a:rPr lang="en-US" b="1" i="1" dirty="0"/>
              <a:t/>
            </a:r>
            <a:br>
              <a:rPr lang="en-US" b="1" i="1" dirty="0"/>
            </a:br>
            <a:r>
              <a:rPr lang="en-US" dirty="0"/>
              <a:t>Ring seine, Stake net, Chinese dip net, Cast net, Shore seine, Trammel net, Mini trawls, Gill nets,</a:t>
            </a:r>
            <a:br>
              <a:rPr lang="en-US" dirty="0"/>
            </a:br>
            <a:r>
              <a:rPr lang="en-US" dirty="0"/>
              <a:t>Hook and line, traps and pots</a:t>
            </a:r>
          </a:p>
          <a:p>
            <a:pPr marL="574675"/>
            <a:r>
              <a:rPr lang="en-US" b="1" dirty="0"/>
              <a:t>Modern methods of fish harvesting</a:t>
            </a:r>
            <a:r>
              <a:rPr lang="en-US" b="1" i="1" dirty="0"/>
              <a:t/>
            </a:r>
            <a:br>
              <a:rPr lang="en-US" b="1" i="1" dirty="0"/>
            </a:br>
            <a:r>
              <a:rPr lang="en-US" dirty="0"/>
              <a:t>Trawling, Purse seining, Hook and line mechanized Jigging and Trolling lines. </a:t>
            </a:r>
            <a:br>
              <a:rPr lang="en-US" dirty="0"/>
            </a:br>
            <a:r>
              <a:rPr lang="en-US" dirty="0"/>
              <a:t/>
            </a:r>
            <a:br>
              <a:rPr lang="en-US" dirty="0"/>
            </a:br>
            <a:endParaRPr lang="en-US" dirty="0"/>
          </a:p>
        </p:txBody>
      </p:sp>
    </p:spTree>
    <p:extLst>
      <p:ext uri="{BB962C8B-B14F-4D97-AF65-F5344CB8AC3E}">
        <p14:creationId xmlns:p14="http://schemas.microsoft.com/office/powerpoint/2010/main" val="3630454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290DE3-5A97-4C7F-8CAC-6117FE7A2F2B}"/>
              </a:ext>
            </a:extLst>
          </p:cNvPr>
          <p:cNvSpPr>
            <a:spLocks noGrp="1"/>
          </p:cNvSpPr>
          <p:nvPr>
            <p:ph type="title"/>
          </p:nvPr>
        </p:nvSpPr>
        <p:spPr>
          <a:xfrm>
            <a:off x="838200" y="681037"/>
            <a:ext cx="10515600" cy="764305"/>
          </a:xfrm>
        </p:spPr>
        <p:txBody>
          <a:bodyPr>
            <a:noAutofit/>
          </a:bodyPr>
          <a:lstStyle/>
          <a:p>
            <a:r>
              <a:rPr lang="en-US" b="1" dirty="0"/>
              <a:t>Handling of fishes</a:t>
            </a:r>
            <a:br>
              <a:rPr lang="en-US" b="1" dirty="0"/>
            </a:br>
            <a:r>
              <a:rPr lang="en-US" dirty="0"/>
              <a:t/>
            </a:r>
            <a:br>
              <a:rPr lang="en-US" dirty="0"/>
            </a:br>
            <a:endParaRPr lang="en-US" dirty="0"/>
          </a:p>
        </p:txBody>
      </p:sp>
      <p:sp>
        <p:nvSpPr>
          <p:cNvPr id="3" name="Content Placeholder 2">
            <a:extLst>
              <a:ext uri="{FF2B5EF4-FFF2-40B4-BE49-F238E27FC236}">
                <a16:creationId xmlns:a16="http://schemas.microsoft.com/office/drawing/2014/main" xmlns="" id="{3C6B476C-651F-4316-8629-08D1B12E6F3E}"/>
              </a:ext>
            </a:extLst>
          </p:cNvPr>
          <p:cNvSpPr>
            <a:spLocks noGrp="1"/>
          </p:cNvSpPr>
          <p:nvPr>
            <p:ph idx="1"/>
          </p:nvPr>
        </p:nvSpPr>
        <p:spPr>
          <a:xfrm>
            <a:off x="646471" y="1578077"/>
            <a:ext cx="10515600" cy="4365523"/>
          </a:xfrm>
        </p:spPr>
        <p:txBody>
          <a:bodyPr>
            <a:noAutofit/>
          </a:bodyPr>
          <a:lstStyle/>
          <a:p>
            <a:r>
              <a:rPr lang="en-US" dirty="0"/>
              <a:t>Since fish is highly perishable commodity, it is to be immediately processed into various products to preserve its quality and to increase the shelf life.</a:t>
            </a:r>
          </a:p>
          <a:p>
            <a:r>
              <a:rPr lang="en-US" dirty="0"/>
              <a:t> Fish requires proper handling and preservation to increase its shelf life and retains its nutritional attributes. </a:t>
            </a:r>
          </a:p>
          <a:p>
            <a:r>
              <a:rPr lang="en-US" dirty="0"/>
              <a:t>Fish are particularly prone to rapid pathogenic contamination. </a:t>
            </a:r>
          </a:p>
          <a:p>
            <a:r>
              <a:rPr lang="en-US" dirty="0"/>
              <a:t>The main safety concerns are unhygienic handling during and after fish</a:t>
            </a:r>
            <a:br>
              <a:rPr lang="en-US" dirty="0"/>
            </a:br>
            <a:r>
              <a:rPr lang="en-US" dirty="0"/>
              <a:t>harvest, insufficient refrigeration, substandard processing and poor packaging. </a:t>
            </a:r>
          </a:p>
          <a:p>
            <a:r>
              <a:rPr lang="en-US" dirty="0"/>
              <a:t>Maintaining the quality of the fish begins with harvest and carries through the harvest to consumption chain. </a:t>
            </a:r>
            <a:br>
              <a:rPr lang="en-US" dirty="0"/>
            </a:br>
            <a:endParaRPr lang="en-US" dirty="0"/>
          </a:p>
        </p:txBody>
      </p:sp>
    </p:spTree>
    <p:extLst>
      <p:ext uri="{BB962C8B-B14F-4D97-AF65-F5344CB8AC3E}">
        <p14:creationId xmlns:p14="http://schemas.microsoft.com/office/powerpoint/2010/main" val="35796649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287</TotalTime>
  <Words>681</Words>
  <Application>Microsoft Office PowerPoint</Application>
  <PresentationFormat>Custom</PresentationFormat>
  <Paragraphs>72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Ion</vt:lpstr>
      <vt:lpstr>FISH HARVESTING, HANDLING AND TRANSPORTATION; CLASSIFICATION</vt:lpstr>
      <vt:lpstr>Introduction</vt:lpstr>
      <vt:lpstr>Classification of fisheries</vt:lpstr>
      <vt:lpstr>Capture fisheries </vt:lpstr>
      <vt:lpstr>Culture fisheries</vt:lpstr>
      <vt:lpstr>Fish harvesting</vt:lpstr>
      <vt:lpstr>PowerPoint Presentation</vt:lpstr>
      <vt:lpstr>Fish harvesting methods </vt:lpstr>
      <vt:lpstr>Handling of fishes  </vt:lpstr>
      <vt:lpstr>PowerPoint Presentation</vt:lpstr>
      <vt:lpstr>PowerPoint Presentation</vt:lpstr>
      <vt:lpstr>PowerPoint Presentation</vt:lpstr>
      <vt:lpstr>PowerPoint Presentation</vt:lpstr>
      <vt:lpstr>Transportation of chilled fish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Technology-II</dc:title>
  <dc:creator>navneet goutam</dc:creator>
  <cp:lastModifiedBy>Rohit Kumar Jaiswal</cp:lastModifiedBy>
  <cp:revision>10</cp:revision>
  <dcterms:created xsi:type="dcterms:W3CDTF">2020-04-12T12:26:52Z</dcterms:created>
  <dcterms:modified xsi:type="dcterms:W3CDTF">2020-06-19T09:20:49Z</dcterms:modified>
</cp:coreProperties>
</file>