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73" r:id="rId4"/>
    <p:sldId id="263" r:id="rId5"/>
    <p:sldId id="274" r:id="rId6"/>
    <p:sldId id="264" r:id="rId7"/>
    <p:sldId id="265" r:id="rId8"/>
    <p:sldId id="276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854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8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07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68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5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861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308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151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61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82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889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9CE8-9F5E-4E09-B081-1E55F4531043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4150-4ADF-497F-A9F7-EBD720881B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48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246" y="605193"/>
            <a:ext cx="9144000" cy="599646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History and development of fishing gears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By </a:t>
            </a:r>
          </a:p>
          <a:p>
            <a:r>
              <a:rPr lang="en-IN" dirty="0" smtClean="0"/>
              <a:t>Dr. Abhishek Thakur</a:t>
            </a:r>
          </a:p>
          <a:p>
            <a:r>
              <a:rPr lang="en-IN" dirty="0" smtClean="0"/>
              <a:t>(Assistant Professor)</a:t>
            </a:r>
          </a:p>
          <a:p>
            <a:r>
              <a:rPr lang="en-IN" dirty="0" smtClean="0"/>
              <a:t>College of Fisheries, Kishanganj</a:t>
            </a:r>
          </a:p>
          <a:p>
            <a:r>
              <a:rPr lang="en-IN" dirty="0" smtClean="0"/>
              <a:t>BASU, Patna</a:t>
            </a: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6" y="452927"/>
            <a:ext cx="1332607" cy="9926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27" y="521293"/>
            <a:ext cx="1185810" cy="1050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5918" y="2290714"/>
            <a:ext cx="6376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FF0000"/>
                </a:solidFill>
              </a:rPr>
              <a:t>Subject: Fishing Gear Technology</a:t>
            </a:r>
          </a:p>
          <a:p>
            <a:r>
              <a:rPr lang="en-IN" sz="2800" smtClean="0">
                <a:solidFill>
                  <a:srgbClr val="FF0000"/>
                </a:solidFill>
              </a:rPr>
              <a:t>	Date </a:t>
            </a:r>
            <a:r>
              <a:rPr lang="en-IN" sz="2800" dirty="0" smtClean="0">
                <a:solidFill>
                  <a:srgbClr val="FF0000"/>
                </a:solidFill>
              </a:rPr>
              <a:t>of Lecture: 14.07.2020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0" name="Picture 2" descr="Image result for spears or lances for catching f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3" y="3917977"/>
            <a:ext cx="3307222" cy="28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ual and sail propul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57" y="3917977"/>
            <a:ext cx="4196540" cy="28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B08A-6957-4CCC-BFE0-222BE346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History and development of fishing gears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E70DD-D78B-42F0-A50B-5C3F255F6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FF0000"/>
                </a:solidFill>
              </a:rPr>
              <a:t>Fishing</a:t>
            </a:r>
            <a:r>
              <a:rPr lang="en-IN" dirty="0"/>
              <a:t> is the art of catching fish and other aquatic animals. </a:t>
            </a:r>
            <a:endParaRPr lang="en-IN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/>
              <a:t>In </a:t>
            </a:r>
            <a:r>
              <a:rPr lang="en-IN" dirty="0">
                <a:solidFill>
                  <a:srgbClr val="FF0000"/>
                </a:solidFill>
              </a:rPr>
              <a:t>olden days </a:t>
            </a:r>
            <a:r>
              <a:rPr lang="en-IN" dirty="0"/>
              <a:t>fishing was not having much importance as there was no demand for fish</a:t>
            </a:r>
            <a:r>
              <a:rPr lang="en-IN" dirty="0" smtClean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/>
              <a:t>Earlier fishing was </a:t>
            </a:r>
            <a:r>
              <a:rPr lang="en-IN" dirty="0">
                <a:solidFill>
                  <a:srgbClr val="FF0000"/>
                </a:solidFill>
              </a:rPr>
              <a:t>restricted to a particular community </a:t>
            </a:r>
            <a:r>
              <a:rPr lang="en-IN" dirty="0"/>
              <a:t>but it is not so now</a:t>
            </a:r>
            <a:r>
              <a:rPr lang="en-IN" dirty="0" smtClean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/>
              <a:t>In order to meet the increased demand, fishing is now </a:t>
            </a:r>
            <a:r>
              <a:rPr lang="en-IN" dirty="0">
                <a:solidFill>
                  <a:srgbClr val="FF0000"/>
                </a:solidFill>
              </a:rPr>
              <a:t>carried out industrially</a:t>
            </a:r>
            <a:r>
              <a:rPr lang="en-IN" dirty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885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History and development of fishing gears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FF0000"/>
                </a:solidFill>
              </a:rPr>
              <a:t>Fishing technology </a:t>
            </a:r>
            <a:r>
              <a:rPr lang="en-IN" dirty="0"/>
              <a:t>not only concerns fishing gear, fishing methods and vessels but also concern Biological and Environmental factors. </a:t>
            </a:r>
            <a:endParaRPr lang="en-IN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 smtClean="0"/>
              <a:t>Fishing </a:t>
            </a:r>
            <a:r>
              <a:rPr lang="en-IN" dirty="0"/>
              <a:t>technology has </a:t>
            </a:r>
            <a:r>
              <a:rPr lang="en-IN" dirty="0">
                <a:solidFill>
                  <a:srgbClr val="FF0000"/>
                </a:solidFill>
              </a:rPr>
              <a:t>developed continuously </a:t>
            </a:r>
            <a:r>
              <a:rPr lang="en-IN" dirty="0"/>
              <a:t>by utilizing improved and larger fishing vessels, more sophisticated fishing equipment and preservation techniques. </a:t>
            </a:r>
          </a:p>
          <a:p>
            <a:pPr>
              <a:lnSpc>
                <a:spcPct val="10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17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AD5C-5B53-49B6-B410-EA5CF712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History and development of fishing gears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39B1-1C55-487E-B491-1F3654D6B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0000"/>
                </a:solidFill>
              </a:rPr>
              <a:t>Mechanization</a:t>
            </a:r>
            <a:r>
              <a:rPr lang="en-IN" sz="2400" dirty="0"/>
              <a:t> started in the fishing industry during the second half of the nineteenth century with the use of </a:t>
            </a:r>
            <a:r>
              <a:rPr lang="en-IN" sz="2400" dirty="0">
                <a:solidFill>
                  <a:srgbClr val="FF0000"/>
                </a:solidFill>
              </a:rPr>
              <a:t>steam driven capstans</a:t>
            </a:r>
            <a:r>
              <a:rPr lang="en-IN" sz="2400" dirty="0"/>
              <a:t>. </a:t>
            </a:r>
            <a:endParaRPr lang="en-IN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n-IN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FF0000"/>
                </a:solidFill>
              </a:rPr>
              <a:t>Steam power </a:t>
            </a:r>
            <a:r>
              <a:rPr lang="en-IN" sz="2400" dirty="0"/>
              <a:t>was successfully used in towing a trawl for the first time in </a:t>
            </a:r>
            <a:r>
              <a:rPr lang="en-IN" sz="2400" dirty="0">
                <a:solidFill>
                  <a:srgbClr val="FF0000"/>
                </a:solidFill>
              </a:rPr>
              <a:t>1877</a:t>
            </a:r>
            <a:r>
              <a:rPr lang="en-IN" sz="2400" dirty="0"/>
              <a:t>. </a:t>
            </a:r>
            <a:endParaRPr lang="en-IN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n-IN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/>
              <a:t>Steam gradually </a:t>
            </a:r>
            <a:r>
              <a:rPr lang="en-IN" sz="2400" dirty="0">
                <a:solidFill>
                  <a:srgbClr val="FF0000"/>
                </a:solidFill>
              </a:rPr>
              <a:t>replaced manual and sail propulsion</a:t>
            </a:r>
            <a:r>
              <a:rPr lang="en-IN" sz="2400" dirty="0"/>
              <a:t>. This was later superseded by the internal combustion engines. </a:t>
            </a:r>
          </a:p>
        </p:txBody>
      </p:sp>
      <p:pic>
        <p:nvPicPr>
          <p:cNvPr id="1026" name="Picture 2" descr="Image result for capstan">
            <a:extLst>
              <a:ext uri="{FF2B5EF4-FFF2-40B4-BE49-F238E27FC236}">
                <a16:creationId xmlns:a16="http://schemas.microsoft.com/office/drawing/2014/main" id="{6A5C7E3D-93A4-4307-9E37-7DEB0110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5153025"/>
            <a:ext cx="22764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3" y="4585202"/>
            <a:ext cx="4381540" cy="237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nual and sail propul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35" y="4921810"/>
            <a:ext cx="2739253" cy="18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AD5C-5B53-49B6-B410-EA5CF712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History and development of fishing gears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39B1-1C55-487E-B491-1F3654D6B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IN" dirty="0" smtClean="0"/>
              <a:t>Today</a:t>
            </a:r>
            <a:r>
              <a:rPr lang="en-IN" dirty="0"/>
              <a:t>, the </a:t>
            </a:r>
            <a:r>
              <a:rPr lang="en-IN" dirty="0">
                <a:solidFill>
                  <a:srgbClr val="FF0000"/>
                </a:solidFill>
              </a:rPr>
              <a:t>diesel engine is universally </a:t>
            </a:r>
            <a:r>
              <a:rPr lang="en-IN" dirty="0" err="1">
                <a:solidFill>
                  <a:srgbClr val="FF0000"/>
                </a:solidFill>
              </a:rPr>
              <a:t>favored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/>
              <a:t>for larger vessels and petrol/kerosene driven outboards for small boat operations. </a:t>
            </a:r>
            <a:endParaRPr lang="en-IN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n-IN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dirty="0"/>
              <a:t>Development of </a:t>
            </a:r>
            <a:r>
              <a:rPr lang="en-IN" dirty="0">
                <a:solidFill>
                  <a:srgbClr val="FF0000"/>
                </a:solidFill>
              </a:rPr>
              <a:t>electrical and hydraulic power systems </a:t>
            </a:r>
            <a:r>
              <a:rPr lang="en-IN" dirty="0"/>
              <a:t>led to complete mechanization of fishing which use larger nets and lines, or more pots and traps</a:t>
            </a:r>
            <a:r>
              <a:rPr lang="en-IN" dirty="0" smtClean="0"/>
              <a:t>.</a:t>
            </a:r>
          </a:p>
          <a:p>
            <a:pPr marL="0" indent="0" algn="just">
              <a:buNone/>
            </a:pPr>
            <a:r>
              <a:rPr lang="en-IN" sz="2000" dirty="0"/>
              <a:t/>
            </a:r>
            <a:br>
              <a:rPr lang="en-IN" sz="2000" dirty="0"/>
            </a:br>
            <a:endParaRPr lang="en-IN" sz="2000" dirty="0"/>
          </a:p>
        </p:txBody>
      </p:sp>
      <p:pic>
        <p:nvPicPr>
          <p:cNvPr id="1026" name="Picture 2" descr="Image result for capstan">
            <a:extLst>
              <a:ext uri="{FF2B5EF4-FFF2-40B4-BE49-F238E27FC236}">
                <a16:creationId xmlns:a16="http://schemas.microsoft.com/office/drawing/2014/main" id="{6A5C7E3D-93A4-4307-9E37-7DEB0110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5153025"/>
            <a:ext cx="22764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3" y="4585202"/>
            <a:ext cx="4381540" cy="237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nual and sail propul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35" y="4921810"/>
            <a:ext cx="2739253" cy="18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A0AF-1EF6-47EF-BFC5-C2C4158C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History and development of fishing gears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C2EB-81B0-41E6-A345-51390FE32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dirty="0"/>
              <a:t>During the last 50 years, </a:t>
            </a:r>
            <a:r>
              <a:rPr lang="en-IN" sz="2000" dirty="0">
                <a:solidFill>
                  <a:srgbClr val="FF0000"/>
                </a:solidFill>
              </a:rPr>
              <a:t>synthetic </a:t>
            </a:r>
            <a:r>
              <a:rPr lang="en-IN" sz="2000" dirty="0" err="1">
                <a:solidFill>
                  <a:srgbClr val="FF0000"/>
                </a:solidFill>
              </a:rPr>
              <a:t>fibers</a:t>
            </a:r>
            <a:r>
              <a:rPr lang="en-IN" sz="2000" dirty="0"/>
              <a:t>, which are virtually </a:t>
            </a:r>
            <a:r>
              <a:rPr lang="en-IN" sz="2000" dirty="0">
                <a:solidFill>
                  <a:srgbClr val="FF0000"/>
                </a:solidFill>
              </a:rPr>
              <a:t>rot-proof</a:t>
            </a:r>
            <a:r>
              <a:rPr lang="en-IN" sz="2000" dirty="0"/>
              <a:t>, gradually replaced natural materials in the fabrication of nets and lines. </a:t>
            </a:r>
          </a:p>
          <a:p>
            <a:pPr algn="just"/>
            <a:r>
              <a:rPr lang="en-IN" sz="2000" dirty="0"/>
              <a:t>These materials have greatly extended the useful life of fishing gear. </a:t>
            </a:r>
          </a:p>
          <a:p>
            <a:pPr algn="just"/>
            <a:r>
              <a:rPr lang="en-IN" sz="2000" dirty="0"/>
              <a:t>Developments in new synthetic materials and fabrication techniques are continuously improving fishing gear </a:t>
            </a:r>
            <a:r>
              <a:rPr lang="en-IN" sz="2000" dirty="0" smtClean="0"/>
              <a:t>effectiveness </a:t>
            </a:r>
            <a:r>
              <a:rPr lang="en-IN" sz="2000" dirty="0"/>
              <a:t>and efficiency</a:t>
            </a:r>
            <a:r>
              <a:rPr lang="en-IN" sz="2000" dirty="0" smtClean="0"/>
              <a:t>.</a:t>
            </a:r>
          </a:p>
          <a:p>
            <a:pPr algn="just"/>
            <a:endParaRPr lang="en-IN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4CC2EB-81B0-41E6-A345-51390FE32F09}"/>
              </a:ext>
            </a:extLst>
          </p:cNvPr>
          <p:cNvSpPr txBox="1">
            <a:spLocks/>
          </p:cNvSpPr>
          <p:nvPr/>
        </p:nvSpPr>
        <p:spPr>
          <a:xfrm>
            <a:off x="3111021" y="9357105"/>
            <a:ext cx="5009749" cy="543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sz="2000" smtClean="0"/>
              <a:t>During the last 50 years, </a:t>
            </a:r>
            <a:r>
              <a:rPr lang="en-IN" sz="2000" smtClean="0">
                <a:solidFill>
                  <a:srgbClr val="FF0000"/>
                </a:solidFill>
              </a:rPr>
              <a:t>synthetic fibers</a:t>
            </a:r>
            <a:r>
              <a:rPr lang="en-IN" sz="2000" smtClean="0"/>
              <a:t>, which are virtually </a:t>
            </a:r>
            <a:r>
              <a:rPr lang="en-IN" sz="2000" smtClean="0">
                <a:solidFill>
                  <a:srgbClr val="FF0000"/>
                </a:solidFill>
              </a:rPr>
              <a:t>rot-proof</a:t>
            </a:r>
            <a:r>
              <a:rPr lang="en-IN" sz="2000" smtClean="0"/>
              <a:t>, gradually replaced natural materials in the fabrication of nets and lines. </a:t>
            </a:r>
          </a:p>
          <a:p>
            <a:pPr algn="just"/>
            <a:r>
              <a:rPr lang="en-IN" sz="2000" smtClean="0"/>
              <a:t>These materials have greatly extended the useful life of fishing gear. </a:t>
            </a:r>
          </a:p>
          <a:p>
            <a:pPr algn="just"/>
            <a:r>
              <a:rPr lang="en-IN" sz="2000" smtClean="0"/>
              <a:t>Developments in new synthetic materials and fabrication techniques are continuously improving fishing gear effectiveness and efficiency.</a:t>
            </a:r>
            <a:endParaRPr lang="en-IN" sz="2000" dirty="0"/>
          </a:p>
        </p:txBody>
      </p:sp>
      <p:pic>
        <p:nvPicPr>
          <p:cNvPr id="7" name="Picture 2" descr="Image result for synthetic fib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5097" y="3638738"/>
            <a:ext cx="3286585" cy="315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atural fib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0" y="3844464"/>
            <a:ext cx="3367390" cy="27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atural fib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04" y="3931065"/>
            <a:ext cx="3287259" cy="26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960F-4291-4680-9F79-5C31BA65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History and development of fishing gears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F579-1EA8-4D19-A573-C6E1320B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>
                <a:solidFill>
                  <a:srgbClr val="FF0000"/>
                </a:solidFill>
              </a:rPr>
              <a:t>Traditionally fishermen detect fish </a:t>
            </a:r>
            <a:r>
              <a:rPr lang="en-IN" sz="2400" dirty="0" smtClean="0"/>
              <a:t>through local knowledge, record keeping, observation of schools breaking to surface, and the </a:t>
            </a:r>
            <a:r>
              <a:rPr lang="en-IN" sz="2400" dirty="0" err="1" smtClean="0"/>
              <a:t>behavior</a:t>
            </a:r>
            <a:r>
              <a:rPr lang="en-IN" sz="2400" dirty="0" smtClean="0"/>
              <a:t> of birds and other sea creatures. 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>
                <a:solidFill>
                  <a:srgbClr val="FF0000"/>
                </a:solidFill>
              </a:rPr>
              <a:t>In deeper waters </a:t>
            </a:r>
            <a:r>
              <a:rPr lang="en-IN" sz="2400" dirty="0" smtClean="0"/>
              <a:t>fishes were detected from the vibration of signal lines dropped from the vessel. </a:t>
            </a:r>
          </a:p>
          <a:p>
            <a:pPr algn="just"/>
            <a:endParaRPr lang="en-IN" dirty="0"/>
          </a:p>
        </p:txBody>
      </p:sp>
      <p:pic>
        <p:nvPicPr>
          <p:cNvPr id="1026" name="Picture 2" descr="What's the difference between a shoal, a school and a pod? - BB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7" y="4192454"/>
            <a:ext cx="2931208" cy="266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're going the wrong way! Moment confused fish tried to swim i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19" y="4192454"/>
            <a:ext cx="3851274" cy="25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960F-4291-4680-9F79-5C31BA65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History and development of fishing gears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F579-1EA8-4D19-A573-C6E1320B9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dirty="0" smtClean="0"/>
              <a:t>The </a:t>
            </a:r>
            <a:r>
              <a:rPr lang="en-IN" sz="2000" dirty="0"/>
              <a:t>introduction of </a:t>
            </a:r>
            <a:r>
              <a:rPr lang="en-IN" sz="2000" dirty="0">
                <a:solidFill>
                  <a:srgbClr val="FF0000"/>
                </a:solidFill>
              </a:rPr>
              <a:t>electronic fish finding equipment </a:t>
            </a:r>
            <a:r>
              <a:rPr lang="en-IN" sz="2000" dirty="0"/>
              <a:t>a half century ago has revolutionized the process of finding fish to catch. </a:t>
            </a:r>
            <a:endParaRPr lang="en-IN" sz="2000" dirty="0" smtClean="0"/>
          </a:p>
          <a:p>
            <a:pPr algn="just"/>
            <a:endParaRPr lang="en-IN" sz="2000" dirty="0" smtClean="0"/>
          </a:p>
          <a:p>
            <a:pPr algn="just"/>
            <a:r>
              <a:rPr lang="en-IN" sz="2000" dirty="0" smtClean="0">
                <a:solidFill>
                  <a:srgbClr val="FF0000"/>
                </a:solidFill>
              </a:rPr>
              <a:t>Aircraft </a:t>
            </a:r>
            <a:r>
              <a:rPr lang="en-IN" sz="2000" dirty="0"/>
              <a:t>enable much greater areas to be searched visually, while </a:t>
            </a:r>
            <a:r>
              <a:rPr lang="en-IN" sz="2000" dirty="0">
                <a:solidFill>
                  <a:srgbClr val="FF0000"/>
                </a:solidFill>
              </a:rPr>
              <a:t>satellite and laser technology </a:t>
            </a:r>
            <a:r>
              <a:rPr lang="en-IN" sz="2000" dirty="0"/>
              <a:t>are being utilized as aids </a:t>
            </a:r>
            <a:r>
              <a:rPr lang="en-IN" sz="2000" dirty="0">
                <a:solidFill>
                  <a:srgbClr val="FF0000"/>
                </a:solidFill>
              </a:rPr>
              <a:t>for identifying suitable environmental conditions</a:t>
            </a:r>
            <a:r>
              <a:rPr lang="en-IN" sz="2000" dirty="0"/>
              <a:t>. </a:t>
            </a:r>
            <a:endParaRPr lang="en-IN" sz="2000" dirty="0" smtClean="0"/>
          </a:p>
          <a:p>
            <a:pPr algn="just"/>
            <a:endParaRPr lang="en-IN" sz="2000" dirty="0" smtClean="0"/>
          </a:p>
          <a:p>
            <a:pPr algn="just"/>
            <a:r>
              <a:rPr lang="en-IN" sz="2000" dirty="0" smtClean="0"/>
              <a:t>Fish </a:t>
            </a:r>
            <a:r>
              <a:rPr lang="en-IN" sz="2000" dirty="0"/>
              <a:t>finding </a:t>
            </a:r>
            <a:r>
              <a:rPr lang="en-IN" sz="2000" dirty="0">
                <a:solidFill>
                  <a:srgbClr val="FF0000"/>
                </a:solidFill>
              </a:rPr>
              <a:t>sonar and echo sounders </a:t>
            </a:r>
            <a:r>
              <a:rPr lang="en-IN" sz="2000" dirty="0"/>
              <a:t>rapidly analyse signals from high performance transducers and display detailed information to the fisherman.</a:t>
            </a:r>
          </a:p>
          <a:p>
            <a:pPr algn="just"/>
            <a:endParaRPr lang="en-IN" sz="2000" dirty="0"/>
          </a:p>
        </p:txBody>
      </p:sp>
      <p:pic>
        <p:nvPicPr>
          <p:cNvPr id="3078" name="Picture 6" descr="Image result for so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7" y="4888194"/>
            <a:ext cx="3137968" cy="19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9/9d/Principle_of_SBES.svg/1024px-Principle_of_SB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09" y="4888194"/>
            <a:ext cx="2459927" cy="22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 smtClean="0"/>
          </a:p>
          <a:p>
            <a:pPr marL="0" indent="0" algn="ctr">
              <a:buNone/>
            </a:pPr>
            <a:r>
              <a:rPr lang="en-IN" sz="6600" dirty="0" smtClean="0"/>
              <a:t>Thank You</a:t>
            </a: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30257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476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History and development of fishing gears</vt:lpstr>
      <vt:lpstr>History and development of fishing gears</vt:lpstr>
      <vt:lpstr>History and development of fishing gears</vt:lpstr>
      <vt:lpstr>History and development of fishing gears</vt:lpstr>
      <vt:lpstr>History and development of fishing gears</vt:lpstr>
      <vt:lpstr>History and development of fishing gears</vt:lpstr>
      <vt:lpstr>History and development of fishing gears</vt:lpstr>
      <vt:lpstr>History and development of fishing gears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development of fishing gears</dc:title>
  <dc:creator>HP</dc:creator>
  <cp:lastModifiedBy>HP</cp:lastModifiedBy>
  <cp:revision>7</cp:revision>
  <dcterms:created xsi:type="dcterms:W3CDTF">2020-07-14T04:41:16Z</dcterms:created>
  <dcterms:modified xsi:type="dcterms:W3CDTF">2020-07-14T05:29:06Z</dcterms:modified>
</cp:coreProperties>
</file>