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29-A4C8-49C0-A2A8-82FD4D8A6184}" type="datetimeFigureOut">
              <a:rPr lang="en-IN" smtClean="0"/>
              <a:pPr/>
              <a:t>26-07-2020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F6E48-8867-4B20-97C5-BF9CFC4D246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8134672" cy="1470025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HUMAN WANTS: IMPORTANT CHARACTERISTICS AND CLASSIFICATION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sz="2800" dirty="0" smtClean="0">
                <a:solidFill>
                  <a:schemeClr val="bg1"/>
                </a:solidFill>
              </a:rPr>
              <a:t>ECONOMIC NALYSIS (DBM-121)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A K JHA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FF00"/>
                </a:solidFill>
              </a:rPr>
              <a:t>Introduction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525963"/>
          </a:xfrm>
        </p:spPr>
        <p:txBody>
          <a:bodyPr/>
          <a:lstStyle/>
          <a:p>
            <a:pPr algn="just"/>
            <a:r>
              <a:rPr lang="en-IN" dirty="0" smtClean="0">
                <a:solidFill>
                  <a:schemeClr val="bg1"/>
                </a:solidFill>
              </a:rPr>
              <a:t>Man is a bundle of desires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Human desires culminate into wants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Wants are unlimited</a:t>
            </a:r>
          </a:p>
          <a:p>
            <a:pPr lvl="1" algn="just"/>
            <a:r>
              <a:rPr lang="en-IN" dirty="0" smtClean="0">
                <a:solidFill>
                  <a:srgbClr val="FFFF00"/>
                </a:solidFill>
              </a:rPr>
              <a:t>Some wants are related to basic necessities of life </a:t>
            </a:r>
          </a:p>
          <a:p>
            <a:pPr lvl="1" algn="just"/>
            <a:r>
              <a:rPr lang="en-IN" dirty="0" smtClean="0">
                <a:solidFill>
                  <a:srgbClr val="FFFF00"/>
                </a:solidFill>
              </a:rPr>
              <a:t>Some are to make life more comfortable and luxurious.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Want is a means of expressing a need</a:t>
            </a:r>
          </a:p>
          <a:p>
            <a:pPr algn="just"/>
            <a:r>
              <a:rPr lang="en-IN" dirty="0" smtClean="0">
                <a:solidFill>
                  <a:schemeClr val="bg1"/>
                </a:solidFill>
              </a:rPr>
              <a:t>It is a specific need for something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Characteristics of Human Wants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chemeClr val="bg1"/>
                </a:solidFill>
              </a:rPr>
              <a:t>Human wants are unlimited</a:t>
            </a:r>
          </a:p>
          <a:p>
            <a:pPr marL="1169988" lvl="2" indent="-180975">
              <a:buFontTx/>
              <a:buChar char="-"/>
            </a:pPr>
            <a:r>
              <a:rPr lang="en-IN" dirty="0" smtClean="0">
                <a:solidFill>
                  <a:schemeClr val="bg1"/>
                </a:solidFill>
              </a:rPr>
              <a:t>Whe</a:t>
            </a:r>
            <a:r>
              <a:rPr lang="en-IN" sz="2600" dirty="0" smtClean="0">
                <a:solidFill>
                  <a:schemeClr val="bg1"/>
                </a:solidFill>
              </a:rPr>
              <a:t>n one want is satisfied another springs out</a:t>
            </a:r>
          </a:p>
          <a:p>
            <a:pPr marL="1169988" lvl="2" indent="-180975">
              <a:buFontTx/>
              <a:buChar char="-"/>
            </a:pPr>
            <a:r>
              <a:rPr lang="en-IN" sz="2600" dirty="0" smtClean="0">
                <a:solidFill>
                  <a:schemeClr val="bg1"/>
                </a:solidFill>
              </a:rPr>
              <a:t>Multiplicity of wants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chemeClr val="bg1"/>
                </a:solidFill>
              </a:rPr>
              <a:t>Any particular want is satiable</a:t>
            </a:r>
            <a:endParaRPr lang="en-IN" dirty="0" smtClean="0">
              <a:solidFill>
                <a:srgbClr val="FFFF00"/>
              </a:solidFill>
            </a:endParaRPr>
          </a:p>
          <a:p>
            <a:pPr marL="1169988" lvl="1" indent="-180975">
              <a:buFontTx/>
              <a:buChar char="-"/>
            </a:pPr>
            <a:r>
              <a:rPr lang="en-IN" sz="2600" dirty="0" smtClean="0">
                <a:solidFill>
                  <a:srgbClr val="FFFF00"/>
                </a:solidFill>
              </a:rPr>
              <a:t>Although human wants are infinite but it is possible to satisfy a single want at particular time / place</a:t>
            </a:r>
            <a:endParaRPr lang="en-IN" sz="2600" dirty="0" smtClean="0">
              <a:solidFill>
                <a:schemeClr val="bg1"/>
              </a:solidFill>
            </a:endParaRPr>
          </a:p>
          <a:p>
            <a:pPr marL="533400" indent="-514350">
              <a:buFont typeface="+mj-lt"/>
              <a:buAutoNum type="arabicPeriod"/>
            </a:pPr>
            <a:r>
              <a:rPr lang="en-IN" dirty="0" smtClean="0">
                <a:solidFill>
                  <a:schemeClr val="bg1"/>
                </a:solidFill>
              </a:rPr>
              <a:t>Wants are Complementary</a:t>
            </a:r>
            <a:r>
              <a:rPr lang="en-IN" sz="3400" dirty="0" smtClean="0">
                <a:solidFill>
                  <a:schemeClr val="bg1"/>
                </a:solidFill>
              </a:rPr>
              <a:t> </a:t>
            </a:r>
          </a:p>
          <a:p>
            <a:pPr marL="1169988" lvl="1" indent="-236538">
              <a:buFontTx/>
              <a:buChar char="-"/>
            </a:pPr>
            <a:r>
              <a:rPr lang="en-IN" sz="3000" dirty="0" smtClean="0">
                <a:solidFill>
                  <a:srgbClr val="FFFF00"/>
                </a:solidFill>
              </a:rPr>
              <a:t>We often require more than one commodity to satisfy ourselves</a:t>
            </a:r>
          </a:p>
          <a:p>
            <a:pPr marL="1169988" lvl="1" indent="-236538">
              <a:buFontTx/>
              <a:buChar char="-"/>
            </a:pPr>
            <a:r>
              <a:rPr lang="en-IN" sz="3000" dirty="0" smtClean="0">
                <a:solidFill>
                  <a:srgbClr val="FFFF00"/>
                </a:solidFill>
              </a:rPr>
              <a:t>Most of the goods are required to be used in combination</a:t>
            </a:r>
            <a:r>
              <a:rPr lang="en-IN" sz="3000" dirty="0" smtClean="0">
                <a:solidFill>
                  <a:schemeClr val="bg1"/>
                </a:solidFill>
              </a:rPr>
              <a:t> </a:t>
            </a:r>
          </a:p>
          <a:p>
            <a:pPr marL="533400" indent="-514350">
              <a:buFont typeface="+mj-lt"/>
              <a:buAutoNum type="arabicPeriod"/>
            </a:pPr>
            <a:r>
              <a:rPr lang="en-IN" sz="3600" dirty="0" smtClean="0">
                <a:solidFill>
                  <a:schemeClr val="bg1"/>
                </a:solidFill>
              </a:rPr>
              <a:t>Wants are Competitive:</a:t>
            </a:r>
          </a:p>
          <a:p>
            <a:pPr marL="1333500" lvl="2" indent="-514350">
              <a:buFontTx/>
              <a:buChar char="-"/>
            </a:pPr>
            <a:r>
              <a:rPr lang="en-IN" sz="3100" dirty="0" smtClean="0">
                <a:solidFill>
                  <a:srgbClr val="FFFF00"/>
                </a:solidFill>
              </a:rPr>
              <a:t>Wants are unlimited but means to satisfy them is limited</a:t>
            </a:r>
          </a:p>
          <a:p>
            <a:pPr marL="1333500" lvl="2" indent="-514350">
              <a:buFontTx/>
              <a:buChar char="-"/>
            </a:pPr>
            <a:r>
              <a:rPr lang="en-IN" sz="3400" dirty="0" smtClean="0">
                <a:solidFill>
                  <a:srgbClr val="FFFF00"/>
                </a:solidFill>
              </a:rPr>
              <a:t>One cannot satisfy all wants at a particular time</a:t>
            </a:r>
          </a:p>
          <a:p>
            <a:pPr marL="1333500" lvl="2" indent="-514350">
              <a:buFontTx/>
              <a:buChar char="-"/>
            </a:pPr>
            <a:r>
              <a:rPr lang="en-IN" sz="3400" dirty="0" smtClean="0">
                <a:solidFill>
                  <a:srgbClr val="FFFF00"/>
                </a:solidFill>
              </a:rPr>
              <a:t>Wants compete for resources </a:t>
            </a:r>
            <a:endParaRPr lang="en-IN" sz="3100" dirty="0" smtClean="0">
              <a:solidFill>
                <a:srgbClr val="FFFF00"/>
              </a:solidFill>
            </a:endParaRPr>
          </a:p>
          <a:p>
            <a:pPr marL="533400" indent="-514350">
              <a:buFont typeface="+mj-lt"/>
              <a:buAutoNum type="arabicPeriod"/>
            </a:pPr>
            <a:endParaRPr lang="en-IN" sz="3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Characteristics of Human Wants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IN" dirty="0" smtClean="0">
                <a:solidFill>
                  <a:schemeClr val="bg1"/>
                </a:solidFill>
              </a:rPr>
              <a:t>Wants change with people, place and time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IN" dirty="0" smtClean="0">
                <a:solidFill>
                  <a:schemeClr val="bg1"/>
                </a:solidFill>
              </a:rPr>
              <a:t>Wants are alternative</a:t>
            </a:r>
          </a:p>
          <a:p>
            <a:pPr marL="1349375" lvl="1" indent="-90488">
              <a:buFontTx/>
              <a:buChar char="-"/>
            </a:pPr>
            <a:r>
              <a:rPr lang="en-IN" sz="2400" dirty="0" smtClean="0">
                <a:solidFill>
                  <a:schemeClr val="bg1"/>
                </a:solidFill>
              </a:rPr>
              <a:t> A want can be satisfied by different alternatives</a:t>
            </a:r>
          </a:p>
          <a:p>
            <a:pPr marL="1349375" lvl="1" indent="-90488">
              <a:buFontTx/>
              <a:buChar char="-"/>
            </a:pPr>
            <a:r>
              <a:rPr lang="en-IN" sz="2400" dirty="0" smtClean="0">
                <a:solidFill>
                  <a:schemeClr val="bg1"/>
                </a:solidFill>
              </a:rPr>
              <a:t> Choice of alternatives depends upon preferences and resources/ money at disposal</a:t>
            </a:r>
            <a:endParaRPr lang="en-IN" sz="20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IN" dirty="0" smtClean="0">
                <a:solidFill>
                  <a:schemeClr val="bg1"/>
                </a:solidFill>
              </a:rPr>
              <a:t>7.   Wants increases with progress of society </a:t>
            </a:r>
          </a:p>
          <a:p>
            <a:pPr marL="1438275" lvl="1" indent="-179388" defTabSz="900113">
              <a:buFontTx/>
              <a:buChar char="-"/>
            </a:pPr>
            <a:r>
              <a:rPr lang="en-IN" sz="2400" dirty="0" smtClean="0">
                <a:solidFill>
                  <a:schemeClr val="bg1"/>
                </a:solidFill>
              </a:rPr>
              <a:t>New technologies  are developed </a:t>
            </a:r>
          </a:p>
          <a:p>
            <a:pPr marL="1349375" lvl="1" indent="-90488" defTabSz="900113">
              <a:buFontTx/>
              <a:buChar char="-"/>
            </a:pPr>
            <a:r>
              <a:rPr lang="en-IN" sz="2400" dirty="0" smtClean="0">
                <a:solidFill>
                  <a:schemeClr val="bg1"/>
                </a:solidFill>
              </a:rPr>
              <a:t>New  kind of goods and services become available  </a:t>
            </a:r>
          </a:p>
          <a:p>
            <a:pPr marL="449263" indent="-400050" defTabSz="900113">
              <a:buFont typeface="+mj-lt"/>
              <a:buAutoNum type="arabicPeriod" startAt="8"/>
            </a:pPr>
            <a:r>
              <a:rPr lang="en-IN" dirty="0" smtClean="0">
                <a:solidFill>
                  <a:schemeClr val="bg1"/>
                </a:solidFill>
              </a:rPr>
              <a:t>Wants differ in intensity and urgency</a:t>
            </a:r>
          </a:p>
          <a:p>
            <a:pPr marL="1258888" lvl="1" indent="0" defTabSz="900113">
              <a:lnSpc>
                <a:spcPct val="120000"/>
              </a:lnSpc>
              <a:buFontTx/>
              <a:buChar char="-"/>
            </a:pPr>
            <a:r>
              <a:rPr lang="en-IN" dirty="0" smtClean="0">
                <a:solidFill>
                  <a:schemeClr val="bg1"/>
                </a:solidFill>
              </a:rPr>
              <a:t> Unlimited wants occupy different positions in hierarchy.</a:t>
            </a:r>
          </a:p>
          <a:p>
            <a:pPr marL="1258888" lvl="1" indent="0" defTabSz="900113">
              <a:lnSpc>
                <a:spcPct val="120000"/>
              </a:lnSpc>
              <a:buFontTx/>
              <a:buChar char="-"/>
            </a:pPr>
            <a:r>
              <a:rPr lang="en-IN" dirty="0" smtClean="0">
                <a:solidFill>
                  <a:schemeClr val="bg1"/>
                </a:solidFill>
              </a:rPr>
              <a:t>A man wants to satisfy first the most basic needs</a:t>
            </a:r>
          </a:p>
          <a:p>
            <a:pPr marL="1658938" lvl="2" indent="0" defTabSz="900113">
              <a:lnSpc>
                <a:spcPct val="120000"/>
              </a:lnSpc>
              <a:buFontTx/>
              <a:buChar char="-"/>
            </a:pPr>
            <a:r>
              <a:rPr lang="en-IN" dirty="0" smtClean="0">
                <a:solidFill>
                  <a:srgbClr val="FFFF00"/>
                </a:solidFill>
              </a:rPr>
              <a:t> e.g. foods, clothing, shelter.</a:t>
            </a:r>
            <a:endParaRPr lang="en-IN" sz="2900" dirty="0" smtClean="0">
              <a:solidFill>
                <a:schemeClr val="bg1"/>
              </a:solidFill>
            </a:endParaRPr>
          </a:p>
          <a:p>
            <a:pPr marL="533400" indent="-514350" defTabSz="900113">
              <a:lnSpc>
                <a:spcPct val="120000"/>
              </a:lnSpc>
              <a:buFont typeface="+mj-lt"/>
              <a:buAutoNum type="arabicPeriod" startAt="9"/>
            </a:pPr>
            <a:endParaRPr lang="en-IN" sz="3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FFFF00"/>
                </a:solidFill>
              </a:rPr>
              <a:t>Characteristics of Human Wants</a:t>
            </a:r>
            <a:endParaRPr lang="en-IN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400600"/>
          </a:xfrm>
        </p:spPr>
        <p:txBody>
          <a:bodyPr>
            <a:normAutofit/>
          </a:bodyPr>
          <a:lstStyle/>
          <a:p>
            <a:pPr marL="533400" indent="-514350" defTabSz="900113">
              <a:lnSpc>
                <a:spcPct val="120000"/>
              </a:lnSpc>
              <a:buFont typeface="+mj-lt"/>
              <a:buAutoNum type="arabicPeriod" startAt="9"/>
            </a:pPr>
            <a:r>
              <a:rPr lang="en-IN" sz="3100" dirty="0" smtClean="0">
                <a:solidFill>
                  <a:schemeClr val="bg1"/>
                </a:solidFill>
              </a:rPr>
              <a:t>Wants gets converted into habits</a:t>
            </a:r>
          </a:p>
          <a:p>
            <a:pPr marL="1354138" lvl="1" indent="-95250" defTabSz="900113">
              <a:lnSpc>
                <a:spcPct val="120000"/>
              </a:lnSpc>
              <a:buFontTx/>
              <a:buChar char="-"/>
            </a:pPr>
            <a:r>
              <a:rPr lang="en-IN" sz="2500" dirty="0" smtClean="0">
                <a:solidFill>
                  <a:schemeClr val="bg1"/>
                </a:solidFill>
              </a:rPr>
              <a:t>Tea/coffee, Tobacco, Liquor, etc.  </a:t>
            </a:r>
          </a:p>
          <a:p>
            <a:pPr marL="533400" indent="-514350" defTabSz="900113">
              <a:lnSpc>
                <a:spcPct val="120000"/>
              </a:lnSpc>
              <a:buFont typeface="+mj-lt"/>
              <a:buAutoNum type="arabicPeriod" startAt="10"/>
            </a:pPr>
            <a:r>
              <a:rPr lang="en-IN" sz="3100" dirty="0" smtClean="0">
                <a:solidFill>
                  <a:schemeClr val="bg1"/>
                </a:solidFill>
              </a:rPr>
              <a:t>Wants Recurring</a:t>
            </a:r>
            <a:endParaRPr lang="en-IN" sz="2800" dirty="0" smtClean="0">
              <a:solidFill>
                <a:schemeClr val="bg1"/>
              </a:solidFill>
            </a:endParaRPr>
          </a:p>
          <a:p>
            <a:pPr marL="533400" indent="-514350" defTabSz="900113">
              <a:lnSpc>
                <a:spcPct val="120000"/>
              </a:lnSpc>
              <a:buFont typeface="+mj-lt"/>
              <a:buAutoNum type="arabicPeriod" startAt="10"/>
            </a:pPr>
            <a:r>
              <a:rPr lang="en-IN" sz="2800" dirty="0" smtClean="0">
                <a:solidFill>
                  <a:schemeClr val="bg1"/>
                </a:solidFill>
              </a:rPr>
              <a:t>Wants are influenced by customs or traditions</a:t>
            </a:r>
          </a:p>
          <a:p>
            <a:pPr lvl="1" indent="0">
              <a:buNone/>
            </a:pPr>
            <a:r>
              <a:rPr lang="en-IN" sz="2400" dirty="0" smtClean="0">
                <a:solidFill>
                  <a:srgbClr val="FFFF00"/>
                </a:solidFill>
              </a:rPr>
              <a:t>- Man is a social animal</a:t>
            </a:r>
          </a:p>
          <a:p>
            <a:pPr marL="989013" lvl="1" indent="-246063">
              <a:buNone/>
            </a:pPr>
            <a:r>
              <a:rPr lang="en-IN" sz="2400" dirty="0" smtClean="0">
                <a:solidFill>
                  <a:srgbClr val="FFFF00"/>
                </a:solidFill>
              </a:rPr>
              <a:t>- We are bound to accept customs or traditions of our society.</a:t>
            </a:r>
          </a:p>
          <a:p>
            <a:pPr>
              <a:buNone/>
            </a:pPr>
            <a:r>
              <a:rPr lang="en-IN" sz="2800" b="1" dirty="0" smtClean="0">
                <a:solidFill>
                  <a:schemeClr val="bg1"/>
                </a:solidFill>
              </a:rPr>
              <a:t>12. </a:t>
            </a:r>
            <a:r>
              <a:rPr lang="en-IN" sz="2800" dirty="0" smtClean="0">
                <a:solidFill>
                  <a:schemeClr val="bg1"/>
                </a:solidFill>
              </a:rPr>
              <a:t>Wants are affected by Promotion and Income</a:t>
            </a:r>
          </a:p>
          <a:p>
            <a:pPr marL="900113" lvl="1" indent="-157163">
              <a:buNone/>
            </a:pPr>
            <a:r>
              <a:rPr lang="en-IN" sz="2400" dirty="0" smtClean="0">
                <a:solidFill>
                  <a:srgbClr val="FFFF00"/>
                </a:solidFill>
              </a:rPr>
              <a:t>- Our purchasing power and promotion methods adopted by business organizations influence buying process.</a:t>
            </a:r>
          </a:p>
          <a:p>
            <a:pPr marL="533400" indent="-514350" defTabSz="900113">
              <a:lnSpc>
                <a:spcPct val="120000"/>
              </a:lnSpc>
              <a:buFont typeface="+mj-lt"/>
              <a:buAutoNum type="arabicPeriod" startAt="10"/>
            </a:pPr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>
                <a:solidFill>
                  <a:srgbClr val="FFFF00"/>
                </a:solidFill>
              </a:rPr>
              <a:t>Importance of Wants</a:t>
            </a:r>
            <a:endParaRPr lang="en-IN" sz="4000" b="1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67544" y="1772816"/>
            <a:ext cx="4104456" cy="3744416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628800"/>
            <a:ext cx="172819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Needs/Wants</a:t>
            </a:r>
            <a:endParaRPr lang="en-IN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4613066"/>
            <a:ext cx="93610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Efforts</a:t>
            </a:r>
            <a:endParaRPr lang="en-IN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573016"/>
            <a:ext cx="14401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Satisfaction</a:t>
            </a:r>
            <a:endParaRPr lang="en-IN" sz="2000" b="1" dirty="0"/>
          </a:p>
        </p:txBody>
      </p:sp>
      <p:pic>
        <p:nvPicPr>
          <p:cNvPr id="3074" name="Picture 2" descr="https://cdn.economicsdiscussion.net/wp-content/uploads/2015/11/clip_image00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52997"/>
            <a:ext cx="3744416" cy="3420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Classification of Human Wants</a:t>
            </a:r>
            <a:endParaRPr lang="en-IN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/>
          </a:bodyPr>
          <a:lstStyle/>
          <a:p>
            <a:pPr marL="88900" indent="0" algn="just">
              <a:buNone/>
            </a:pPr>
            <a:r>
              <a:rPr lang="en-IN" dirty="0" smtClean="0">
                <a:solidFill>
                  <a:schemeClr val="bg1"/>
                </a:solidFill>
              </a:rPr>
              <a:t>Based upon need, usage and importance human wants can be classified into following categories:</a:t>
            </a:r>
          </a:p>
          <a:p>
            <a:pPr algn="just">
              <a:buNone/>
            </a:pPr>
            <a:r>
              <a:rPr lang="en-IN" b="1" dirty="0" smtClean="0">
                <a:solidFill>
                  <a:srgbClr val="FFFF00"/>
                </a:solidFill>
              </a:rPr>
              <a:t>1. Necessity: </a:t>
            </a:r>
            <a:r>
              <a:rPr lang="en-IN" dirty="0" smtClean="0">
                <a:solidFill>
                  <a:srgbClr val="FFFF00"/>
                </a:solidFill>
              </a:rPr>
              <a:t>This includes most essential things and further subdivided into following categories</a:t>
            </a:r>
          </a:p>
          <a:p>
            <a:pPr lvl="1" algn="just">
              <a:buNone/>
            </a:pPr>
            <a:r>
              <a:rPr lang="en-IN" b="1" dirty="0" smtClean="0">
                <a:solidFill>
                  <a:schemeClr val="bg1"/>
                </a:solidFill>
              </a:rPr>
              <a:t>a) </a:t>
            </a:r>
            <a:r>
              <a:rPr lang="en-IN" dirty="0" smtClean="0">
                <a:solidFill>
                  <a:schemeClr val="bg1"/>
                </a:solidFill>
              </a:rPr>
              <a:t>Necessity for existence-food, clothing and shelter</a:t>
            </a:r>
          </a:p>
          <a:p>
            <a:pPr lvl="1" algn="just">
              <a:buNone/>
            </a:pPr>
            <a:r>
              <a:rPr lang="en-IN" b="1" dirty="0" smtClean="0">
                <a:solidFill>
                  <a:schemeClr val="bg1"/>
                </a:solidFill>
              </a:rPr>
              <a:t>b) </a:t>
            </a:r>
            <a:r>
              <a:rPr lang="en-IN" dirty="0" smtClean="0">
                <a:solidFill>
                  <a:schemeClr val="bg1"/>
                </a:solidFill>
              </a:rPr>
              <a:t>Necessity for efficiency- e.g. use of computer in teaching</a:t>
            </a:r>
          </a:p>
          <a:p>
            <a:pPr lvl="1" algn="just">
              <a:buNone/>
            </a:pPr>
            <a:r>
              <a:rPr lang="en-IN" b="1" dirty="0" smtClean="0">
                <a:solidFill>
                  <a:schemeClr val="bg1"/>
                </a:solidFill>
              </a:rPr>
              <a:t>c) </a:t>
            </a:r>
            <a:r>
              <a:rPr lang="en-IN" dirty="0" smtClean="0">
                <a:solidFill>
                  <a:schemeClr val="bg1"/>
                </a:solidFill>
              </a:rPr>
              <a:t>Necessity of convention -  Social rituals and customs</a:t>
            </a:r>
          </a:p>
          <a:p>
            <a:pPr algn="just">
              <a:buNone/>
            </a:pPr>
            <a:endParaRPr lang="en-IN" dirty="0" smtClean="0"/>
          </a:p>
          <a:p>
            <a:pPr algn="just">
              <a:buNone/>
            </a:pPr>
            <a:endParaRPr lang="en-IN" dirty="0" smtClean="0"/>
          </a:p>
          <a:p>
            <a:pPr algn="just"/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FF00"/>
                </a:solidFill>
              </a:rPr>
              <a:t>Classification of Human Wants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chemeClr val="bg1"/>
                </a:solidFill>
              </a:rPr>
              <a:t>2. Comforts</a:t>
            </a:r>
            <a:endParaRPr lang="en-IN" sz="2800" b="1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IN" sz="2400" b="1" dirty="0" smtClean="0">
                <a:solidFill>
                  <a:srgbClr val="FFFF00"/>
                </a:solidFill>
              </a:rPr>
              <a:t>-  </a:t>
            </a:r>
            <a:r>
              <a:rPr lang="en-IN" sz="2400" dirty="0" smtClean="0">
                <a:solidFill>
                  <a:srgbClr val="FFFF00"/>
                </a:solidFill>
              </a:rPr>
              <a:t>To make  life more easy, pleasant and more fuller, human beings go for additional wants.</a:t>
            </a:r>
          </a:p>
          <a:p>
            <a:pPr lvl="1">
              <a:buNone/>
            </a:pPr>
            <a:r>
              <a:rPr lang="en-IN" sz="2400" dirty="0" smtClean="0">
                <a:solidFill>
                  <a:srgbClr val="FFFF00"/>
                </a:solidFill>
              </a:rPr>
              <a:t> - After meeting necessities, people go for acquiring things of comfort</a:t>
            </a:r>
          </a:p>
          <a:p>
            <a:pPr lvl="2">
              <a:buNone/>
            </a:pPr>
            <a:r>
              <a:rPr lang="en-IN" sz="1800" dirty="0" smtClean="0">
                <a:solidFill>
                  <a:srgbClr val="FFFF00"/>
                </a:solidFill>
              </a:rPr>
              <a:t>-  e.g. fan is necessary of efficiency in offices but air conditioner is a comfort.</a:t>
            </a:r>
          </a:p>
          <a:p>
            <a:pPr>
              <a:buNone/>
            </a:pPr>
            <a:r>
              <a:rPr lang="en-IN" sz="2800" b="1" dirty="0" smtClean="0">
                <a:solidFill>
                  <a:schemeClr val="bg1"/>
                </a:solidFill>
              </a:rPr>
              <a:t>3. Luxury</a:t>
            </a:r>
          </a:p>
          <a:p>
            <a:pPr lvl="1"/>
            <a:r>
              <a:rPr lang="en-IN" sz="2400" dirty="0" smtClean="0">
                <a:solidFill>
                  <a:srgbClr val="FFFF00"/>
                </a:solidFill>
              </a:rPr>
              <a:t>Often things of comfort are not enough.</a:t>
            </a:r>
          </a:p>
          <a:p>
            <a:pPr lvl="1"/>
            <a:r>
              <a:rPr lang="en-IN" sz="2400" dirty="0" smtClean="0">
                <a:solidFill>
                  <a:srgbClr val="FFFF00"/>
                </a:solidFill>
              </a:rPr>
              <a:t>People go for acquiring luxuries.</a:t>
            </a:r>
          </a:p>
          <a:p>
            <a:pPr lvl="1"/>
            <a:r>
              <a:rPr lang="en-IN" sz="2400" dirty="0" smtClean="0">
                <a:solidFill>
                  <a:srgbClr val="FFFF00"/>
                </a:solidFill>
              </a:rPr>
              <a:t>Preferences, standard of living, stage of economic development of a country, time period, etc. determine human need. </a:t>
            </a:r>
          </a:p>
          <a:p>
            <a:pPr lvl="2"/>
            <a:r>
              <a:rPr lang="en-IN" sz="1800" dirty="0" smtClean="0">
                <a:solidFill>
                  <a:schemeClr val="bg1"/>
                </a:solidFill>
              </a:rPr>
              <a:t>E.g. a mobile was supposed to be a luxury in past but now it is a necessity for most of the people. </a:t>
            </a:r>
          </a:p>
          <a:p>
            <a:pPr lvl="1">
              <a:buNone/>
            </a:pPr>
            <a:endParaRPr lang="en-IN" sz="2400" dirty="0" smtClean="0">
              <a:solidFill>
                <a:schemeClr val="bg1"/>
              </a:solidFill>
            </a:endParaRPr>
          </a:p>
          <a:p>
            <a:endParaRPr lang="en-I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284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HUMAN WANTS: IMPORTANT CHARACTERISTICS AND CLASSIFICATION</vt:lpstr>
      <vt:lpstr>Introduction</vt:lpstr>
      <vt:lpstr>Characteristics of Human Wants</vt:lpstr>
      <vt:lpstr>Characteristics of Human Wants</vt:lpstr>
      <vt:lpstr>Characteristics of Human Wants</vt:lpstr>
      <vt:lpstr>Importance of Wants</vt:lpstr>
      <vt:lpstr>Classification of Human Wants</vt:lpstr>
      <vt:lpstr>Classification of Human Wants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</dc:creator>
  <cp:lastModifiedBy>My</cp:lastModifiedBy>
  <cp:revision>23</cp:revision>
  <dcterms:created xsi:type="dcterms:W3CDTF">2020-07-26T14:22:41Z</dcterms:created>
  <dcterms:modified xsi:type="dcterms:W3CDTF">2020-07-26T17:12:58Z</dcterms:modified>
</cp:coreProperties>
</file>