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10B8-B1D0-485C-8FB9-4B1EE95AA26B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272DA-8CCA-41B4-BCCF-FB23ADCF9C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972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72DA-8CCA-41B4-BCCF-FB23ADCF9CC1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00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347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1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37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144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3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111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414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60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96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48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636AB-EA8F-436C-B8C7-FED8C914C6A1}" type="datetimeFigureOut">
              <a:rPr lang="en-IN" smtClean="0"/>
              <a:t>02-07-2020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BE34-ADBF-45A3-9183-B1A3D5700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276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Degree of Inbreeding and its Measurement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7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595745"/>
            <a:ext cx="10945091" cy="5581218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Steps involved: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pedigree should be presented in arrow 	diagram.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inbred individual, its parents and common 	ancestors are to be located.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values of n1 and n2 are to be obtained.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4.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the common ancestor is inbred, its inbreeding 	is to be calculated at first. 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2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5745"/>
            <a:ext cx="10515600" cy="558121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Rules for tracing paths: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path should connect  the two parents of the inbred individual either directly or through common ancestor.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path starting from one parent first then goes backward to the common ancestor and then comes forward to the second parent of the inbred individual.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individual in the path is connected more than one time. Thus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path cannot pass through the same individual twice.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54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8"/>
            <a:ext cx="10515600" cy="61098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sz="3800" dirty="0" smtClean="0">
                <a:solidFill>
                  <a:srgbClr val="7030A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Example:</a:t>
            </a:r>
            <a:endParaRPr lang="en-IN" sz="3400" dirty="0" smtClean="0">
              <a:solidFill>
                <a:srgbClr val="7030A0"/>
              </a:solidFill>
              <a:latin typeface="Comic Sans MS" panose="030F0702030302020204" pitchFamily="66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IN" sz="34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			</a:t>
            </a:r>
          </a:p>
          <a:p>
            <a:pPr marL="0" indent="0">
              <a:buNone/>
            </a:pPr>
            <a:r>
              <a:rPr lang="en-IN" sz="3400" dirty="0">
                <a:latin typeface="Comic Sans MS" panose="030F0702030302020204" pitchFamily="66" charset="0"/>
                <a:cs typeface="Angsana New" panose="02020603050405020304" pitchFamily="18" charset="-34"/>
              </a:rPr>
              <a:t>	</a:t>
            </a:r>
            <a:r>
              <a:rPr lang="en-IN" sz="34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		S				2</a:t>
            </a:r>
          </a:p>
          <a:p>
            <a:pPr marL="0" indent="0">
              <a:buNone/>
            </a:pPr>
            <a:r>
              <a:rPr lang="en-IN" sz="34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	X				A				1</a:t>
            </a:r>
          </a:p>
          <a:p>
            <a:pPr marL="0" indent="0">
              <a:buNone/>
            </a:pPr>
            <a:r>
              <a:rPr lang="en-IN" sz="3400" dirty="0">
                <a:latin typeface="Comic Sans MS" panose="030F0702030302020204" pitchFamily="66" charset="0"/>
                <a:cs typeface="Angsana New" panose="02020603050405020304" pitchFamily="18" charset="-34"/>
              </a:rPr>
              <a:t>	</a:t>
            </a:r>
            <a:r>
              <a:rPr lang="en-IN" sz="34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		D				3</a:t>
            </a:r>
          </a:p>
          <a:p>
            <a:pPr marL="0" indent="0">
              <a:buNone/>
            </a:pPr>
            <a:endParaRPr lang="en-IN" sz="3400" dirty="0" smtClean="0">
              <a:latin typeface="Comic Sans MS" panose="030F0702030302020204" pitchFamily="66" charset="0"/>
              <a:cs typeface="Angsana New" panose="02020603050405020304" pitchFamily="18" charset="-34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IN" sz="4000" dirty="0" smtClean="0">
                <a:solidFill>
                  <a:srgbClr val="00206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Some important points: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one(1) is common ancestor for ‘A’ </a:t>
            </a:r>
            <a:r>
              <a:rPr lang="en-IN" sz="4000" dirty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n</a:t>
            </a: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ot for ‘X’. Why?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IN" sz="40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 As per principle, path starts from one parent (S) of inbred individual (X) going back to the common ancestor and ends at other parent (D) of inbred and </a:t>
            </a: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no individual will be present twice on the same path.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en-IN" sz="4000" dirty="0">
                <a:latin typeface="Comic Sans MS" panose="030F0702030302020204" pitchFamily="66" charset="0"/>
                <a:cs typeface="Angsana New" panose="02020603050405020304" pitchFamily="18" charset="-34"/>
              </a:rPr>
              <a:t> </a:t>
            </a:r>
            <a:r>
              <a:rPr lang="en-IN" sz="40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Accordingly, </a:t>
            </a:r>
            <a:r>
              <a:rPr lang="en-IN" sz="4000" dirty="0" smtClean="0">
                <a:solidFill>
                  <a:srgbClr val="00B05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correct path is S</a:t>
            </a:r>
            <a:r>
              <a:rPr lang="en-IN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A</a:t>
            </a:r>
            <a:r>
              <a:rPr lang="en-IN" sz="4000" dirty="0" smtClean="0">
                <a:solidFill>
                  <a:srgbClr val="00B05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D</a:t>
            </a:r>
            <a:r>
              <a:rPr lang="en-IN" sz="40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 </a:t>
            </a: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not S</a:t>
            </a: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A</a:t>
            </a: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2</a:t>
            </a:r>
            <a:r>
              <a:rPr lang="en-IN" sz="4000" b="1" u="sng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1</a:t>
            </a: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3</a:t>
            </a: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A</a:t>
            </a: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D.</a:t>
            </a:r>
            <a:r>
              <a:rPr lang="en-IN" sz="40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 In second path A has appeared twice. Hence, SA213AD is not a correct path.</a:t>
            </a:r>
            <a:endParaRPr lang="en-IN" sz="3400" dirty="0" smtClean="0">
              <a:latin typeface="Comic Sans MS" panose="030F0702030302020204" pitchFamily="66" charset="0"/>
              <a:cs typeface="Angsana New" panose="02020603050405020304" pitchFamily="18" charset="-34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IN" sz="3200" dirty="0" smtClean="0">
                <a:latin typeface="Comic Sans MS" panose="030F0702030302020204" pitchFamily="66" charset="0"/>
                <a:cs typeface="Angsana New" panose="02020603050405020304" pitchFamily="18" charset="-34"/>
              </a:rPr>
              <a:t>				</a:t>
            </a:r>
            <a:endParaRPr lang="en-IN" sz="3200" dirty="0">
              <a:latin typeface="Comic Sans MS" panose="030F0702030302020204" pitchFamily="66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  <a:cs typeface="Angsana New" panose="02020603050405020304" pitchFamily="18" charset="-34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716983" y="1371600"/>
            <a:ext cx="1343891" cy="3047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716982" y="1814939"/>
            <a:ext cx="1343892" cy="3186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929745" y="1371600"/>
            <a:ext cx="1343892" cy="3047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908965" y="1814939"/>
            <a:ext cx="1364672" cy="3186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073237" y="1371601"/>
            <a:ext cx="1350818" cy="304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10890" y="1814939"/>
            <a:ext cx="1413165" cy="2493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230583" y="1260760"/>
            <a:ext cx="1406235" cy="4156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230582" y="1745665"/>
            <a:ext cx="1343891" cy="3879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320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4. </a:t>
            </a:r>
            <a:r>
              <a:rPr lang="en-IN" sz="3200" dirty="0">
                <a:latin typeface="Comic Sans MS" panose="030F0702030302020204" pitchFamily="66" charset="0"/>
                <a:cs typeface="Angsana New" panose="02020603050405020304" pitchFamily="18" charset="-34"/>
              </a:rPr>
              <a:t>A is a common ancestor for ‘X’ .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5</a:t>
            </a:r>
            <a:r>
              <a:rPr lang="en-IN" sz="3200" dirty="0" smtClean="0">
                <a:latin typeface="Comic Sans MS" panose="030F0702030302020204" pitchFamily="66" charset="0"/>
              </a:rPr>
              <a:t>.The common ancestor (A) of X is inbred. Hence, for calculation of  F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X</a:t>
            </a:r>
            <a:r>
              <a:rPr lang="en-IN" sz="3200" dirty="0" smtClean="0">
                <a:latin typeface="Comic Sans MS" panose="030F0702030302020204" pitchFamily="66" charset="0"/>
              </a:rPr>
              <a:t> ,the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 coefficient of common ancestor (F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) is to be calculated at first.</a:t>
            </a:r>
          </a:p>
          <a:p>
            <a:pPr marL="0" indent="0" algn="just">
              <a:buNone/>
            </a:pPr>
            <a:r>
              <a:rPr lang="en-IN" sz="3200" baseline="-25000" dirty="0" smtClean="0">
                <a:latin typeface="Comic Sans MS" panose="030F0702030302020204" pitchFamily="66" charset="0"/>
              </a:rPr>
              <a:t> 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6.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value of F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is to be put in the formula for calculation of F</a:t>
            </a:r>
            <a:r>
              <a:rPr lang="en-IN" sz="3200" baseline="-2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X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  <a:endParaRPr lang="en-IN" sz="3200" baseline="-25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10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745" y="914400"/>
            <a:ext cx="10515600" cy="5373399"/>
          </a:xfrm>
        </p:spPr>
        <p:txBody>
          <a:bodyPr/>
          <a:lstStyle/>
          <a:p>
            <a:pPr marL="0" indent="0">
              <a:buNone/>
            </a:pPr>
            <a:endParaRPr lang="en-IN" sz="96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IN" sz="9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THANK 	YOU</a:t>
            </a:r>
            <a:endParaRPr lang="en-IN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3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87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Degree of Inbreeding &amp; its Measurement</a:t>
            </a:r>
            <a:endParaRPr lang="en-I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41" y="1206501"/>
            <a:ext cx="10515600" cy="523464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Degree of inbreeding: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The extent to which an individual carry 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genes identical by descent</a:t>
            </a:r>
            <a:r>
              <a:rPr lang="en-IN" sz="3200" dirty="0" smtClean="0">
                <a:latin typeface="Comic Sans MS" panose="030F0702030302020204" pitchFamily="66" charset="0"/>
              </a:rPr>
              <a:t> is the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degree of inbreeding or intensity of inbreeding.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 The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degree of inbreeding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of an individual depends upon the degree of relationship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between the parents of the inbred individual.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Prof.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Sewall Wright (1921)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proposed the method to measure the degree of inbreeding or intensity of inbreeding</a:t>
            </a:r>
            <a:r>
              <a:rPr lang="en-IN" sz="3200" dirty="0" smtClean="0">
                <a:latin typeface="Comic Sans MS" panose="030F0702030302020204" pitchFamily="66" charset="0"/>
              </a:rPr>
              <a:t> which is called the coefficient of inbreeding.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 The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coefficient of inbreeding is denoted by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Coefficient of Inbreeding: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It represents the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probable increase of homozygosity in the offspring resulting from the mating of individuals which are more closely related</a:t>
            </a:r>
            <a:r>
              <a:rPr lang="en-IN" sz="3200" dirty="0" smtClean="0">
                <a:latin typeface="Comic Sans MS" panose="030F0702030302020204" pitchFamily="66" charset="0"/>
              </a:rPr>
              <a:t> than the average relationship of the population concerned.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 coefficient is the probability that the two alleles at a given locus of an individual are identical by descent.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Homozygosity of allelic genes at a locus </a:t>
            </a:r>
            <a:r>
              <a:rPr lang="en-IN" sz="3200" dirty="0" smtClean="0">
                <a:latin typeface="Comic Sans MS" panose="030F0702030302020204" pitchFamily="66" charset="0"/>
              </a:rPr>
              <a:t>may occur from two sources viz.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due to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genes alike in state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(ii) due to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genes identical by descent</a:t>
            </a:r>
            <a:endParaRPr lang="en-IN" sz="32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6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 “</a:t>
            </a:r>
            <a:r>
              <a:rPr lang="en-IN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Genes alike in state</a:t>
            </a:r>
            <a:r>
              <a:rPr lang="en-IN" sz="3200" b="1" dirty="0" smtClean="0">
                <a:latin typeface="Comic Sans MS" panose="030F0702030302020204" pitchFamily="66" charset="0"/>
              </a:rPr>
              <a:t>”</a:t>
            </a:r>
            <a:r>
              <a:rPr lang="en-IN" sz="3200" dirty="0" smtClean="0">
                <a:latin typeface="Comic Sans MS" panose="030F0702030302020204" pitchFamily="66" charset="0"/>
              </a:rPr>
              <a:t> means that two similar genes at a given locus may arise due to: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Mutation of one gene or other</a:t>
            </a:r>
            <a:r>
              <a:rPr lang="en-IN" sz="3200" dirty="0" smtClean="0">
                <a:latin typeface="Comic Sans MS" panose="030F0702030302020204" pitchFamily="66" charset="0"/>
              </a:rPr>
              <a:t>, or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(ii)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Two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genes may be drawn at random 	from the population and happened to be 	homozygous.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b="1" dirty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“Genes identical by descent”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means two allelic genes at a given locus of an individual have originated due to replication of only one and the same gene from previous generation.</a:t>
            </a:r>
            <a:endParaRPr lang="en-IN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0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82600"/>
                <a:ext cx="10515600" cy="5694363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0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The individual carrying the genes identical by  descent at a given locus is called </a:t>
                </a:r>
                <a:r>
                  <a:rPr lang="en-IN" sz="3000" dirty="0" err="1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autozygote</a:t>
                </a:r>
                <a:r>
                  <a:rPr lang="en-IN" sz="30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or  identical homozygote and genes are </a:t>
                </a:r>
                <a:r>
                  <a:rPr lang="en-IN" sz="3000" dirty="0" err="1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autozygous</a:t>
                </a:r>
                <a:r>
                  <a:rPr lang="en-IN" sz="3000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.</a:t>
                </a:r>
              </a:p>
              <a:p>
                <a:pPr algn="just">
                  <a:buFont typeface="Wingdings" panose="05000000000000000000" pitchFamily="2" charset="2"/>
                  <a:buChar char="v"/>
                </a:pPr>
                <a:r>
                  <a:rPr lang="en-IN" sz="3000" dirty="0">
                    <a:latin typeface="Comic Sans MS" panose="030F0702030302020204" pitchFamily="66" charset="0"/>
                  </a:rPr>
                  <a:t> </a:t>
                </a:r>
                <a:r>
                  <a:rPr lang="en-IN" sz="30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Concept to quantify inbreeding coefficient, F :</a:t>
                </a:r>
              </a:p>
              <a:p>
                <a:pPr algn="just"/>
                <a:r>
                  <a:rPr lang="en-IN" sz="3000" dirty="0" smtClean="0">
                    <a:latin typeface="Comic Sans MS" panose="030F0702030302020204" pitchFamily="66" charset="0"/>
                  </a:rPr>
                  <a:t>Consider the following pedigree of half-sib mating: A is a common ancestor, B&amp;C are half-sibs and X is an inbred. </a:t>
                </a:r>
                <a:endParaRPr lang="en-IN" sz="3000" dirty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IN" sz="3000" dirty="0" smtClean="0">
                    <a:latin typeface="Comic Sans MS" panose="030F0702030302020204" pitchFamily="66" charset="0"/>
                  </a:rPr>
                  <a:t>				½</a:t>
                </a:r>
                <a:r>
                  <a:rPr lang="en-IN" sz="3000" dirty="0">
                    <a:latin typeface="Comic Sans MS" panose="030F0702030302020204" pitchFamily="66" charset="0"/>
                  </a:rPr>
                  <a:t>	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B	½</a:t>
                </a:r>
              </a:p>
              <a:p>
                <a:pPr marL="0" indent="0">
                  <a:buNone/>
                </a:pPr>
                <a:r>
                  <a:rPr lang="en-IN" sz="3000" dirty="0" smtClean="0">
                    <a:latin typeface="Comic Sans MS" panose="030F0702030302020204" pitchFamily="66" charset="0"/>
                  </a:rPr>
                  <a:t>  (A</a:t>
                </a:r>
                <a:r>
                  <a:rPr lang="en-IN" sz="3000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A</a:t>
                </a:r>
                <a:r>
                  <a:rPr lang="en-IN" sz="3000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 or A</a:t>
                </a:r>
                <a:r>
                  <a:rPr lang="en-IN" sz="3000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A</a:t>
                </a:r>
                <a:r>
                  <a:rPr lang="en-IN" sz="3000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)   X 				A (A</a:t>
                </a:r>
                <a:r>
                  <a:rPr lang="en-IN" sz="3000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A</a:t>
                </a:r>
                <a:r>
                  <a:rPr lang="en-IN" sz="3000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IN" sz="3000" dirty="0">
                    <a:latin typeface="Comic Sans MS" panose="030F0702030302020204" pitchFamily="66" charset="0"/>
                  </a:rPr>
                  <a:t>	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			½	C	½</a:t>
                </a:r>
              </a:p>
              <a:p>
                <a:r>
                  <a:rPr lang="en-IN" sz="3000" dirty="0" smtClean="0">
                    <a:latin typeface="Comic Sans MS" panose="030F0702030302020204" pitchFamily="66" charset="0"/>
                  </a:rPr>
                  <a:t> Probability that X is homozygous for A1A1 = ¼x¼ =1/16</a:t>
                </a:r>
              </a:p>
              <a:p>
                <a:r>
                  <a:rPr lang="en-IN" sz="3000" dirty="0">
                    <a:latin typeface="Comic Sans MS" panose="030F0702030302020204" pitchFamily="66" charset="0"/>
                  </a:rPr>
                  <a:t> 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Probability that X is homozygous for A2A2 = ¼x¼ =1/16</a:t>
                </a:r>
              </a:p>
              <a:p>
                <a:r>
                  <a:rPr lang="en-IN" sz="3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Probability that X is either A</a:t>
                </a:r>
                <a:r>
                  <a:rPr lang="en-IN" sz="3000" baseline="-25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en-IN" sz="3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IN" sz="3000" baseline="-25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en-IN" sz="3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A</a:t>
                </a:r>
                <a:r>
                  <a:rPr lang="en-IN" sz="3000" baseline="-25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IN" sz="3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en-IN" sz="3000" baseline="-25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IN" sz="3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2x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IN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IN" sz="3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IN" sz="3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IN" sz="3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0.125</a:t>
                </a:r>
                <a:r>
                  <a:rPr lang="en-IN" sz="3000" dirty="0" smtClean="0">
                    <a:latin typeface="Comic Sans MS" panose="030F0702030302020204" pitchFamily="66" charset="0"/>
                  </a:rPr>
                  <a:t> 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82600"/>
                <a:ext cx="10515600" cy="5694363"/>
              </a:xfrm>
              <a:blipFill>
                <a:blip r:embed="rId2"/>
                <a:stretch>
                  <a:fillRect l="-1217" t="-2355" r="-11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 flipV="1">
            <a:off x="5842000" y="3164681"/>
            <a:ext cx="1473200" cy="406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842000" y="3657600"/>
            <a:ext cx="1473200" cy="406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451350" y="3126581"/>
            <a:ext cx="901700" cy="406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65650" y="3657600"/>
            <a:ext cx="787400" cy="406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60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Properties of inbreeding coefficient: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Inbreeding coefficient ranges from 0 to 1 in terms of proportion or 0 to 100 %.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2. </a:t>
            </a:r>
            <a:r>
              <a:rPr lang="en-IN" sz="3200" dirty="0">
                <a:latin typeface="Comic Sans MS" panose="030F0702030302020204" pitchFamily="66" charset="0"/>
              </a:rPr>
              <a:t>As the value of F increases, the relative proportion of heterozygous decreases which is represented by (1-F). This (1-F) is known as </a:t>
            </a:r>
            <a:r>
              <a:rPr lang="en-IN" sz="3200" dirty="0" err="1">
                <a:latin typeface="Comic Sans MS" panose="030F0702030302020204" pitchFamily="66" charset="0"/>
              </a:rPr>
              <a:t>panmictic</a:t>
            </a:r>
            <a:r>
              <a:rPr lang="en-IN" sz="3200" dirty="0">
                <a:latin typeface="Comic Sans MS" panose="030F0702030302020204" pitchFamily="66" charset="0"/>
              </a:rPr>
              <a:t> index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Thus, 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panmictic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index, P = 1-F.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9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637309"/>
            <a:ext cx="10730345" cy="553965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Methods for calculation of inbreeding coefficient:</a:t>
            </a:r>
            <a:endParaRPr lang="en-IN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71500" indent="-571500" algn="just">
              <a:buAutoNum type="romanLcParenBoth"/>
            </a:pP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Path coefficient method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developed by Sewall Wright (1921).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 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(ii) 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Co-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ancestory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method</a:t>
            </a:r>
            <a:r>
              <a:rPr lang="en-IN" dirty="0" smtClean="0">
                <a:latin typeface="Comic Sans MS" panose="030F0702030302020204" pitchFamily="66" charset="0"/>
              </a:rPr>
              <a:t> – developed by </a:t>
            </a:r>
            <a:r>
              <a:rPr lang="en-IN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Malecot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(1948).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(iii)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Variance – covariance method</a:t>
            </a:r>
            <a:r>
              <a:rPr lang="en-IN" dirty="0" smtClean="0">
                <a:latin typeface="Comic Sans MS" panose="030F0702030302020204" pitchFamily="66" charset="0"/>
              </a:rPr>
              <a:t> derived from path – coefficient method.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443345"/>
            <a:ext cx="10938164" cy="573361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Principles for estimation of inbreeding coefficient through path coefficient method:</a:t>
            </a:r>
          </a:p>
          <a:p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Formula proposed by S. Wright (1921) for computation of inbreeding Coefficient, F, of an inbred individual, X, is as follow: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Fx</a:t>
            </a:r>
            <a:r>
              <a:rPr lang="en-IN" sz="3200" dirty="0" smtClean="0">
                <a:latin typeface="Comic Sans MS" panose="030F0702030302020204" pitchFamily="66" charset="0"/>
              </a:rPr>
              <a:t> = </a:t>
            </a:r>
            <a:r>
              <a:rPr lang="en-IN" sz="3200" dirty="0">
                <a:latin typeface="Comic Sans MS" panose="030F0702030302020204" pitchFamily="66" charset="0"/>
              </a:rPr>
              <a:t>∑</a:t>
            </a:r>
            <a:r>
              <a:rPr lang="en-IN" sz="3200" dirty="0" smtClean="0">
                <a:latin typeface="Comic Sans MS" panose="030F0702030302020204" pitchFamily="66" charset="0"/>
              </a:rPr>
              <a:t>(½) </a:t>
            </a:r>
            <a:r>
              <a:rPr lang="en-IN" sz="3200" baseline="30000" dirty="0" smtClean="0">
                <a:latin typeface="Comic Sans MS" panose="030F0702030302020204" pitchFamily="66" charset="0"/>
              </a:rPr>
              <a:t>n1+n2+1</a:t>
            </a:r>
            <a:r>
              <a:rPr lang="en-IN" sz="3200" dirty="0" smtClean="0">
                <a:latin typeface="Comic Sans MS" panose="030F0702030302020204" pitchFamily="66" charset="0"/>
              </a:rPr>
              <a:t> + </a:t>
            </a:r>
            <a:r>
              <a:rPr lang="en-IN" sz="3200" dirty="0">
                <a:latin typeface="Comic Sans MS" panose="030F0702030302020204" pitchFamily="66" charset="0"/>
              </a:rPr>
              <a:t>∑</a:t>
            </a:r>
            <a:r>
              <a:rPr lang="en-IN" sz="3200" dirty="0" smtClean="0">
                <a:latin typeface="Comic Sans MS" panose="030F0702030302020204" pitchFamily="66" charset="0"/>
              </a:rPr>
              <a:t>(½) </a:t>
            </a:r>
            <a:r>
              <a:rPr lang="en-IN" sz="3200" baseline="30000" dirty="0" smtClean="0">
                <a:latin typeface="Comic Sans MS" panose="030F0702030302020204" pitchFamily="66" charset="0"/>
              </a:rPr>
              <a:t>n1+n2+1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>
                <a:latin typeface="Comic Sans MS" panose="030F0702030302020204" pitchFamily="66" charset="0"/>
              </a:rPr>
              <a:t>(1+ FA</a:t>
            </a:r>
            <a:r>
              <a:rPr lang="en-IN" sz="32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     =	∑(½) </a:t>
            </a:r>
            <a:r>
              <a:rPr lang="en-IN" sz="3200" baseline="30000" dirty="0" smtClean="0">
                <a:latin typeface="Comic Sans MS" panose="030F0702030302020204" pitchFamily="66" charset="0"/>
              </a:rPr>
              <a:t>n1+n2+1</a:t>
            </a:r>
            <a:r>
              <a:rPr lang="en-IN" sz="3200" dirty="0" smtClean="0">
                <a:latin typeface="Comic Sans MS" panose="030F0702030302020204" pitchFamily="66" charset="0"/>
              </a:rPr>
              <a:t> (1+ FA)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			B	n1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X				A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		C	n2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02727" y="4308764"/>
            <a:ext cx="1413164" cy="4710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502727" y="4779818"/>
            <a:ext cx="1413164" cy="5818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784764" y="4308764"/>
            <a:ext cx="1316181" cy="4710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784764" y="4876800"/>
            <a:ext cx="1316181" cy="4849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24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5744"/>
            <a:ext cx="10515600" cy="570807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</a:t>
            </a:r>
            <a:r>
              <a:rPr lang="en-IN" sz="3200" baseline="-25000" dirty="0">
                <a:latin typeface="Comic Sans MS" panose="030F0702030302020204" pitchFamily="66" charset="0"/>
              </a:rPr>
              <a:t>X</a:t>
            </a:r>
            <a:r>
              <a:rPr lang="en-IN" sz="3200" dirty="0" smtClean="0">
                <a:latin typeface="Comic Sans MS" panose="030F0702030302020204" pitchFamily="66" charset="0"/>
              </a:rPr>
              <a:t> = inbreeding coefficient of the individual ‘x’.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n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1</a:t>
            </a:r>
            <a:r>
              <a:rPr lang="en-IN" sz="3200" dirty="0" smtClean="0">
                <a:latin typeface="Comic Sans MS" panose="030F0702030302020204" pitchFamily="66" charset="0"/>
              </a:rPr>
              <a:t> = number of generations from one parent to 	the common ancestor (A).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n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2</a:t>
            </a:r>
            <a:r>
              <a:rPr lang="en-IN" sz="3200" dirty="0" smtClean="0">
                <a:latin typeface="Comic Sans MS" panose="030F0702030302020204" pitchFamily="66" charset="0"/>
              </a:rPr>
              <a:t> = number of generations from another parent 	to the common ancestor (A).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A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=Inbreeding coefficient of the common 	ancestor (A).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∑ = Summation over all the paths connecting sire and dam of inbred individual through common ancestor and over all the common ancestors, if the common ancestors are more than one.</a:t>
            </a:r>
          </a:p>
        </p:txBody>
      </p:sp>
    </p:spTree>
    <p:extLst>
      <p:ext uri="{BB962C8B-B14F-4D97-AF65-F5344CB8AC3E}">
        <p14:creationId xmlns:p14="http://schemas.microsoft.com/office/powerpoint/2010/main" val="378401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537</Words>
  <Application>Microsoft Office PowerPoint</Application>
  <PresentationFormat>Widescreen</PresentationFormat>
  <Paragraphs>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Aharoni</vt:lpstr>
      <vt:lpstr>Angsana New</vt:lpstr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PowerPoint Presentation</vt:lpstr>
      <vt:lpstr>Degree of Inbreeding &amp; its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50</cp:revision>
  <dcterms:created xsi:type="dcterms:W3CDTF">2020-06-30T10:40:21Z</dcterms:created>
  <dcterms:modified xsi:type="dcterms:W3CDTF">2020-07-02T06:22:14Z</dcterms:modified>
</cp:coreProperties>
</file>