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t>MEAT HYGIENE AND SANITATION IN MEAT AND POULTRY INDUSTRY</a:t>
            </a:r>
            <a:endParaRPr lang="en-IN" dirty="0"/>
          </a:p>
        </p:txBody>
      </p:sp>
      <p:sp>
        <p:nvSpPr>
          <p:cNvPr id="4" name="Subtitle 2"/>
          <p:cNvSpPr txBox="1">
            <a:spLocks/>
          </p:cNvSpPr>
          <p:nvPr/>
        </p:nvSpPr>
        <p:spPr>
          <a:xfrm>
            <a:off x="1371600" y="4191000"/>
            <a:ext cx="68580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b="1" smtClean="0">
                <a:solidFill>
                  <a:schemeClr val="tx1"/>
                </a:solidFill>
                <a:latin typeface="Times New Roman" pitchFamily="18" charset="0"/>
                <a:cs typeface="Times New Roman" pitchFamily="18" charset="0"/>
              </a:rPr>
              <a:t>Dr. R. K. Jaiswal</a:t>
            </a:r>
          </a:p>
          <a:p>
            <a:r>
              <a:rPr lang="en-IN" smtClean="0">
                <a:solidFill>
                  <a:schemeClr val="tx1"/>
                </a:solidFill>
                <a:latin typeface="Times New Roman" pitchFamily="18" charset="0"/>
                <a:cs typeface="Times New Roman" pitchFamily="18" charset="0"/>
              </a:rPr>
              <a:t>Asstt. Prof.-cum-Jr. Scientist</a:t>
            </a:r>
          </a:p>
          <a:p>
            <a:r>
              <a:rPr lang="en-IN" smtClean="0">
                <a:solidFill>
                  <a:schemeClr val="tx1"/>
                </a:solidFill>
                <a:latin typeface="Times New Roman" pitchFamily="18" charset="0"/>
                <a:cs typeface="Times New Roman" pitchFamily="18" charset="0"/>
              </a:rPr>
              <a:t>Dept. of Livestock Products Technology</a:t>
            </a:r>
          </a:p>
          <a:p>
            <a:r>
              <a:rPr lang="en-IN" smtClean="0">
                <a:solidFill>
                  <a:schemeClr val="tx1"/>
                </a:solidFill>
                <a:latin typeface="Times New Roman" pitchFamily="18" charset="0"/>
                <a:cs typeface="Times New Roman" pitchFamily="18" charset="0"/>
              </a:rPr>
              <a:t>Bihar Veterinary College</a:t>
            </a:r>
          </a:p>
          <a:p>
            <a:r>
              <a:rPr lang="en-IN" smtClean="0">
                <a:solidFill>
                  <a:schemeClr val="tx1"/>
                </a:solidFill>
                <a:latin typeface="Times New Roman" pitchFamily="18" charset="0"/>
                <a:cs typeface="Times New Roman" pitchFamily="18" charset="0"/>
              </a:rPr>
              <a:t>Bihar Animal Sciences University</a:t>
            </a:r>
          </a:p>
          <a:p>
            <a:r>
              <a:rPr lang="en-IN" smtClean="0">
                <a:solidFill>
                  <a:schemeClr val="tx1"/>
                </a:solidFill>
                <a:latin typeface="Times New Roman" pitchFamily="18" charset="0"/>
                <a:cs typeface="Times New Roman" pitchFamily="18" charset="0"/>
              </a:rPr>
              <a:t>Patna-800014 (Bihar)</a:t>
            </a:r>
          </a:p>
          <a:p>
            <a:endParaRPr lang="en-IN"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9049"/>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418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Cleaning </a:t>
            </a:r>
            <a:r>
              <a:rPr lang="en-IN" b="1" dirty="0"/>
              <a:t>procedures</a:t>
            </a:r>
            <a:br>
              <a:rPr lang="en-IN" b="1" dirty="0"/>
            </a:br>
            <a:endParaRPr lang="en-IN" dirty="0"/>
          </a:p>
        </p:txBody>
      </p:sp>
      <p:sp>
        <p:nvSpPr>
          <p:cNvPr id="3" name="Content Placeholder 2"/>
          <p:cNvSpPr>
            <a:spLocks noGrp="1"/>
          </p:cNvSpPr>
          <p:nvPr>
            <p:ph idx="1"/>
          </p:nvPr>
        </p:nvSpPr>
        <p:spPr/>
        <p:txBody>
          <a:bodyPr>
            <a:normAutofit fontScale="92500"/>
          </a:bodyPr>
          <a:lstStyle/>
          <a:p>
            <a:pPr algn="just"/>
            <a:r>
              <a:rPr lang="en-IN" dirty="0" smtClean="0"/>
              <a:t>The </a:t>
            </a:r>
            <a:r>
              <a:rPr lang="en-IN" dirty="0"/>
              <a:t>first step in floor and equipment cleaning is to physically remove scrap, i.e. coarse solid particles, </a:t>
            </a:r>
            <a:r>
              <a:rPr lang="en-IN" dirty="0" smtClean="0"/>
              <a:t>with a </a:t>
            </a:r>
            <a:r>
              <a:rPr lang="en-IN" dirty="0"/>
              <a:t>dry brush or broom and shovel. This is usually referred to as “</a:t>
            </a:r>
            <a:r>
              <a:rPr lang="en-IN" b="1" dirty="0"/>
              <a:t>dry cleaning</a:t>
            </a:r>
            <a:r>
              <a:rPr lang="en-IN" dirty="0" smtClean="0"/>
              <a:t>”.</a:t>
            </a:r>
          </a:p>
          <a:p>
            <a:pPr algn="just"/>
            <a:r>
              <a:rPr lang="en-IN" dirty="0" smtClean="0"/>
              <a:t> </a:t>
            </a:r>
            <a:r>
              <a:rPr lang="en-IN" b="1" dirty="0"/>
              <a:t>Wet cleaning </a:t>
            </a:r>
            <a:r>
              <a:rPr lang="en-IN" dirty="0"/>
              <a:t>is </a:t>
            </a:r>
            <a:r>
              <a:rPr lang="en-IN" dirty="0" smtClean="0"/>
              <a:t>followed after </a:t>
            </a:r>
            <a:r>
              <a:rPr lang="en-IN" dirty="0"/>
              <a:t>removal of physical scrap material. Wet cleaning could be done manually or by using high </a:t>
            </a:r>
            <a:r>
              <a:rPr lang="en-IN" dirty="0" smtClean="0"/>
              <a:t>pressure nozzles</a:t>
            </a:r>
            <a:r>
              <a:rPr lang="en-IN" dirty="0"/>
              <a:t>. However, this would require water in sufficient quantities.</a:t>
            </a:r>
          </a:p>
        </p:txBody>
      </p:sp>
    </p:spTree>
    <p:extLst>
      <p:ext uri="{BB962C8B-B14F-4D97-AF65-F5344CB8AC3E}">
        <p14:creationId xmlns:p14="http://schemas.microsoft.com/office/powerpoint/2010/main" val="1436940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Common detergents &amp; sanitizers used in meat industry</a:t>
            </a:r>
            <a:endParaRPr lang="en-IN" dirty="0"/>
          </a:p>
        </p:txBody>
      </p:sp>
      <p:sp>
        <p:nvSpPr>
          <p:cNvPr id="3" name="Content Placeholder 2"/>
          <p:cNvSpPr>
            <a:spLocks noGrp="1"/>
          </p:cNvSpPr>
          <p:nvPr>
            <p:ph sz="half" idx="1"/>
          </p:nvPr>
        </p:nvSpPr>
        <p:spPr/>
        <p:txBody>
          <a:bodyPr/>
          <a:lstStyle/>
          <a:p>
            <a:pPr marL="0" indent="0">
              <a:buNone/>
            </a:pPr>
            <a:r>
              <a:rPr lang="en-IN" dirty="0"/>
              <a:t>1. </a:t>
            </a:r>
            <a:r>
              <a:rPr lang="en-IN" dirty="0" err="1"/>
              <a:t>Alkalies</a:t>
            </a:r>
            <a:r>
              <a:rPr lang="en-IN" dirty="0"/>
              <a:t>:</a:t>
            </a:r>
          </a:p>
          <a:p>
            <a:pPr marL="0" indent="0">
              <a:buNone/>
            </a:pPr>
            <a:r>
              <a:rPr lang="en-IN" dirty="0"/>
              <a:t>a) Sodium hydroxide</a:t>
            </a:r>
          </a:p>
          <a:p>
            <a:pPr marL="0" indent="0">
              <a:buNone/>
            </a:pPr>
            <a:r>
              <a:rPr lang="en-IN" dirty="0"/>
              <a:t>b) Sodium carbonate</a:t>
            </a:r>
          </a:p>
          <a:p>
            <a:pPr marL="0" indent="0">
              <a:buNone/>
            </a:pPr>
            <a:r>
              <a:rPr lang="en-IN" dirty="0"/>
              <a:t>c) Sodium bicarbonate</a:t>
            </a:r>
          </a:p>
          <a:p>
            <a:pPr marL="0" indent="0">
              <a:buNone/>
            </a:pPr>
            <a:r>
              <a:rPr lang="en-IN" dirty="0"/>
              <a:t>d) Sodium silicates</a:t>
            </a:r>
          </a:p>
          <a:p>
            <a:pPr marL="0" indent="0">
              <a:buNone/>
            </a:pPr>
            <a:r>
              <a:rPr lang="en-IN" dirty="0"/>
              <a:t>e) Sodium phosphates</a:t>
            </a:r>
          </a:p>
        </p:txBody>
      </p:sp>
      <p:sp>
        <p:nvSpPr>
          <p:cNvPr id="4" name="Content Placeholder 3"/>
          <p:cNvSpPr>
            <a:spLocks noGrp="1"/>
          </p:cNvSpPr>
          <p:nvPr>
            <p:ph sz="half" idx="2"/>
          </p:nvPr>
        </p:nvSpPr>
        <p:spPr/>
        <p:txBody>
          <a:bodyPr/>
          <a:lstStyle/>
          <a:p>
            <a:pPr marL="0" indent="0">
              <a:buNone/>
            </a:pPr>
            <a:r>
              <a:rPr lang="en-IN" dirty="0"/>
              <a:t>2. Acids:</a:t>
            </a:r>
          </a:p>
          <a:p>
            <a:pPr marL="0" indent="0">
              <a:buNone/>
            </a:pPr>
            <a:r>
              <a:rPr lang="en-IN" dirty="0"/>
              <a:t>a) Nitric Acid</a:t>
            </a:r>
          </a:p>
          <a:p>
            <a:pPr marL="0" indent="0">
              <a:buNone/>
            </a:pPr>
            <a:r>
              <a:rPr lang="en-IN" dirty="0"/>
              <a:t>b) Sulphuric Acid</a:t>
            </a:r>
          </a:p>
          <a:p>
            <a:pPr marL="0" indent="0">
              <a:buNone/>
            </a:pPr>
            <a:r>
              <a:rPr lang="en-IN" dirty="0"/>
              <a:t>c) Hydrochloric Acid</a:t>
            </a:r>
          </a:p>
          <a:p>
            <a:pPr marL="0" indent="0">
              <a:buNone/>
            </a:pPr>
            <a:r>
              <a:rPr lang="en-IN" dirty="0"/>
              <a:t>d) Phosphoric Acid</a:t>
            </a:r>
          </a:p>
          <a:p>
            <a:pPr marL="0" indent="0">
              <a:buNone/>
            </a:pPr>
            <a:r>
              <a:rPr lang="en-IN" dirty="0"/>
              <a:t>e) Acetic Acid</a:t>
            </a:r>
          </a:p>
        </p:txBody>
      </p:sp>
    </p:spTree>
    <p:extLst>
      <p:ext uri="{BB962C8B-B14F-4D97-AF65-F5344CB8AC3E}">
        <p14:creationId xmlns:p14="http://schemas.microsoft.com/office/powerpoint/2010/main" val="215058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half" idx="1"/>
          </p:nvPr>
        </p:nvSpPr>
        <p:spPr/>
        <p:txBody>
          <a:bodyPr>
            <a:normAutofit fontScale="92500"/>
          </a:bodyPr>
          <a:lstStyle/>
          <a:p>
            <a:pPr marL="0" indent="0">
              <a:buNone/>
            </a:pPr>
            <a:r>
              <a:rPr lang="en-IN" dirty="0"/>
              <a:t>3. Complex Phosphates:</a:t>
            </a:r>
          </a:p>
          <a:p>
            <a:pPr marL="0" indent="0">
              <a:buNone/>
            </a:pPr>
            <a:r>
              <a:rPr lang="en-IN" dirty="0"/>
              <a:t>a) Tetra sod. pyrophosphate</a:t>
            </a:r>
          </a:p>
          <a:p>
            <a:pPr marL="0" indent="0">
              <a:buNone/>
            </a:pPr>
            <a:r>
              <a:rPr lang="en-IN" dirty="0"/>
              <a:t>b) Sod. </a:t>
            </a:r>
            <a:r>
              <a:rPr lang="en-IN" dirty="0" err="1"/>
              <a:t>tripolyphosphate</a:t>
            </a:r>
            <a:endParaRPr lang="en-IN" dirty="0"/>
          </a:p>
          <a:p>
            <a:pPr marL="0" indent="0">
              <a:buNone/>
            </a:pPr>
            <a:r>
              <a:rPr lang="en-IN" dirty="0"/>
              <a:t>c) Sod. </a:t>
            </a:r>
            <a:r>
              <a:rPr lang="en-IN" dirty="0" err="1"/>
              <a:t>tetraphosphate</a:t>
            </a:r>
            <a:endParaRPr lang="en-IN" dirty="0"/>
          </a:p>
          <a:p>
            <a:pPr marL="0" indent="0">
              <a:buNone/>
            </a:pPr>
            <a:r>
              <a:rPr lang="en-IN" dirty="0"/>
              <a:t>d) Sod. </a:t>
            </a:r>
            <a:r>
              <a:rPr lang="en-IN" dirty="0" err="1" smtClean="0"/>
              <a:t>Hexametaphosphate</a:t>
            </a:r>
            <a:endParaRPr lang="en-IN" dirty="0" smtClean="0"/>
          </a:p>
          <a:p>
            <a:pPr marL="0" indent="0">
              <a:buNone/>
            </a:pPr>
            <a:r>
              <a:rPr lang="en-IN" dirty="0"/>
              <a:t>4. Chelating Agents:</a:t>
            </a:r>
          </a:p>
          <a:p>
            <a:pPr marL="0" indent="0">
              <a:buNone/>
            </a:pPr>
            <a:r>
              <a:rPr lang="en-IN" dirty="0"/>
              <a:t>EDTA (Ethylene </a:t>
            </a:r>
            <a:r>
              <a:rPr lang="en-IN" dirty="0" err="1"/>
              <a:t>diamine</a:t>
            </a:r>
            <a:endParaRPr lang="en-IN" dirty="0"/>
          </a:p>
          <a:p>
            <a:pPr marL="0" indent="0">
              <a:buNone/>
            </a:pPr>
            <a:r>
              <a:rPr lang="en-IN" dirty="0"/>
              <a:t>tetra acetic acid)</a:t>
            </a:r>
          </a:p>
        </p:txBody>
      </p:sp>
      <p:sp>
        <p:nvSpPr>
          <p:cNvPr id="4" name="Content Placeholder 3"/>
          <p:cNvSpPr>
            <a:spLocks noGrp="1"/>
          </p:cNvSpPr>
          <p:nvPr>
            <p:ph sz="half" idx="2"/>
          </p:nvPr>
        </p:nvSpPr>
        <p:spPr/>
        <p:txBody>
          <a:bodyPr>
            <a:normAutofit fontScale="92500"/>
          </a:bodyPr>
          <a:lstStyle/>
          <a:p>
            <a:pPr marL="0" indent="0">
              <a:buNone/>
            </a:pPr>
            <a:r>
              <a:rPr lang="en-IN" dirty="0"/>
              <a:t>5. Wetting Agents:</a:t>
            </a:r>
          </a:p>
          <a:p>
            <a:pPr marL="0" indent="0">
              <a:buNone/>
            </a:pPr>
            <a:r>
              <a:rPr lang="en-IN" dirty="0"/>
              <a:t>a) Anionic (sod. salt of</a:t>
            </a:r>
          </a:p>
          <a:p>
            <a:pPr marL="0" indent="0">
              <a:buNone/>
            </a:pPr>
            <a:r>
              <a:rPr lang="en-IN" dirty="0"/>
              <a:t>various complex organic</a:t>
            </a:r>
          </a:p>
          <a:p>
            <a:pPr marL="0" indent="0">
              <a:buNone/>
            </a:pPr>
            <a:r>
              <a:rPr lang="en-IN" dirty="0"/>
              <a:t>materials</a:t>
            </a:r>
          </a:p>
          <a:p>
            <a:pPr marL="0" indent="0">
              <a:buNone/>
            </a:pPr>
            <a:r>
              <a:rPr lang="it-IT" dirty="0"/>
              <a:t>b) Non ionic e.g. teepol</a:t>
            </a:r>
            <a:endParaRPr lang="en-IN" dirty="0"/>
          </a:p>
        </p:txBody>
      </p:sp>
    </p:spTree>
    <p:extLst>
      <p:ext uri="{BB962C8B-B14F-4D97-AF65-F5344CB8AC3E}">
        <p14:creationId xmlns:p14="http://schemas.microsoft.com/office/powerpoint/2010/main" val="142782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N" b="1" dirty="0" smtClean="0"/>
              <a:t/>
            </a:r>
            <a:br>
              <a:rPr lang="en-IN" b="1" dirty="0" smtClean="0"/>
            </a:br>
            <a:r>
              <a:rPr lang="en-IN" b="1" dirty="0" smtClean="0"/>
              <a:t>Disinfection </a:t>
            </a:r>
            <a:r>
              <a:rPr lang="en-IN" b="1" dirty="0"/>
              <a:t>techniques</a:t>
            </a:r>
            <a:br>
              <a:rPr lang="en-IN" b="1" dirty="0"/>
            </a:br>
            <a:endParaRPr lang="en-IN" dirty="0"/>
          </a:p>
        </p:txBody>
      </p:sp>
      <p:sp>
        <p:nvSpPr>
          <p:cNvPr id="6" name="Content Placeholder 5"/>
          <p:cNvSpPr>
            <a:spLocks noGrp="1"/>
          </p:cNvSpPr>
          <p:nvPr>
            <p:ph idx="1"/>
          </p:nvPr>
        </p:nvSpPr>
        <p:spPr/>
        <p:txBody>
          <a:bodyPr/>
          <a:lstStyle/>
          <a:p>
            <a:pPr marL="0" indent="0">
              <a:buNone/>
            </a:pPr>
            <a:r>
              <a:rPr lang="en-IN" dirty="0" smtClean="0"/>
              <a:t>The </a:t>
            </a:r>
            <a:r>
              <a:rPr lang="en-IN" dirty="0"/>
              <a:t>elimination of microorganisms is achieved through </a:t>
            </a:r>
            <a:r>
              <a:rPr lang="en-IN" b="1" dirty="0"/>
              <a:t>disinfection</a:t>
            </a:r>
            <a:r>
              <a:rPr lang="en-IN" dirty="0"/>
              <a:t>, either by using</a:t>
            </a:r>
          </a:p>
          <a:p>
            <a:pPr marL="0" indent="0">
              <a:buNone/>
            </a:pPr>
            <a:r>
              <a:rPr lang="en-IN" dirty="0" smtClean="0"/>
              <a:t>1. Hot </a:t>
            </a:r>
            <a:r>
              <a:rPr lang="en-IN" dirty="0"/>
              <a:t>water (or better steam</a:t>
            </a:r>
            <a:r>
              <a:rPr lang="en-IN" dirty="0" smtClean="0"/>
              <a:t>)</a:t>
            </a:r>
            <a:endParaRPr lang="en-IN" dirty="0"/>
          </a:p>
          <a:p>
            <a:pPr marL="0" indent="0">
              <a:buNone/>
            </a:pPr>
            <a:r>
              <a:rPr lang="en-IN" dirty="0" smtClean="0"/>
              <a:t>2. </a:t>
            </a:r>
            <a:r>
              <a:rPr lang="en-IN" dirty="0"/>
              <a:t>C</a:t>
            </a:r>
            <a:r>
              <a:rPr lang="en-IN" dirty="0" smtClean="0"/>
              <a:t>hemical disinfectants</a:t>
            </a:r>
            <a:endParaRPr lang="en-IN" dirty="0"/>
          </a:p>
        </p:txBody>
      </p:sp>
    </p:spTree>
    <p:extLst>
      <p:ext uri="{BB962C8B-B14F-4D97-AF65-F5344CB8AC3E}">
        <p14:creationId xmlns:p14="http://schemas.microsoft.com/office/powerpoint/2010/main" val="1241490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Disinfectants for the meat industry</a:t>
            </a:r>
            <a:endParaRPr lang="en-IN" dirty="0"/>
          </a:p>
        </p:txBody>
      </p:sp>
      <p:sp>
        <p:nvSpPr>
          <p:cNvPr id="3" name="Content Placeholder 2"/>
          <p:cNvSpPr>
            <a:spLocks noGrp="1"/>
          </p:cNvSpPr>
          <p:nvPr>
            <p:ph idx="1"/>
          </p:nvPr>
        </p:nvSpPr>
        <p:spPr/>
        <p:txBody>
          <a:bodyPr>
            <a:normAutofit fontScale="85000" lnSpcReduction="10000"/>
          </a:bodyPr>
          <a:lstStyle/>
          <a:p>
            <a:pPr marL="0" indent="0">
              <a:buNone/>
            </a:pPr>
            <a:r>
              <a:rPr lang="en-IN" dirty="0"/>
              <a:t>(i) Chlorine containing compounds e.g. Na/</a:t>
            </a:r>
            <a:r>
              <a:rPr lang="en-IN" dirty="0" err="1"/>
              <a:t>Ca</a:t>
            </a:r>
            <a:r>
              <a:rPr lang="en-IN" dirty="0"/>
              <a:t> hypochlorite or chlorine gas, has a corroding effect </a:t>
            </a:r>
            <a:r>
              <a:rPr lang="en-IN" dirty="0" smtClean="0"/>
              <a:t>on equipment</a:t>
            </a:r>
            <a:r>
              <a:rPr lang="en-IN" dirty="0"/>
              <a:t>.</a:t>
            </a:r>
          </a:p>
          <a:p>
            <a:pPr marL="0" indent="0">
              <a:buNone/>
            </a:pPr>
            <a:r>
              <a:rPr lang="en-IN" dirty="0"/>
              <a:t>(ii) Aldehydes (used in animal production, e.g. </a:t>
            </a:r>
            <a:r>
              <a:rPr lang="en-IN" dirty="0" smtClean="0"/>
              <a:t>   </a:t>
            </a:r>
          </a:p>
          <a:p>
            <a:pPr marL="0" indent="0">
              <a:buNone/>
            </a:pPr>
            <a:r>
              <a:rPr lang="en-IN" dirty="0"/>
              <a:t> </a:t>
            </a:r>
            <a:r>
              <a:rPr lang="en-IN" dirty="0" smtClean="0"/>
              <a:t>    </a:t>
            </a:r>
            <a:r>
              <a:rPr lang="en-IN" dirty="0" err="1" smtClean="0"/>
              <a:t>Formaldedyde</a:t>
            </a:r>
            <a:r>
              <a:rPr lang="en-IN" dirty="0"/>
              <a:t>) </a:t>
            </a:r>
            <a:endParaRPr lang="en-IN" dirty="0" smtClean="0"/>
          </a:p>
          <a:p>
            <a:r>
              <a:rPr lang="en-IN" dirty="0" err="1" smtClean="0"/>
              <a:t>Phenoles</a:t>
            </a:r>
            <a:r>
              <a:rPr lang="en-IN" dirty="0" smtClean="0"/>
              <a:t> </a:t>
            </a:r>
            <a:r>
              <a:rPr lang="en-IN" dirty="0"/>
              <a:t>/ </a:t>
            </a:r>
            <a:r>
              <a:rPr lang="en-IN" dirty="0" err="1"/>
              <a:t>Kresols</a:t>
            </a:r>
            <a:r>
              <a:rPr lang="en-IN" dirty="0"/>
              <a:t> (used in </a:t>
            </a:r>
            <a:r>
              <a:rPr lang="en-IN" dirty="0" smtClean="0"/>
              <a:t>medicine, households </a:t>
            </a:r>
            <a:r>
              <a:rPr lang="en-IN" dirty="0"/>
              <a:t>Alcohols (used in medicine, e.g. skin) </a:t>
            </a:r>
            <a:endParaRPr lang="en-IN" dirty="0" smtClean="0"/>
          </a:p>
          <a:p>
            <a:r>
              <a:rPr lang="en-IN" dirty="0" err="1" smtClean="0"/>
              <a:t>Alkalines</a:t>
            </a:r>
            <a:r>
              <a:rPr lang="en-IN" dirty="0" smtClean="0"/>
              <a:t> </a:t>
            </a:r>
            <a:r>
              <a:rPr lang="en-IN" dirty="0"/>
              <a:t>(pH 10 or higher) (e.g. </a:t>
            </a:r>
            <a:r>
              <a:rPr lang="en-IN" dirty="0" err="1"/>
              <a:t>NaOH</a:t>
            </a:r>
            <a:r>
              <a:rPr lang="en-IN" dirty="0"/>
              <a:t>, used </a:t>
            </a:r>
            <a:r>
              <a:rPr lang="en-IN" dirty="0" smtClean="0"/>
              <a:t>in animal </a:t>
            </a:r>
            <a:r>
              <a:rPr lang="en-IN" dirty="0"/>
              <a:t>production) </a:t>
            </a:r>
            <a:endParaRPr lang="en-IN" dirty="0" smtClean="0"/>
          </a:p>
          <a:p>
            <a:r>
              <a:rPr lang="en-IN" dirty="0" smtClean="0"/>
              <a:t>Acids </a:t>
            </a:r>
            <a:r>
              <a:rPr lang="en-IN" dirty="0"/>
              <a:t>(some organic acids used in food industries). </a:t>
            </a:r>
          </a:p>
        </p:txBody>
      </p:sp>
    </p:spTree>
    <p:extLst>
      <p:ext uri="{BB962C8B-B14F-4D97-AF65-F5344CB8AC3E}">
        <p14:creationId xmlns:p14="http://schemas.microsoft.com/office/powerpoint/2010/main" val="464431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r>
              <a:rPr lang="en-IN" dirty="0" smtClean="0"/>
              <a:t>Quaternary ammonium compounds </a:t>
            </a:r>
          </a:p>
          <a:p>
            <a:pPr algn="just"/>
            <a:r>
              <a:rPr lang="en-IN" dirty="0" err="1" smtClean="0"/>
              <a:t>Amphotensids</a:t>
            </a:r>
            <a:r>
              <a:rPr lang="en-IN" dirty="0" smtClean="0"/>
              <a:t> (used in food industries, as not corrosive) Low efficiency on spores. </a:t>
            </a:r>
          </a:p>
          <a:p>
            <a:pPr algn="just"/>
            <a:r>
              <a:rPr lang="en-IN" dirty="0" smtClean="0"/>
              <a:t>They have </a:t>
            </a:r>
            <a:r>
              <a:rPr lang="en-IN" dirty="0"/>
              <a:t>effect on cell walls, not corrosive, odourless, additional cleaning properties (surfactant</a:t>
            </a:r>
            <a:r>
              <a:rPr lang="en-IN" dirty="0" smtClean="0"/>
              <a:t>)</a:t>
            </a:r>
          </a:p>
          <a:p>
            <a:pPr marL="0" indent="0" algn="just">
              <a:buNone/>
            </a:pPr>
            <a:r>
              <a:rPr lang="en-IN" dirty="0"/>
              <a:t>(iii) Oxygen releasing compounds e.g. Peroxide </a:t>
            </a:r>
            <a:r>
              <a:rPr lang="en-IN" dirty="0" smtClean="0"/>
              <a:t>  </a:t>
            </a:r>
          </a:p>
          <a:p>
            <a:pPr marL="0" indent="0" algn="just">
              <a:buNone/>
            </a:pPr>
            <a:r>
              <a:rPr lang="en-IN" dirty="0"/>
              <a:t> </a:t>
            </a:r>
            <a:r>
              <a:rPr lang="en-IN" dirty="0" smtClean="0"/>
              <a:t>     compounds </a:t>
            </a:r>
            <a:r>
              <a:rPr lang="en-IN" dirty="0"/>
              <a:t>(H2O2) Per-acetic acid (use in food </a:t>
            </a:r>
            <a:r>
              <a:rPr lang="en-IN" dirty="0" smtClean="0"/>
              <a:t> </a:t>
            </a:r>
          </a:p>
          <a:p>
            <a:pPr marL="0" indent="0" algn="just">
              <a:buNone/>
            </a:pPr>
            <a:r>
              <a:rPr lang="en-IN" dirty="0"/>
              <a:t> </a:t>
            </a:r>
            <a:r>
              <a:rPr lang="en-IN" dirty="0" smtClean="0"/>
              <a:t>      industries</a:t>
            </a:r>
            <a:r>
              <a:rPr lang="en-IN" dirty="0"/>
              <a:t>).</a:t>
            </a:r>
          </a:p>
          <a:p>
            <a:pPr algn="just"/>
            <a:r>
              <a:rPr lang="en-IN" dirty="0"/>
              <a:t>Penetrate into cells, good effect on all microorganisms including on spores and virus, odourless, </a:t>
            </a:r>
            <a:r>
              <a:rPr lang="en-IN" dirty="0" smtClean="0"/>
              <a:t>may be </a:t>
            </a:r>
            <a:r>
              <a:rPr lang="en-IN" dirty="0"/>
              <a:t>corrosive in concentrations &gt;1%</a:t>
            </a:r>
          </a:p>
        </p:txBody>
      </p:sp>
    </p:spTree>
    <p:extLst>
      <p:ext uri="{BB962C8B-B14F-4D97-AF65-F5344CB8AC3E}">
        <p14:creationId xmlns:p14="http://schemas.microsoft.com/office/powerpoint/2010/main" val="1331121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 Cleaning and disinfection (sanitation) schemes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Several </a:t>
            </a:r>
            <a:r>
              <a:rPr lang="en-IN" dirty="0"/>
              <a:t>daily disinfections (by hot water or chemicals) are necessary for hand tools, </a:t>
            </a:r>
            <a:r>
              <a:rPr lang="en-IN" dirty="0" smtClean="0"/>
              <a:t>meat saws </a:t>
            </a:r>
            <a:r>
              <a:rPr lang="en-IN" dirty="0"/>
              <a:t>and cutting boards.</a:t>
            </a:r>
          </a:p>
          <a:p>
            <a:pPr algn="just"/>
            <a:r>
              <a:rPr lang="en-IN" dirty="0"/>
              <a:t>Daily disinfection is useful for dismantled equipment such as parts of grinders, </a:t>
            </a:r>
            <a:r>
              <a:rPr lang="en-IN" dirty="0" smtClean="0"/>
              <a:t>fillers, </a:t>
            </a:r>
            <a:r>
              <a:rPr lang="en-IN" dirty="0" err="1" smtClean="0"/>
              <a:t>stuffers</a:t>
            </a:r>
            <a:r>
              <a:rPr lang="en-IN" dirty="0"/>
              <a:t>, etc.</a:t>
            </a:r>
          </a:p>
          <a:p>
            <a:pPr algn="just"/>
            <a:r>
              <a:rPr lang="en-IN" dirty="0"/>
              <a:t>Disinfection once a week is recommended for other equipment and floors and walls </a:t>
            </a:r>
            <a:r>
              <a:rPr lang="en-IN" dirty="0" smtClean="0"/>
              <a:t>of processing </a:t>
            </a:r>
            <a:r>
              <a:rPr lang="en-IN" dirty="0"/>
              <a:t>and chilling rooms</a:t>
            </a:r>
            <a:r>
              <a:rPr lang="en-IN" dirty="0" smtClean="0"/>
              <a:t>.</a:t>
            </a:r>
            <a:endParaRPr lang="en-IN" b="1" dirty="0"/>
          </a:p>
          <a:p>
            <a:pPr algn="just"/>
            <a:endParaRPr lang="en-IN" dirty="0"/>
          </a:p>
        </p:txBody>
      </p:sp>
    </p:spTree>
    <p:extLst>
      <p:ext uri="{BB962C8B-B14F-4D97-AF65-F5344CB8AC3E}">
        <p14:creationId xmlns:p14="http://schemas.microsoft.com/office/powerpoint/2010/main" val="2320239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Meat </a:t>
            </a:r>
            <a:r>
              <a:rPr lang="en-IN" b="1" dirty="0"/>
              <a:t>Hygiene</a:t>
            </a:r>
            <a:br>
              <a:rPr lang="en-IN" b="1" dirty="0"/>
            </a:br>
            <a:endParaRPr lang="en-IN" dirty="0"/>
          </a:p>
        </p:txBody>
      </p:sp>
      <p:sp>
        <p:nvSpPr>
          <p:cNvPr id="3" name="Content Placeholder 2"/>
          <p:cNvSpPr>
            <a:spLocks noGrp="1"/>
          </p:cNvSpPr>
          <p:nvPr>
            <p:ph idx="1"/>
          </p:nvPr>
        </p:nvSpPr>
        <p:spPr/>
        <p:txBody>
          <a:bodyPr>
            <a:noAutofit/>
          </a:bodyPr>
          <a:lstStyle/>
          <a:p>
            <a:pPr algn="just"/>
            <a:r>
              <a:rPr lang="en-IN" sz="2800" dirty="0" smtClean="0"/>
              <a:t>Meat </a:t>
            </a:r>
            <a:r>
              <a:rPr lang="en-IN" sz="2800" dirty="0"/>
              <a:t>Hygiene refers to a set of activities that require the implementation of specific standards, codes </a:t>
            </a:r>
            <a:r>
              <a:rPr lang="en-IN" sz="2800" dirty="0" smtClean="0"/>
              <a:t>of practices </a:t>
            </a:r>
            <a:r>
              <a:rPr lang="en-IN" sz="2800" dirty="0"/>
              <a:t>and regulatory action by the competent authority to ensure “safety and suitability” of the meat </a:t>
            </a:r>
            <a:r>
              <a:rPr lang="en-IN" sz="2800" dirty="0" smtClean="0"/>
              <a:t>the consumers eat.</a:t>
            </a:r>
          </a:p>
          <a:p>
            <a:pPr algn="just"/>
            <a:r>
              <a:rPr lang="en-IN" sz="2800" dirty="0" smtClean="0"/>
              <a:t>Hygiene </a:t>
            </a:r>
            <a:r>
              <a:rPr lang="en-IN" sz="2800" dirty="0"/>
              <a:t>requirements are to be met at different stages of production, processing </a:t>
            </a:r>
            <a:r>
              <a:rPr lang="en-IN" sz="2800" dirty="0" smtClean="0"/>
              <a:t>and transportation </a:t>
            </a:r>
            <a:r>
              <a:rPr lang="en-IN" sz="2800" dirty="0"/>
              <a:t>and must include hygiene of personnel, slaughter &amp; meat processing </a:t>
            </a:r>
            <a:r>
              <a:rPr lang="en-IN" sz="2800" dirty="0" smtClean="0"/>
              <a:t>equipment's </a:t>
            </a:r>
            <a:r>
              <a:rPr lang="en-IN" sz="2800" dirty="0" smtClean="0"/>
              <a:t>and environment</a:t>
            </a:r>
            <a:r>
              <a:rPr lang="en-IN" sz="2800" dirty="0"/>
              <a:t>. </a:t>
            </a:r>
            <a:endParaRPr lang="en-IN" sz="2800" dirty="0" smtClean="0"/>
          </a:p>
        </p:txBody>
      </p:sp>
    </p:spTree>
    <p:extLst>
      <p:ext uri="{BB962C8B-B14F-4D97-AF65-F5344CB8AC3E}">
        <p14:creationId xmlns:p14="http://schemas.microsoft.com/office/powerpoint/2010/main" val="88930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r>
              <a:rPr lang="en-IN" dirty="0"/>
              <a:t>To ensure this, proper cleaning and sanitization practices are to be followed by plant personnel and should include disinfection of meat plant premises, </a:t>
            </a:r>
            <a:r>
              <a:rPr lang="en-IN" dirty="0" err="1"/>
              <a:t>equipments</a:t>
            </a:r>
            <a:r>
              <a:rPr lang="en-IN" dirty="0"/>
              <a:t> and storage area. </a:t>
            </a:r>
          </a:p>
          <a:p>
            <a:pPr algn="just"/>
            <a:r>
              <a:rPr lang="en-IN" dirty="0"/>
              <a:t>Failure in maintaining meat hygiene may pose serious public health hazards and therefore evaluation of meat for meat borne pathogens which can cause diseases of public health importance is very important. </a:t>
            </a:r>
          </a:p>
          <a:p>
            <a:pPr algn="just"/>
            <a:r>
              <a:rPr lang="en-IN" dirty="0"/>
              <a:t>Food Safety and Standards (Food Products Standards and Food Additives) Regulations, 2011 also warrant that every product being sold in the Indian market must meet/conform to legal standards of quality.</a:t>
            </a:r>
          </a:p>
          <a:p>
            <a:endParaRPr lang="en-IN" dirty="0"/>
          </a:p>
        </p:txBody>
      </p:sp>
    </p:spTree>
    <p:extLst>
      <p:ext uri="{BB962C8B-B14F-4D97-AF65-F5344CB8AC3E}">
        <p14:creationId xmlns:p14="http://schemas.microsoft.com/office/powerpoint/2010/main" val="191089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Principles </a:t>
            </a:r>
            <a:r>
              <a:rPr lang="en-IN" b="1" dirty="0"/>
              <a:t>of meat hygiene</a:t>
            </a:r>
            <a:br>
              <a:rPr lang="en-IN" b="1" dirty="0"/>
            </a:br>
            <a:endParaRPr lang="en-IN" dirty="0"/>
          </a:p>
        </p:txBody>
      </p:sp>
      <p:sp>
        <p:nvSpPr>
          <p:cNvPr id="3" name="Content Placeholder 2"/>
          <p:cNvSpPr>
            <a:spLocks noGrp="1"/>
          </p:cNvSpPr>
          <p:nvPr>
            <p:ph idx="1"/>
          </p:nvPr>
        </p:nvSpPr>
        <p:spPr/>
        <p:txBody>
          <a:bodyPr>
            <a:normAutofit fontScale="92500"/>
          </a:bodyPr>
          <a:lstStyle/>
          <a:p>
            <a:pPr algn="just"/>
            <a:r>
              <a:rPr lang="en-IN" dirty="0" smtClean="0"/>
              <a:t>Prevention </a:t>
            </a:r>
            <a:r>
              <a:rPr lang="en-IN" dirty="0"/>
              <a:t>of microbial contamination during meat product manufacture by adopting </a:t>
            </a:r>
            <a:r>
              <a:rPr lang="en-IN" dirty="0" smtClean="0"/>
              <a:t>proper cleaning </a:t>
            </a:r>
            <a:r>
              <a:rPr lang="en-IN" dirty="0"/>
              <a:t>and sanitation practices.</a:t>
            </a:r>
          </a:p>
          <a:p>
            <a:pPr algn="just"/>
            <a:r>
              <a:rPr lang="en-IN" dirty="0"/>
              <a:t>Minimization of microbial growth in meat products by storing them at a low temperature.</a:t>
            </a:r>
          </a:p>
          <a:p>
            <a:pPr algn="just"/>
            <a:r>
              <a:rPr lang="en-IN" dirty="0"/>
              <a:t>Reduction or elimination of the risk of microbial contamination by applying suitable </a:t>
            </a:r>
            <a:r>
              <a:rPr lang="en-IN" dirty="0" smtClean="0"/>
              <a:t>heat treatment </a:t>
            </a:r>
            <a:r>
              <a:rPr lang="en-IN" dirty="0"/>
              <a:t>and packaging systems at the final processing stage.</a:t>
            </a:r>
          </a:p>
        </p:txBody>
      </p:sp>
    </p:spTree>
    <p:extLst>
      <p:ext uri="{BB962C8B-B14F-4D97-AF65-F5344CB8AC3E}">
        <p14:creationId xmlns:p14="http://schemas.microsoft.com/office/powerpoint/2010/main" val="346309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Possible source of contamination</a:t>
            </a:r>
            <a:endParaRPr lang="en-IN"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60" y="1600200"/>
            <a:ext cx="8008679" cy="4525963"/>
          </a:xfrm>
        </p:spPr>
      </p:pic>
    </p:spTree>
    <p:extLst>
      <p:ext uri="{BB962C8B-B14F-4D97-AF65-F5344CB8AC3E}">
        <p14:creationId xmlns:p14="http://schemas.microsoft.com/office/powerpoint/2010/main" val="3289888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Control </a:t>
            </a:r>
            <a:r>
              <a:rPr lang="en-IN" b="1" dirty="0"/>
              <a:t>measures</a:t>
            </a:r>
            <a:br>
              <a:rPr lang="en-IN" b="1" dirty="0"/>
            </a:br>
            <a:endParaRPr lang="en-IN" dirty="0"/>
          </a:p>
        </p:txBody>
      </p:sp>
      <p:sp>
        <p:nvSpPr>
          <p:cNvPr id="3" name="Content Placeholder 2"/>
          <p:cNvSpPr>
            <a:spLocks noGrp="1"/>
          </p:cNvSpPr>
          <p:nvPr>
            <p:ph idx="1"/>
          </p:nvPr>
        </p:nvSpPr>
        <p:spPr/>
        <p:txBody>
          <a:bodyPr/>
          <a:lstStyle/>
          <a:p>
            <a:pPr marL="0" indent="0">
              <a:buNone/>
            </a:pPr>
            <a:r>
              <a:rPr lang="en-IN" dirty="0" smtClean="0"/>
              <a:t>Two </a:t>
            </a:r>
            <a:r>
              <a:rPr lang="en-IN" dirty="0"/>
              <a:t>useful schemes are usually adapted at various levels of meat production:</a:t>
            </a:r>
          </a:p>
          <a:p>
            <a:r>
              <a:rPr lang="en-IN" dirty="0"/>
              <a:t>Good Hygienic Practices (GHP) </a:t>
            </a:r>
          </a:p>
          <a:p>
            <a:r>
              <a:rPr lang="en-IN" dirty="0"/>
              <a:t>Hazard Analysis and Critical Control Point (HACCP) Scheme.</a:t>
            </a:r>
          </a:p>
        </p:txBody>
      </p:sp>
    </p:spTree>
    <p:extLst>
      <p:ext uri="{BB962C8B-B14F-4D97-AF65-F5344CB8AC3E}">
        <p14:creationId xmlns:p14="http://schemas.microsoft.com/office/powerpoint/2010/main" val="1846867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t>Good hygienic practices in meat processing</a:t>
            </a:r>
            <a:endParaRPr lang="en-IN" dirty="0"/>
          </a:p>
        </p:txBody>
      </p:sp>
      <p:sp>
        <p:nvSpPr>
          <p:cNvPr id="3" name="Content Placeholder 2"/>
          <p:cNvSpPr>
            <a:spLocks noGrp="1"/>
          </p:cNvSpPr>
          <p:nvPr>
            <p:ph idx="1"/>
          </p:nvPr>
        </p:nvSpPr>
        <p:spPr/>
        <p:txBody>
          <a:bodyPr/>
          <a:lstStyle/>
          <a:p>
            <a:r>
              <a:rPr lang="en-IN" dirty="0"/>
              <a:t>Personnel </a:t>
            </a:r>
            <a:r>
              <a:rPr lang="en-IN" dirty="0" smtClean="0"/>
              <a:t>hygiene</a:t>
            </a:r>
          </a:p>
          <a:p>
            <a:r>
              <a:rPr lang="en-IN" dirty="0"/>
              <a:t>Hygiene during meat </a:t>
            </a:r>
            <a:r>
              <a:rPr lang="en-IN" dirty="0" smtClean="0"/>
              <a:t>processing</a:t>
            </a:r>
          </a:p>
          <a:p>
            <a:r>
              <a:rPr lang="en-IN" dirty="0"/>
              <a:t>Hygiene of meat processing premises (design and construction</a:t>
            </a:r>
            <a:r>
              <a:rPr lang="en-IN" dirty="0" smtClean="0"/>
              <a:t>)</a:t>
            </a:r>
          </a:p>
          <a:p>
            <a:r>
              <a:rPr lang="en-IN" dirty="0"/>
              <a:t>Equipment hygiene</a:t>
            </a:r>
          </a:p>
        </p:txBody>
      </p:sp>
    </p:spTree>
    <p:extLst>
      <p:ext uri="{BB962C8B-B14F-4D97-AF65-F5344CB8AC3E}">
        <p14:creationId xmlns:p14="http://schemas.microsoft.com/office/powerpoint/2010/main" val="1718527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t>Hazard analysis and critical control point scheme (HACCP)</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a:t>HACCP are </a:t>
            </a:r>
            <a:r>
              <a:rPr lang="en-IN" b="1" i="1" dirty="0"/>
              <a:t>factory </a:t>
            </a:r>
            <a:r>
              <a:rPr lang="en-IN" b="1" dirty="0"/>
              <a:t>and </a:t>
            </a:r>
            <a:r>
              <a:rPr lang="en-IN" b="1" i="1" dirty="0"/>
              <a:t>product </a:t>
            </a:r>
            <a:r>
              <a:rPr lang="en-IN" b="1" i="1" dirty="0" smtClean="0"/>
              <a:t>specific</a:t>
            </a:r>
          </a:p>
          <a:p>
            <a:pPr algn="just"/>
            <a:r>
              <a:rPr lang="en-IN" dirty="0" smtClean="0"/>
              <a:t>Prevent, detect</a:t>
            </a:r>
            <a:r>
              <a:rPr lang="en-IN" dirty="0"/>
              <a:t>, control and/or reduce to safe levels of </a:t>
            </a:r>
            <a:r>
              <a:rPr lang="en-IN" b="1" i="1" dirty="0"/>
              <a:t>accidentally occurring hazards </a:t>
            </a:r>
            <a:r>
              <a:rPr lang="en-IN" dirty="0"/>
              <a:t>to consumers’ </a:t>
            </a:r>
            <a:r>
              <a:rPr lang="en-IN" dirty="0" smtClean="0"/>
              <a:t>health</a:t>
            </a:r>
          </a:p>
          <a:p>
            <a:pPr algn="just"/>
            <a:r>
              <a:rPr lang="en-IN" dirty="0"/>
              <a:t>HACCP schemes serve as additional </a:t>
            </a:r>
            <a:r>
              <a:rPr lang="en-IN" b="1" dirty="0"/>
              <a:t>alarm systems </a:t>
            </a:r>
            <a:r>
              <a:rPr lang="en-IN" dirty="0"/>
              <a:t>in the interest of </a:t>
            </a:r>
            <a:r>
              <a:rPr lang="en-IN" dirty="0" smtClean="0"/>
              <a:t>consumer protection </a:t>
            </a:r>
            <a:r>
              <a:rPr lang="en-IN" dirty="0"/>
              <a:t>to prevent such problems occurring. </a:t>
            </a:r>
            <a:endParaRPr lang="en-IN" dirty="0" smtClean="0"/>
          </a:p>
          <a:p>
            <a:pPr algn="just"/>
            <a:r>
              <a:rPr lang="en-IN" dirty="0" smtClean="0"/>
              <a:t>In </a:t>
            </a:r>
            <a:r>
              <a:rPr lang="en-IN" dirty="0"/>
              <a:t>case potential hazards should occur, they </a:t>
            </a:r>
            <a:r>
              <a:rPr lang="en-IN" dirty="0" smtClean="0"/>
              <a:t>can be </a:t>
            </a:r>
            <a:r>
              <a:rPr lang="en-IN" b="1" dirty="0"/>
              <a:t>detected, contained or eliminated at any stage</a:t>
            </a:r>
            <a:r>
              <a:rPr lang="en-IN" dirty="0"/>
              <a:t>.</a:t>
            </a:r>
          </a:p>
        </p:txBody>
      </p:sp>
    </p:spTree>
    <p:extLst>
      <p:ext uri="{BB962C8B-B14F-4D97-AF65-F5344CB8AC3E}">
        <p14:creationId xmlns:p14="http://schemas.microsoft.com/office/powerpoint/2010/main" val="4275218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b="1" dirty="0" smtClean="0"/>
              <a:t/>
            </a:r>
            <a:br>
              <a:rPr lang="en-IN" b="1" dirty="0" smtClean="0"/>
            </a:br>
            <a:r>
              <a:rPr lang="en-IN" b="1" dirty="0" smtClean="0"/>
              <a:t>Cleaning </a:t>
            </a:r>
            <a:r>
              <a:rPr lang="en-IN" b="1" dirty="0"/>
              <a:t>and sanitation</a:t>
            </a:r>
            <a:br>
              <a:rPr lang="en-IN" b="1" dirty="0"/>
            </a:br>
            <a:endParaRPr lang="en-IN" dirty="0"/>
          </a:p>
        </p:txBody>
      </p:sp>
      <p:sp>
        <p:nvSpPr>
          <p:cNvPr id="3" name="Content Placeholder 2"/>
          <p:cNvSpPr>
            <a:spLocks noGrp="1"/>
          </p:cNvSpPr>
          <p:nvPr>
            <p:ph idx="1"/>
          </p:nvPr>
        </p:nvSpPr>
        <p:spPr>
          <a:xfrm>
            <a:off x="457200" y="1325562"/>
            <a:ext cx="8229600" cy="4525963"/>
          </a:xfrm>
        </p:spPr>
        <p:txBody>
          <a:bodyPr>
            <a:noAutofit/>
          </a:bodyPr>
          <a:lstStyle/>
          <a:p>
            <a:pPr algn="just"/>
            <a:r>
              <a:rPr lang="en-IN" sz="2600" dirty="0" smtClean="0"/>
              <a:t>Generally </a:t>
            </a:r>
            <a:r>
              <a:rPr lang="en-IN" sz="2600" dirty="0"/>
              <a:t>cleaning refers to removal of visible, physical/chemical dirt and to some extent bacteria from </a:t>
            </a:r>
            <a:r>
              <a:rPr lang="en-IN" sz="2600" dirty="0" smtClean="0"/>
              <a:t>the equipment </a:t>
            </a:r>
            <a:r>
              <a:rPr lang="en-IN" sz="2600" dirty="0"/>
              <a:t>surfaces, sometime from products itself and from the processing environment</a:t>
            </a:r>
            <a:r>
              <a:rPr lang="en-IN" sz="2600" dirty="0" smtClean="0"/>
              <a:t>.</a:t>
            </a:r>
          </a:p>
          <a:p>
            <a:pPr algn="just"/>
            <a:r>
              <a:rPr lang="en-IN" sz="2600" dirty="0" smtClean="0"/>
              <a:t> </a:t>
            </a:r>
            <a:r>
              <a:rPr lang="en-IN" sz="2600" dirty="0"/>
              <a:t>On the </a:t>
            </a:r>
            <a:r>
              <a:rPr lang="en-IN" sz="2600" dirty="0" smtClean="0"/>
              <a:t>contrary, sanitization </a:t>
            </a:r>
            <a:r>
              <a:rPr lang="en-IN" sz="2600" dirty="0"/>
              <a:t>term is used with disinfection of the product or product contact surfaces by all killing </a:t>
            </a:r>
            <a:r>
              <a:rPr lang="en-IN" sz="2600" dirty="0" smtClean="0"/>
              <a:t>spoilage and </a:t>
            </a:r>
            <a:r>
              <a:rPr lang="en-IN" sz="2600" dirty="0"/>
              <a:t>pathogenic microorganisms in order to avoid all possible risks of microbial contamination. </a:t>
            </a:r>
            <a:endParaRPr lang="en-IN" sz="2600" dirty="0" smtClean="0"/>
          </a:p>
          <a:p>
            <a:pPr algn="just"/>
            <a:r>
              <a:rPr lang="en-IN" sz="2600" dirty="0" smtClean="0"/>
              <a:t>Inactivation</a:t>
            </a:r>
            <a:r>
              <a:rPr lang="en-IN" sz="2600" dirty="0"/>
              <a:t> </a:t>
            </a:r>
            <a:r>
              <a:rPr lang="en-IN" sz="2600" dirty="0" smtClean="0"/>
              <a:t>of </a:t>
            </a:r>
            <a:r>
              <a:rPr lang="en-IN" sz="2600" dirty="0"/>
              <a:t>microorganisms requires antimicrobial treatments, carried out in food industries through hot water </a:t>
            </a:r>
            <a:r>
              <a:rPr lang="en-IN" sz="2600" dirty="0" smtClean="0"/>
              <a:t>or steam </a:t>
            </a:r>
            <a:r>
              <a:rPr lang="en-IN" sz="2600" dirty="0"/>
              <a:t>or through the application of disinfectants or sanitizers.</a:t>
            </a:r>
          </a:p>
        </p:txBody>
      </p:sp>
    </p:spTree>
    <p:extLst>
      <p:ext uri="{BB962C8B-B14F-4D97-AF65-F5344CB8AC3E}">
        <p14:creationId xmlns:p14="http://schemas.microsoft.com/office/powerpoint/2010/main" val="3067834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940</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MEAT HYGIENE AND SANITATION IN MEAT AND POULTRY INDUSTRY</vt:lpstr>
      <vt:lpstr> Meat Hygiene </vt:lpstr>
      <vt:lpstr>PowerPoint Presentation</vt:lpstr>
      <vt:lpstr> Principles of meat hygiene </vt:lpstr>
      <vt:lpstr>Possible source of contamination</vt:lpstr>
      <vt:lpstr> Control measures </vt:lpstr>
      <vt:lpstr>Good hygienic practices in meat processing</vt:lpstr>
      <vt:lpstr>Hazard analysis and critical control point scheme (HACCP)</vt:lpstr>
      <vt:lpstr> Cleaning and sanitation </vt:lpstr>
      <vt:lpstr> Cleaning procedures </vt:lpstr>
      <vt:lpstr>Common detergents &amp; sanitizers used in meat industry</vt:lpstr>
      <vt:lpstr>PowerPoint Presentation</vt:lpstr>
      <vt:lpstr> Disinfection techniques </vt:lpstr>
      <vt:lpstr>Disinfectants for the meat industry</vt:lpstr>
      <vt:lpstr>PowerPoint Presentation</vt:lpstr>
      <vt:lpstr> Cleaning and disinfection (sanitation) schemes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MEAT HYGIENE AND SANITATION IN MEAT AND POULTRY INDUSTRY</dc:title>
  <dc:creator>ROHIT</dc:creator>
  <cp:lastModifiedBy>Rohit Kumar Jaiswal</cp:lastModifiedBy>
  <cp:revision>11</cp:revision>
  <dcterms:created xsi:type="dcterms:W3CDTF">2006-08-16T00:00:00Z</dcterms:created>
  <dcterms:modified xsi:type="dcterms:W3CDTF">2020-05-08T07:53:28Z</dcterms:modified>
</cp:coreProperties>
</file>