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6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3300"/>
    <a:srgbClr val="FF0066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962399"/>
          </a:xfrm>
        </p:spPr>
        <p:txBody>
          <a:bodyPr/>
          <a:lstStyle/>
          <a:p>
            <a:r>
              <a:rPr lang="en-US" dirty="0" smtClean="0"/>
              <a:t>Processing of Meat and Meat Products-I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724400"/>
            <a:ext cx="6781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Dr. Gargi Mahapatra</a:t>
            </a:r>
          </a:p>
          <a:p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Asst. Prof. cum Jnr. Sc.</a:t>
            </a:r>
          </a:p>
          <a:p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Dept. of Livestock Products Technology</a:t>
            </a:r>
          </a:p>
          <a:p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US" b="1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BASU, Patna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Meat</a:t>
            </a:r>
            <a:br>
              <a:rPr lang="en-US" sz="4000" b="1" u="sng" dirty="0" smtClean="0"/>
            </a:br>
            <a:r>
              <a:rPr lang="en-US" sz="4000" b="1" u="sng" dirty="0" smtClean="0"/>
              <a:t>Extension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97535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Process of adding extenders to a meat product.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Meat extenders are non-meat substances with substantial protein content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They increase bulk as well modify the nutritional quality of the end product.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Increases the Fe and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B content of the product.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Reduces the price of the final product, making it affordable to larger masses.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Dr. A K Singh\Desktop\gargi\image\meat extend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819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1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Preblending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4068763"/>
            <a:ext cx="7964487" cy="1646237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Mixing of ingredients with ground meat in fixed proportions. This process allows better extraction of proteins which in turn stabilizes the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emulsion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It also helps in achieving the desired fat content of the final product.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Dr. A K Singh\Desktop\gargi\image\SV-Meatballs-mix-2-3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"/>
            <a:ext cx="3516086" cy="2590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468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u="sng" dirty="0" smtClean="0"/>
              <a:t>Hot-Processing</a:t>
            </a:r>
            <a:br>
              <a:rPr lang="en-US" b="1" u="sng" dirty="0" smtClean="0"/>
            </a:br>
            <a:r>
              <a:rPr lang="en-US" b="1" u="sng" dirty="0" smtClean="0"/>
              <a:t>&amp;</a:t>
            </a:r>
            <a:br>
              <a:rPr lang="en-US" b="1" u="sng" dirty="0" smtClean="0"/>
            </a:br>
            <a:r>
              <a:rPr lang="en-US" b="1" u="sng" dirty="0" smtClean="0"/>
              <a:t>Hot-Boning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068763"/>
            <a:ext cx="8077199" cy="1646237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arlier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 hot processing 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been defined 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as processing 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of meat prior to the onset of rigor 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mortis. 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owever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term “hot processing”  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defined as the 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processing </a:t>
            </a:r>
            <a:r>
              <a:rPr lang="en-US" sz="2400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of meat prior to chilling </a:t>
            </a:r>
            <a:r>
              <a:rPr lang="en-US" sz="2400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. Whereas removal of bones from fresh meat is known as hot-boning.</a:t>
            </a:r>
            <a:endParaRPr lang="en-US" sz="2400" b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45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Hot-Processing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Problems Associated</a:t>
            </a:r>
            <a:endParaRPr lang="en-US" sz="2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04800" y="2212848"/>
            <a:ext cx="4194048" cy="3913632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Reduced cooler space.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Reduced </a:t>
            </a: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labor requirements, energy consumption and in-plant holding time</a:t>
            </a: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Superior binding </a:t>
            </a: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qualities</a:t>
            </a:r>
            <a:endParaRPr lang="en-US" b="1" dirty="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Reduced shrinkage.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Increased rendering efficiency.</a:t>
            </a:r>
            <a:endParaRPr lang="en-US" b="1" dirty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242816" cy="3913187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navailability of inadequate chilling systems.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Inadequate tenderness of the end product.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Cut distortion, can be over-come by electric stimulation.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996633"/>
                </a:solidFill>
                <a:latin typeface="Times New Roman" pitchFamily="18" charset="0"/>
                <a:cs typeface="Times New Roman" pitchFamily="18" charset="0"/>
              </a:rPr>
              <a:t>Unavailability of adequate packaging systems</a:t>
            </a:r>
          </a:p>
        </p:txBody>
      </p:sp>
    </p:spTree>
    <p:extLst>
      <p:ext uri="{BB962C8B-B14F-4D97-AF65-F5344CB8AC3E}">
        <p14:creationId xmlns:p14="http://schemas.microsoft.com/office/powerpoint/2010/main" val="161417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u="sng" dirty="0" smtClean="0"/>
              <a:t>Fermentation</a:t>
            </a:r>
            <a:br>
              <a:rPr lang="en-US" b="1" u="sng" dirty="0" smtClean="0"/>
            </a:b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Sucuk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Hungarian salami and 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Chorizo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962400"/>
            <a:ext cx="8305800" cy="1798637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method of preparing and preserving meat. The bacteria,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Lactobacillus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Micrococcus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play the most important role in this well known microbial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process. Additionally</a:t>
            </a:r>
            <a:r>
              <a:rPr lang="en-US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, certain types of yeasts and molds are also used in production of some special fermented meat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products. The process leads to development of organic 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acids(</a:t>
            </a:r>
            <a:r>
              <a:rPr lang="en-US" sz="24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lactic acid)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r. A K Singh\Desktop\gargi\image\fermented me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4964"/>
            <a:ext cx="3276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93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3276600"/>
          </a:xfrm>
        </p:spPr>
        <p:txBody>
          <a:bodyPr/>
          <a:lstStyle/>
          <a:p>
            <a:pPr algn="l"/>
            <a:r>
              <a:rPr lang="en-US" b="1" u="sng" dirty="0" smtClean="0"/>
              <a:t>Fermentation</a:t>
            </a:r>
            <a:br>
              <a:rPr lang="en-US" b="1" u="sng" dirty="0" smtClean="0"/>
            </a:br>
            <a:r>
              <a:rPr lang="en-US" b="1" u="sng" dirty="0" smtClean="0"/>
              <a:t>Advantages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0" y="685800"/>
            <a:ext cx="3886200" cy="5380037"/>
          </a:xfrm>
        </p:spPr>
        <p:txBody>
          <a:bodyPr>
            <a:no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Improved organoleptic properties viz. appearance, color, flavor, aroma, taste texture and juiciness.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Enhanced nutritive value and digestibility.</a:t>
            </a: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Maintains keeping quality of the meat product by inhibiting the growth of food pathogens and spoilage organism by producing bacteriocins.</a:t>
            </a:r>
            <a:endParaRPr lang="en-US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r. A K Singh\Desktop\gargi\image\fermented me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4964"/>
            <a:ext cx="3276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0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Cooking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95800"/>
            <a:ext cx="8458200" cy="113188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Heat      Moist Heat     Microwave Cooking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54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Dry Heat Cooking</a:t>
            </a:r>
            <a:endParaRPr lang="en-US" sz="4800" b="1" u="sng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678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Implied for tender cuts and comminuted meats.</a:t>
            </a:r>
          </a:p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Types: Broiling; Roasting and Frying.</a:t>
            </a:r>
            <a:endParaRPr lang="en-US" sz="28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Broiling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Meat held on a wire grill, is exposed to heat from above . Meat turned around for uniform cooking.</a:t>
            </a: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Roasting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Roast pieces at least 8 cm thick, placed fat side up and placed in a hot air oven at 115-150 °C. Imparts brown color to the end product and enhances flavor of the product.</a:t>
            </a: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Frying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Heating in pan with deep or shallow fat, suitable for thin cuts.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Moist Heat Cooking</a:t>
            </a:r>
            <a:endParaRPr lang="en-US" sz="4800" b="1" u="sng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830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Implied for relatively tough cuts of meat.</a:t>
            </a:r>
          </a:p>
          <a:p>
            <a:pPr marL="0" indent="0" algn="ctr">
              <a:buNone/>
            </a:pPr>
            <a:r>
              <a:rPr lang="en-US" sz="28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Types: Pressure Cooking; Stewing; Simmering and Braising.</a:t>
            </a:r>
            <a:endParaRPr lang="en-US" sz="28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Pressure Cooking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Meat cooked under high pressure and temperature. Facilitates the tenderization of tough cuts.</a:t>
            </a: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Stewing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Meat pieces are first browned  in small amount of fat and then covered with water/curry stuff and simmered, while covering the container. Final product becomes tender with the curry</a:t>
            </a:r>
          </a:p>
        </p:txBody>
      </p:sp>
    </p:spTree>
    <p:extLst>
      <p:ext uri="{BB962C8B-B14F-4D97-AF65-F5344CB8AC3E}">
        <p14:creationId xmlns:p14="http://schemas.microsoft.com/office/powerpoint/2010/main" val="319877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Moist Heat Cooking 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4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48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05800" cy="4830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800" b="1" u="sng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Simmering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 Cooking in hot water at 70°C  for considerable amounts of </a:t>
            </a:r>
            <a:r>
              <a:rPr lang="en-US" sz="2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Braising: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It utilizes both dry heat as well as moist heat. The meat cuts are first fried and then put in a covered container along with water and seasoning, then cooked at 80-90°C.</a:t>
            </a:r>
          </a:p>
        </p:txBody>
      </p:sp>
    </p:spTree>
    <p:extLst>
      <p:ext uri="{BB962C8B-B14F-4D97-AF65-F5344CB8AC3E}">
        <p14:creationId xmlns:p14="http://schemas.microsoft.com/office/powerpoint/2010/main" val="390141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057400"/>
          </a:xfrm>
        </p:spPr>
        <p:txBody>
          <a:bodyPr/>
          <a:lstStyle/>
          <a:p>
            <a:r>
              <a:rPr lang="en-US" b="1" u="sng" dirty="0" smtClean="0"/>
              <a:t>Processing</a:t>
            </a:r>
            <a:endParaRPr lang="en-US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4068763"/>
            <a:ext cx="7391401" cy="1493837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Any treatment which brings about a substantial physical and chemical changes in the natural state of meat.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5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sz="48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Microwave Cooking</a:t>
            </a:r>
            <a:endParaRPr lang="en-US" sz="4800" b="1" u="sng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307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Relatively recent development.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Microwaves: High frequency, non-ionizing electromagnetic waves which are reflected by metals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Microwaves penetrate the food from all directions up to a depth of 2-4 cm causing water, fat and sugar molecules to vibrate at very high speeds. Vibration of molecules causes friction which in turn produce heat.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Causes volume heating i.e.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he heat in food spreads through three dimensional space.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browning achieved and for uniform food needs to be turned frequently.</a:t>
            </a:r>
          </a:p>
          <a:p>
            <a:pPr marL="0" indent="0" algn="ctr">
              <a:buNone/>
            </a:pP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2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Dr. A K Singh\Desktop\gargi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5081588" cy="276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1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 sz="4800" u="sng" dirty="0" smtClean="0"/>
              <a:t>Basic Processing Procedures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Comminution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Emulsification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Meat Extension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Pre-blending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Hot Processing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Fermentation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Cooking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12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 sz="4800" u="sng" dirty="0" smtClean="0"/>
              <a:t>Advanced</a:t>
            </a:r>
            <a:br>
              <a:rPr lang="en-US" sz="4800" u="sng" dirty="0" smtClean="0"/>
            </a:br>
            <a:r>
              <a:rPr lang="en-US" sz="4800" u="sng" dirty="0" smtClean="0"/>
              <a:t> Processing Procedures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Smoking</a:t>
            </a: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Curing/ Salting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Canning </a:t>
            </a: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Restructuring</a:t>
            </a:r>
            <a:endParaRPr lang="en-US" sz="2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1" y="266700"/>
            <a:ext cx="4191000" cy="2095500"/>
          </a:xfrm>
        </p:spPr>
        <p:txBody>
          <a:bodyPr/>
          <a:lstStyle/>
          <a:p>
            <a:r>
              <a:rPr lang="en-US" sz="3600" b="1" u="sng" dirty="0" smtClean="0"/>
              <a:t>Comminution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b="1" dirty="0" smtClean="0">
                <a:solidFill>
                  <a:srgbClr val="00B050"/>
                </a:solidFill>
              </a:rPr>
              <a:t>(size reduction)</a:t>
            </a:r>
            <a:br>
              <a:rPr lang="en-US" b="1" dirty="0" smtClean="0">
                <a:solidFill>
                  <a:srgbClr val="00B050"/>
                </a:solidFill>
              </a:rPr>
            </a:b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09800"/>
            <a:ext cx="4267201" cy="3916363"/>
          </a:xfrm>
        </p:spPr>
        <p:txBody>
          <a:bodyPr>
            <a:noAutofit/>
          </a:bodyPr>
          <a:lstStyle/>
          <a:p>
            <a:pPr marL="285750" indent="-285750" algn="l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Reduction of raw meat into smaller pieces or particles.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Size reduction improves uniformity and promotes uniform distribution of ingredients..</a:t>
            </a:r>
          </a:p>
          <a:p>
            <a:pPr marL="285750" indent="-285750" algn="l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Instrument: </a:t>
            </a:r>
          </a:p>
          <a:p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Knives and Meat Mincer</a:t>
            </a:r>
            <a:endParaRPr 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r. A K Singh\Desktop\gargi\image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34290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45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304800"/>
            <a:ext cx="3352801" cy="2209800"/>
          </a:xfrm>
        </p:spPr>
        <p:txBody>
          <a:bodyPr/>
          <a:lstStyle/>
          <a:p>
            <a:r>
              <a:rPr lang="en-US" sz="3600" b="1" u="sng" dirty="0" smtClean="0"/>
              <a:t>Emulsion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b="1" dirty="0" smtClean="0">
                <a:solidFill>
                  <a:srgbClr val="00B050"/>
                </a:solidFill>
              </a:rPr>
              <a:t>(continuous phase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+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dispersed phase)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273050"/>
            <a:ext cx="4648200" cy="5853113"/>
          </a:xfrm>
        </p:spPr>
        <p:txBody>
          <a:bodyPr>
            <a:no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27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A mixture of two immiscible liquids where one liquid is dispersed in another as droplets.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7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Phases remain immiscible due to the existence of interfacial tension between them.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7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Stabilized by emulsifying agents which reduce the interfacial tension.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27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Diameter of dispersed fat droplets in a true emulsion ranges from 1-5 </a:t>
            </a:r>
            <a:r>
              <a:rPr lang="en-US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micrometer.</a:t>
            </a:r>
            <a:endParaRPr lang="en-US" sz="27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0200" y="2590800"/>
            <a:ext cx="3505201" cy="3535363"/>
          </a:xfrm>
        </p:spPr>
        <p:txBody>
          <a:bodyPr>
            <a:noAutofit/>
          </a:bodyPr>
          <a:lstStyle/>
          <a:p>
            <a:pPr marL="285750" indent="-285750" algn="l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r. A K Singh\Desktop\gargi\image\emuls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129" y="3200400"/>
            <a:ext cx="3810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99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276600" cy="1524000"/>
          </a:xfrm>
        </p:spPr>
        <p:txBody>
          <a:bodyPr/>
          <a:lstStyle/>
          <a:p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Meat Emulsion</a:t>
            </a:r>
            <a:b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90800"/>
            <a:ext cx="2743200" cy="3124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Dispersed Phase  </a:t>
            </a: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solid or liquid fat droplets</a:t>
            </a:r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>
              <a:lnSpc>
                <a:spcPct val="100000"/>
              </a:lnSpc>
            </a:pPr>
            <a:r>
              <a:rPr lang="en-US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sz="2600" b="1" u="sng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6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hase </a:t>
            </a:r>
          </a:p>
          <a:p>
            <a:pPr algn="l">
              <a:lnSpc>
                <a:spcPct val="100000"/>
              </a:lnSpc>
            </a:pPr>
            <a:r>
              <a:rPr lang="en-US" sz="2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water containing salt and proteins</a:t>
            </a:r>
            <a:endParaRPr lang="en-US" sz="2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r. A K Singh\Desktop\gargi\image\meat emulsio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3200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1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r"/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Meat 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Emulsion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cont.…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Meat emulsion is an oil-in water emulsion. 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multiphase system. </a:t>
            </a:r>
            <a:endParaRPr lang="en-US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continuous phase consists of water, salt and proteins hence referred to as matrix, in which fat droplets are dispersed.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Fat droplets are usually &gt;50</a:t>
            </a:r>
            <a:r>
              <a:rPr lang="el-GR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μ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 and remain coated with soluble proteins (myofibrillar or sarcoplasmic).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Low temperature maintained during emulsion formation.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Stable meat emulsion: Each fat droplet is coated with a thin layer of soluble protein which has been released into the aqueous medium from the muscle fibres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7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r"/>
            <a:r>
              <a:rPr lang="en-US" sz="4400" b="1" u="sng" dirty="0">
                <a:latin typeface="Times New Roman" pitchFamily="18" charset="0"/>
                <a:cs typeface="Times New Roman" pitchFamily="18" charset="0"/>
              </a:rPr>
              <a:t>Meat 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Emulsion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cont.…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For meat emulsion meat samples having high myofibrillar content and minimal connective tissue are selected. 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process of emulsification is carried in a bowl chopper. </a:t>
            </a: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 entire process is carried out at low temperatures ranging from 3-13</a:t>
            </a:r>
            <a:r>
              <a:rPr lang="en-US" sz="2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C, this achieved by addition of chilled water or ice-flakes.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Salt is added @ 4-4.5% of the lean meat and the chopping is initiated by keeping the temperature below 3</a:t>
            </a:r>
            <a:r>
              <a:rPr lang="en-US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°</a:t>
            </a: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Excessive physical handling and long holding of the emulsion should be avoided.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5748687</TotalTime>
  <Words>905</Words>
  <Application>Microsoft Office PowerPoint</Application>
  <PresentationFormat>On-screen Show (4:3)</PresentationFormat>
  <Paragraphs>104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Executive</vt:lpstr>
      <vt:lpstr>Processing of Meat and Meat Products-I</vt:lpstr>
      <vt:lpstr>Processing</vt:lpstr>
      <vt:lpstr>Basic Processing Procedures</vt:lpstr>
      <vt:lpstr>Advanced  Processing Procedures</vt:lpstr>
      <vt:lpstr>Comminution (size reduction) </vt:lpstr>
      <vt:lpstr>Emulsion (continuous phase  +  dispersed phase) </vt:lpstr>
      <vt:lpstr>Meat Emulsion </vt:lpstr>
      <vt:lpstr>Meat Emulsion cont.…</vt:lpstr>
      <vt:lpstr>Meat Emulsion cont.…</vt:lpstr>
      <vt:lpstr>Meat Extension</vt:lpstr>
      <vt:lpstr>Preblending</vt:lpstr>
      <vt:lpstr>Hot-Processing &amp; Hot-Boning</vt:lpstr>
      <vt:lpstr>Hot-Processing</vt:lpstr>
      <vt:lpstr>Fermentation Eg. Sucuk, Hungarian salami and Chorizo</vt:lpstr>
      <vt:lpstr>Fermentation Advantages</vt:lpstr>
      <vt:lpstr>Cooking</vt:lpstr>
      <vt:lpstr>Dry Heat Cooking</vt:lpstr>
      <vt:lpstr>Moist Heat Cooking</vt:lpstr>
      <vt:lpstr>Moist Heat Cooking   cont….</vt:lpstr>
      <vt:lpstr>Microwave Cooking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of Meat and Meat Products</dc:title>
  <dc:creator>Dr. A K Singh</dc:creator>
  <cp:lastModifiedBy>Dr. A K Singh</cp:lastModifiedBy>
  <cp:revision>72</cp:revision>
  <dcterms:created xsi:type="dcterms:W3CDTF">2006-08-16T00:00:00Z</dcterms:created>
  <dcterms:modified xsi:type="dcterms:W3CDTF">2020-07-25T08:56:15Z</dcterms:modified>
</cp:coreProperties>
</file>