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82943B-B546-43F7-98A3-FD28EFB1A14A}" type="datetimeFigureOut">
              <a:rPr lang="en-US" smtClean="0"/>
              <a:pPr/>
              <a:t>7/23/2020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C2B4FD-5FC7-45E5-86D5-F98BE33E72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Modes of</a:t>
            </a:r>
            <a:r>
              <a:rPr lang="en-IN" dirty="0" smtClean="0"/>
              <a:t> Heat Transfer &amp; Analysis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071810"/>
            <a:ext cx="7406640" cy="3071834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Dr. J. </a:t>
            </a:r>
            <a:r>
              <a:rPr lang="en-IN" dirty="0" err="1" smtClean="0"/>
              <a:t>Badshah</a:t>
            </a:r>
            <a:endParaRPr lang="en-IN" dirty="0" smtClean="0"/>
          </a:p>
          <a:p>
            <a:pPr algn="ctr"/>
            <a:r>
              <a:rPr lang="en-IN" dirty="0" smtClean="0"/>
              <a:t>Professor and Head, Dairy Engineering</a:t>
            </a:r>
          </a:p>
          <a:p>
            <a:pPr algn="ctr"/>
            <a:r>
              <a:rPr lang="en-IN" dirty="0" smtClean="0"/>
              <a:t>SANJAY GANDHI INSTITUTE OF DAIRY TECHNOLOGY</a:t>
            </a:r>
          </a:p>
          <a:p>
            <a:pPr algn="ctr"/>
            <a:r>
              <a:rPr lang="en-IN" dirty="0" smtClean="0"/>
              <a:t>(Bihar Animal Sciences University, Patna)</a:t>
            </a:r>
          </a:p>
          <a:p>
            <a:pPr algn="ctr"/>
            <a:r>
              <a:rPr lang="en-IN" dirty="0" smtClean="0"/>
              <a:t>Email: ejazbadshah@gmail.com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82594"/>
          </a:xfrm>
        </p:spPr>
        <p:txBody>
          <a:bodyPr>
            <a:normAutofit/>
          </a:bodyPr>
          <a:lstStyle/>
          <a:p>
            <a:r>
              <a:rPr lang="en-IN" sz="3200" dirty="0" smtClean="0"/>
              <a:t>Modes of Heat Transfer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9406" cy="600076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400" dirty="0" smtClean="0"/>
              <a:t>Conduction</a:t>
            </a:r>
            <a:endParaRPr lang="en-IN" sz="24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Transfer of heat without appreciable displacement of molecules forming the substance</a:t>
            </a:r>
            <a:endParaRPr lang="en-IN" sz="22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In solids conduction by lattice vibration or by transport of free electrons</a:t>
            </a:r>
            <a:endParaRPr lang="en-IN" sz="22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In gases, the kinetic energy of the molecules is a function of temperature and energy is transferred in low temperature region by collisions</a:t>
            </a:r>
            <a:endParaRPr lang="en-IN" sz="22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In liquid the molecules are more closely spaced than that of gases but the mechanism of heat transfer is same as that of gas</a:t>
            </a:r>
            <a:endParaRPr lang="en-IN" sz="22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Fourier’s law of heat conduction: Q= - KA </a:t>
            </a:r>
            <a:r>
              <a:rPr lang="en-IN" sz="2200" dirty="0" err="1" smtClean="0"/>
              <a:t>dt</a:t>
            </a:r>
            <a:r>
              <a:rPr lang="en-IN" sz="2200" dirty="0" smtClean="0"/>
              <a:t>/</a:t>
            </a:r>
            <a:r>
              <a:rPr lang="en-IN" sz="2200" dirty="0" err="1" smtClean="0"/>
              <a:t>dx</a:t>
            </a:r>
            <a:endParaRPr lang="en-IN" sz="2200" dirty="0" smtClean="0"/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The decreasing value of temperature gradient (</a:t>
            </a:r>
            <a:r>
              <a:rPr lang="en-IN" sz="2200" dirty="0" err="1" smtClean="0"/>
              <a:t>dt</a:t>
            </a:r>
            <a:r>
              <a:rPr lang="en-IN" sz="2200" dirty="0" smtClean="0"/>
              <a:t>/</a:t>
            </a:r>
            <a:r>
              <a:rPr lang="en-IN" sz="2200" dirty="0" err="1" smtClean="0"/>
              <a:t>dx</a:t>
            </a:r>
            <a:r>
              <a:rPr lang="en-IN" sz="2200" dirty="0" smtClean="0"/>
              <a:t>) will take care of –</a:t>
            </a:r>
            <a:r>
              <a:rPr lang="en-IN" sz="2200" dirty="0" err="1" smtClean="0"/>
              <a:t>ive</a:t>
            </a:r>
            <a:r>
              <a:rPr lang="en-IN" sz="2200" dirty="0" smtClean="0"/>
              <a:t> sign in above equation. </a:t>
            </a:r>
          </a:p>
          <a:p>
            <a:pPr marL="813816" lvl="1" indent="-457200" algn="just">
              <a:buFont typeface="+mj-lt"/>
              <a:buAutoNum type="alphaLcPeriod"/>
            </a:pPr>
            <a:r>
              <a:rPr lang="en-IN" sz="2200" dirty="0" smtClean="0"/>
              <a:t>Area  A is perpendicular to the direction of heat flow, m</a:t>
            </a:r>
            <a:r>
              <a:rPr lang="en-IN" sz="2200" baseline="30000" dirty="0" smtClean="0"/>
              <a:t>2</a:t>
            </a:r>
            <a:r>
              <a:rPr lang="en-IN" sz="2200" baseline="30000" dirty="0" smtClean="0"/>
              <a:t>  </a:t>
            </a:r>
            <a:r>
              <a:rPr lang="en-IN" sz="2200" dirty="0" smtClean="0"/>
              <a:t> , Q is in Watt if thermal conductivity K is in W/m. K and </a:t>
            </a:r>
            <a:r>
              <a:rPr lang="en-IN" sz="2200" dirty="0" err="1" smtClean="0"/>
              <a:t>dx</a:t>
            </a:r>
            <a:r>
              <a:rPr lang="en-IN" sz="2200" dirty="0" smtClean="0"/>
              <a:t> is the thickness in m in the direction of heat flow</a:t>
            </a:r>
            <a:endParaRPr lang="en-IN" sz="2200" baseline="30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868346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Thermal Conductivity: Essential Features</a:t>
            </a:r>
            <a:r>
              <a:rPr lang="en-IN" sz="3600" dirty="0" smtClean="0"/>
              <a:t>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219340" cy="503397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dirty="0" smtClean="0"/>
              <a:t>Definition: K = Q/A . </a:t>
            </a:r>
            <a:r>
              <a:rPr lang="en-IN" sz="2400" dirty="0" err="1" smtClean="0"/>
              <a:t>d</a:t>
            </a:r>
            <a:r>
              <a:rPr lang="en-IN" sz="2400" dirty="0" err="1" smtClean="0"/>
              <a:t>x</a:t>
            </a:r>
            <a:r>
              <a:rPr lang="en-IN" sz="2400" dirty="0" smtClean="0"/>
              <a:t>/</a:t>
            </a:r>
            <a:r>
              <a:rPr lang="en-IN" sz="2400" dirty="0" err="1" smtClean="0"/>
              <a:t>dt</a:t>
            </a:r>
            <a:r>
              <a:rPr lang="en-IN" sz="2400" dirty="0" smtClean="0"/>
              <a:t> where Q is heat per unit time</a:t>
            </a:r>
          </a:p>
          <a:p>
            <a:pPr algn="just"/>
            <a:r>
              <a:rPr lang="en-IN" sz="2400" dirty="0" smtClean="0"/>
              <a:t>Conduction of heat proportional to K</a:t>
            </a:r>
          </a:p>
          <a:p>
            <a:pPr algn="just"/>
            <a:r>
              <a:rPr lang="en-IN" sz="2400" dirty="0" smtClean="0"/>
              <a:t>Heat conduction : In decreasing order of pure metals, alloys and non metals due to decreasing K values.</a:t>
            </a:r>
            <a:endParaRPr lang="en-IN" sz="2400" dirty="0" smtClean="0"/>
          </a:p>
          <a:p>
            <a:pPr algn="just"/>
            <a:r>
              <a:rPr lang="en-IN" sz="2400" dirty="0" smtClean="0"/>
              <a:t>K in pure metals varies from  10 to 400 W/m °C, K in Alloys varies from 12  to 120 W/m °C</a:t>
            </a:r>
            <a:endParaRPr lang="en-IN" sz="2400" dirty="0" smtClean="0"/>
          </a:p>
          <a:p>
            <a:pPr algn="just"/>
            <a:r>
              <a:rPr lang="en-IN" sz="2400" dirty="0" smtClean="0"/>
              <a:t>K in insulating materials: 0.023 to 2.9 W/m. °C</a:t>
            </a:r>
            <a:endParaRPr lang="en-IN" sz="2400" dirty="0" smtClean="0"/>
          </a:p>
          <a:p>
            <a:pPr algn="just"/>
            <a:r>
              <a:rPr lang="en-IN" sz="2400" dirty="0" smtClean="0"/>
              <a:t>K in liquid : 0.2 to 0.7 W/m. °C</a:t>
            </a:r>
          </a:p>
          <a:p>
            <a:pPr algn="just"/>
            <a:r>
              <a:rPr lang="en-IN" sz="2400" dirty="0" smtClean="0"/>
              <a:t>K in gases and vapours: 0.006 to 0.05 W/m. °C</a:t>
            </a:r>
            <a:endParaRPr lang="en-IN" sz="2400" dirty="0" smtClean="0"/>
          </a:p>
          <a:p>
            <a:pPr algn="just"/>
            <a:r>
              <a:rPr lang="en-IN" sz="2400" dirty="0" smtClean="0"/>
              <a:t>Dependence of thermal conductivity on Temperature: </a:t>
            </a:r>
          </a:p>
          <a:p>
            <a:pPr algn="just"/>
            <a:r>
              <a:rPr lang="en-IN" sz="2400" b="1" dirty="0" smtClean="0"/>
              <a:t>K =  K</a:t>
            </a:r>
            <a:r>
              <a:rPr lang="en-IN" sz="2400" b="1" baseline="-25000" dirty="0" smtClean="0"/>
              <a:t>0</a:t>
            </a:r>
            <a:r>
              <a:rPr lang="en-IN" sz="2400" b="1" dirty="0" smtClean="0"/>
              <a:t> (1 + </a:t>
            </a:r>
            <a:r>
              <a:rPr lang="el-GR" sz="2400" b="1" dirty="0" smtClean="0">
                <a:latin typeface="Times New Roman"/>
                <a:cs typeface="Times New Roman"/>
              </a:rPr>
              <a:t>β</a:t>
            </a:r>
            <a:r>
              <a:rPr lang="en-IN" sz="2400" b="1" dirty="0" smtClean="0">
                <a:latin typeface="Times New Roman"/>
                <a:cs typeface="Times New Roman"/>
              </a:rPr>
              <a:t> t), where </a:t>
            </a:r>
            <a:r>
              <a:rPr lang="el-GR" sz="2400" b="1" dirty="0" smtClean="0">
                <a:latin typeface="Times New Roman"/>
                <a:cs typeface="Times New Roman"/>
              </a:rPr>
              <a:t>β</a:t>
            </a:r>
            <a:r>
              <a:rPr lang="en-IN" sz="2400" b="1" dirty="0" smtClean="0">
                <a:latin typeface="Times New Roman"/>
                <a:cs typeface="Times New Roman"/>
              </a:rPr>
              <a:t> is -1/°C for metals and liquids (Aluminium, Uranium and water being the exception)</a:t>
            </a:r>
            <a:endParaRPr lang="en-IN" sz="2400" b="1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/>
          </a:bodyPr>
          <a:lstStyle/>
          <a:p>
            <a:r>
              <a:rPr lang="en-IN" sz="3200" dirty="0" smtClean="0"/>
              <a:t>Thermal Conductivity: Essential Features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400" dirty="0" smtClean="0"/>
              <a:t>In gases the values of K increases with increase in temperature because  K is proportional to mean molecular path of the molecules.  But higher molecular weights gases having high density and low mean molecular path results in lower K values at the same temperature.  </a:t>
            </a:r>
          </a:p>
          <a:p>
            <a:pPr algn="just"/>
            <a:r>
              <a:rPr lang="en-IN" sz="2400" dirty="0" smtClean="0"/>
              <a:t>In solids and liquids K depends weakly on pressure but in gases K is independent of pressure (near atmospheric pressures).</a:t>
            </a:r>
          </a:p>
          <a:p>
            <a:pPr algn="just"/>
            <a:r>
              <a:rPr lang="en-IN" sz="2400" dirty="0" smtClean="0"/>
              <a:t>K of damp materials of non metallic solids is considerably higher and depends on type of gas in the voids.</a:t>
            </a:r>
          </a:p>
          <a:p>
            <a:pPr algn="just"/>
            <a:r>
              <a:rPr lang="en-IN" sz="2400" dirty="0" err="1" smtClean="0"/>
              <a:t>Wiedmann</a:t>
            </a:r>
            <a:r>
              <a:rPr lang="en-IN" sz="2400" dirty="0" smtClean="0"/>
              <a:t> and Franz Law: The </a:t>
            </a:r>
            <a:r>
              <a:rPr lang="en-IN" sz="2400" dirty="0" smtClean="0"/>
              <a:t>ratio of the thermal (K) and electrical conductivities (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IN" sz="2400" dirty="0" smtClean="0">
                <a:latin typeface="Times New Roman"/>
                <a:cs typeface="Times New Roman"/>
              </a:rPr>
              <a:t> ) </a:t>
            </a:r>
            <a:r>
              <a:rPr lang="en-IN" sz="2400" dirty="0" smtClean="0"/>
              <a:t>is the same for all metals at the same temperature. The ratio K/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IN" sz="2400" dirty="0" smtClean="0">
                <a:latin typeface="Times New Roman"/>
                <a:cs typeface="Times New Roman"/>
              </a:rPr>
              <a:t> is proportional to absolute temperature T  °A for all metals.  </a:t>
            </a:r>
            <a:r>
              <a:rPr lang="en-IN" sz="2400" dirty="0" smtClean="0"/>
              <a:t>K/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IN" sz="2400" dirty="0" smtClean="0">
                <a:latin typeface="Times New Roman"/>
                <a:cs typeface="Times New Roman"/>
              </a:rPr>
              <a:t>  T = C = 2.45 x 10 – 8 W </a:t>
            </a:r>
            <a:r>
              <a:rPr lang="el-GR" sz="2400" dirty="0" smtClean="0">
                <a:latin typeface="Times New Roman"/>
                <a:cs typeface="Times New Roman"/>
              </a:rPr>
              <a:t>Ω</a:t>
            </a:r>
            <a:r>
              <a:rPr lang="en-IN" sz="2400" dirty="0" smtClean="0">
                <a:latin typeface="Times New Roman"/>
                <a:cs typeface="Times New Roman"/>
              </a:rPr>
              <a:t>/ K</a:t>
            </a:r>
            <a:r>
              <a:rPr lang="en-IN" sz="2400" baseline="30000" dirty="0" smtClean="0">
                <a:latin typeface="Times New Roman"/>
                <a:cs typeface="Times New Roman"/>
              </a:rPr>
              <a:t>2</a:t>
            </a:r>
            <a:endParaRPr lang="en-IN" sz="2400" dirty="0" smtClean="0">
              <a:latin typeface="Times New Roman"/>
              <a:cs typeface="Times New Roman"/>
            </a:endParaRPr>
          </a:p>
          <a:p>
            <a:pPr algn="just"/>
            <a:r>
              <a:rPr lang="en-IN" sz="2400" baseline="30000" dirty="0" smtClean="0">
                <a:latin typeface="Times New Roman"/>
                <a:cs typeface="Times New Roman"/>
              </a:rPr>
              <a:t> </a:t>
            </a:r>
            <a:r>
              <a:rPr lang="en-IN" sz="2400" dirty="0" smtClean="0">
                <a:latin typeface="Times New Roman"/>
                <a:cs typeface="Times New Roman"/>
              </a:rPr>
              <a:t>The materials which are good conductors of electricity  are also good conductors of heat.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6464" cy="1143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Thermal Resistance and Electrical Analogy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505303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N" sz="4400" dirty="0" smtClean="0"/>
              <a:t>Electric Circuit Theory has Ohm’s Law: I = V/R</a:t>
            </a:r>
          </a:p>
          <a:p>
            <a:pPr algn="just"/>
            <a:r>
              <a:rPr lang="en-IN" sz="4400" dirty="0" smtClean="0"/>
              <a:t>Fourier’s Equation have Q = </a:t>
            </a:r>
            <a:r>
              <a:rPr lang="en-IN" sz="4400" dirty="0" err="1" smtClean="0"/>
              <a:t>dt</a:t>
            </a:r>
            <a:r>
              <a:rPr lang="en-IN" sz="4400" dirty="0" smtClean="0"/>
              <a:t> /(</a:t>
            </a:r>
            <a:r>
              <a:rPr lang="en-IN" sz="4400" dirty="0" err="1" smtClean="0"/>
              <a:t>dx</a:t>
            </a:r>
            <a:r>
              <a:rPr lang="en-IN" sz="4400" dirty="0" smtClean="0"/>
              <a:t>/KA)</a:t>
            </a:r>
            <a:endParaRPr lang="en-IN" sz="4400" dirty="0" smtClean="0"/>
          </a:p>
          <a:p>
            <a:pPr algn="just"/>
            <a:r>
              <a:rPr lang="en-IN" sz="4400" dirty="0" smtClean="0"/>
              <a:t>Thermal  R</a:t>
            </a:r>
            <a:r>
              <a:rPr lang="en-IN" sz="4400" dirty="0" smtClean="0"/>
              <a:t>esistance  (</a:t>
            </a:r>
            <a:r>
              <a:rPr lang="en-IN" sz="4400" dirty="0" err="1" smtClean="0"/>
              <a:t>dx</a:t>
            </a:r>
            <a:r>
              <a:rPr lang="en-IN" sz="4400" dirty="0" smtClean="0"/>
              <a:t>/KA</a:t>
            </a:r>
            <a:r>
              <a:rPr lang="en-IN" sz="4400" dirty="0" smtClean="0"/>
              <a:t>) is analogous to electrical resistance R, Q is analogous to electrical current  ‘I’ and Temperature difference ‘</a:t>
            </a:r>
            <a:r>
              <a:rPr lang="en-IN" sz="4400" dirty="0" err="1" smtClean="0"/>
              <a:t>dt</a:t>
            </a:r>
            <a:r>
              <a:rPr lang="en-IN" sz="4400" dirty="0" smtClean="0"/>
              <a:t>’ is analogous to electrical voltage difference.</a:t>
            </a:r>
          </a:p>
          <a:p>
            <a:pPr algn="just"/>
            <a:r>
              <a:rPr lang="en-IN" sz="4400" dirty="0" smtClean="0"/>
              <a:t>Therefore rules for combining electrical resistances in series and parallel </a:t>
            </a:r>
            <a:r>
              <a:rPr lang="en-IN" sz="4400" dirty="0" smtClean="0"/>
              <a:t>will apply equally to the combination of thermal resistances.</a:t>
            </a:r>
          </a:p>
          <a:p>
            <a:pPr algn="just"/>
            <a:r>
              <a:rPr lang="en-IN" sz="4400" dirty="0" smtClean="0"/>
              <a:t>Calculate the rate of heat transfer per unit area through a copper plate 45 mm thick, whose one face at 350°C and the other face at 50°C. Take thermal conductivity of copper as 370 W/m °C.</a:t>
            </a:r>
          </a:p>
          <a:p>
            <a:pPr algn="just"/>
            <a:r>
              <a:rPr lang="en-IN" sz="4400" dirty="0" smtClean="0"/>
              <a:t>Q/A  = -K </a:t>
            </a:r>
            <a:r>
              <a:rPr lang="en-IN" sz="4400" dirty="0" err="1" smtClean="0"/>
              <a:t>dt</a:t>
            </a:r>
            <a:r>
              <a:rPr lang="en-IN" sz="4400" dirty="0" smtClean="0"/>
              <a:t>/</a:t>
            </a:r>
            <a:r>
              <a:rPr lang="en-IN" sz="4400" dirty="0" err="1" smtClean="0"/>
              <a:t>dx</a:t>
            </a:r>
            <a:r>
              <a:rPr lang="en-IN" sz="4400" dirty="0" smtClean="0"/>
              <a:t> =  -370 (50 -350)/0.045 = 2.466 x 10</a:t>
            </a:r>
            <a:r>
              <a:rPr lang="en-IN" sz="4400" baseline="30000" dirty="0" smtClean="0"/>
              <a:t>6 </a:t>
            </a:r>
            <a:r>
              <a:rPr lang="en-IN" sz="4400" dirty="0" smtClean="0"/>
              <a:t> W/ sq. 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en-IN" sz="3600" dirty="0" smtClean="0"/>
              <a:t>Heat Transfer by Convection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071546"/>
            <a:ext cx="7933588" cy="5500726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Newton’ law of cooling: Q = h .A. (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s</a:t>
            </a:r>
            <a:r>
              <a:rPr lang="en-IN" sz="2400" dirty="0" smtClean="0"/>
              <a:t>-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f</a:t>
            </a:r>
            <a:r>
              <a:rPr lang="en-IN" sz="2400" dirty="0" smtClean="0"/>
              <a:t>)</a:t>
            </a:r>
          </a:p>
          <a:p>
            <a:pPr algn="just"/>
            <a:r>
              <a:rPr lang="en-IN" sz="2400" dirty="0" smtClean="0"/>
              <a:t>Factors for film heat transfer coefficient h are:</a:t>
            </a:r>
          </a:p>
          <a:p>
            <a:pPr algn="just"/>
            <a:r>
              <a:rPr lang="en-IN" sz="2400" dirty="0" smtClean="0"/>
              <a:t>Thermodynamic and Transport </a:t>
            </a:r>
            <a:r>
              <a:rPr lang="en-IN" sz="2400" dirty="0" err="1" smtClean="0"/>
              <a:t>proprties</a:t>
            </a:r>
            <a:endParaRPr lang="en-IN" sz="2400" dirty="0" smtClean="0"/>
          </a:p>
          <a:p>
            <a:pPr algn="just"/>
            <a:r>
              <a:rPr lang="en-IN" sz="2400" dirty="0" smtClean="0"/>
              <a:t>Nature of flow</a:t>
            </a:r>
          </a:p>
          <a:p>
            <a:pPr algn="just"/>
            <a:r>
              <a:rPr lang="en-IN" sz="2400" dirty="0" smtClean="0"/>
              <a:t>Geometry of surface</a:t>
            </a:r>
          </a:p>
          <a:p>
            <a:pPr algn="just"/>
            <a:r>
              <a:rPr lang="en-IN" sz="2400" dirty="0" smtClean="0"/>
              <a:t>Prevailing Thermal conditions</a:t>
            </a:r>
          </a:p>
          <a:p>
            <a:pPr algn="just"/>
            <a:r>
              <a:rPr lang="en-IN" sz="2400" dirty="0" smtClean="0"/>
              <a:t>Convection Thermal Resistance = 1/ h A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 smtClean="0"/>
              <a:t>A hot plate 1 m x 1.5 m is maintained at 300°C. Air at 20°C blows over the plate. If the convective heat transfer coefficient is 20 W/m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 °C. Calculate the rate of heat transfer.  Solution: Q = 20 x 1.5 x (300-20) = 8400 W</a:t>
            </a:r>
            <a:r>
              <a:rPr lang="en-IN" sz="2400" baseline="30000" dirty="0" smtClean="0"/>
              <a:t>  </a:t>
            </a:r>
          </a:p>
          <a:p>
            <a:endParaRPr lang="en-IN" sz="2400" dirty="0" smtClean="0"/>
          </a:p>
          <a:p>
            <a:endParaRPr lang="en-IN" sz="2400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Heat Transfer by </a:t>
            </a:r>
            <a:r>
              <a:rPr lang="en-IN" sz="3600" dirty="0" smtClean="0"/>
              <a:t>Radiation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14422"/>
            <a:ext cx="7790712" cy="535785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Laws of Radiation: </a:t>
            </a:r>
          </a:p>
          <a:p>
            <a:r>
              <a:rPr lang="en-IN" sz="2400" dirty="0" smtClean="0"/>
              <a:t> </a:t>
            </a:r>
            <a:r>
              <a:rPr lang="en-IN" sz="2400" dirty="0" err="1" smtClean="0"/>
              <a:t>Wein’s</a:t>
            </a:r>
            <a:r>
              <a:rPr lang="en-IN" sz="2400" dirty="0" smtClean="0"/>
              <a:t> Law: wavelength corresponding to the maximum energy (</a:t>
            </a:r>
            <a:r>
              <a:rPr lang="el-GR" sz="2400" dirty="0" smtClean="0">
                <a:latin typeface="Times New Roman"/>
                <a:cs typeface="Times New Roman"/>
              </a:rPr>
              <a:t>λ</a:t>
            </a:r>
            <a:r>
              <a:rPr lang="en-IN" sz="2400" baseline="-25000" dirty="0" smtClean="0">
                <a:latin typeface="Times New Roman"/>
                <a:cs typeface="Times New Roman"/>
              </a:rPr>
              <a:t>m</a:t>
            </a:r>
            <a:r>
              <a:rPr lang="en-IN" sz="2400" dirty="0" smtClean="0">
                <a:latin typeface="Times New Roman"/>
                <a:cs typeface="Times New Roman"/>
              </a:rPr>
              <a:t>) is inversely proportional to absolute temperature of hot body</a:t>
            </a:r>
          </a:p>
          <a:p>
            <a:r>
              <a:rPr lang="en-IN" sz="2400" dirty="0" smtClean="0">
                <a:latin typeface="Times New Roman"/>
                <a:cs typeface="Times New Roman"/>
              </a:rPr>
              <a:t>Kirchhoff’s Law: Emissivity of the body is numerically equal to its </a:t>
            </a:r>
            <a:r>
              <a:rPr lang="en-IN" sz="2400" dirty="0" err="1" smtClean="0">
                <a:latin typeface="Times New Roman"/>
                <a:cs typeface="Times New Roman"/>
              </a:rPr>
              <a:t>absorptivity</a:t>
            </a:r>
            <a:r>
              <a:rPr lang="en-IN" sz="2400" dirty="0" smtClean="0">
                <a:latin typeface="Times New Roman"/>
                <a:cs typeface="Times New Roman"/>
              </a:rPr>
              <a:t> for radiant energy from body at the same temperature.</a:t>
            </a:r>
          </a:p>
          <a:p>
            <a:r>
              <a:rPr lang="en-IN" sz="2400" dirty="0" smtClean="0">
                <a:latin typeface="Times New Roman"/>
                <a:cs typeface="Times New Roman"/>
              </a:rPr>
              <a:t>The Stefan- Boltzmann Law: The law states that the emissive power of a black body is directly proportional to fourth power of its absolute temperature i.e. Q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IN" sz="2400" dirty="0" smtClean="0">
                <a:latin typeface="Times New Roman"/>
                <a:cs typeface="Times New Roman"/>
              </a:rPr>
              <a:t> T</a:t>
            </a:r>
            <a:r>
              <a:rPr lang="en-IN" sz="2400" baseline="30000" dirty="0" smtClean="0">
                <a:latin typeface="Times New Roman"/>
                <a:cs typeface="Times New Roman"/>
              </a:rPr>
              <a:t>4 </a:t>
            </a:r>
            <a:r>
              <a:rPr lang="en-IN" sz="2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IN" sz="2400" dirty="0" smtClean="0">
                <a:latin typeface="Times New Roman"/>
                <a:cs typeface="Times New Roman"/>
              </a:rPr>
              <a:t>Q = F</a:t>
            </a:r>
            <a:r>
              <a:rPr lang="el-GR" sz="2400" dirty="0" smtClean="0">
                <a:latin typeface="Times New Roman"/>
                <a:cs typeface="Times New Roman"/>
              </a:rPr>
              <a:t> σ</a:t>
            </a:r>
            <a:r>
              <a:rPr lang="en-IN" sz="2400" dirty="0" smtClean="0">
                <a:latin typeface="Times New Roman"/>
                <a:cs typeface="Times New Roman"/>
              </a:rPr>
              <a:t>   A ( T</a:t>
            </a:r>
            <a:r>
              <a:rPr lang="en-IN" sz="2400" baseline="-25000" dirty="0" smtClean="0">
                <a:latin typeface="Times New Roman"/>
                <a:cs typeface="Times New Roman"/>
              </a:rPr>
              <a:t>1</a:t>
            </a:r>
            <a:r>
              <a:rPr lang="en-IN" sz="2400" baseline="30000" dirty="0" smtClean="0">
                <a:latin typeface="Times New Roman"/>
                <a:cs typeface="Times New Roman"/>
              </a:rPr>
              <a:t>4</a:t>
            </a:r>
            <a:r>
              <a:rPr lang="en-IN" sz="2400" dirty="0" smtClean="0">
                <a:latin typeface="Times New Roman"/>
                <a:cs typeface="Times New Roman"/>
              </a:rPr>
              <a:t>  - T</a:t>
            </a:r>
            <a:r>
              <a:rPr lang="en-IN" sz="2400" baseline="-25000" dirty="0" smtClean="0">
                <a:latin typeface="Times New Roman"/>
                <a:cs typeface="Times New Roman"/>
              </a:rPr>
              <a:t>2</a:t>
            </a:r>
            <a:r>
              <a:rPr lang="en-IN" sz="2400" dirty="0" smtClean="0">
                <a:latin typeface="Times New Roman"/>
                <a:cs typeface="Times New Roman"/>
              </a:rPr>
              <a:t> </a:t>
            </a:r>
            <a:r>
              <a:rPr lang="en-IN" sz="2400" baseline="30000" dirty="0" smtClean="0">
                <a:latin typeface="Times New Roman"/>
                <a:cs typeface="Times New Roman"/>
              </a:rPr>
              <a:t>4</a:t>
            </a:r>
            <a:r>
              <a:rPr lang="en-IN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IN" sz="2400" dirty="0" smtClean="0">
                <a:latin typeface="Times New Roman"/>
                <a:cs typeface="Times New Roman"/>
              </a:rPr>
              <a:t>Where, F = A factor depending on geometry and surface properties, Stefan- Boltzmann constant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IN" sz="2400" dirty="0" smtClean="0">
                <a:latin typeface="Times New Roman"/>
                <a:cs typeface="Times New Roman"/>
              </a:rPr>
              <a:t> = 5.67 x 10 </a:t>
            </a:r>
            <a:r>
              <a:rPr lang="en-IN" sz="2400" baseline="30000" dirty="0" smtClean="0">
                <a:latin typeface="Times New Roman"/>
                <a:cs typeface="Times New Roman"/>
              </a:rPr>
              <a:t>-8  </a:t>
            </a:r>
            <a:r>
              <a:rPr lang="en-IN" sz="2400" dirty="0" smtClean="0">
                <a:latin typeface="Times New Roman"/>
                <a:cs typeface="Times New Roman"/>
              </a:rPr>
              <a:t>W/m</a:t>
            </a:r>
            <a:r>
              <a:rPr lang="en-IN" sz="2400" baseline="30000" dirty="0" smtClean="0">
                <a:latin typeface="Times New Roman"/>
                <a:cs typeface="Times New Roman"/>
              </a:rPr>
              <a:t>2</a:t>
            </a:r>
            <a:r>
              <a:rPr lang="en-IN" sz="2400" dirty="0" smtClean="0">
                <a:latin typeface="Times New Roman"/>
                <a:cs typeface="Times New Roman"/>
              </a:rPr>
              <a:t> K</a:t>
            </a:r>
            <a:r>
              <a:rPr lang="en-IN" sz="2400" baseline="30000" dirty="0" smtClean="0">
                <a:latin typeface="Times New Roman"/>
                <a:cs typeface="Times New Roman"/>
              </a:rPr>
              <a:t>4 </a:t>
            </a:r>
            <a:r>
              <a:rPr lang="en-IN" sz="2400" dirty="0" smtClean="0">
                <a:latin typeface="Times New Roman"/>
                <a:cs typeface="Times New Roman"/>
              </a:rPr>
              <a:t> , T1 and T2 : Temperature in degrees </a:t>
            </a:r>
            <a:r>
              <a:rPr lang="en-IN" sz="2400" dirty="0" err="1" smtClean="0">
                <a:latin typeface="Times New Roman"/>
                <a:cs typeface="Times New Roman"/>
              </a:rPr>
              <a:t>kelvin</a:t>
            </a:r>
            <a:endParaRPr lang="en-IN" sz="2400" baseline="30000" dirty="0" smtClean="0">
              <a:latin typeface="Times New Roman"/>
              <a:cs typeface="Times New Roman"/>
            </a:endParaRPr>
          </a:p>
          <a:p>
            <a:endParaRPr lang="en-IN" sz="2400" baseline="300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IN" sz="2400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Numericals</a:t>
            </a:r>
            <a:r>
              <a:rPr lang="en-IN" sz="3200" dirty="0" smtClean="0"/>
              <a:t> on modes of heat transfer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algn="just"/>
            <a:r>
              <a:rPr lang="en-IN" sz="2400" dirty="0" smtClean="0"/>
              <a:t>Solve 5 </a:t>
            </a:r>
            <a:r>
              <a:rPr lang="en-IN" sz="2400" dirty="0" err="1" smtClean="0"/>
              <a:t>Numericals</a:t>
            </a:r>
            <a:r>
              <a:rPr lang="en-IN" sz="2400" dirty="0" smtClean="0"/>
              <a:t> on each modes at least.</a:t>
            </a:r>
          </a:p>
          <a:p>
            <a:pPr algn="just"/>
            <a:r>
              <a:rPr lang="en-IN" sz="2400" dirty="0" smtClean="0"/>
              <a:t>A carbon steel plate (K = 45 W/</a:t>
            </a:r>
            <a:r>
              <a:rPr lang="en-IN" sz="2400" dirty="0" err="1" smtClean="0"/>
              <a:t>m°C</a:t>
            </a:r>
            <a:r>
              <a:rPr lang="en-IN" sz="2400" dirty="0" smtClean="0"/>
              <a:t>) dimension : 600 mm x 900 mm x 25 mm is maintained at 310°C. Air at 15°C blows over the hot plate. If convection heat transfer </a:t>
            </a:r>
            <a:r>
              <a:rPr lang="en-IN" sz="2400" dirty="0" err="1" smtClean="0"/>
              <a:t>coeficient</a:t>
            </a:r>
            <a:r>
              <a:rPr lang="en-IN" sz="2400" dirty="0" smtClean="0"/>
              <a:t> is 22 W/m2 °C and 250 W is lost from the plate surface by radiation, calculate the inside plate temperature. In this case </a:t>
            </a:r>
            <a:r>
              <a:rPr lang="en-IN" sz="2400" dirty="0" err="1" smtClean="0"/>
              <a:t>Qcond</a:t>
            </a:r>
            <a:r>
              <a:rPr lang="en-IN" sz="2400" dirty="0" smtClean="0"/>
              <a:t>. = Q conv. + Q radiation</a:t>
            </a:r>
          </a:p>
          <a:p>
            <a:pPr algn="just"/>
            <a:r>
              <a:rPr lang="en-IN" sz="2400" dirty="0" smtClean="0"/>
              <a:t>-</a:t>
            </a:r>
            <a:r>
              <a:rPr lang="en-IN" sz="2400" dirty="0" smtClean="0"/>
              <a:t> K  A. </a:t>
            </a:r>
            <a:r>
              <a:rPr lang="en-IN" sz="2400" dirty="0" err="1" smtClean="0"/>
              <a:t>dt</a:t>
            </a:r>
            <a:r>
              <a:rPr lang="en-IN" sz="2400" dirty="0" smtClean="0"/>
              <a:t>/</a:t>
            </a:r>
            <a:r>
              <a:rPr lang="en-IN" sz="2400" dirty="0" err="1" smtClean="0"/>
              <a:t>dx</a:t>
            </a:r>
            <a:r>
              <a:rPr lang="en-IN" sz="2400" dirty="0" smtClean="0"/>
              <a:t> = h. A ( </a:t>
            </a:r>
            <a:r>
              <a:rPr lang="en-IN" sz="2400" dirty="0" err="1" smtClean="0"/>
              <a:t>ts</a:t>
            </a:r>
            <a:r>
              <a:rPr lang="en-IN" sz="2400" dirty="0" smtClean="0"/>
              <a:t> –</a:t>
            </a:r>
            <a:r>
              <a:rPr lang="en-IN" sz="2400" dirty="0" err="1" smtClean="0"/>
              <a:t>tf</a:t>
            </a:r>
            <a:r>
              <a:rPr lang="en-IN" sz="2400" dirty="0" smtClean="0"/>
              <a:t>) + </a:t>
            </a:r>
            <a:r>
              <a:rPr lang="en-IN" sz="2400" dirty="0" smtClean="0">
                <a:latin typeface="Times New Roman"/>
                <a:cs typeface="Times New Roman"/>
              </a:rPr>
              <a:t> </a:t>
            </a:r>
            <a:r>
              <a:rPr lang="en-IN" sz="2400" dirty="0" smtClean="0">
                <a:latin typeface="Times New Roman"/>
                <a:cs typeface="Times New Roman"/>
              </a:rPr>
              <a:t>F</a:t>
            </a:r>
            <a:r>
              <a:rPr lang="el-GR" sz="2400" dirty="0" smtClean="0">
                <a:latin typeface="Times New Roman"/>
                <a:cs typeface="Times New Roman"/>
              </a:rPr>
              <a:t> σ</a:t>
            </a:r>
            <a:r>
              <a:rPr lang="en-IN" sz="2400" dirty="0" smtClean="0">
                <a:latin typeface="Times New Roman"/>
                <a:cs typeface="Times New Roman"/>
              </a:rPr>
              <a:t>   A ( T</a:t>
            </a:r>
            <a:r>
              <a:rPr lang="en-IN" sz="2400" baseline="-25000" dirty="0" smtClean="0">
                <a:latin typeface="Times New Roman"/>
                <a:cs typeface="Times New Roman"/>
              </a:rPr>
              <a:t>1</a:t>
            </a:r>
            <a:r>
              <a:rPr lang="en-IN" sz="2400" baseline="30000" dirty="0" smtClean="0">
                <a:latin typeface="Times New Roman"/>
                <a:cs typeface="Times New Roman"/>
              </a:rPr>
              <a:t>4</a:t>
            </a:r>
            <a:r>
              <a:rPr lang="en-IN" sz="2400" dirty="0" smtClean="0">
                <a:latin typeface="Times New Roman"/>
                <a:cs typeface="Times New Roman"/>
              </a:rPr>
              <a:t>  - T</a:t>
            </a:r>
            <a:r>
              <a:rPr lang="en-IN" sz="2400" baseline="-25000" dirty="0" smtClean="0">
                <a:latin typeface="Times New Roman"/>
                <a:cs typeface="Times New Roman"/>
              </a:rPr>
              <a:t>2</a:t>
            </a:r>
            <a:r>
              <a:rPr lang="en-IN" sz="2400" dirty="0" smtClean="0">
                <a:latin typeface="Times New Roman"/>
                <a:cs typeface="Times New Roman"/>
              </a:rPr>
              <a:t> </a:t>
            </a:r>
            <a:r>
              <a:rPr lang="en-IN" sz="2400" baseline="30000" dirty="0" smtClean="0">
                <a:latin typeface="Times New Roman"/>
                <a:cs typeface="Times New Roman"/>
              </a:rPr>
              <a:t>4</a:t>
            </a:r>
            <a:r>
              <a:rPr lang="en-IN" sz="2400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r>
              <a:rPr lang="en-IN" sz="2400" dirty="0" smtClean="0"/>
              <a:t>-45x0.54xx (310 –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i</a:t>
            </a:r>
            <a:r>
              <a:rPr lang="en-IN" sz="2400" dirty="0" smtClean="0"/>
              <a:t>) /0.025 = 22 x 0.54 (310-15) + 250</a:t>
            </a:r>
          </a:p>
          <a:p>
            <a:pPr algn="just"/>
            <a:r>
              <a:rPr lang="en-IN" sz="2400" dirty="0" smtClean="0"/>
              <a:t>Therefore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i</a:t>
            </a:r>
            <a:r>
              <a:rPr lang="en-IN" sz="2400" dirty="0" smtClean="0"/>
              <a:t> = 313.86 °C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654878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00B050"/>
                </a:solidFill>
              </a:rPr>
              <a:t>THANKS TO ALL</a:t>
            </a:r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1012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Modes of Heat Transfer &amp; Analysis</vt:lpstr>
      <vt:lpstr>Modes of Heat Transfer</vt:lpstr>
      <vt:lpstr>Thermal Conductivity: Essential Features </vt:lpstr>
      <vt:lpstr>Thermal Conductivity: Essential Features </vt:lpstr>
      <vt:lpstr>Thermal Resistance and Electrical Analogy</vt:lpstr>
      <vt:lpstr>Heat Transfer by Convection</vt:lpstr>
      <vt:lpstr>Heat Transfer by Radiation</vt:lpstr>
      <vt:lpstr>Numericals on modes of heat transfer</vt:lpstr>
      <vt:lpstr>THANKS TO ALL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Heat Transfer</dc:title>
  <dc:creator>SGAC</dc:creator>
  <cp:lastModifiedBy>SGAC</cp:lastModifiedBy>
  <cp:revision>14</cp:revision>
  <dcterms:created xsi:type="dcterms:W3CDTF">2020-07-22T04:58:05Z</dcterms:created>
  <dcterms:modified xsi:type="dcterms:W3CDTF">2020-07-23T08:29:10Z</dcterms:modified>
</cp:coreProperties>
</file>