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1" r:id="rId3"/>
    <p:sldId id="260" r:id="rId4"/>
    <p:sldId id="310" r:id="rId5"/>
    <p:sldId id="271" r:id="rId6"/>
    <p:sldId id="308" r:id="rId7"/>
    <p:sldId id="259" r:id="rId8"/>
    <p:sldId id="258" r:id="rId9"/>
    <p:sldId id="257" r:id="rId10"/>
    <p:sldId id="300" r:id="rId11"/>
    <p:sldId id="262" r:id="rId12"/>
    <p:sldId id="263" r:id="rId13"/>
    <p:sldId id="264" r:id="rId14"/>
    <p:sldId id="265" r:id="rId15"/>
    <p:sldId id="266" r:id="rId16"/>
    <p:sldId id="267" r:id="rId17"/>
    <p:sldId id="268" r:id="rId18"/>
    <p:sldId id="311" r:id="rId19"/>
    <p:sldId id="269" r:id="rId20"/>
    <p:sldId id="309" r:id="rId21"/>
    <p:sldId id="272" r:id="rId22"/>
    <p:sldId id="273" r:id="rId23"/>
    <p:sldId id="274" r:id="rId24"/>
    <p:sldId id="275" r:id="rId25"/>
    <p:sldId id="278" r:id="rId26"/>
    <p:sldId id="277" r:id="rId27"/>
    <p:sldId id="276" r:id="rId28"/>
    <p:sldId id="279" r:id="rId29"/>
    <p:sldId id="280" r:id="rId30"/>
    <p:sldId id="281" r:id="rId31"/>
    <p:sldId id="312" r:id="rId32"/>
    <p:sldId id="282" r:id="rId33"/>
    <p:sldId id="313" r:id="rId34"/>
    <p:sldId id="283" r:id="rId35"/>
    <p:sldId id="284" r:id="rId36"/>
    <p:sldId id="285" r:id="rId37"/>
    <p:sldId id="286" r:id="rId38"/>
    <p:sldId id="287" r:id="rId39"/>
    <p:sldId id="288" r:id="rId40"/>
    <p:sldId id="289" r:id="rId41"/>
    <p:sldId id="302" r:id="rId42"/>
    <p:sldId id="290" r:id="rId43"/>
    <p:sldId id="291" r:id="rId44"/>
    <p:sldId id="305" r:id="rId45"/>
    <p:sldId id="292" r:id="rId46"/>
    <p:sldId id="303" r:id="rId47"/>
    <p:sldId id="304" r:id="rId48"/>
    <p:sldId id="293" r:id="rId49"/>
    <p:sldId id="294" r:id="rId50"/>
    <p:sldId id="306" r:id="rId51"/>
    <p:sldId id="295" r:id="rId52"/>
    <p:sldId id="296" r:id="rId53"/>
    <p:sldId id="307" r:id="rId54"/>
    <p:sldId id="297" r:id="rId55"/>
    <p:sldId id="298" r:id="rId56"/>
    <p:sldId id="299"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3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37.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25.gif"/></Relationships>
</file>

<file path=ppt/slides/_rels/slide38.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Neuromuscular System</a:t>
            </a:r>
            <a:br>
              <a:rPr lang="en-US" dirty="0" smtClean="0"/>
            </a:br>
            <a:r>
              <a:rPr lang="en-US" dirty="0" smtClean="0">
                <a:latin typeface="Algerian" pitchFamily="82" charset="0"/>
              </a:rPr>
              <a:t>Muscles</a:t>
            </a:r>
            <a:endParaRPr lang="en-US" dirty="0">
              <a:latin typeface="Algerian" pitchFamily="8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458200" cy="609600"/>
          </a:xfrm>
        </p:spPr>
        <p:txBody>
          <a:bodyPr>
            <a:normAutofit fontScale="90000"/>
          </a:bodyPr>
          <a:lstStyle/>
          <a:p>
            <a:pPr algn="l"/>
            <a:r>
              <a:rPr lang="en-US" sz="3300" b="1" dirty="0" smtClean="0"/>
              <a:t>Contracted &amp; relaxed </a:t>
            </a:r>
            <a:r>
              <a:rPr lang="en-US" sz="3300" b="1" dirty="0" err="1" smtClean="0"/>
              <a:t>sarcomere</a:t>
            </a:r>
            <a:r>
              <a:rPr lang="en-US" sz="3300" b="1" dirty="0" smtClean="0"/>
              <a:t> of skeletal muscle</a:t>
            </a:r>
            <a:r>
              <a:rPr lang="en-US" dirty="0" smtClean="0"/>
              <a:t>:</a:t>
            </a:r>
            <a:endParaRPr lang="en-US" dirty="0"/>
          </a:p>
        </p:txBody>
      </p:sp>
      <p:pic>
        <p:nvPicPr>
          <p:cNvPr id="4" name="Content Placeholder 3" descr="Sarcomere 001.jpg"/>
          <p:cNvPicPr>
            <a:picLocks noGrp="1" noChangeAspect="1"/>
          </p:cNvPicPr>
          <p:nvPr>
            <p:ph idx="1"/>
          </p:nvPr>
        </p:nvPicPr>
        <p:blipFill>
          <a:blip r:embed="rId2"/>
          <a:stretch>
            <a:fillRect/>
          </a:stretch>
        </p:blipFill>
        <p:spPr>
          <a:xfrm>
            <a:off x="381000" y="685800"/>
            <a:ext cx="8458199" cy="61722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200"/>
          </a:xfrm>
        </p:spPr>
        <p:txBody>
          <a:bodyPr>
            <a:normAutofit fontScale="92500" lnSpcReduction="20000"/>
          </a:bodyPr>
          <a:lstStyle/>
          <a:p>
            <a:pPr algn="just">
              <a:buNone/>
            </a:pPr>
            <a:r>
              <a:rPr lang="en-US" sz="2700" b="1" dirty="0" smtClean="0"/>
              <a:t>Structure of cardiac muscle:</a:t>
            </a:r>
          </a:p>
          <a:p>
            <a:pPr algn="just">
              <a:buBlip>
                <a:blip r:embed="rId2"/>
              </a:buBlip>
            </a:pPr>
            <a:r>
              <a:rPr lang="en-US" sz="2700" dirty="0" smtClean="0"/>
              <a:t>It consists largely of </a:t>
            </a:r>
            <a:r>
              <a:rPr lang="en-US" sz="2700" dirty="0" err="1" smtClean="0"/>
              <a:t>sarcoplasm</a:t>
            </a:r>
            <a:r>
              <a:rPr lang="en-US" sz="2700" dirty="0" smtClean="0"/>
              <a:t>, myofibrils, a </a:t>
            </a:r>
            <a:r>
              <a:rPr lang="en-US" sz="2700" dirty="0" err="1" smtClean="0"/>
              <a:t>sarcoplasmic</a:t>
            </a:r>
            <a:r>
              <a:rPr lang="en-US" sz="2700" dirty="0" smtClean="0"/>
              <a:t> reticulum, transverse tubules, nuclei &amp; a </a:t>
            </a:r>
            <a:r>
              <a:rPr lang="en-US" sz="2700" dirty="0" err="1" smtClean="0"/>
              <a:t>sarcolemma</a:t>
            </a:r>
            <a:endParaRPr lang="en-US" sz="2700" dirty="0" smtClean="0"/>
          </a:p>
          <a:p>
            <a:pPr algn="just">
              <a:buBlip>
                <a:blip r:embed="rId2"/>
              </a:buBlip>
            </a:pPr>
            <a:r>
              <a:rPr lang="en-US" sz="2700" dirty="0" smtClean="0"/>
              <a:t>The most striking difference is the tendency for CM fibers to join forming a network</a:t>
            </a:r>
          </a:p>
          <a:p>
            <a:pPr algn="just">
              <a:buBlip>
                <a:blip r:embed="rId2"/>
              </a:buBlip>
            </a:pPr>
            <a:r>
              <a:rPr lang="en-US" sz="2700" dirty="0" smtClean="0"/>
              <a:t>Unique structures found in CM are </a:t>
            </a:r>
            <a:r>
              <a:rPr lang="en-US" sz="2700" dirty="0" smtClean="0"/>
              <a:t>inter-</a:t>
            </a:r>
            <a:r>
              <a:rPr lang="en-US" sz="2700" dirty="0" err="1" smtClean="0"/>
              <a:t>calated</a:t>
            </a:r>
            <a:r>
              <a:rPr lang="en-US" sz="2700" dirty="0" smtClean="0"/>
              <a:t> </a:t>
            </a:r>
            <a:r>
              <a:rPr lang="en-US" sz="2700" dirty="0" smtClean="0"/>
              <a:t>disk</a:t>
            </a:r>
          </a:p>
          <a:p>
            <a:pPr algn="just">
              <a:buBlip>
                <a:blip r:embed="rId2"/>
              </a:buBlip>
            </a:pPr>
            <a:r>
              <a:rPr lang="en-US" sz="2700" dirty="0" smtClean="0"/>
              <a:t>These disks are interposed between segments of muscle &amp; may cross the fiber in an irregular manner containing only one nucleus</a:t>
            </a:r>
          </a:p>
          <a:p>
            <a:pPr algn="just">
              <a:buBlip>
                <a:blip r:embed="rId2"/>
              </a:buBlip>
            </a:pPr>
            <a:r>
              <a:rPr lang="en-US" sz="2700" dirty="0" smtClean="0"/>
              <a:t>These disks represent apposed cell membranes where gap junction occur (</a:t>
            </a:r>
            <a:r>
              <a:rPr lang="en-US" sz="2700" dirty="0" err="1" smtClean="0"/>
              <a:t>nexi</a:t>
            </a:r>
            <a:r>
              <a:rPr lang="en-US" sz="2700" dirty="0" smtClean="0"/>
              <a:t>)</a:t>
            </a:r>
          </a:p>
          <a:p>
            <a:pPr algn="just">
              <a:buBlip>
                <a:blip r:embed="rId2"/>
              </a:buBlip>
            </a:pPr>
            <a:r>
              <a:rPr lang="en-US" sz="2700" dirty="0" smtClean="0"/>
              <a:t>Gap junctions are laterally oriented cell interfaces where two CM cells are within 10 nm of each other &amp; permit electrical transmission from one to next</a:t>
            </a:r>
          </a:p>
          <a:p>
            <a:pPr algn="just">
              <a:buBlip>
                <a:blip r:embed="rId2"/>
              </a:buBlip>
            </a:pPr>
            <a:r>
              <a:rPr lang="en-US" sz="2700" dirty="0" smtClean="0"/>
              <a:t>Action potentials can readily spread from cell to cell causing the atria &amp; the ventricles to each act electrically &amp; mechanically as a functional </a:t>
            </a:r>
            <a:r>
              <a:rPr lang="en-US" sz="2700" dirty="0" err="1" smtClean="0"/>
              <a:t>syncytium</a:t>
            </a:r>
            <a:r>
              <a:rPr lang="en-US" sz="2700" dirty="0" smtClean="0"/>
              <a:t> as if it were as single cell mass</a:t>
            </a:r>
          </a:p>
          <a:p>
            <a:pPr>
              <a:buNone/>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200"/>
          </a:xfrm>
        </p:spPr>
        <p:txBody>
          <a:bodyPr>
            <a:normAutofit fontScale="25000" lnSpcReduction="20000"/>
          </a:bodyPr>
          <a:lstStyle/>
          <a:p>
            <a:pPr algn="just">
              <a:buNone/>
            </a:pPr>
            <a:r>
              <a:rPr lang="en-US" sz="2700" b="1" dirty="0" smtClean="0"/>
              <a:t>	</a:t>
            </a:r>
            <a:r>
              <a:rPr lang="en-US" sz="10000" b="1" dirty="0" smtClean="0"/>
              <a:t>Mechanism &amp; process of Relaxation, Contraction &amp; Excitation of muscles:</a:t>
            </a:r>
          </a:p>
          <a:p>
            <a:pPr algn="just">
              <a:buNone/>
            </a:pPr>
            <a:r>
              <a:rPr lang="en-US" sz="10000" b="1" dirty="0" smtClean="0"/>
              <a:t>Smooth muscle-</a:t>
            </a:r>
            <a:r>
              <a:rPr lang="en-US" sz="10000" dirty="0" smtClean="0"/>
              <a:t> </a:t>
            </a:r>
          </a:p>
          <a:p>
            <a:pPr algn="just">
              <a:buBlip>
                <a:blip r:embed="rId2"/>
              </a:buBlip>
            </a:pPr>
            <a:r>
              <a:rPr lang="en-US" sz="10000" dirty="0" smtClean="0"/>
              <a:t>It exhibits a special property called plasticity also referred to as stress relaxation</a:t>
            </a:r>
          </a:p>
          <a:p>
            <a:pPr algn="just">
              <a:buBlip>
                <a:blip r:embed="rId2"/>
              </a:buBlip>
            </a:pPr>
            <a:r>
              <a:rPr lang="en-US" sz="10000" dirty="0" smtClean="0"/>
              <a:t>SM has the ability to adjust to being stretched without ↑</a:t>
            </a:r>
            <a:r>
              <a:rPr lang="en-US" sz="10000" baseline="30000" dirty="0" smtClean="0"/>
              <a:t>ing</a:t>
            </a:r>
            <a:r>
              <a:rPr lang="en-US" sz="10000" dirty="0" smtClean="0"/>
              <a:t> the final tension (pain) or the pressure exerted on the contents within a hollow viscous surrounded by SM even though it is still elongated</a:t>
            </a:r>
          </a:p>
          <a:p>
            <a:pPr algn="just">
              <a:buBlip>
                <a:blip r:embed="rId2"/>
              </a:buBlip>
            </a:pPr>
            <a:r>
              <a:rPr lang="en-US" sz="10000" dirty="0" smtClean="0"/>
              <a:t>Plasticity allows expansion of stretch within physiologic limits without an ↑ in pressure &amp; pain</a:t>
            </a:r>
          </a:p>
          <a:p>
            <a:pPr algn="just">
              <a:buBlip>
                <a:blip r:embed="rId2"/>
              </a:buBlip>
            </a:pPr>
            <a:r>
              <a:rPr lang="en-US" sz="10000" dirty="0" smtClean="0"/>
              <a:t>The SM doesn’t lose its contractile ability &amp; is believed </a:t>
            </a:r>
            <a:r>
              <a:rPr lang="en-US" sz="10000" dirty="0" smtClean="0"/>
              <a:t>due </a:t>
            </a:r>
            <a:r>
              <a:rPr lang="en-US" sz="10000" dirty="0" smtClean="0"/>
              <a:t>to changes in the arrangement of the myosin &amp; </a:t>
            </a:r>
            <a:r>
              <a:rPr lang="en-US" sz="10000" dirty="0" err="1" smtClean="0"/>
              <a:t>actin</a:t>
            </a:r>
            <a:r>
              <a:rPr lang="en-US" sz="10000" dirty="0" smtClean="0"/>
              <a:t> molecules upon </a:t>
            </a:r>
            <a:r>
              <a:rPr lang="en-US" sz="10000" dirty="0" smtClean="0"/>
              <a:t>stretching </a:t>
            </a:r>
            <a:r>
              <a:rPr lang="en-US" sz="10000" dirty="0" smtClean="0"/>
              <a:t>or shortening</a:t>
            </a:r>
          </a:p>
          <a:p>
            <a:pPr algn="just">
              <a:buBlip>
                <a:blip r:embed="rId2"/>
              </a:buBlip>
            </a:pPr>
            <a:r>
              <a:rPr lang="en-US" sz="10000" dirty="0" smtClean="0"/>
              <a:t>These are believed to be surrounded always by CT even though it may be only as small amount of reticular tissue (</a:t>
            </a:r>
            <a:r>
              <a:rPr lang="en-US" sz="10000" dirty="0" err="1" smtClean="0"/>
              <a:t>collagenous</a:t>
            </a:r>
            <a:r>
              <a:rPr lang="en-US" sz="10000" dirty="0" smtClean="0"/>
              <a:t> + elastic </a:t>
            </a:r>
            <a:r>
              <a:rPr lang="en-US" sz="10000" dirty="0" err="1" smtClean="0"/>
              <a:t>fibres</a:t>
            </a:r>
            <a:r>
              <a:rPr lang="en-US" sz="10000" dirty="0" smtClean="0"/>
              <a:t>) which makes the major part of the CT associated with SM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200"/>
          </a:xfrm>
        </p:spPr>
        <p:txBody>
          <a:bodyPr>
            <a:normAutofit fontScale="92500" lnSpcReduction="10000"/>
          </a:bodyPr>
          <a:lstStyle/>
          <a:p>
            <a:pPr algn="just">
              <a:buBlip>
                <a:blip r:embed="rId2"/>
              </a:buBlip>
            </a:pPr>
            <a:r>
              <a:rPr lang="en-US" sz="2700" dirty="0" smtClean="0"/>
              <a:t>SM cells in the walls of hollow organs are arranged so that only a fraction of the cells is supplied by autonomic nerves</a:t>
            </a:r>
          </a:p>
          <a:p>
            <a:pPr algn="just">
              <a:buBlip>
                <a:blip r:embed="rId2"/>
              </a:buBlip>
            </a:pPr>
            <a:r>
              <a:rPr lang="en-US" sz="2700" dirty="0" smtClean="0"/>
              <a:t>These can bring about contraction, but nerve stimulation is not required, since it has various pacemaker cell points for its own depolarization and contraction resulting from stimuli such as distention, chemical or hormonal influences or myogenic self excitation without any extrinsic stimulus</a:t>
            </a:r>
          </a:p>
          <a:p>
            <a:pPr algn="just">
              <a:buBlip>
                <a:blip r:embed="rId2"/>
              </a:buBlip>
            </a:pPr>
            <a:r>
              <a:rPr lang="en-US" sz="2700" dirty="0" smtClean="0"/>
              <a:t>The contraction impulse (action potential) spreads across the tissue because of syncytial connections between the </a:t>
            </a:r>
            <a:r>
              <a:rPr lang="en-US" sz="2700" dirty="0" err="1" smtClean="0"/>
              <a:t>fibres</a:t>
            </a:r>
            <a:endParaRPr lang="en-US" sz="2700" dirty="0" smtClean="0"/>
          </a:p>
          <a:p>
            <a:pPr algn="just">
              <a:buBlip>
                <a:blip r:embed="rId2"/>
              </a:buBlip>
            </a:pPr>
            <a:r>
              <a:rPr lang="en-US" sz="2700" dirty="0" smtClean="0"/>
              <a:t>Thus SM cells can be linked electrically while remaining independent chemically</a:t>
            </a:r>
          </a:p>
          <a:p>
            <a:pPr algn="just">
              <a:buBlip>
                <a:blip r:embed="rId2"/>
              </a:buBlip>
            </a:pPr>
            <a:r>
              <a:rPr lang="en-US" sz="2700" dirty="0" smtClean="0"/>
              <a:t>This direct transmission is called ephaptic conduction &amp; current flows across readily &amp; the membrane resistance is low</a:t>
            </a:r>
          </a:p>
          <a:p>
            <a:pPr algn="just">
              <a:buBlip>
                <a:blip r:embed="rId2"/>
              </a:buBlip>
            </a:pPr>
            <a:r>
              <a:rPr lang="en-US" sz="2700" dirty="0" smtClean="0"/>
              <a:t>Hence SM contraction can be initiated by stretch, neural, hormones, chemical and mechanical stimuli</a:t>
            </a:r>
          </a:p>
          <a:p>
            <a:pPr algn="just">
              <a:buBlip>
                <a:blip r:embed="rId2"/>
              </a:buBlip>
            </a:pPr>
            <a:endParaRPr lang="en-US" sz="2800" dirty="0" smtClean="0"/>
          </a:p>
          <a:p>
            <a:pPr algn="just">
              <a:buBlip>
                <a:blip r:embed="rId2"/>
              </a:buBlip>
            </a:pPr>
            <a:endParaRPr lang="en-US" sz="2500" dirty="0" smtClean="0"/>
          </a:p>
          <a:p>
            <a:pPr>
              <a:buNone/>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200"/>
          </a:xfrm>
        </p:spPr>
        <p:txBody>
          <a:bodyPr>
            <a:normAutofit lnSpcReduction="10000"/>
          </a:bodyPr>
          <a:lstStyle/>
          <a:p>
            <a:pPr algn="just">
              <a:buBlip>
                <a:blip r:embed="rId2"/>
              </a:buBlip>
            </a:pPr>
            <a:r>
              <a:rPr lang="en-US" sz="2500" dirty="0" smtClean="0"/>
              <a:t>SM cells respond to </a:t>
            </a:r>
            <a:r>
              <a:rPr lang="en-US" sz="2500" dirty="0" smtClean="0"/>
              <a:t>nor-epinephrine </a:t>
            </a:r>
            <a:r>
              <a:rPr lang="en-US" sz="2500" dirty="0" smtClean="0"/>
              <a:t>released by sympathetic nerves and to </a:t>
            </a:r>
            <a:r>
              <a:rPr lang="en-US" sz="2500" dirty="0" smtClean="0"/>
              <a:t>acetylcholine </a:t>
            </a:r>
            <a:r>
              <a:rPr lang="en-US" sz="2500" dirty="0" smtClean="0"/>
              <a:t>released by parasympathetic nerves, the one being antagonistic to the other</a:t>
            </a:r>
          </a:p>
          <a:p>
            <a:pPr algn="just">
              <a:buBlip>
                <a:blip r:embed="rId2"/>
              </a:buBlip>
            </a:pPr>
            <a:r>
              <a:rPr lang="en-US" sz="2500" dirty="0" smtClean="0"/>
              <a:t>Few SM consists of distinctly separated </a:t>
            </a:r>
            <a:r>
              <a:rPr lang="en-US" sz="2500" dirty="0" err="1" smtClean="0"/>
              <a:t>fibres</a:t>
            </a:r>
            <a:r>
              <a:rPr lang="en-US" sz="2500" dirty="0" smtClean="0"/>
              <a:t> that require nerve stimulation to contract called multiunit </a:t>
            </a:r>
            <a:r>
              <a:rPr lang="en-US" sz="2500" dirty="0" err="1" smtClean="0"/>
              <a:t>sm</a:t>
            </a:r>
            <a:r>
              <a:rPr lang="en-US" sz="2500" dirty="0" smtClean="0"/>
              <a:t> </a:t>
            </a:r>
            <a:r>
              <a:rPr lang="en-US" sz="2500" dirty="0" smtClean="0"/>
              <a:t>&amp; includes </a:t>
            </a:r>
            <a:r>
              <a:rPr lang="en-US" sz="2500" dirty="0" err="1" smtClean="0"/>
              <a:t>pilomotor</a:t>
            </a:r>
            <a:r>
              <a:rPr lang="en-US" sz="2500" dirty="0" smtClean="0"/>
              <a:t> </a:t>
            </a:r>
            <a:r>
              <a:rPr lang="en-US" sz="2500" dirty="0" err="1" smtClean="0"/>
              <a:t>sm</a:t>
            </a:r>
            <a:r>
              <a:rPr lang="en-US" sz="2500" dirty="0" smtClean="0"/>
              <a:t> cells in the skin (iris &amp; </a:t>
            </a:r>
            <a:r>
              <a:rPr lang="en-US" sz="2500" dirty="0" err="1" smtClean="0"/>
              <a:t>ciliary</a:t>
            </a:r>
            <a:r>
              <a:rPr lang="en-US" sz="2500" dirty="0" smtClean="0"/>
              <a:t> body of the eye)</a:t>
            </a:r>
          </a:p>
          <a:p>
            <a:pPr algn="just">
              <a:buBlip>
                <a:blip r:embed="rId2"/>
              </a:buBlip>
            </a:pPr>
            <a:r>
              <a:rPr lang="en-US" sz="2500" dirty="0" smtClean="0"/>
              <a:t>Myogenic or self excitation is apparently the result of Na &amp; Ca both leaking into the fiber, causes the resting potential to decay down toward threshold as a action potential is about -35mV while the resting potential is only -55 to -50 mV</a:t>
            </a:r>
          </a:p>
          <a:p>
            <a:pPr algn="just">
              <a:buBlip>
                <a:blip r:embed="rId2"/>
              </a:buBlip>
            </a:pPr>
            <a:r>
              <a:rPr lang="en-US" sz="2500" dirty="0" smtClean="0"/>
              <a:t>However, the Na &amp; Ca are pumped back out before threshold is reached, so the membrane resting potential is restored</a:t>
            </a:r>
          </a:p>
          <a:p>
            <a:pPr algn="just">
              <a:buBlip>
                <a:blip r:embed="rId2"/>
              </a:buBlip>
            </a:pPr>
            <a:r>
              <a:rPr lang="en-US" sz="2500" dirty="0" smtClean="0"/>
              <a:t>This cycle is repeated continuously in a sinusoidal pattern (constantly oscillation forming pacemaker)</a:t>
            </a:r>
          </a:p>
          <a:p>
            <a:pPr algn="just">
              <a:buBlip>
                <a:blip r:embed="rId2"/>
              </a:buBlip>
            </a:pPr>
            <a:endParaRPr lang="en-US" sz="2500" dirty="0" smtClean="0"/>
          </a:p>
          <a:p>
            <a:pPr>
              <a:buNone/>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200"/>
          </a:xfrm>
        </p:spPr>
        <p:txBody>
          <a:bodyPr>
            <a:normAutofit lnSpcReduction="10000"/>
          </a:bodyPr>
          <a:lstStyle/>
          <a:p>
            <a:pPr algn="just">
              <a:buBlip>
                <a:blip r:embed="rId2"/>
              </a:buBlip>
            </a:pPr>
            <a:r>
              <a:rPr lang="en-US" sz="2500" dirty="0" smtClean="0"/>
              <a:t>Ca</a:t>
            </a:r>
            <a:r>
              <a:rPr lang="en-US" sz="2500" baseline="30000" dirty="0" smtClean="0"/>
              <a:t>2+</a:t>
            </a:r>
            <a:r>
              <a:rPr lang="en-US" sz="2500" dirty="0" smtClean="0"/>
              <a:t> diffuses through the </a:t>
            </a:r>
            <a:r>
              <a:rPr lang="en-US" sz="2500" dirty="0" smtClean="0"/>
              <a:t>cytoplasm </a:t>
            </a:r>
            <a:r>
              <a:rPr lang="en-US" sz="2500" dirty="0" smtClean="0"/>
              <a:t>in 200 to 300 </a:t>
            </a:r>
            <a:r>
              <a:rPr lang="en-US" sz="2500" dirty="0" err="1" smtClean="0"/>
              <a:t>msecs</a:t>
            </a:r>
            <a:r>
              <a:rPr lang="en-US" sz="2500" dirty="0" smtClean="0"/>
              <a:t> </a:t>
            </a:r>
            <a:r>
              <a:rPr lang="en-US" sz="2500" dirty="0" smtClean="0"/>
              <a:t>&amp;  is an latent period (slower response) between the initial excitation &amp; the beginning of contraction</a:t>
            </a:r>
          </a:p>
          <a:p>
            <a:pPr algn="just">
              <a:buBlip>
                <a:blip r:embed="rId2"/>
              </a:buBlip>
            </a:pPr>
            <a:r>
              <a:rPr lang="en-US" sz="2500" dirty="0" smtClean="0"/>
              <a:t>Ca is responsible for delaying the sequence because of slow process being consumes only 25% of O</a:t>
            </a:r>
            <a:r>
              <a:rPr lang="en-US" sz="2500" baseline="-25000" dirty="0" smtClean="0"/>
              <a:t>2</a:t>
            </a:r>
            <a:r>
              <a:rPr lang="en-US" sz="2500" dirty="0" smtClean="0"/>
              <a:t> as compare to skeletal muscle</a:t>
            </a:r>
          </a:p>
          <a:p>
            <a:pPr algn="just">
              <a:buBlip>
                <a:blip r:embed="rId2"/>
              </a:buBlip>
            </a:pPr>
            <a:r>
              <a:rPr lang="en-US" sz="2500" dirty="0" smtClean="0"/>
              <a:t>When action potentials depolarize the threshold, the transmitter substance is released &amp; diffuses to the SM cell membranes where stimulation occurs</a:t>
            </a:r>
          </a:p>
          <a:p>
            <a:pPr algn="just">
              <a:buBlip>
                <a:blip r:embed="rId2"/>
              </a:buBlip>
            </a:pPr>
            <a:r>
              <a:rPr lang="en-US" sz="2500" dirty="0" smtClean="0"/>
              <a:t>This </a:t>
            </a:r>
            <a:r>
              <a:rPr lang="en-US" sz="2500" dirty="0" err="1" smtClean="0"/>
              <a:t>innervation</a:t>
            </a:r>
            <a:r>
              <a:rPr lang="en-US" sz="2500" dirty="0" smtClean="0"/>
              <a:t> is usually conducted dual i.e., in both divisions of the ANS</a:t>
            </a:r>
          </a:p>
          <a:p>
            <a:pPr algn="just">
              <a:buBlip>
                <a:blip r:embed="rId2"/>
              </a:buBlip>
            </a:pPr>
            <a:r>
              <a:rPr lang="en-US" sz="2500" dirty="0" smtClean="0"/>
              <a:t>In skin, the </a:t>
            </a:r>
            <a:r>
              <a:rPr lang="en-US" sz="2500" dirty="0" err="1" smtClean="0"/>
              <a:t>pilomotor</a:t>
            </a:r>
            <a:r>
              <a:rPr lang="en-US" sz="2500" dirty="0" smtClean="0"/>
              <a:t> </a:t>
            </a:r>
            <a:r>
              <a:rPr lang="en-US" sz="2500" dirty="0" err="1" smtClean="0"/>
              <a:t>fibres</a:t>
            </a:r>
            <a:r>
              <a:rPr lang="en-US" sz="2500" dirty="0" smtClean="0"/>
              <a:t>, sweat glands &amp; cutaneous vessels receive only sympathetic </a:t>
            </a:r>
            <a:r>
              <a:rPr lang="en-US" sz="2500" dirty="0" err="1" smtClean="0"/>
              <a:t>innervation</a:t>
            </a:r>
            <a:endParaRPr lang="en-US" sz="2500" dirty="0" smtClean="0"/>
          </a:p>
          <a:p>
            <a:pPr algn="just">
              <a:buBlip>
                <a:blip r:embed="rId2"/>
              </a:buBlip>
            </a:pPr>
            <a:r>
              <a:rPr lang="en-US" sz="2500" dirty="0" smtClean="0"/>
              <a:t>Ach is released from the parasympathetic nerve fibers &amp; </a:t>
            </a:r>
            <a:r>
              <a:rPr lang="en-US" sz="2500" dirty="0" smtClean="0"/>
              <a:t>nor-epinephrine </a:t>
            </a:r>
            <a:r>
              <a:rPr lang="en-US" sz="2500" dirty="0" smtClean="0"/>
              <a:t>from the sympathetic fibers. For </a:t>
            </a:r>
            <a:r>
              <a:rPr lang="en-US" sz="2500" dirty="0" err="1" smtClean="0"/>
              <a:t>eg</a:t>
            </a:r>
            <a:r>
              <a:rPr lang="en-US" sz="2500" dirty="0" smtClean="0"/>
              <a:t>. Ach enhances intestinal peristalsis, whereas NE inhibits peristalsis</a:t>
            </a:r>
          </a:p>
          <a:p>
            <a:pPr>
              <a:buNone/>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200"/>
          </a:xfrm>
        </p:spPr>
        <p:txBody>
          <a:bodyPr>
            <a:normAutofit fontScale="25000" lnSpcReduction="20000"/>
          </a:bodyPr>
          <a:lstStyle/>
          <a:p>
            <a:pPr algn="just">
              <a:buNone/>
            </a:pPr>
            <a:r>
              <a:rPr lang="en-US" sz="10000" b="1" dirty="0" smtClean="0"/>
              <a:t>Cardiac muscle- </a:t>
            </a:r>
          </a:p>
          <a:p>
            <a:pPr algn="just">
              <a:buBlip>
                <a:blip r:embed="rId2"/>
              </a:buBlip>
            </a:pPr>
            <a:r>
              <a:rPr lang="en-US" sz="10000" dirty="0" smtClean="0"/>
              <a:t>CM does not require nerve stimulation. It has its own intrinsic or inherent ability to generate action potentials rhythmically</a:t>
            </a:r>
          </a:p>
          <a:p>
            <a:pPr algn="just">
              <a:buBlip>
                <a:blip r:embed="rId2"/>
              </a:buBlip>
            </a:pPr>
            <a:r>
              <a:rPr lang="en-US" sz="10000" dirty="0" smtClean="0"/>
              <a:t>This is done by normal pacemaker, the SA node which depolarizes faster than any other part of the heart muscle</a:t>
            </a:r>
          </a:p>
          <a:p>
            <a:pPr algn="just">
              <a:buBlip>
                <a:blip r:embed="rId2"/>
              </a:buBlip>
            </a:pPr>
            <a:r>
              <a:rPr lang="en-US" sz="10000" dirty="0" smtClean="0"/>
              <a:t>Although it is innervated by the sympathetic &amp; parasympathetic nervous systems</a:t>
            </a:r>
          </a:p>
          <a:p>
            <a:pPr algn="just">
              <a:buBlip>
                <a:blip r:embed="rId2"/>
              </a:buBlip>
            </a:pPr>
            <a:r>
              <a:rPr lang="en-US" sz="10000" dirty="0" smtClean="0"/>
              <a:t>But its function is limited to altering or regulating the heart rate which is set normally by pacemaker</a:t>
            </a:r>
          </a:p>
          <a:p>
            <a:pPr algn="just">
              <a:buBlip>
                <a:blip r:embed="rId2"/>
              </a:buBlip>
            </a:pPr>
            <a:r>
              <a:rPr lang="en-US" sz="10000" dirty="0" smtClean="0"/>
              <a:t>The CM action potential is 150 </a:t>
            </a:r>
            <a:r>
              <a:rPr lang="en-US" sz="10000" dirty="0" err="1" smtClean="0"/>
              <a:t>msec</a:t>
            </a:r>
            <a:r>
              <a:rPr lang="en-US" sz="10000" dirty="0" smtClean="0"/>
              <a:t> in the atria &amp; 300 </a:t>
            </a:r>
            <a:r>
              <a:rPr lang="en-US" sz="10000" dirty="0" err="1" smtClean="0"/>
              <a:t>msec</a:t>
            </a:r>
            <a:r>
              <a:rPr lang="en-US" sz="10000" dirty="0" smtClean="0"/>
              <a:t> in ventricles</a:t>
            </a:r>
          </a:p>
          <a:p>
            <a:pPr algn="just">
              <a:buBlip>
                <a:blip r:embed="rId2"/>
              </a:buBlip>
            </a:pPr>
            <a:r>
              <a:rPr lang="en-US" sz="10000" dirty="0" smtClean="0"/>
              <a:t>Contraction time lasts as long is the action potential does</a:t>
            </a:r>
          </a:p>
          <a:p>
            <a:pPr algn="just">
              <a:buBlip>
                <a:blip r:embed="rId2"/>
              </a:buBlip>
            </a:pPr>
            <a:r>
              <a:rPr lang="en-US" sz="10000" dirty="0" smtClean="0"/>
              <a:t>This extended period provides time for pumping the blood out of the ventricles &amp; filling them again before the next beat</a:t>
            </a:r>
          </a:p>
          <a:p>
            <a:pPr algn="just">
              <a:buBlip>
                <a:blip r:embed="rId2"/>
              </a:buBlip>
            </a:pPr>
            <a:r>
              <a:rPr lang="en-US" sz="10000" dirty="0" smtClean="0"/>
              <a:t>Hypertrophy (↑in cell size) occurs in CM when the heart has excessive work to do </a:t>
            </a:r>
          </a:p>
          <a:p>
            <a:pPr algn="just">
              <a:buNone/>
            </a:pPr>
            <a:endParaRPr lang="en-US" sz="10000" dirty="0" smtClean="0"/>
          </a:p>
          <a:p>
            <a:pPr>
              <a:buNone/>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200"/>
          </a:xfrm>
        </p:spPr>
        <p:txBody>
          <a:bodyPr>
            <a:normAutofit/>
          </a:bodyPr>
          <a:lstStyle/>
          <a:p>
            <a:pPr algn="just">
              <a:buBlip>
                <a:blip r:embed="rId2"/>
              </a:buBlip>
            </a:pPr>
            <a:r>
              <a:rPr lang="en-US" sz="2500" dirty="0" smtClean="0"/>
              <a:t>Also in man this condition is sometimes called athletes heart</a:t>
            </a:r>
          </a:p>
          <a:p>
            <a:pPr algn="just">
              <a:buBlip>
                <a:blip r:embed="rId2"/>
              </a:buBlip>
            </a:pPr>
            <a:r>
              <a:rPr lang="en-US" sz="2500" dirty="0" smtClean="0"/>
              <a:t>Brisket disease (high mountain disease of cattle involves enlargement of the heart as well as edema of the brisket &amp; involvement of the lungs)</a:t>
            </a:r>
            <a:endParaRPr lang="en-US" sz="2500" dirty="0"/>
          </a:p>
        </p:txBody>
      </p:sp>
      <p:pic>
        <p:nvPicPr>
          <p:cNvPr id="34820" name="Picture 4" descr="pictures of cardiac muscle cells à¤¸à¤¾à¤ à¥ à¤à¤®à¥à¤ à¤ªà¤°à¤¿à¤£à¤¾à¤®"/>
          <p:cNvPicPr>
            <a:picLocks noChangeAspect="1" noChangeArrowheads="1"/>
          </p:cNvPicPr>
          <p:nvPr/>
        </p:nvPicPr>
        <p:blipFill>
          <a:blip r:embed="rId3"/>
          <a:srcRect/>
          <a:stretch>
            <a:fillRect/>
          </a:stretch>
        </p:blipFill>
        <p:spPr bwMode="auto">
          <a:xfrm>
            <a:off x="609600" y="2362201"/>
            <a:ext cx="7924800" cy="4191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ictures of cardiac muscle cells à¤¸à¤¾à¤ à¥ à¤à¤®à¥à¤ à¤ªà¤°à¤¿à¤£à¤¾à¤®"/>
          <p:cNvPicPr>
            <a:picLocks noChangeAspect="1" noChangeArrowheads="1"/>
          </p:cNvPicPr>
          <p:nvPr/>
        </p:nvPicPr>
        <p:blipFill>
          <a:blip r:embed="rId2"/>
          <a:srcRect/>
          <a:stretch>
            <a:fillRect/>
          </a:stretch>
        </p:blipFill>
        <p:spPr bwMode="auto">
          <a:xfrm>
            <a:off x="-1" y="-1"/>
            <a:ext cx="9144001" cy="6858001"/>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200"/>
          </a:xfrm>
        </p:spPr>
        <p:txBody>
          <a:bodyPr>
            <a:normAutofit lnSpcReduction="10000"/>
          </a:bodyPr>
          <a:lstStyle/>
          <a:p>
            <a:pPr algn="just">
              <a:buNone/>
            </a:pPr>
            <a:r>
              <a:rPr lang="en-US" sz="2500" dirty="0" smtClean="0"/>
              <a:t>Skeletal muscles- </a:t>
            </a:r>
          </a:p>
          <a:p>
            <a:pPr algn="just">
              <a:buBlip>
                <a:blip r:embed="rId2"/>
              </a:buBlip>
            </a:pPr>
            <a:r>
              <a:rPr lang="en-US" sz="2500" dirty="0" smtClean="0"/>
              <a:t>When an action potential generates along the muscle </a:t>
            </a:r>
            <a:r>
              <a:rPr lang="en-US" sz="2500" dirty="0" err="1" smtClean="0"/>
              <a:t>fibre</a:t>
            </a:r>
            <a:r>
              <a:rPr lang="en-US" sz="2500" dirty="0" smtClean="0"/>
              <a:t> (</a:t>
            </a:r>
            <a:r>
              <a:rPr lang="en-US" sz="2500" dirty="0" err="1" smtClean="0"/>
              <a:t>sarcolemma</a:t>
            </a:r>
            <a:r>
              <a:rPr lang="en-US" sz="2500" dirty="0" smtClean="0"/>
              <a:t>), the </a:t>
            </a:r>
            <a:r>
              <a:rPr lang="en-US" sz="2500" dirty="0" err="1" smtClean="0"/>
              <a:t>fibre</a:t>
            </a:r>
            <a:r>
              <a:rPr lang="en-US" sz="2500" dirty="0" smtClean="0"/>
              <a:t> begins to contract after an initial latent period of about 3 </a:t>
            </a:r>
            <a:r>
              <a:rPr lang="en-US" sz="2500" dirty="0" err="1" smtClean="0"/>
              <a:t>msec</a:t>
            </a:r>
            <a:endParaRPr lang="en-US" sz="2500" dirty="0" smtClean="0"/>
          </a:p>
          <a:p>
            <a:pPr algn="just">
              <a:buBlip>
                <a:blip r:embed="rId2"/>
              </a:buBlip>
            </a:pPr>
            <a:r>
              <a:rPr lang="en-US" sz="2500" dirty="0" smtClean="0"/>
              <a:t>The action potential is initiated by the firing of a motor neuron whose axon branch terminates at neuromuscular junction (t tubules) near the mid point of muscle </a:t>
            </a:r>
            <a:r>
              <a:rPr lang="en-US" sz="2500" dirty="0" err="1" smtClean="0"/>
              <a:t>fibre</a:t>
            </a:r>
            <a:endParaRPr lang="en-US" sz="2500" dirty="0" smtClean="0"/>
          </a:p>
          <a:p>
            <a:pPr algn="just">
              <a:buBlip>
                <a:blip r:embed="rId2"/>
              </a:buBlip>
            </a:pPr>
            <a:r>
              <a:rPr lang="en-US" sz="2500" dirty="0" smtClean="0"/>
              <a:t>T tubules causes current to flow in the longitudinal tubules</a:t>
            </a:r>
          </a:p>
          <a:p>
            <a:pPr algn="just">
              <a:buBlip>
                <a:blip r:embed="rId2"/>
              </a:buBlip>
            </a:pPr>
            <a:r>
              <a:rPr lang="en-US" sz="2500" dirty="0" smtClean="0"/>
              <a:t>To complete the electrical </a:t>
            </a:r>
            <a:r>
              <a:rPr lang="en-US" sz="2500" dirty="0" smtClean="0"/>
              <a:t>circuit, </a:t>
            </a:r>
            <a:r>
              <a:rPr lang="en-US" sz="2500" dirty="0" smtClean="0"/>
              <a:t>the current then transverse the walls of the longitudinal tubules into the </a:t>
            </a:r>
            <a:r>
              <a:rPr lang="en-US" sz="2500" dirty="0" err="1" smtClean="0"/>
              <a:t>sarcoplasm</a:t>
            </a:r>
            <a:r>
              <a:rPr lang="en-US" sz="2500" dirty="0" smtClean="0"/>
              <a:t> &amp; hence, back outward through cell membrane</a:t>
            </a:r>
          </a:p>
          <a:p>
            <a:pPr algn="just">
              <a:buBlip>
                <a:blip r:embed="rId2"/>
              </a:buBlip>
            </a:pPr>
            <a:r>
              <a:rPr lang="en-US" sz="2500" dirty="0" smtClean="0"/>
              <a:t>A local circuit of ionic current flow occurs throughout the entire muscle </a:t>
            </a:r>
            <a:r>
              <a:rPr lang="en-US" sz="2500" dirty="0" err="1" smtClean="0"/>
              <a:t>fibre</a:t>
            </a:r>
            <a:r>
              <a:rPr lang="en-US" sz="2500" dirty="0" smtClean="0"/>
              <a:t> with each action potential</a:t>
            </a:r>
          </a:p>
          <a:p>
            <a:pPr algn="just">
              <a:buBlip>
                <a:blip r:embed="rId2"/>
              </a:buBlip>
            </a:pPr>
            <a:r>
              <a:rPr lang="en-US" sz="2500" dirty="0" smtClean="0"/>
              <a:t>An electrical potential applied directly to the opening of a t tubule at the surface of a muscle </a:t>
            </a:r>
            <a:r>
              <a:rPr lang="en-US" sz="2500" dirty="0" err="1" smtClean="0"/>
              <a:t>fibre</a:t>
            </a:r>
            <a:r>
              <a:rPr lang="en-US" sz="2500" dirty="0" smtClean="0"/>
              <a:t> will cause contraction of that half of </a:t>
            </a:r>
            <a:r>
              <a:rPr lang="en-US" sz="2500" dirty="0" err="1" smtClean="0"/>
              <a:t>sarcomere</a:t>
            </a:r>
            <a:r>
              <a:rPr lang="en-US" sz="2500" dirty="0" smtClean="0"/>
              <a:t> supplied by the tubule</a:t>
            </a:r>
          </a:p>
          <a:p>
            <a:pPr>
              <a:buBlip>
                <a:blip r:embed="rId2"/>
              </a:buBlip>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ell 001.jpg"/>
          <p:cNvPicPr>
            <a:picLocks noGrp="1" noChangeAspect="1"/>
          </p:cNvPicPr>
          <p:nvPr>
            <p:ph idx="1"/>
          </p:nvPr>
        </p:nvPicPr>
        <p:blipFill>
          <a:blip r:embed="rId2"/>
          <a:stretch>
            <a:fillRect/>
          </a:stretch>
        </p:blipFill>
        <p:spPr>
          <a:xfrm>
            <a:off x="0" y="0"/>
            <a:ext cx="9144000" cy="685800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à¤¸à¤à¤¬à¤à¤§à¤¿à¤¤ à¤à¤®à¥à¤"/>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200"/>
          </a:xfrm>
        </p:spPr>
        <p:txBody>
          <a:bodyPr>
            <a:normAutofit lnSpcReduction="10000"/>
          </a:bodyPr>
          <a:lstStyle/>
          <a:p>
            <a:pPr algn="just">
              <a:buBlip>
                <a:blip r:embed="rId2"/>
              </a:buBlip>
            </a:pPr>
            <a:r>
              <a:rPr lang="en-US" sz="2500" dirty="0" smtClean="0"/>
              <a:t>Therefore, the spread of electrical current inward through t tubules when an action potential passes has direct electrical effect on the interior of the muscle </a:t>
            </a:r>
            <a:r>
              <a:rPr lang="en-US" sz="2500" dirty="0" err="1" smtClean="0"/>
              <a:t>fibre</a:t>
            </a:r>
            <a:r>
              <a:rPr lang="en-US" sz="2500" dirty="0" smtClean="0"/>
              <a:t> to cause attraction between the </a:t>
            </a:r>
            <a:r>
              <a:rPr lang="en-US" sz="2500" dirty="0" err="1" smtClean="0"/>
              <a:t>actin</a:t>
            </a:r>
            <a:r>
              <a:rPr lang="en-US" sz="2500" dirty="0" smtClean="0"/>
              <a:t> &amp; myosin filaments</a:t>
            </a:r>
          </a:p>
          <a:p>
            <a:pPr algn="just">
              <a:buNone/>
            </a:pPr>
            <a:r>
              <a:rPr lang="en-US" sz="2500" dirty="0" smtClean="0"/>
              <a:t>Myosin &amp; </a:t>
            </a:r>
            <a:r>
              <a:rPr lang="en-US" sz="2500" dirty="0" err="1" smtClean="0"/>
              <a:t>Actin</a:t>
            </a:r>
            <a:r>
              <a:rPr lang="en-US" sz="2500" dirty="0" smtClean="0"/>
              <a:t> filaments-</a:t>
            </a:r>
          </a:p>
          <a:p>
            <a:pPr algn="just">
              <a:buBlip>
                <a:blip r:embed="rId3"/>
              </a:buBlip>
            </a:pPr>
            <a:r>
              <a:rPr lang="en-US" sz="2500" dirty="0" smtClean="0"/>
              <a:t>Each thick filament in a </a:t>
            </a:r>
            <a:r>
              <a:rPr lang="en-US" sz="2500" dirty="0" err="1" smtClean="0"/>
              <a:t>sarcomere</a:t>
            </a:r>
            <a:r>
              <a:rPr lang="en-US" sz="2500" dirty="0" smtClean="0"/>
              <a:t> is a bundle of about 200 myosin molecules having 2 parts</a:t>
            </a:r>
          </a:p>
          <a:p>
            <a:pPr algn="just">
              <a:buFont typeface="Wingdings" pitchFamily="2" charset="2"/>
              <a:buChar char="q"/>
            </a:pPr>
            <a:r>
              <a:rPr lang="en-US" sz="2500" dirty="0" smtClean="0"/>
              <a:t>Light </a:t>
            </a:r>
            <a:r>
              <a:rPr lang="en-US" sz="2500" dirty="0" err="1" smtClean="0"/>
              <a:t>meromyosin</a:t>
            </a:r>
            <a:r>
              <a:rPr lang="en-US" sz="2500" dirty="0" smtClean="0"/>
              <a:t> (LMM)- It lies parallel to other LMM molecules making up the length of the thick filament</a:t>
            </a:r>
          </a:p>
          <a:p>
            <a:pPr algn="just">
              <a:buFont typeface="Wingdings" pitchFamily="2" charset="2"/>
              <a:buChar char="q"/>
            </a:pPr>
            <a:r>
              <a:rPr lang="en-US" sz="2500" dirty="0" smtClean="0"/>
              <a:t>Heavy </a:t>
            </a:r>
            <a:r>
              <a:rPr lang="en-US" sz="2500" dirty="0" err="1" smtClean="0"/>
              <a:t>meromyosin</a:t>
            </a:r>
            <a:r>
              <a:rPr lang="en-US" sz="2500" dirty="0" smtClean="0"/>
              <a:t> (HMM)- It projects outward like an arm from the end of the LMM filaments</a:t>
            </a:r>
          </a:p>
          <a:p>
            <a:pPr algn="just">
              <a:buFont typeface="Courier New" pitchFamily="49" charset="0"/>
              <a:buChar char="o"/>
            </a:pPr>
            <a:r>
              <a:rPr lang="en-US" sz="2500" dirty="0" smtClean="0"/>
              <a:t>Arm projecting- it is flexible like a hinge, where it joins the LMM &amp; also to the head</a:t>
            </a:r>
          </a:p>
          <a:p>
            <a:pPr algn="just">
              <a:buFont typeface="Courier New" pitchFamily="49" charset="0"/>
              <a:buChar char="o"/>
            </a:pPr>
            <a:r>
              <a:rPr lang="en-US" sz="2500" dirty="0" smtClean="0"/>
              <a:t>Head attached to the free end of the arm</a:t>
            </a:r>
          </a:p>
          <a:p>
            <a:pPr algn="just">
              <a:buBlip>
                <a:blip r:embed="rId3"/>
              </a:buBlip>
            </a:pPr>
            <a:r>
              <a:rPr lang="en-US" sz="2500" dirty="0" smtClean="0"/>
              <a:t>These hinged HMM particles called cross-bridges, protrude from all around the thick filaments</a:t>
            </a:r>
          </a:p>
          <a:p>
            <a:pPr>
              <a:buNone/>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200"/>
          </a:xfrm>
        </p:spPr>
        <p:txBody>
          <a:bodyPr>
            <a:normAutofit lnSpcReduction="10000"/>
          </a:bodyPr>
          <a:lstStyle/>
          <a:p>
            <a:pPr algn="just">
              <a:buBlip>
                <a:blip r:embed="rId2"/>
              </a:buBlip>
            </a:pPr>
            <a:r>
              <a:rPr lang="en-US" sz="2500" dirty="0" smtClean="0"/>
              <a:t>They away from the centre in both directions, so there are no cross-bridges in the centre of the thick filament</a:t>
            </a:r>
          </a:p>
          <a:p>
            <a:pPr algn="just">
              <a:buBlip>
                <a:blip r:embed="rId2"/>
              </a:buBlip>
            </a:pPr>
            <a:r>
              <a:rPr lang="en-US" sz="2500" dirty="0" smtClean="0"/>
              <a:t>Each thin filament</a:t>
            </a:r>
            <a:r>
              <a:rPr lang="en-US" dirty="0" smtClean="0"/>
              <a:t> </a:t>
            </a:r>
            <a:r>
              <a:rPr lang="en-US" sz="2500" dirty="0" smtClean="0"/>
              <a:t>is made up of 3 components; </a:t>
            </a:r>
            <a:r>
              <a:rPr lang="en-US" sz="2500" dirty="0" err="1" smtClean="0"/>
              <a:t>actin</a:t>
            </a:r>
            <a:r>
              <a:rPr lang="en-US" sz="2500" dirty="0" smtClean="0"/>
              <a:t>, </a:t>
            </a:r>
            <a:r>
              <a:rPr lang="en-US" sz="2500" dirty="0" err="1" smtClean="0"/>
              <a:t>tropomyosin</a:t>
            </a:r>
            <a:r>
              <a:rPr lang="en-US" sz="2500" dirty="0" smtClean="0"/>
              <a:t> &amp; </a:t>
            </a:r>
            <a:r>
              <a:rPr lang="en-US" sz="2500" dirty="0" err="1" smtClean="0"/>
              <a:t>troponin</a:t>
            </a:r>
            <a:endParaRPr lang="en-US" sz="2500" dirty="0" smtClean="0"/>
          </a:p>
          <a:p>
            <a:pPr algn="just">
              <a:buBlip>
                <a:blip r:embed="rId2"/>
              </a:buBlip>
            </a:pPr>
            <a:r>
              <a:rPr lang="en-US" sz="2500" dirty="0" smtClean="0"/>
              <a:t>The base unit is the F-</a:t>
            </a:r>
            <a:r>
              <a:rPr lang="en-US" sz="2500" dirty="0" err="1" smtClean="0"/>
              <a:t>actin</a:t>
            </a:r>
            <a:r>
              <a:rPr lang="en-US" sz="2500" dirty="0" smtClean="0"/>
              <a:t> molecule consists 2 long strands around each other in spiral</a:t>
            </a:r>
          </a:p>
          <a:p>
            <a:pPr algn="just">
              <a:buBlip>
                <a:blip r:embed="rId2"/>
              </a:buBlip>
            </a:pPr>
            <a:r>
              <a:rPr lang="en-US" sz="2500" dirty="0" smtClean="0"/>
              <a:t>Each strand is made up of hundreds of G-</a:t>
            </a:r>
            <a:r>
              <a:rPr lang="en-US" sz="2500" dirty="0" err="1" smtClean="0"/>
              <a:t>actin</a:t>
            </a:r>
            <a:r>
              <a:rPr lang="en-US" sz="2500" dirty="0" smtClean="0"/>
              <a:t> molecules</a:t>
            </a:r>
          </a:p>
          <a:p>
            <a:pPr algn="just">
              <a:buBlip>
                <a:blip r:embed="rId2"/>
              </a:buBlip>
            </a:pPr>
            <a:r>
              <a:rPr lang="en-US" sz="2500" dirty="0" smtClean="0"/>
              <a:t>Lying in the grooves of 2 F-</a:t>
            </a:r>
            <a:r>
              <a:rPr lang="en-US" sz="2500" dirty="0" err="1" smtClean="0"/>
              <a:t>actin</a:t>
            </a:r>
            <a:r>
              <a:rPr lang="en-US" sz="2500" dirty="0" smtClean="0"/>
              <a:t> spiral chains are </a:t>
            </a:r>
            <a:r>
              <a:rPr lang="en-US" sz="2500" dirty="0" err="1" smtClean="0"/>
              <a:t>tropomyosin</a:t>
            </a:r>
            <a:r>
              <a:rPr lang="en-US" sz="2500" dirty="0" smtClean="0"/>
              <a:t> molecules attached together to form large strands</a:t>
            </a:r>
          </a:p>
          <a:p>
            <a:pPr algn="just">
              <a:buBlip>
                <a:blip r:embed="rId2"/>
              </a:buBlip>
            </a:pPr>
            <a:r>
              <a:rPr lang="en-US" sz="2500" dirty="0" smtClean="0"/>
              <a:t>The 3</a:t>
            </a:r>
            <a:r>
              <a:rPr lang="en-US" sz="2500" baseline="30000" dirty="0" smtClean="0"/>
              <a:t>rd</a:t>
            </a:r>
            <a:r>
              <a:rPr lang="en-US" sz="2500" dirty="0" smtClean="0"/>
              <a:t> protein, </a:t>
            </a:r>
            <a:r>
              <a:rPr lang="en-US" sz="2500" dirty="0" err="1" smtClean="0"/>
              <a:t>troponin</a:t>
            </a:r>
            <a:r>
              <a:rPr lang="en-US" sz="2500" dirty="0" smtClean="0"/>
              <a:t> is attached to each other </a:t>
            </a:r>
            <a:r>
              <a:rPr lang="en-US" sz="2500" dirty="0" err="1" smtClean="0"/>
              <a:t>tropomyosin</a:t>
            </a:r>
            <a:r>
              <a:rPr lang="en-US" sz="2500" dirty="0" smtClean="0"/>
              <a:t> molecule &amp; together are called </a:t>
            </a:r>
            <a:r>
              <a:rPr lang="en-US" sz="2500" dirty="0" err="1" smtClean="0"/>
              <a:t>troponin-tropomyosin</a:t>
            </a:r>
            <a:r>
              <a:rPr lang="en-US" sz="2500" dirty="0" smtClean="0"/>
              <a:t> complex</a:t>
            </a:r>
          </a:p>
          <a:p>
            <a:pPr algn="just">
              <a:buBlip>
                <a:blip r:embed="rId2"/>
              </a:buBlip>
            </a:pPr>
            <a:r>
              <a:rPr lang="en-US" sz="2500" dirty="0" smtClean="0"/>
              <a:t>The presence of ca</a:t>
            </a:r>
            <a:r>
              <a:rPr lang="en-US" sz="2500" baseline="30000" dirty="0" smtClean="0"/>
              <a:t>2+</a:t>
            </a:r>
            <a:r>
              <a:rPr lang="en-US" sz="2500" dirty="0" smtClean="0"/>
              <a:t> also causes the myosin molecules to develop an </a:t>
            </a:r>
            <a:r>
              <a:rPr lang="en-US" sz="2500" dirty="0" err="1" smtClean="0"/>
              <a:t>ATPase</a:t>
            </a:r>
            <a:r>
              <a:rPr lang="en-US" sz="2500" dirty="0" smtClean="0"/>
              <a:t> capability i.e., myosin has the capability of splitting ATP &amp; liberating energy from this molecule</a:t>
            </a:r>
            <a:endParaRPr lang="en-US" sz="25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200"/>
          </a:xfrm>
        </p:spPr>
        <p:txBody>
          <a:bodyPr>
            <a:normAutofit fontScale="92500"/>
          </a:bodyPr>
          <a:lstStyle/>
          <a:p>
            <a:pPr algn="just">
              <a:buNone/>
            </a:pPr>
            <a:r>
              <a:rPr lang="en-US" sz="2700" b="1" dirty="0" smtClean="0"/>
              <a:t>RATCHET theory for muscle contraction-</a:t>
            </a:r>
            <a:endParaRPr lang="en-US" sz="2700" dirty="0" smtClean="0"/>
          </a:p>
          <a:p>
            <a:pPr algn="just">
              <a:buFont typeface="Wingdings" pitchFamily="2" charset="2"/>
              <a:buChar char="Ø"/>
            </a:pPr>
            <a:r>
              <a:rPr lang="en-US" sz="2700" dirty="0" smtClean="0"/>
              <a:t>In resting state the -</a:t>
            </a:r>
            <a:r>
              <a:rPr lang="en-US" sz="2700" dirty="0" err="1" smtClean="0"/>
              <a:t>ve</a:t>
            </a:r>
            <a:r>
              <a:rPr lang="en-US" sz="2700" dirty="0" smtClean="0"/>
              <a:t> charges of the ATP bound with the cross bridges of the myosin filaments &amp; the -</a:t>
            </a:r>
            <a:r>
              <a:rPr lang="en-US" sz="2700" dirty="0" err="1" smtClean="0"/>
              <a:t>ve</a:t>
            </a:r>
            <a:r>
              <a:rPr lang="en-US" sz="2700" dirty="0" smtClean="0"/>
              <a:t> charges of </a:t>
            </a:r>
            <a:r>
              <a:rPr lang="en-US" sz="2700" dirty="0" err="1" smtClean="0"/>
              <a:t>actin</a:t>
            </a:r>
            <a:r>
              <a:rPr lang="en-US" sz="2700" dirty="0" smtClean="0"/>
              <a:t> filament causes these two to remain in the uncombined state with no attractive forces both them</a:t>
            </a:r>
          </a:p>
          <a:p>
            <a:pPr algn="just">
              <a:buFont typeface="Wingdings" pitchFamily="2" charset="2"/>
              <a:buChar char="Ø"/>
            </a:pPr>
            <a:r>
              <a:rPr lang="en-US" sz="2700" dirty="0" smtClean="0"/>
              <a:t>On the appearance of Ca</a:t>
            </a:r>
            <a:r>
              <a:rPr lang="en-US" sz="2700" baseline="30000" dirty="0" smtClean="0"/>
              <a:t>++</a:t>
            </a:r>
            <a:r>
              <a:rPr lang="en-US" sz="2700" dirty="0" smtClean="0"/>
              <a:t> the following amounts occur:</a:t>
            </a:r>
          </a:p>
          <a:p>
            <a:pPr algn="just">
              <a:buFont typeface="Wingdings" pitchFamily="2" charset="2"/>
              <a:buChar char="v"/>
            </a:pPr>
            <a:r>
              <a:rPr lang="en-US" sz="2700" dirty="0" smtClean="0"/>
              <a:t>The Ca</a:t>
            </a:r>
            <a:r>
              <a:rPr lang="en-US" sz="2700" baseline="30000" dirty="0" smtClean="0"/>
              <a:t>++</a:t>
            </a:r>
            <a:r>
              <a:rPr lang="en-US" sz="2700" dirty="0" smtClean="0"/>
              <a:t> bind with -</a:t>
            </a:r>
            <a:r>
              <a:rPr lang="en-US" sz="2700" dirty="0" err="1" smtClean="0"/>
              <a:t>ve</a:t>
            </a:r>
            <a:r>
              <a:rPr lang="en-US" sz="2700" dirty="0" smtClean="0"/>
              <a:t> reactive sites of the ATP on the myosin cross bridges &amp; at the same time with the -</a:t>
            </a:r>
            <a:r>
              <a:rPr lang="en-US" sz="2700" dirty="0" err="1" smtClean="0"/>
              <a:t>ve</a:t>
            </a:r>
            <a:r>
              <a:rPr lang="en-US" sz="2700" dirty="0" smtClean="0"/>
              <a:t> reactive sites on the </a:t>
            </a:r>
            <a:r>
              <a:rPr lang="en-US" sz="2700" dirty="0" err="1" smtClean="0"/>
              <a:t>actin</a:t>
            </a:r>
            <a:r>
              <a:rPr lang="en-US" sz="2700" dirty="0" smtClean="0"/>
              <a:t> filaments pulling these filament together</a:t>
            </a:r>
          </a:p>
          <a:p>
            <a:pPr algn="just">
              <a:buFont typeface="Wingdings" pitchFamily="2" charset="2"/>
              <a:buChar char="v"/>
            </a:pPr>
            <a:r>
              <a:rPr lang="en-US" sz="2700" dirty="0" smtClean="0"/>
              <a:t>It is assured that the cross bridges having strong </a:t>
            </a:r>
            <a:r>
              <a:rPr lang="en-US" sz="2700" dirty="0" err="1" smtClean="0"/>
              <a:t>electronegativity</a:t>
            </a:r>
            <a:r>
              <a:rPr lang="en-US" sz="2700" dirty="0" smtClean="0"/>
              <a:t> in the resting state because of the presence of ATP normally project straight outward from the </a:t>
            </a:r>
            <a:r>
              <a:rPr lang="en-US" sz="2700" dirty="0" err="1" smtClean="0"/>
              <a:t>mysoin</a:t>
            </a:r>
            <a:r>
              <a:rPr lang="en-US" sz="2700" dirty="0" smtClean="0"/>
              <a:t> filaments because the shank of the filament is also  -</a:t>
            </a:r>
            <a:r>
              <a:rPr lang="en-US" sz="2700" dirty="0" err="1" smtClean="0"/>
              <a:t>vely</a:t>
            </a:r>
            <a:r>
              <a:rPr lang="en-US" sz="2700" dirty="0" smtClean="0"/>
              <a:t> charged</a:t>
            </a:r>
          </a:p>
          <a:p>
            <a:pPr>
              <a:buNone/>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200"/>
          </a:xfrm>
        </p:spPr>
        <p:txBody>
          <a:bodyPr>
            <a:normAutofit fontScale="85000" lnSpcReduction="20000"/>
          </a:bodyPr>
          <a:lstStyle/>
          <a:p>
            <a:pPr algn="just">
              <a:buFont typeface="Wingdings" pitchFamily="2" charset="2"/>
              <a:buChar char="v"/>
            </a:pPr>
            <a:r>
              <a:rPr lang="en-US" dirty="0" smtClean="0"/>
              <a:t>When Ca</a:t>
            </a:r>
            <a:r>
              <a:rPr lang="en-US" baseline="30000" dirty="0" smtClean="0"/>
              <a:t>++</a:t>
            </a:r>
            <a:r>
              <a:rPr lang="en-US" dirty="0" smtClean="0"/>
              <a:t> bind with the ATP on the cross bridges, the negativity of the cross bridge become neutralized. Therefore, the bridges now bend inward toward the axis of the myosin filament. This also pulls the axis of the myosin filament, thus shortening of the muscle</a:t>
            </a:r>
          </a:p>
          <a:p>
            <a:pPr algn="just">
              <a:buFont typeface="Wingdings" pitchFamily="2" charset="2"/>
              <a:buChar char="v"/>
            </a:pPr>
            <a:r>
              <a:rPr lang="en-US" dirty="0" smtClean="0"/>
              <a:t>When the cross bridges fold in against the shank of the myosin filament causes the ATP to split immediately to ADP. This breaks the Ca linked connections between the myosin cross bridges &amp; </a:t>
            </a:r>
            <a:r>
              <a:rPr lang="en-US" dirty="0" err="1" smtClean="0"/>
              <a:t>actin</a:t>
            </a:r>
            <a:r>
              <a:rPr lang="en-US" dirty="0" smtClean="0"/>
              <a:t>, but in </a:t>
            </a:r>
            <a:r>
              <a:rPr lang="en-US" dirty="0" smtClean="0"/>
              <a:t>mean time </a:t>
            </a:r>
            <a:r>
              <a:rPr lang="en-US" dirty="0" smtClean="0"/>
              <a:t>the </a:t>
            </a:r>
            <a:r>
              <a:rPr lang="en-US" dirty="0" err="1" smtClean="0"/>
              <a:t>actin</a:t>
            </a:r>
            <a:r>
              <a:rPr lang="en-US" dirty="0" smtClean="0"/>
              <a:t> filament has been pulled along the axis of the myosin filament</a:t>
            </a:r>
          </a:p>
          <a:p>
            <a:pPr algn="just">
              <a:buFont typeface="Wingdings" pitchFamily="2" charset="2"/>
              <a:buChar char="v"/>
            </a:pPr>
            <a:r>
              <a:rPr lang="en-US" dirty="0" smtClean="0"/>
              <a:t>Subsequent similar reactions occurs at other cross bridges and the </a:t>
            </a:r>
            <a:r>
              <a:rPr lang="en-US" dirty="0" err="1" smtClean="0"/>
              <a:t>actin</a:t>
            </a:r>
            <a:r>
              <a:rPr lang="en-US" dirty="0" smtClean="0"/>
              <a:t> filament is pulled another step</a:t>
            </a:r>
          </a:p>
          <a:p>
            <a:pPr algn="just">
              <a:buFont typeface="Wingdings" pitchFamily="2" charset="2"/>
              <a:buChar char="v"/>
            </a:pPr>
            <a:r>
              <a:rPr lang="en-US" dirty="0" smtClean="0"/>
              <a:t>Energy from other sources such as creatinin phosphate causes almost immediate reconstitution of the ADP to ATP. Therefore, the cross bridges that has folded inward now bend outward again &amp; bind with other Ca</a:t>
            </a:r>
            <a:r>
              <a:rPr lang="en-US" baseline="30000" dirty="0" smtClean="0"/>
              <a:t>++</a:t>
            </a:r>
            <a:r>
              <a:rPr lang="en-US" dirty="0" smtClean="0"/>
              <a:t> to pull the </a:t>
            </a:r>
            <a:r>
              <a:rPr lang="en-US" dirty="0" err="1" smtClean="0"/>
              <a:t>actin</a:t>
            </a:r>
            <a:r>
              <a:rPr lang="en-US" dirty="0" smtClean="0"/>
              <a:t> filament another step</a:t>
            </a:r>
          </a:p>
          <a:p>
            <a:pPr>
              <a:buNone/>
            </a:pP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200"/>
          </a:xfrm>
        </p:spPr>
        <p:txBody>
          <a:bodyPr>
            <a:normAutofit lnSpcReduction="10000"/>
          </a:bodyPr>
          <a:lstStyle/>
          <a:p>
            <a:pPr algn="just">
              <a:buNone/>
            </a:pPr>
            <a:r>
              <a:rPr lang="en-US" sz="2500" b="1" dirty="0" smtClean="0"/>
              <a:t>Relaxation:</a:t>
            </a:r>
            <a:r>
              <a:rPr lang="en-US" sz="2500" dirty="0" smtClean="0"/>
              <a:t> </a:t>
            </a:r>
          </a:p>
          <a:p>
            <a:pPr algn="just">
              <a:buBlip>
                <a:blip r:embed="rId2"/>
              </a:buBlip>
            </a:pPr>
            <a:r>
              <a:rPr lang="en-US" sz="2500" dirty="0" smtClean="0"/>
              <a:t>Muscle contraction will continue as long as there is an excess of Ca</a:t>
            </a:r>
            <a:r>
              <a:rPr lang="en-US" sz="2500" baseline="30000" dirty="0" smtClean="0"/>
              <a:t>++</a:t>
            </a:r>
            <a:r>
              <a:rPr lang="en-US" sz="2500" dirty="0" smtClean="0"/>
              <a:t> ions present in the </a:t>
            </a:r>
            <a:r>
              <a:rPr lang="en-US" sz="2500" dirty="0" err="1" smtClean="0"/>
              <a:t>sarcoplasm</a:t>
            </a:r>
            <a:r>
              <a:rPr lang="en-US" sz="2500" dirty="0" smtClean="0"/>
              <a:t>, but when the effect of the current spread at the triads ends</a:t>
            </a:r>
          </a:p>
          <a:p>
            <a:pPr algn="just">
              <a:buBlip>
                <a:blip r:embed="rId2"/>
              </a:buBlip>
            </a:pPr>
            <a:r>
              <a:rPr lang="en-US" sz="2500" dirty="0" smtClean="0"/>
              <a:t>The Ca</a:t>
            </a:r>
            <a:r>
              <a:rPr lang="en-US" sz="2500" baseline="30000" dirty="0" smtClean="0"/>
              <a:t>++</a:t>
            </a:r>
            <a:r>
              <a:rPr lang="en-US" sz="2500" dirty="0" smtClean="0"/>
              <a:t> is then sequestered back into the longitudinal tubules</a:t>
            </a:r>
          </a:p>
          <a:p>
            <a:pPr algn="just">
              <a:buBlip>
                <a:blip r:embed="rId2"/>
              </a:buBlip>
            </a:pPr>
            <a:r>
              <a:rPr lang="en-US" sz="2500" dirty="0" smtClean="0"/>
              <a:t>Ion pumps in the membrane of the </a:t>
            </a:r>
            <a:r>
              <a:rPr lang="en-US" sz="2500" dirty="0" err="1" smtClean="0"/>
              <a:t>sarcoplasmic</a:t>
            </a:r>
            <a:r>
              <a:rPr lang="en-US" sz="2500" dirty="0" smtClean="0"/>
              <a:t> reticulum use the energy of ATP to pump the Ca</a:t>
            </a:r>
            <a:r>
              <a:rPr lang="en-US" sz="2500" baseline="30000" dirty="0" smtClean="0"/>
              <a:t>++</a:t>
            </a:r>
            <a:r>
              <a:rPr lang="en-US" sz="2500" dirty="0" smtClean="0"/>
              <a:t> from the </a:t>
            </a:r>
            <a:r>
              <a:rPr lang="en-US" sz="2500" dirty="0" err="1" smtClean="0"/>
              <a:t>sarcoplasmic</a:t>
            </a:r>
            <a:r>
              <a:rPr lang="en-US" sz="2500" dirty="0" smtClean="0"/>
              <a:t> fluid back into the tubules, ready for the next depolarization</a:t>
            </a:r>
          </a:p>
          <a:p>
            <a:pPr algn="just">
              <a:buBlip>
                <a:blip r:embed="rId2"/>
              </a:buBlip>
            </a:pPr>
            <a:r>
              <a:rPr lang="en-US" sz="2500" dirty="0" smtClean="0"/>
              <a:t>Only a small amount of Ca</a:t>
            </a:r>
            <a:r>
              <a:rPr lang="en-US" sz="2500" baseline="30000" dirty="0" smtClean="0"/>
              <a:t>++</a:t>
            </a:r>
            <a:r>
              <a:rPr lang="en-US" sz="2500" dirty="0" smtClean="0"/>
              <a:t> is left out in the </a:t>
            </a:r>
            <a:r>
              <a:rPr lang="en-US" sz="2500" dirty="0" err="1" smtClean="0"/>
              <a:t>sarcoplasm</a:t>
            </a:r>
            <a:r>
              <a:rPr lang="en-US" sz="2500" dirty="0" smtClean="0"/>
              <a:t> of the relaxed muscle not enough to act on the </a:t>
            </a:r>
            <a:r>
              <a:rPr lang="en-US" sz="2500" dirty="0" err="1" smtClean="0"/>
              <a:t>troponin</a:t>
            </a:r>
            <a:r>
              <a:rPr lang="en-US" sz="2500" dirty="0" smtClean="0"/>
              <a:t> </a:t>
            </a:r>
            <a:r>
              <a:rPr lang="en-US" sz="2500" dirty="0" err="1" smtClean="0"/>
              <a:t>tropomyosin</a:t>
            </a:r>
            <a:r>
              <a:rPr lang="en-US" sz="2500" dirty="0" smtClean="0"/>
              <a:t> complex</a:t>
            </a:r>
          </a:p>
          <a:p>
            <a:pPr algn="just">
              <a:buBlip>
                <a:blip r:embed="rId2"/>
              </a:buBlip>
            </a:pPr>
            <a:r>
              <a:rPr lang="en-US" sz="2500" dirty="0" smtClean="0"/>
              <a:t>Therefore, during relaxation the thin &amp; thick filaments are dissociated, allowing the elasticity of the muscle to return into its resting length, which pulls the Z line &amp; thin filaments back to their original positions</a:t>
            </a:r>
          </a:p>
          <a:p>
            <a:pPr>
              <a:buNone/>
            </a:pP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200"/>
          </a:xfrm>
        </p:spPr>
        <p:txBody>
          <a:bodyPr>
            <a:normAutofit fontScale="25000" lnSpcReduction="20000"/>
          </a:bodyPr>
          <a:lstStyle/>
          <a:p>
            <a:pPr algn="just">
              <a:buNone/>
            </a:pPr>
            <a:r>
              <a:rPr lang="en-US" sz="10000" b="1" dirty="0" smtClean="0"/>
              <a:t>Summary of Excitation and contraction:</a:t>
            </a:r>
            <a:r>
              <a:rPr lang="en-US" sz="10000" dirty="0" smtClean="0"/>
              <a:t> </a:t>
            </a:r>
          </a:p>
          <a:p>
            <a:pPr algn="just">
              <a:buFont typeface="Wingdings" pitchFamily="2" charset="2"/>
              <a:buChar char="§"/>
            </a:pPr>
            <a:r>
              <a:rPr lang="en-US" sz="10000" dirty="0" smtClean="0"/>
              <a:t>Nerve impulse arrives at neuromuscular junction; ACh released from synaptic vesicles &amp; diffuses across synaptic cleft to bind to receptors on muscle cell membrane</a:t>
            </a:r>
          </a:p>
          <a:p>
            <a:pPr algn="just">
              <a:buFont typeface="Wingdings" pitchFamily="2" charset="2"/>
              <a:buChar char="§"/>
            </a:pPr>
            <a:r>
              <a:rPr lang="en-US" sz="10000" dirty="0" smtClean="0"/>
              <a:t>Binding of ACh leads to initiation of membrane action potential which spreads over entire muscle cell surface membrane &amp; via T- tubules into the interior of cell</a:t>
            </a:r>
          </a:p>
          <a:p>
            <a:pPr algn="just">
              <a:buFont typeface="Wingdings" pitchFamily="2" charset="2"/>
              <a:buChar char="§"/>
            </a:pPr>
            <a:r>
              <a:rPr lang="en-US" sz="10000" dirty="0" smtClean="0"/>
              <a:t>Action potential in T- tubules membrane inhibit the Ca</a:t>
            </a:r>
            <a:r>
              <a:rPr lang="en-US" sz="10000" baseline="30000" dirty="0" smtClean="0"/>
              <a:t>++</a:t>
            </a:r>
            <a:r>
              <a:rPr lang="en-US" sz="10000" dirty="0" smtClean="0"/>
              <a:t> pump of the adjacent terminal cisterns of  </a:t>
            </a:r>
            <a:r>
              <a:rPr lang="en-US" sz="10000" dirty="0" err="1" smtClean="0"/>
              <a:t>sarcoplasmic</a:t>
            </a:r>
            <a:r>
              <a:rPr lang="en-US" sz="10000" dirty="0" smtClean="0"/>
              <a:t> reticulum; Ca</a:t>
            </a:r>
            <a:r>
              <a:rPr lang="en-US" sz="10000" baseline="30000" dirty="0" smtClean="0"/>
              <a:t>++</a:t>
            </a:r>
            <a:r>
              <a:rPr lang="en-US" sz="10000" dirty="0" smtClean="0"/>
              <a:t> rushes out of the terminal cisterns into the </a:t>
            </a:r>
            <a:r>
              <a:rPr lang="en-US" sz="10000" dirty="0" err="1" smtClean="0"/>
              <a:t>sarcoplasm</a:t>
            </a:r>
            <a:endParaRPr lang="en-US" sz="10000" dirty="0" smtClean="0"/>
          </a:p>
          <a:p>
            <a:pPr algn="just">
              <a:buFont typeface="Wingdings" pitchFamily="2" charset="2"/>
              <a:buChar char="§"/>
            </a:pPr>
            <a:r>
              <a:rPr lang="en-US" sz="10000" dirty="0" smtClean="0"/>
              <a:t>Ca</a:t>
            </a:r>
            <a:r>
              <a:rPr lang="en-US" sz="10000" baseline="30000" dirty="0" smtClean="0"/>
              <a:t>++</a:t>
            </a:r>
            <a:r>
              <a:rPr lang="en-US" sz="10000" dirty="0" smtClean="0"/>
              <a:t> binds to the </a:t>
            </a:r>
            <a:r>
              <a:rPr lang="en-US" sz="10000" dirty="0" err="1" smtClean="0"/>
              <a:t>troponin</a:t>
            </a:r>
            <a:r>
              <a:rPr lang="en-US" sz="10000" dirty="0" smtClean="0"/>
              <a:t> component of the </a:t>
            </a:r>
            <a:r>
              <a:rPr lang="en-US" sz="10000" dirty="0" err="1" smtClean="0"/>
              <a:t>troponin</a:t>
            </a:r>
            <a:r>
              <a:rPr lang="en-US" sz="10000" dirty="0" smtClean="0"/>
              <a:t> </a:t>
            </a:r>
            <a:r>
              <a:rPr lang="en-US" sz="10000" dirty="0" err="1" smtClean="0"/>
              <a:t>tropomyosin</a:t>
            </a:r>
            <a:r>
              <a:rPr lang="en-US" sz="10000" dirty="0" smtClean="0"/>
              <a:t> complex, moving the complex away from its position blocking the binding sites on the </a:t>
            </a:r>
            <a:r>
              <a:rPr lang="en-US" sz="10000" dirty="0" err="1" smtClean="0"/>
              <a:t>actin</a:t>
            </a:r>
            <a:r>
              <a:rPr lang="en-US" sz="10000" dirty="0" smtClean="0"/>
              <a:t> chains</a:t>
            </a:r>
          </a:p>
          <a:p>
            <a:pPr algn="just">
              <a:buFont typeface="Wingdings" pitchFamily="2" charset="2"/>
              <a:buChar char="§"/>
            </a:pPr>
            <a:r>
              <a:rPr lang="en-US" sz="10000" dirty="0" smtClean="0"/>
              <a:t>Myosin head (HMM) with attached ATP molecules bind to the new exposed </a:t>
            </a:r>
            <a:r>
              <a:rPr lang="en-US" sz="10000" dirty="0" err="1" smtClean="0"/>
              <a:t>actin</a:t>
            </a:r>
            <a:r>
              <a:rPr lang="en-US" sz="10000" dirty="0" smtClean="0"/>
              <a:t> chains</a:t>
            </a:r>
          </a:p>
          <a:p>
            <a:pPr algn="just">
              <a:buFont typeface="Wingdings" pitchFamily="2" charset="2"/>
              <a:buChar char="§"/>
            </a:pPr>
            <a:r>
              <a:rPr lang="en-US" sz="10000" dirty="0" smtClean="0"/>
              <a:t>The ATP molecules are hydrolyzed to yield energy which derives the change in the angle of myosin heads &amp; pulls the attached </a:t>
            </a:r>
            <a:r>
              <a:rPr lang="en-US" sz="10000" dirty="0" err="1" smtClean="0"/>
              <a:t>actin</a:t>
            </a:r>
            <a:r>
              <a:rPr lang="en-US" sz="10000" dirty="0" smtClean="0"/>
              <a:t> chain towards the middle of the </a:t>
            </a:r>
            <a:r>
              <a:rPr lang="en-US" sz="10000" dirty="0" err="1" smtClean="0"/>
              <a:t>sarcomere</a:t>
            </a:r>
            <a:endParaRPr lang="en-US" sz="10000" dirty="0" smtClean="0"/>
          </a:p>
          <a:p>
            <a:pPr>
              <a:buNone/>
            </a:pP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858000"/>
          </a:xfrm>
        </p:spPr>
        <p:txBody>
          <a:bodyPr>
            <a:normAutofit fontScale="25000" lnSpcReduction="20000"/>
          </a:bodyPr>
          <a:lstStyle/>
          <a:p>
            <a:pPr algn="just">
              <a:buFont typeface="Wingdings" pitchFamily="2" charset="2"/>
              <a:buChar char="§"/>
            </a:pPr>
            <a:r>
              <a:rPr lang="en-US" sz="10000" dirty="0" smtClean="0"/>
              <a:t>New ATP molecules bind the vacant </a:t>
            </a:r>
            <a:r>
              <a:rPr lang="en-US" sz="10000" dirty="0" err="1" smtClean="0"/>
              <a:t>ATPase</a:t>
            </a:r>
            <a:r>
              <a:rPr lang="en-US" sz="10000" dirty="0" smtClean="0"/>
              <a:t> sites on the myosin heads; the myosin heads detach from the </a:t>
            </a:r>
            <a:r>
              <a:rPr lang="en-US" sz="10000" dirty="0" err="1" smtClean="0"/>
              <a:t>actin</a:t>
            </a:r>
            <a:r>
              <a:rPr lang="en-US" sz="10000" dirty="0" smtClean="0"/>
              <a:t> chains &amp; return to their original angle &amp; are attached to new binding sites on the still exposed </a:t>
            </a:r>
            <a:r>
              <a:rPr lang="en-US" sz="10000" dirty="0" err="1" smtClean="0"/>
              <a:t>actin</a:t>
            </a:r>
            <a:r>
              <a:rPr lang="en-US" sz="10000" dirty="0" smtClean="0"/>
              <a:t> chains. (This process repeats as long as Ca</a:t>
            </a:r>
            <a:r>
              <a:rPr lang="en-US" sz="10000" baseline="30000" dirty="0" smtClean="0"/>
              <a:t>++</a:t>
            </a:r>
            <a:r>
              <a:rPr lang="en-US" sz="10000" dirty="0" smtClean="0"/>
              <a:t> is bound to the </a:t>
            </a:r>
            <a:r>
              <a:rPr lang="en-US" sz="10000" dirty="0" err="1" smtClean="0"/>
              <a:t>troponin</a:t>
            </a:r>
            <a:r>
              <a:rPr lang="en-US" sz="10000" dirty="0" smtClean="0"/>
              <a:t> </a:t>
            </a:r>
            <a:r>
              <a:rPr lang="en-US" sz="10000" dirty="0" err="1" smtClean="0"/>
              <a:t>tropomyosin</a:t>
            </a:r>
            <a:r>
              <a:rPr lang="en-US" sz="10000" dirty="0" smtClean="0"/>
              <a:t> complex</a:t>
            </a:r>
          </a:p>
          <a:p>
            <a:pPr algn="just">
              <a:buFont typeface="Wingdings" pitchFamily="2" charset="2"/>
              <a:buChar char="§"/>
            </a:pPr>
            <a:r>
              <a:rPr lang="en-US" sz="10000" dirty="0" smtClean="0"/>
              <a:t>The Ca</a:t>
            </a:r>
            <a:r>
              <a:rPr lang="en-US" sz="10000" baseline="30000" dirty="0" smtClean="0"/>
              <a:t>++</a:t>
            </a:r>
            <a:r>
              <a:rPr lang="en-US" sz="10000" dirty="0" smtClean="0"/>
              <a:t> pumps of the </a:t>
            </a:r>
            <a:r>
              <a:rPr lang="en-US" sz="10000" dirty="0" err="1" smtClean="0"/>
              <a:t>sarcoplasmic</a:t>
            </a:r>
            <a:r>
              <a:rPr lang="en-US" sz="10000" dirty="0" smtClean="0"/>
              <a:t> reticulum recover from the period of inhibition by the muscle cell membrane action potential; Ca</a:t>
            </a:r>
            <a:r>
              <a:rPr lang="en-US" sz="10000" baseline="30000" dirty="0" smtClean="0"/>
              <a:t>++</a:t>
            </a:r>
            <a:r>
              <a:rPr lang="en-US" sz="10000" dirty="0" smtClean="0"/>
              <a:t> removed from the </a:t>
            </a:r>
            <a:r>
              <a:rPr lang="en-US" sz="10000" dirty="0" err="1" smtClean="0"/>
              <a:t>troponin</a:t>
            </a:r>
            <a:r>
              <a:rPr lang="en-US" sz="10000" dirty="0" smtClean="0"/>
              <a:t> molecules &amp; pumped back into the </a:t>
            </a:r>
            <a:r>
              <a:rPr lang="en-US" sz="10000" dirty="0" err="1" smtClean="0"/>
              <a:t>sarcoplasmic</a:t>
            </a:r>
            <a:r>
              <a:rPr lang="en-US" sz="10000" dirty="0" smtClean="0"/>
              <a:t> reticulum</a:t>
            </a:r>
          </a:p>
          <a:p>
            <a:pPr algn="just">
              <a:buFont typeface="Wingdings" pitchFamily="2" charset="2"/>
              <a:buChar char="§"/>
            </a:pPr>
            <a:r>
              <a:rPr lang="en-US" sz="10000" dirty="0" smtClean="0"/>
              <a:t>The </a:t>
            </a:r>
            <a:r>
              <a:rPr lang="en-US" sz="10000" dirty="0" err="1" smtClean="0"/>
              <a:t>troponin</a:t>
            </a:r>
            <a:r>
              <a:rPr lang="en-US" sz="10000" dirty="0" smtClean="0"/>
              <a:t> </a:t>
            </a:r>
            <a:r>
              <a:rPr lang="en-US" sz="10000" dirty="0" err="1" smtClean="0"/>
              <a:t>tropomyosin</a:t>
            </a:r>
            <a:r>
              <a:rPr lang="en-US" sz="10000" dirty="0" smtClean="0"/>
              <a:t> complex resumes its blocking positions on the </a:t>
            </a:r>
            <a:r>
              <a:rPr lang="en-US" sz="10000" dirty="0" err="1" smtClean="0"/>
              <a:t>actin</a:t>
            </a:r>
            <a:r>
              <a:rPr lang="en-US" sz="10000" dirty="0" smtClean="0"/>
              <a:t> chain; further binding of myosin heads to </a:t>
            </a:r>
            <a:r>
              <a:rPr lang="en-US" sz="10000" dirty="0" err="1" smtClean="0"/>
              <a:t>actin</a:t>
            </a:r>
            <a:r>
              <a:rPr lang="en-US" sz="10000" dirty="0" smtClean="0"/>
              <a:t> chains is presented &amp; the muscle cell relaxes</a:t>
            </a:r>
          </a:p>
          <a:p>
            <a:pPr algn="just">
              <a:buNone/>
            </a:pPr>
            <a:r>
              <a:rPr lang="en-US" sz="10000" b="1" dirty="0" smtClean="0"/>
              <a:t>Effect of Temperature:</a:t>
            </a:r>
            <a:r>
              <a:rPr lang="en-US" sz="10000" dirty="0" smtClean="0"/>
              <a:t> </a:t>
            </a:r>
          </a:p>
          <a:p>
            <a:pPr algn="just">
              <a:buFont typeface="Wingdings" pitchFamily="2" charset="2"/>
              <a:buChar char="Ø"/>
            </a:pPr>
            <a:r>
              <a:rPr lang="en-US" sz="10000" dirty="0" smtClean="0"/>
              <a:t>Whenever environment temperature is much below the normal body temperature, heat production by muscles is a definite advantage</a:t>
            </a:r>
          </a:p>
          <a:p>
            <a:pPr algn="just">
              <a:buFont typeface="Wingdings" pitchFamily="2" charset="2"/>
              <a:buChar char="Ø"/>
            </a:pPr>
            <a:r>
              <a:rPr lang="en-US" sz="10000" dirty="0" smtClean="0"/>
              <a:t>When air temperature is extremely low, muscles may undergo spasmodic contractions called shivering to produce enough heat to maintain normal body temperature.</a:t>
            </a:r>
          </a:p>
          <a:p>
            <a:pPr>
              <a:buNone/>
            </a:pP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200"/>
          </a:xfrm>
        </p:spPr>
        <p:txBody>
          <a:bodyPr>
            <a:normAutofit fontScale="25000" lnSpcReduction="20000"/>
          </a:bodyPr>
          <a:lstStyle/>
          <a:p>
            <a:pPr algn="just">
              <a:buNone/>
            </a:pPr>
            <a:r>
              <a:rPr lang="en-US" sz="10000" b="1" dirty="0" smtClean="0"/>
              <a:t>Stimulus for muscle contraction:</a:t>
            </a:r>
            <a:r>
              <a:rPr lang="en-US" sz="10000" dirty="0" smtClean="0"/>
              <a:t> </a:t>
            </a:r>
          </a:p>
          <a:p>
            <a:pPr algn="just">
              <a:buBlip>
                <a:blip r:embed="rId2"/>
              </a:buBlip>
            </a:pPr>
            <a:r>
              <a:rPr lang="en-US" sz="10000" dirty="0" smtClean="0"/>
              <a:t>Due to an ↑ed permeability of membrane, an electrical action potential is produced by change in the balance of ions on the inside &amp; outside of the nerve fiber</a:t>
            </a:r>
          </a:p>
          <a:p>
            <a:pPr algn="just">
              <a:buBlip>
                <a:blip r:embed="rId2"/>
              </a:buBlip>
            </a:pPr>
            <a:r>
              <a:rPr lang="en-US" sz="10000" dirty="0" smtClean="0"/>
              <a:t>However, it does not travel beyond the nerve endings</a:t>
            </a:r>
          </a:p>
          <a:p>
            <a:pPr algn="just">
              <a:buBlip>
                <a:blip r:embed="rId2"/>
              </a:buBlip>
            </a:pPr>
            <a:r>
              <a:rPr lang="en-US" sz="10000" dirty="0" smtClean="0"/>
              <a:t>Instead the depolarization of the nerve ending releases a chemical neurotransmitter ACh from synaptic vesicles at the neuromuscular junction</a:t>
            </a:r>
          </a:p>
          <a:p>
            <a:pPr algn="just">
              <a:buBlip>
                <a:blip r:embed="rId2"/>
              </a:buBlip>
            </a:pPr>
            <a:r>
              <a:rPr lang="en-US" sz="10000" dirty="0" smtClean="0"/>
              <a:t>The released ACh crosses the cleft between the nerve ending &amp; the muscle </a:t>
            </a:r>
            <a:r>
              <a:rPr lang="en-US" sz="10000" dirty="0" err="1" smtClean="0"/>
              <a:t>fibre</a:t>
            </a:r>
            <a:r>
              <a:rPr lang="en-US" sz="10000" dirty="0" smtClean="0"/>
              <a:t> membrane to initiate a depolarization wave</a:t>
            </a:r>
          </a:p>
          <a:p>
            <a:pPr algn="just">
              <a:buBlip>
                <a:blip r:embed="rId2"/>
              </a:buBlip>
            </a:pPr>
            <a:r>
              <a:rPr lang="en-US" sz="10000" dirty="0" smtClean="0"/>
              <a:t>This excitation wave reaches the sarcotubular system &amp; initiates the contraction by subsequent release of Ca</a:t>
            </a:r>
            <a:r>
              <a:rPr lang="en-US" sz="10000" baseline="30000" dirty="0" smtClean="0"/>
              <a:t>++  </a:t>
            </a:r>
          </a:p>
          <a:p>
            <a:pPr algn="just">
              <a:buBlip>
                <a:blip r:embed="rId2"/>
              </a:buBlip>
            </a:pPr>
            <a:r>
              <a:rPr lang="en-US" sz="10000" dirty="0" smtClean="0"/>
              <a:t>The depolarization wave initiated by ACh is due to ↑ed permeability of the muscle </a:t>
            </a:r>
            <a:r>
              <a:rPr lang="en-US" sz="10000" dirty="0" err="1" smtClean="0"/>
              <a:t>fibre</a:t>
            </a:r>
            <a:r>
              <a:rPr lang="en-US" sz="10000" dirty="0" smtClean="0"/>
              <a:t> membrane to Na</a:t>
            </a:r>
            <a:r>
              <a:rPr lang="en-US" sz="10000" baseline="30000" dirty="0" smtClean="0"/>
              <a:t>+</a:t>
            </a:r>
            <a:r>
              <a:rPr lang="en-US" sz="10000" dirty="0" smtClean="0"/>
              <a:t> &amp; the wave reaches the individual myofibrils by the way of triads, which are where the longitudinal </a:t>
            </a:r>
            <a:r>
              <a:rPr lang="en-US" sz="10000" dirty="0" err="1" smtClean="0"/>
              <a:t>sarcoplasmic</a:t>
            </a:r>
            <a:r>
              <a:rPr lang="en-US" sz="10000" dirty="0" smtClean="0"/>
              <a:t> reticulum lies in juxtaposition with the T tubules that pass all the way though a muscle fiber at the junction of the A &amp; I bands</a:t>
            </a:r>
          </a:p>
          <a:p>
            <a:pPr>
              <a:buNone/>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200"/>
          </a:xfrm>
        </p:spPr>
        <p:txBody>
          <a:bodyPr>
            <a:normAutofit fontScale="62500" lnSpcReduction="20000"/>
          </a:bodyPr>
          <a:lstStyle/>
          <a:p>
            <a:pPr algn="just">
              <a:buBlip>
                <a:blip r:embed="rId2"/>
              </a:buBlip>
            </a:pPr>
            <a:r>
              <a:rPr lang="en-US" sz="4000" dirty="0" smtClean="0"/>
              <a:t>The T- tubules may pass through the Z line in some species</a:t>
            </a:r>
          </a:p>
          <a:p>
            <a:pPr algn="just">
              <a:buBlip>
                <a:blip r:embed="rId2"/>
              </a:buBlip>
            </a:pPr>
            <a:r>
              <a:rPr lang="en-US" sz="4000" dirty="0" smtClean="0"/>
              <a:t>The </a:t>
            </a:r>
            <a:r>
              <a:rPr lang="en-US" sz="4000" dirty="0" err="1" smtClean="0"/>
              <a:t>sarcoplasmic</a:t>
            </a:r>
            <a:r>
              <a:rPr lang="en-US" sz="4000" dirty="0" smtClean="0"/>
              <a:t> reticulum is the longitudinal tubular network within the fiber contains Ca</a:t>
            </a:r>
            <a:r>
              <a:rPr lang="en-US" sz="4000" baseline="30000" dirty="0" smtClean="0"/>
              <a:t>++</a:t>
            </a:r>
            <a:r>
              <a:rPr lang="en-US" sz="4000" dirty="0" smtClean="0"/>
              <a:t> stores which are released when the membrane depolarization is spread throughout the fiber preceding contraction of the whole muscle fiber</a:t>
            </a:r>
          </a:p>
          <a:p>
            <a:pPr algn="just">
              <a:buBlip>
                <a:blip r:embed="rId2"/>
              </a:buBlip>
            </a:pPr>
            <a:r>
              <a:rPr lang="en-US" sz="4000" dirty="0" smtClean="0"/>
              <a:t>Ach initiates the impulse for muscle contraction &amp; are inactivated by an enzyme called </a:t>
            </a:r>
            <a:r>
              <a:rPr lang="en-US" sz="4000" dirty="0" err="1" smtClean="0"/>
              <a:t>actelycholinesterase</a:t>
            </a:r>
            <a:endParaRPr lang="en-US" sz="4000" dirty="0" smtClean="0"/>
          </a:p>
          <a:p>
            <a:pPr algn="just">
              <a:buBlip>
                <a:blip r:embed="rId2"/>
              </a:buBlip>
            </a:pPr>
            <a:r>
              <a:rPr lang="en-US" sz="4000" dirty="0" err="1" smtClean="0"/>
              <a:t>Acetylcholinesterase</a:t>
            </a:r>
            <a:r>
              <a:rPr lang="en-US" sz="4000" dirty="0" smtClean="0"/>
              <a:t> in turn is irreversibly inhibited by certain </a:t>
            </a:r>
            <a:r>
              <a:rPr lang="en-US" sz="4000" dirty="0" smtClean="0"/>
              <a:t>alkyl-phosphates </a:t>
            </a:r>
            <a:r>
              <a:rPr lang="en-US" sz="4000" dirty="0" smtClean="0"/>
              <a:t>(</a:t>
            </a:r>
            <a:r>
              <a:rPr lang="en-US" sz="4000" dirty="0" err="1" smtClean="0"/>
              <a:t>insectisides</a:t>
            </a:r>
            <a:r>
              <a:rPr lang="en-US" sz="4000" dirty="0" smtClean="0"/>
              <a:t>) such as </a:t>
            </a:r>
            <a:r>
              <a:rPr lang="en-US" sz="4000" dirty="0" err="1" smtClean="0"/>
              <a:t>malathion</a:t>
            </a:r>
            <a:r>
              <a:rPr lang="en-US" sz="4000" dirty="0" smtClean="0"/>
              <a:t>, parathion, </a:t>
            </a:r>
            <a:r>
              <a:rPr lang="en-US" sz="4000" dirty="0" err="1" smtClean="0"/>
              <a:t>diazinon</a:t>
            </a:r>
            <a:r>
              <a:rPr lang="en-US" sz="4000" dirty="0" smtClean="0"/>
              <a:t>, </a:t>
            </a:r>
            <a:r>
              <a:rPr lang="en-US" sz="4000" dirty="0" err="1" smtClean="0"/>
              <a:t>thymen</a:t>
            </a:r>
            <a:r>
              <a:rPr lang="en-US" sz="4000" dirty="0" smtClean="0"/>
              <a:t> etc</a:t>
            </a:r>
          </a:p>
          <a:p>
            <a:pPr algn="just">
              <a:buBlip>
                <a:blip r:embed="rId2"/>
              </a:buBlip>
            </a:pPr>
            <a:r>
              <a:rPr lang="en-US" sz="4000" dirty="0" smtClean="0"/>
              <a:t>When use any of the organic phosphates is improperly tends to </a:t>
            </a:r>
            <a:r>
              <a:rPr lang="en-US" sz="4000" dirty="0" smtClean="0"/>
              <a:t>extremely </a:t>
            </a:r>
            <a:r>
              <a:rPr lang="en-US" sz="4000" dirty="0" smtClean="0"/>
              <a:t>dangerous</a:t>
            </a:r>
          </a:p>
          <a:p>
            <a:pPr algn="just">
              <a:buBlip>
                <a:blip r:embed="rId2"/>
              </a:buBlip>
            </a:pPr>
            <a:r>
              <a:rPr lang="en-US" sz="4000" dirty="0" smtClean="0"/>
              <a:t>Some of the symptoms like constriction of the pupil of the eye, Cramps, vomiting, diarrhea &amp; weakness</a:t>
            </a:r>
          </a:p>
          <a:p>
            <a:pPr algn="just">
              <a:buBlip>
                <a:blip r:embed="rId2"/>
              </a:buBlip>
            </a:pPr>
            <a:r>
              <a:rPr lang="en-US" sz="4000" dirty="0" smtClean="0"/>
              <a:t>The organophosphates are </a:t>
            </a:r>
            <a:r>
              <a:rPr lang="en-US" sz="4000" dirty="0" smtClean="0"/>
              <a:t>anti-</a:t>
            </a:r>
            <a:r>
              <a:rPr lang="en-US" sz="4000" dirty="0" err="1" smtClean="0"/>
              <a:t>cholinesterases</a:t>
            </a:r>
            <a:r>
              <a:rPr lang="en-US" sz="4000" dirty="0" smtClean="0"/>
              <a:t> </a:t>
            </a:r>
            <a:r>
              <a:rPr lang="en-US" sz="4000" dirty="0" smtClean="0"/>
              <a:t>and they inhibit the action of muscular spasm &amp; asphyxiation</a:t>
            </a:r>
          </a:p>
          <a:p>
            <a:pPr algn="just">
              <a:buBlip>
                <a:blip r:embed="rId2"/>
              </a:buBlip>
            </a:pPr>
            <a:r>
              <a:rPr lang="en-US" sz="4000" dirty="0" err="1" smtClean="0"/>
              <a:t>Neastigmine</a:t>
            </a:r>
            <a:r>
              <a:rPr lang="en-US" sz="4000" dirty="0" smtClean="0"/>
              <a:t> &amp; </a:t>
            </a:r>
            <a:r>
              <a:rPr lang="en-US" sz="4000" dirty="0" err="1" smtClean="0"/>
              <a:t>physotigmins</a:t>
            </a:r>
            <a:r>
              <a:rPr lang="en-US" sz="4000" dirty="0" smtClean="0"/>
              <a:t> </a:t>
            </a:r>
            <a:r>
              <a:rPr lang="en-US" sz="4000" dirty="0" smtClean="0"/>
              <a:t>are commonly used as </a:t>
            </a:r>
            <a:r>
              <a:rPr lang="en-US" sz="4000" dirty="0" smtClean="0"/>
              <a:t>anti-cholinesterase </a:t>
            </a:r>
            <a:r>
              <a:rPr lang="en-US" sz="4000" dirty="0" smtClean="0"/>
              <a:t>drugs</a:t>
            </a:r>
          </a:p>
          <a:p>
            <a:pPr>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200"/>
          </a:xfrm>
        </p:spPr>
        <p:txBody>
          <a:bodyPr>
            <a:normAutofit fontScale="92500" lnSpcReduction="20000"/>
          </a:bodyPr>
          <a:lstStyle/>
          <a:p>
            <a:pPr algn="just">
              <a:buNone/>
            </a:pPr>
            <a:r>
              <a:rPr lang="en-US" sz="2700" b="1" dirty="0" smtClean="0"/>
              <a:t>Types of muscle tissue: </a:t>
            </a:r>
          </a:p>
          <a:p>
            <a:pPr algn="just">
              <a:buBlip>
                <a:blip r:embed="rId2"/>
              </a:buBlip>
            </a:pPr>
            <a:r>
              <a:rPr lang="en-US" sz="2700" dirty="0" smtClean="0"/>
              <a:t>There are 3 types of muscle tissue found in an animal body</a:t>
            </a:r>
          </a:p>
          <a:p>
            <a:pPr algn="just">
              <a:buBlip>
                <a:blip r:embed="rId2"/>
              </a:buBlip>
            </a:pPr>
            <a:r>
              <a:rPr lang="en-US" sz="2700" dirty="0" smtClean="0"/>
              <a:t>However, they are the Biological motors that convert chemical energy into mechanical &amp; translate the signals from the CNS into movements.</a:t>
            </a:r>
          </a:p>
          <a:p>
            <a:pPr algn="just">
              <a:buNone/>
            </a:pPr>
            <a:r>
              <a:rPr lang="en-US" sz="2700" b="1" dirty="0" smtClean="0"/>
              <a:t>Smooth muscle (involuntary or striated) – </a:t>
            </a:r>
          </a:p>
          <a:p>
            <a:pPr algn="just">
              <a:buBlip>
                <a:blip r:embed="rId3"/>
              </a:buBlip>
            </a:pPr>
            <a:r>
              <a:rPr lang="en-US" sz="2700" dirty="0" smtClean="0"/>
              <a:t>These muscle cells have no visible striations with a microscope &amp; found in systems of the body that are automatic in their function</a:t>
            </a:r>
          </a:p>
          <a:p>
            <a:pPr algn="just">
              <a:buBlip>
                <a:blip r:embed="rId3"/>
              </a:buBlip>
            </a:pPr>
            <a:r>
              <a:rPr lang="en-US" sz="2700" dirty="0" smtClean="0"/>
              <a:t>Thus, smooth muscles are major components of the digestive &amp; </a:t>
            </a:r>
            <a:r>
              <a:rPr lang="en-US" sz="2700" dirty="0" err="1" smtClean="0"/>
              <a:t>uro</a:t>
            </a:r>
            <a:r>
              <a:rPr lang="en-US" sz="2700" dirty="0" smtClean="0"/>
              <a:t>-genital </a:t>
            </a:r>
            <a:r>
              <a:rPr lang="en-US" sz="2700" dirty="0" smtClean="0"/>
              <a:t>systems as well as of most blood vessels &amp; respiratory system </a:t>
            </a:r>
          </a:p>
          <a:p>
            <a:pPr algn="just">
              <a:buNone/>
            </a:pPr>
            <a:r>
              <a:rPr lang="en-US" sz="2700" b="1" dirty="0" smtClean="0"/>
              <a:t>Contraction of smooth muscle-</a:t>
            </a:r>
            <a:r>
              <a:rPr lang="en-US" sz="2700" dirty="0" smtClean="0"/>
              <a:t> </a:t>
            </a:r>
          </a:p>
          <a:p>
            <a:pPr algn="just">
              <a:buBlip>
                <a:blip r:embed="rId4"/>
              </a:buBlip>
            </a:pPr>
            <a:r>
              <a:rPr lang="en-US" sz="2700" dirty="0" smtClean="0"/>
              <a:t>It is an intrinsic property of the </a:t>
            </a:r>
            <a:r>
              <a:rPr lang="en-US" sz="2700" dirty="0" err="1" smtClean="0"/>
              <a:t>fibres</a:t>
            </a:r>
            <a:r>
              <a:rPr lang="en-US" sz="2700" dirty="0" smtClean="0"/>
              <a:t> themselves</a:t>
            </a:r>
          </a:p>
          <a:p>
            <a:pPr algn="just">
              <a:buBlip>
                <a:blip r:embed="rId4"/>
              </a:buBlip>
            </a:pPr>
            <a:r>
              <a:rPr lang="en-US" sz="2700" dirty="0" smtClean="0"/>
              <a:t>The contraction does not generally require stimulation by a nerve</a:t>
            </a:r>
          </a:p>
          <a:p>
            <a:pPr algn="just">
              <a:buBlip>
                <a:blip r:embed="rId4"/>
              </a:buBlip>
            </a:pPr>
            <a:r>
              <a:rPr lang="en-US" sz="2700" dirty="0" smtClean="0"/>
              <a:t>The contractile activity is regulated by ANS which may be influenced by certain drugs</a:t>
            </a:r>
          </a:p>
          <a:p>
            <a:pPr algn="just">
              <a:buNone/>
            </a:pPr>
            <a:endParaRPr lang="en-US" sz="25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705600"/>
          </a:xfrm>
        </p:spPr>
        <p:txBody>
          <a:bodyPr>
            <a:normAutofit fontScale="25000" lnSpcReduction="20000"/>
          </a:bodyPr>
          <a:lstStyle/>
          <a:p>
            <a:pPr algn="just">
              <a:buBlip>
                <a:blip r:embed="rId2"/>
              </a:buBlip>
            </a:pPr>
            <a:r>
              <a:rPr lang="en-US" sz="10000" dirty="0" smtClean="0"/>
              <a:t>Another group of drugs that affects the neuromuscular junction are the </a:t>
            </a:r>
            <a:r>
              <a:rPr lang="en-US" sz="10000" dirty="0" err="1" smtClean="0"/>
              <a:t>curariform</a:t>
            </a:r>
            <a:r>
              <a:rPr lang="en-US" sz="10000" dirty="0" smtClean="0"/>
              <a:t> drugs</a:t>
            </a:r>
          </a:p>
          <a:p>
            <a:pPr algn="just">
              <a:buBlip>
                <a:blip r:embed="rId2"/>
              </a:buBlip>
            </a:pPr>
            <a:r>
              <a:rPr lang="en-US" sz="10000" dirty="0" smtClean="0"/>
              <a:t>These drugs act like curare which is the deadly poison that South Americans </a:t>
            </a:r>
            <a:r>
              <a:rPr lang="en-US" sz="10000" dirty="0" err="1" smtClean="0"/>
              <a:t>Indianas</a:t>
            </a:r>
            <a:r>
              <a:rPr lang="en-US" sz="10000" dirty="0" smtClean="0"/>
              <a:t> use on their arrowheads</a:t>
            </a:r>
          </a:p>
          <a:p>
            <a:pPr algn="just">
              <a:buBlip>
                <a:blip r:embed="rId2"/>
              </a:buBlip>
            </a:pPr>
            <a:r>
              <a:rPr lang="en-US" sz="10000" dirty="0" smtClean="0"/>
              <a:t>It binds to the </a:t>
            </a:r>
            <a:r>
              <a:rPr lang="en-US" sz="10000" dirty="0" smtClean="0"/>
              <a:t>post-</a:t>
            </a:r>
            <a:r>
              <a:rPr lang="en-US" sz="10000" dirty="0" err="1" smtClean="0"/>
              <a:t>junctional</a:t>
            </a:r>
            <a:r>
              <a:rPr lang="en-US" sz="10000" dirty="0" smtClean="0"/>
              <a:t> </a:t>
            </a:r>
            <a:r>
              <a:rPr lang="en-US" sz="10000" dirty="0" smtClean="0"/>
              <a:t>membrane so that Ach cannot act on it to produce an end plate potential (EPP)</a:t>
            </a:r>
          </a:p>
          <a:p>
            <a:pPr algn="just">
              <a:buBlip>
                <a:blip r:embed="rId2"/>
              </a:buBlip>
            </a:pPr>
            <a:r>
              <a:rPr lang="en-US" sz="10000" dirty="0" smtClean="0"/>
              <a:t>Also curare is not destroy by </a:t>
            </a:r>
            <a:r>
              <a:rPr lang="en-US" sz="10000" dirty="0" err="1" smtClean="0"/>
              <a:t>acetylcholinesterase</a:t>
            </a:r>
            <a:r>
              <a:rPr lang="en-US" sz="10000" dirty="0" smtClean="0"/>
              <a:t> (</a:t>
            </a:r>
            <a:r>
              <a:rPr lang="en-US" sz="10000" dirty="0" err="1" smtClean="0"/>
              <a:t>AchE</a:t>
            </a:r>
            <a:r>
              <a:rPr lang="en-US" sz="10000" dirty="0" smtClean="0"/>
              <a:t>); muscle contraction cannot be produced because of action potential is not elicited</a:t>
            </a:r>
          </a:p>
          <a:p>
            <a:pPr algn="just">
              <a:buBlip>
                <a:blip r:embed="rId2"/>
              </a:buBlip>
            </a:pPr>
            <a:r>
              <a:rPr lang="en-US" sz="10000" dirty="0" smtClean="0"/>
              <a:t>Death can result from asphyxiation because the muscles needed for breathing are </a:t>
            </a:r>
            <a:r>
              <a:rPr lang="en-US" sz="10000" dirty="0" smtClean="0"/>
              <a:t>unable </a:t>
            </a:r>
            <a:r>
              <a:rPr lang="en-US" sz="10000" dirty="0" smtClean="0"/>
              <a:t>to contract</a:t>
            </a:r>
          </a:p>
          <a:p>
            <a:pPr algn="just">
              <a:buBlip>
                <a:blip r:embed="rId2"/>
              </a:buBlip>
            </a:pPr>
            <a:r>
              <a:rPr lang="en-US" sz="10000" dirty="0" err="1" smtClean="0"/>
              <a:t>Gallamine</a:t>
            </a:r>
            <a:r>
              <a:rPr lang="en-US" sz="10000" dirty="0" smtClean="0"/>
              <a:t> will do this in varying degree depending on the concentration</a:t>
            </a:r>
          </a:p>
          <a:p>
            <a:pPr algn="just">
              <a:buBlip>
                <a:blip r:embed="rId2"/>
              </a:buBlip>
            </a:pPr>
            <a:r>
              <a:rPr lang="en-US" sz="10000" dirty="0" smtClean="0"/>
              <a:t>Another group of drugs block the release of ACh from the nerve terminal is </a:t>
            </a:r>
            <a:r>
              <a:rPr lang="en-US" sz="10000" dirty="0" err="1" smtClean="0"/>
              <a:t>botulins</a:t>
            </a:r>
            <a:r>
              <a:rPr lang="en-US" sz="10000" dirty="0" smtClean="0"/>
              <a:t> toxin causes food poisoning as deadly</a:t>
            </a:r>
          </a:p>
          <a:p>
            <a:pPr algn="just">
              <a:buBlip>
                <a:blip r:embed="rId2"/>
              </a:buBlip>
            </a:pPr>
            <a:r>
              <a:rPr lang="en-US" sz="10000" dirty="0" smtClean="0"/>
              <a:t>Flaccid paralysis results because Ach is blocked &amp; no action potentials can be produced for muscle contraction. This condition gives rise to the term “limber neck” for poisoning with </a:t>
            </a:r>
            <a:r>
              <a:rPr lang="en-US" sz="10000" dirty="0" err="1" smtClean="0"/>
              <a:t>botulinus</a:t>
            </a:r>
            <a:r>
              <a:rPr lang="en-US" sz="10000" dirty="0" smtClean="0"/>
              <a:t> toxin</a:t>
            </a:r>
          </a:p>
          <a:p>
            <a:pPr>
              <a:buNone/>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pictures of stimulus for muscle cells à¤¸à¤¾à¤ à¥ à¤à¤®à¥à¤ à¤ªà¤°à¤¿à¤£à¤¾à¤®"/>
          <p:cNvPicPr>
            <a:picLocks noChangeAspect="1" noChangeArrowheads="1"/>
          </p:cNvPicPr>
          <p:nvPr/>
        </p:nvPicPr>
        <p:blipFill>
          <a:blip r:embed="rId2"/>
          <a:srcRect/>
          <a:stretch>
            <a:fillRect/>
          </a:stretch>
        </p:blipFill>
        <p:spPr bwMode="auto">
          <a:xfrm>
            <a:off x="-38100" y="0"/>
            <a:ext cx="9182100" cy="7534276"/>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200"/>
          </a:xfrm>
        </p:spPr>
        <p:txBody>
          <a:bodyPr>
            <a:normAutofit lnSpcReduction="10000"/>
          </a:bodyPr>
          <a:lstStyle/>
          <a:p>
            <a:pPr algn="just">
              <a:buNone/>
            </a:pPr>
            <a:r>
              <a:rPr lang="en-US" sz="2500" b="1" dirty="0" smtClean="0"/>
              <a:t>Isometric versus Isotonic Contraction:</a:t>
            </a:r>
            <a:r>
              <a:rPr lang="en-US" sz="2500" dirty="0" smtClean="0"/>
              <a:t> </a:t>
            </a:r>
          </a:p>
          <a:p>
            <a:pPr algn="just">
              <a:buNone/>
            </a:pPr>
            <a:r>
              <a:rPr lang="en-US" sz="2500" dirty="0" smtClean="0"/>
              <a:t>		Contraction is said to be isometric when muscle does not shortens during contraction &amp; isotonic when it shortens but the tension on the muscle remains constant</a:t>
            </a:r>
          </a:p>
          <a:p>
            <a:pPr algn="just">
              <a:buNone/>
            </a:pPr>
            <a:r>
              <a:rPr lang="en-US" sz="2500" b="1" dirty="0" smtClean="0"/>
              <a:t>Difference both isometric &amp; isotonic contraction:</a:t>
            </a:r>
            <a:endParaRPr lang="en-US" sz="2500" dirty="0" smtClean="0"/>
          </a:p>
          <a:p>
            <a:pPr algn="just">
              <a:buFont typeface="Wingdings" pitchFamily="2" charset="2"/>
              <a:buChar char="Ø"/>
            </a:pPr>
            <a:r>
              <a:rPr lang="en-US" sz="2500" dirty="0" smtClean="0"/>
              <a:t>Isometric contraction does not require slidling of myofibrils among each other</a:t>
            </a:r>
          </a:p>
          <a:p>
            <a:pPr algn="just">
              <a:buFont typeface="Wingdings" pitchFamily="2" charset="2"/>
              <a:buChar char="Ø"/>
            </a:pPr>
            <a:r>
              <a:rPr lang="en-US" sz="2500" dirty="0" smtClean="0"/>
              <a:t>Isotonic contraction, a load is moved which involves the phenomenon of inertia. Therefore, an isotonic contraction is likely to last considerably longer than an isometric contraction of the same muscle</a:t>
            </a:r>
          </a:p>
          <a:p>
            <a:pPr algn="just">
              <a:buFont typeface="Wingdings" pitchFamily="2" charset="2"/>
              <a:buChar char="Ø"/>
            </a:pPr>
            <a:r>
              <a:rPr lang="en-US" sz="2500" dirty="0" smtClean="0"/>
              <a:t>Muscles can contract both </a:t>
            </a:r>
            <a:r>
              <a:rPr lang="en-US" sz="2500" dirty="0" smtClean="0"/>
              <a:t>isometric &amp; isotonic, </a:t>
            </a:r>
            <a:r>
              <a:rPr lang="en-US" sz="2500" dirty="0" smtClean="0"/>
              <a:t>but most contract are actually a mixed of the two</a:t>
            </a:r>
          </a:p>
          <a:p>
            <a:pPr algn="just">
              <a:buFont typeface="Wingdings" pitchFamily="2" charset="2"/>
              <a:buChar char="Ø"/>
            </a:pPr>
            <a:r>
              <a:rPr lang="en-US" sz="2500" dirty="0" smtClean="0"/>
              <a:t>When a person stand, he tenses his quadriceps to tighten the knee joints &amp; to keep the legs stiff- </a:t>
            </a:r>
            <a:r>
              <a:rPr lang="en-US" sz="2500" b="1" dirty="0" smtClean="0"/>
              <a:t>Isometric condition</a:t>
            </a:r>
          </a:p>
          <a:p>
            <a:pPr algn="just">
              <a:buFont typeface="Wingdings" pitchFamily="2" charset="2"/>
              <a:buChar char="Ø"/>
            </a:pPr>
            <a:r>
              <a:rPr lang="en-US" sz="2500" dirty="0" smtClean="0"/>
              <a:t>When a person lifts a weight using his biceps- </a:t>
            </a:r>
            <a:r>
              <a:rPr lang="en-US" sz="2500" b="1" dirty="0" smtClean="0"/>
              <a:t>Isotonic condition</a:t>
            </a:r>
          </a:p>
          <a:p>
            <a:pPr>
              <a:buNone/>
            </a:pP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pictures of isotonic and isometric contraction à¤¸à¤¾à¤ à¥ à¤à¤®à¥à¤ à¤ªà¤°à¤¿à¤£à¤¾à¤®"/>
          <p:cNvPicPr>
            <a:picLocks noChangeAspect="1" noChangeArrowheads="1"/>
          </p:cNvPicPr>
          <p:nvPr/>
        </p:nvPicPr>
        <p:blipFill>
          <a:blip r:embed="rId2"/>
          <a:srcRect/>
          <a:stretch>
            <a:fillRect/>
          </a:stretch>
        </p:blipFill>
        <p:spPr bwMode="auto">
          <a:xfrm>
            <a:off x="0" y="0"/>
            <a:ext cx="9144000" cy="3409951"/>
          </a:xfrm>
          <a:prstGeom prst="rect">
            <a:avLst/>
          </a:prstGeom>
          <a:noFill/>
        </p:spPr>
      </p:pic>
      <p:sp>
        <p:nvSpPr>
          <p:cNvPr id="69636" name="AutoShape 4" descr="pictures of eccentric and concentric contraction à¤¸à¤¾à¤ à¥ à¤à¤®à¥à¤ à¤ªà¤°à¤¿à¤£à¤¾à¤®"/>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9638" name="AutoShape 6" descr="pictures of eccentric and concentric contraction à¤¸à¤¾à¤ à¥ à¤à¤®à¥à¤ à¤ªà¤°à¤¿à¤£à¤¾à¤®"/>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Content Placeholder 4" descr="eccentric-vs-concentric.jpg"/>
          <p:cNvPicPr>
            <a:picLocks noGrp="1" noChangeAspect="1"/>
          </p:cNvPicPr>
          <p:nvPr>
            <p:ph idx="1"/>
          </p:nvPr>
        </p:nvPicPr>
        <p:blipFill>
          <a:blip r:embed="rId3"/>
          <a:stretch>
            <a:fillRect/>
          </a:stretch>
        </p:blipFill>
        <p:spPr>
          <a:xfrm>
            <a:off x="0" y="3352800"/>
            <a:ext cx="9144000" cy="3505200"/>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200"/>
          </a:xfrm>
        </p:spPr>
        <p:txBody>
          <a:bodyPr>
            <a:normAutofit lnSpcReduction="10000"/>
          </a:bodyPr>
          <a:lstStyle/>
          <a:p>
            <a:pPr algn="just">
              <a:buFont typeface="Wingdings" pitchFamily="2" charset="2"/>
              <a:buChar char="Ø"/>
            </a:pPr>
            <a:r>
              <a:rPr lang="en-US" sz="2500" dirty="0" smtClean="0"/>
              <a:t>Contractions of leg muscles during running are a mixture of both to keep the limb stiff when the legs hit the ground &amp; isotonic mainly to move the limb</a:t>
            </a:r>
          </a:p>
          <a:p>
            <a:pPr algn="just">
              <a:buNone/>
            </a:pPr>
            <a:r>
              <a:rPr lang="en-US" sz="2500" b="1" dirty="0" smtClean="0"/>
              <a:t>All or None law: </a:t>
            </a:r>
            <a:r>
              <a:rPr lang="en-US" sz="2500" dirty="0" smtClean="0"/>
              <a:t>It states that when a muscle </a:t>
            </a:r>
            <a:r>
              <a:rPr lang="en-US" sz="2500" dirty="0" err="1" smtClean="0"/>
              <a:t>fibre</a:t>
            </a:r>
            <a:r>
              <a:rPr lang="en-US" sz="2500" dirty="0" smtClean="0"/>
              <a:t> is contract, the whole </a:t>
            </a:r>
            <a:r>
              <a:rPr lang="en-US" sz="2500" dirty="0" err="1" smtClean="0"/>
              <a:t>fibre</a:t>
            </a:r>
            <a:r>
              <a:rPr lang="en-US" sz="2500" dirty="0" smtClean="0"/>
              <a:t> contracts &amp; it will contract to the maximum of its ability under the particular condition or it will not contract at all</a:t>
            </a:r>
          </a:p>
          <a:p>
            <a:pPr algn="just">
              <a:buFont typeface="Wingdings" pitchFamily="2" charset="2"/>
              <a:buChar char="v"/>
            </a:pPr>
            <a:r>
              <a:rPr lang="en-US" sz="2500" dirty="0" smtClean="0"/>
              <a:t>A stimulus to a muscle </a:t>
            </a:r>
            <a:r>
              <a:rPr lang="en-US" sz="2500" dirty="0" err="1" smtClean="0"/>
              <a:t>fibre</a:t>
            </a:r>
            <a:r>
              <a:rPr lang="en-US" sz="2500" dirty="0" smtClean="0"/>
              <a:t> either causes an action potential to travel ones the entire </a:t>
            </a:r>
            <a:r>
              <a:rPr lang="en-US" sz="2500" dirty="0" err="1" smtClean="0"/>
              <a:t>fibre</a:t>
            </a:r>
            <a:r>
              <a:rPr lang="en-US" sz="2500" dirty="0" smtClean="0"/>
              <a:t> causing contraction or it fails to stimulate the muscle </a:t>
            </a:r>
            <a:r>
              <a:rPr lang="en-US" sz="2500" dirty="0" err="1" smtClean="0"/>
              <a:t>fibre</a:t>
            </a:r>
            <a:r>
              <a:rPr lang="en-US" sz="2500" dirty="0" smtClean="0"/>
              <a:t> at all</a:t>
            </a:r>
          </a:p>
          <a:p>
            <a:pPr algn="just">
              <a:buFont typeface="Wingdings" pitchFamily="2" charset="2"/>
              <a:buChar char="v"/>
            </a:pPr>
            <a:r>
              <a:rPr lang="en-US" sz="2500" dirty="0" smtClean="0"/>
              <a:t>It applies to a single muscle </a:t>
            </a:r>
            <a:r>
              <a:rPr lang="en-US" sz="2500" dirty="0" err="1" smtClean="0"/>
              <a:t>fibre</a:t>
            </a:r>
            <a:r>
              <a:rPr lang="en-US" sz="2500" dirty="0" smtClean="0"/>
              <a:t> or motor unit </a:t>
            </a:r>
          </a:p>
          <a:p>
            <a:pPr algn="just">
              <a:buFont typeface="Wingdings" pitchFamily="2" charset="2"/>
              <a:buChar char="v"/>
            </a:pPr>
            <a:r>
              <a:rPr lang="en-US" sz="2500" dirty="0" smtClean="0"/>
              <a:t>It doesn`t state that a muscle </a:t>
            </a:r>
            <a:r>
              <a:rPr lang="en-US" sz="2500" dirty="0" err="1" smtClean="0"/>
              <a:t>fibre</a:t>
            </a:r>
            <a:r>
              <a:rPr lang="en-US" sz="2500" dirty="0" smtClean="0"/>
              <a:t> will always contract to its maximum</a:t>
            </a:r>
          </a:p>
          <a:p>
            <a:pPr algn="just">
              <a:buFont typeface="Wingdings" pitchFamily="2" charset="2"/>
              <a:buChar char="v"/>
            </a:pPr>
            <a:r>
              <a:rPr lang="en-US" sz="2500" dirty="0" smtClean="0"/>
              <a:t>However has a direct relationship to the strength of the contraction because the larger the stimulus the more motor units are caused to contract</a:t>
            </a:r>
            <a:endParaRPr lang="en-US" sz="25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200"/>
          </a:xfrm>
        </p:spPr>
        <p:txBody>
          <a:bodyPr>
            <a:noAutofit/>
          </a:bodyPr>
          <a:lstStyle/>
          <a:p>
            <a:pPr algn="just">
              <a:buNone/>
            </a:pPr>
            <a:r>
              <a:rPr lang="en-US" sz="2500" b="1" dirty="0" smtClean="0"/>
              <a:t>Muscle twitch- </a:t>
            </a:r>
            <a:r>
              <a:rPr lang="en-US" sz="2500" dirty="0" smtClean="0"/>
              <a:t>It is a single brief response of a single motor unit &amp; so twitch is the smallest quantum of contraction possible. It has 3 phases</a:t>
            </a:r>
          </a:p>
          <a:p>
            <a:pPr algn="just">
              <a:buFont typeface="Courier New" pitchFamily="49" charset="0"/>
              <a:buChar char="o"/>
            </a:pPr>
            <a:r>
              <a:rPr lang="en-US" sz="2500" dirty="0" smtClean="0"/>
              <a:t>A latent period- between the application of the stimulus &amp; the beginning of the muscle</a:t>
            </a:r>
          </a:p>
          <a:p>
            <a:pPr algn="just">
              <a:buFont typeface="Courier New" pitchFamily="49" charset="0"/>
              <a:buChar char="o"/>
            </a:pPr>
            <a:r>
              <a:rPr lang="en-US" sz="2500" dirty="0" smtClean="0"/>
              <a:t>A period of contraction- during which the muscles shortens</a:t>
            </a:r>
          </a:p>
          <a:p>
            <a:pPr algn="just">
              <a:buFont typeface="Courier New" pitchFamily="49" charset="0"/>
              <a:buChar char="o"/>
            </a:pPr>
            <a:r>
              <a:rPr lang="en-US" sz="2500" dirty="0" smtClean="0"/>
              <a:t>A period of relaxation</a:t>
            </a:r>
          </a:p>
          <a:p>
            <a:pPr algn="just">
              <a:buNone/>
            </a:pPr>
            <a:r>
              <a:rPr lang="en-US" sz="2500" b="1" dirty="0" smtClean="0"/>
              <a:t>Physiological properties of muscles: </a:t>
            </a:r>
            <a:r>
              <a:rPr lang="en-US" sz="2500" dirty="0" smtClean="0"/>
              <a:t>The primary function of muscle is to contract; develop tension &amp; shortens (relaxation)</a:t>
            </a:r>
          </a:p>
          <a:p>
            <a:pPr algn="just">
              <a:buBlip>
                <a:blip r:embed="rId2"/>
              </a:buBlip>
            </a:pPr>
            <a:r>
              <a:rPr lang="en-US" sz="2500" b="1" dirty="0" smtClean="0"/>
              <a:t>Concentric contraction- </a:t>
            </a:r>
            <a:r>
              <a:rPr lang="en-US" sz="2500" dirty="0" smtClean="0"/>
              <a:t>It is the usual form of contraction in which the muscle moves a bone or segment by shortening. Flexion of elbow by contraction of the biceps </a:t>
            </a:r>
            <a:r>
              <a:rPr lang="en-US" sz="2500" dirty="0" err="1" smtClean="0"/>
              <a:t>brachii</a:t>
            </a:r>
            <a:endParaRPr lang="en-US" sz="2500"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200"/>
          </a:xfrm>
        </p:spPr>
        <p:txBody>
          <a:bodyPr>
            <a:noAutofit/>
          </a:bodyPr>
          <a:lstStyle/>
          <a:p>
            <a:pPr algn="just">
              <a:buBlip>
                <a:blip r:embed="rId2"/>
              </a:buBlip>
            </a:pPr>
            <a:r>
              <a:rPr lang="en-US" sz="2500" b="1" dirty="0" smtClean="0"/>
              <a:t>Isometric contraction- </a:t>
            </a:r>
            <a:r>
              <a:rPr lang="en-US" sz="2500" dirty="0" smtClean="0"/>
              <a:t>It occurs naturally whenever a limb or portion of the body is held stationary against equal resistance as gravity. To hold the head up in a fixed position, the dorsal neck muscle must contract </a:t>
            </a:r>
            <a:r>
              <a:rPr lang="en-US" sz="2500" dirty="0" smtClean="0"/>
              <a:t>isometric</a:t>
            </a:r>
            <a:endParaRPr lang="en-US" sz="2500" dirty="0" smtClean="0"/>
          </a:p>
          <a:p>
            <a:pPr algn="just">
              <a:buBlip>
                <a:blip r:embed="rId2"/>
              </a:buBlip>
            </a:pPr>
            <a:r>
              <a:rPr lang="en-US" sz="2500" b="1" dirty="0" smtClean="0"/>
              <a:t>Eccentric contraction- </a:t>
            </a:r>
            <a:r>
              <a:rPr lang="en-US" sz="2500" dirty="0" smtClean="0"/>
              <a:t>It occurs in the extensor muscles of the neck when an animal lowers its head gradually. Antagonistic muscles may also unsuccessfully opposing the actions of a prime mover</a:t>
            </a:r>
          </a:p>
          <a:p>
            <a:pPr algn="just">
              <a:buBlip>
                <a:blip r:embed="rId2"/>
              </a:buBlip>
            </a:pPr>
            <a:r>
              <a:rPr lang="en-US" sz="2500" b="1" dirty="0" smtClean="0"/>
              <a:t>Isotonic contraction- </a:t>
            </a:r>
            <a:r>
              <a:rPr lang="en-US" sz="2500" dirty="0" smtClean="0"/>
              <a:t>It refers to a contraction in which the length of the muscle changes but the tension remains the same. This occurs primarily when a muscle lifts a given weight</a:t>
            </a:r>
          </a:p>
          <a:p>
            <a:pPr algn="just">
              <a:buNone/>
            </a:pPr>
            <a:r>
              <a:rPr lang="en-US" sz="2500" b="1" dirty="0" smtClean="0"/>
              <a:t>Factors affecting contraction:</a:t>
            </a:r>
          </a:p>
          <a:p>
            <a:pPr algn="just">
              <a:buBlip>
                <a:blip r:embed="rId3"/>
              </a:buBlip>
            </a:pPr>
            <a:r>
              <a:rPr lang="en-US" sz="2500" b="1" dirty="0" smtClean="0"/>
              <a:t>Summation-</a:t>
            </a:r>
          </a:p>
          <a:p>
            <a:pPr algn="just">
              <a:buBlip>
                <a:blip r:embed="rId4"/>
              </a:buBlip>
            </a:pPr>
            <a:r>
              <a:rPr lang="en-US" sz="2500" b="1" dirty="0" smtClean="0"/>
              <a:t>Multiple motor unit (recruitment):- </a:t>
            </a:r>
            <a:r>
              <a:rPr lang="en-US" sz="2500" dirty="0" smtClean="0"/>
              <a:t>It occurs when more motor units are stimulated to contract simultaneously in  </a:t>
            </a:r>
            <a:endParaRPr lang="en-US" sz="25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200"/>
          </a:xfrm>
        </p:spPr>
        <p:txBody>
          <a:bodyPr>
            <a:normAutofit lnSpcReduction="10000"/>
          </a:bodyPr>
          <a:lstStyle/>
          <a:p>
            <a:pPr>
              <a:buNone/>
            </a:pPr>
            <a:r>
              <a:rPr lang="en-US" sz="2500" dirty="0" smtClean="0"/>
              <a:t>	the gross muscle. Therefore, more muscle </a:t>
            </a:r>
            <a:r>
              <a:rPr lang="en-US" sz="2500" dirty="0" err="1" smtClean="0"/>
              <a:t>fibres</a:t>
            </a:r>
            <a:r>
              <a:rPr lang="en-US" sz="2500" dirty="0" smtClean="0"/>
              <a:t> &amp; bundles are contracting &amp; producing greater strength in the whole muscle</a:t>
            </a:r>
          </a:p>
          <a:p>
            <a:pPr algn="just">
              <a:buBlip>
                <a:blip r:embed="rId2"/>
              </a:buBlip>
            </a:pPr>
            <a:r>
              <a:rPr lang="en-US" sz="2500" b="1" dirty="0" smtClean="0"/>
              <a:t>Wave summation- </a:t>
            </a:r>
            <a:r>
              <a:rPr lang="en-US" sz="2500" dirty="0" smtClean="0"/>
              <a:t>It occurs when the frequency of stimulation is ↑</a:t>
            </a:r>
            <a:r>
              <a:rPr lang="en-US" sz="2500" baseline="30000" dirty="0" smtClean="0"/>
              <a:t>ed</a:t>
            </a:r>
            <a:r>
              <a:rPr lang="en-US" sz="2500" dirty="0" smtClean="0"/>
              <a:t> to a motor unit. i.e., the frequency of stimulation is such that the 1</a:t>
            </a:r>
            <a:r>
              <a:rPr lang="en-US" sz="2500" baseline="30000" dirty="0" smtClean="0"/>
              <a:t>st</a:t>
            </a:r>
            <a:r>
              <a:rPr lang="en-US" sz="2500" dirty="0" smtClean="0"/>
              <a:t> contraction is not over by the time, the 2</a:t>
            </a:r>
            <a:r>
              <a:rPr lang="en-US" sz="2500" baseline="30000" dirty="0" smtClean="0"/>
              <a:t>nd</a:t>
            </a:r>
            <a:r>
              <a:rPr lang="en-US" sz="2500" dirty="0" smtClean="0"/>
              <a:t> contraction begins</a:t>
            </a:r>
          </a:p>
          <a:p>
            <a:pPr algn="just">
              <a:buBlip>
                <a:blip r:embed="rId3"/>
              </a:buBlip>
            </a:pPr>
            <a:r>
              <a:rPr lang="en-US" sz="2500" b="1" dirty="0" err="1" smtClean="0"/>
              <a:t>Tetany</a:t>
            </a:r>
            <a:r>
              <a:rPr lang="en-US" sz="2500" b="1" dirty="0" smtClean="0"/>
              <a:t>-</a:t>
            </a:r>
            <a:r>
              <a:rPr lang="en-US" sz="2500" dirty="0" smtClean="0"/>
              <a:t> When the frequency of stimulation becomes so rapid that no further ↑ in frequency will ↑ the tension of contraction. Then the greatest force that muscle can develop will have been reached. It is caused by Clostridium </a:t>
            </a:r>
            <a:r>
              <a:rPr lang="en-US" sz="2500" dirty="0" err="1" smtClean="0"/>
              <a:t>tetani</a:t>
            </a:r>
            <a:r>
              <a:rPr lang="en-US" sz="2500" dirty="0" smtClean="0"/>
              <a:t> which produces spasm of the </a:t>
            </a:r>
            <a:r>
              <a:rPr lang="en-US" sz="2500" dirty="0" err="1" smtClean="0"/>
              <a:t>massester</a:t>
            </a:r>
            <a:r>
              <a:rPr lang="en-US" sz="2500" dirty="0" smtClean="0"/>
              <a:t> muscles</a:t>
            </a:r>
          </a:p>
          <a:p>
            <a:pPr algn="just">
              <a:buBlip>
                <a:blip r:embed="rId3"/>
              </a:buBlip>
            </a:pPr>
            <a:r>
              <a:rPr lang="en-US" sz="2500" b="1" dirty="0" smtClean="0"/>
              <a:t>Fatigue-</a:t>
            </a:r>
            <a:r>
              <a:rPr lang="en-US" sz="2500" dirty="0" smtClean="0"/>
              <a:t> It is a ↓ in work capacity caused by work itself. The length of the muscle tension/contraction can be maintained depends on the ability to supply energy in the form of ATP &amp; Ca to the contractile protein filaments. As ATP supply ↓</a:t>
            </a:r>
            <a:r>
              <a:rPr lang="en-US" sz="2500" baseline="30000" dirty="0" smtClean="0"/>
              <a:t>ed</a:t>
            </a:r>
            <a:r>
              <a:rPr lang="en-US" sz="2500" dirty="0" smtClean="0"/>
              <a:t>, the force of contraction ↓</a:t>
            </a:r>
            <a:r>
              <a:rPr lang="en-US" sz="2500" dirty="0" err="1" smtClean="0"/>
              <a:t>es</a:t>
            </a:r>
            <a:r>
              <a:rPr lang="en-US" sz="2500" dirty="0" smtClean="0"/>
              <a:t> &amp; the muscle gets weaker and the prolonged period is k/a muscle fatigue.</a:t>
            </a:r>
          </a:p>
          <a:p>
            <a:pPr>
              <a:buBlip>
                <a:blip r:embed="rId2"/>
              </a:buBlip>
            </a:pPr>
            <a:endParaRPr lang="en-US" sz="2500" dirty="0" smtClean="0"/>
          </a:p>
          <a:p>
            <a:pPr>
              <a:buBlip>
                <a:blip r:embed="rId4"/>
              </a:buBlip>
            </a:pPr>
            <a:endParaRPr lang="en-US" sz="25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200"/>
          </a:xfrm>
        </p:spPr>
        <p:txBody>
          <a:bodyPr>
            <a:normAutofit lnSpcReduction="10000"/>
          </a:bodyPr>
          <a:lstStyle/>
          <a:p>
            <a:pPr algn="just">
              <a:buNone/>
            </a:pPr>
            <a:r>
              <a:rPr lang="en-US" sz="2500" dirty="0" smtClean="0"/>
              <a:t>	Muscle contraction compresses the blood vessels in the muscle &amp; thereby ↓ blood flow during prolonged contraction. This produces ischemia (lack of blood) which along with fatigue &amp; the build up of lactic acid may cause muscle cramps.</a:t>
            </a:r>
          </a:p>
          <a:p>
            <a:pPr algn="just">
              <a:buBlip>
                <a:blip r:embed="rId2"/>
              </a:buBlip>
            </a:pPr>
            <a:r>
              <a:rPr lang="en-US" sz="2500" b="1" dirty="0" smtClean="0"/>
              <a:t>Rigor- </a:t>
            </a:r>
            <a:r>
              <a:rPr lang="en-US" sz="2500" dirty="0" smtClean="0"/>
              <a:t>If most of the ATP becomes depleted in a muscle, the myosin heads can`t separate from the </a:t>
            </a:r>
            <a:r>
              <a:rPr lang="en-US" sz="2500" dirty="0" err="1" smtClean="0"/>
              <a:t>actin</a:t>
            </a:r>
            <a:r>
              <a:rPr lang="en-US" sz="2500" dirty="0" smtClean="0"/>
              <a:t> in the thin filament &amp; the Ca can no longer be sequestered back into the </a:t>
            </a:r>
            <a:r>
              <a:rPr lang="en-US" sz="2500" dirty="0" err="1" smtClean="0"/>
              <a:t>sarcoplasmic</a:t>
            </a:r>
            <a:r>
              <a:rPr lang="en-US" sz="2500" dirty="0" smtClean="0"/>
              <a:t> reticulum by the Ca pump. Therefore, relaxation can`t occur because the </a:t>
            </a:r>
            <a:r>
              <a:rPr lang="en-US" sz="2500" dirty="0" err="1" smtClean="0"/>
              <a:t>actin</a:t>
            </a:r>
            <a:r>
              <a:rPr lang="en-US" sz="2500" dirty="0" smtClean="0"/>
              <a:t> &amp; myosin filaments become bound in a </a:t>
            </a:r>
            <a:r>
              <a:rPr lang="en-US" sz="2500" dirty="0" smtClean="0"/>
              <a:t>continuous </a:t>
            </a:r>
            <a:r>
              <a:rPr lang="en-US" sz="2500" dirty="0" smtClean="0"/>
              <a:t>contracted state. This is the state of extreme fatigue i.e., rigor</a:t>
            </a:r>
          </a:p>
          <a:p>
            <a:pPr algn="just">
              <a:buBlip>
                <a:blip r:embed="rId2"/>
              </a:buBlip>
            </a:pPr>
            <a:r>
              <a:rPr lang="en-US" sz="2500" b="1" dirty="0" smtClean="0"/>
              <a:t>Rigor mortis-</a:t>
            </a:r>
            <a:r>
              <a:rPr lang="en-US" sz="2500" dirty="0" smtClean="0"/>
              <a:t> It is essentially the same except that it occurs a few hours after death</a:t>
            </a:r>
          </a:p>
          <a:p>
            <a:pPr algn="just">
              <a:buBlip>
                <a:blip r:embed="rId2"/>
              </a:buBlip>
            </a:pPr>
            <a:r>
              <a:rPr lang="en-US" sz="2500" b="1" dirty="0" smtClean="0"/>
              <a:t>Tone</a:t>
            </a:r>
            <a:r>
              <a:rPr lang="en-US" sz="2500" dirty="0" smtClean="0"/>
              <a:t>- It refers to the slight tension exhibited by all muscles at rest. Due to continuous transmission of impulses at very low frequency from the spinal cord to the muscles, it keeps </a:t>
            </a:r>
          </a:p>
          <a:p>
            <a:pPr algn="just">
              <a:buNone/>
            </a:pPr>
            <a:endParaRPr lang="en-US" sz="25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200"/>
          </a:xfrm>
        </p:spPr>
        <p:txBody>
          <a:bodyPr>
            <a:normAutofit/>
          </a:bodyPr>
          <a:lstStyle/>
          <a:p>
            <a:pPr algn="just">
              <a:buNone/>
            </a:pPr>
            <a:r>
              <a:rPr lang="en-US" sz="2500" dirty="0" smtClean="0"/>
              <a:t> 	in a state that is receptive to the contraction-strength stimuli &amp; prevents them from hanging flaccid as occurs in paralysis. When an animal becomes anxious, fearful or excited, the muscle tone becomes intensified. During sleep, muscle tone is low to allow for optimal relaxation.</a:t>
            </a:r>
          </a:p>
          <a:p>
            <a:pPr algn="just">
              <a:buNone/>
            </a:pPr>
            <a:r>
              <a:rPr lang="en-US" sz="2500" b="1" dirty="0" smtClean="0"/>
              <a:t>Measurement of contraction- </a:t>
            </a:r>
            <a:r>
              <a:rPr lang="en-US" sz="2500" dirty="0" smtClean="0"/>
              <a:t>Abnormalities of </a:t>
            </a:r>
            <a:r>
              <a:rPr lang="en-US" sz="2500" dirty="0" smtClean="0"/>
              <a:t>contraction </a:t>
            </a:r>
            <a:r>
              <a:rPr lang="en-US" sz="2500" dirty="0" smtClean="0"/>
              <a:t>as well as normal function can be tested by a procedure called electromyography.</a:t>
            </a:r>
            <a:endParaRPr lang="en-US" sz="25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80631894-types-of-muscle-tissue-of-human-body-diagram-including-cardiac-skeletal-smooth-with-example-of-heart.jpg"/>
          <p:cNvPicPr>
            <a:picLocks noGrp="1" noChangeAspect="1"/>
          </p:cNvPicPr>
          <p:nvPr>
            <p:ph idx="1"/>
          </p:nvPr>
        </p:nvPicPr>
        <p:blipFill>
          <a:blip r:embed="rId2"/>
          <a:stretch>
            <a:fillRect/>
          </a:stretch>
        </p:blipFill>
        <p:spPr>
          <a:xfrm>
            <a:off x="0" y="0"/>
            <a:ext cx="9144000" cy="6906768"/>
          </a:xfrm>
        </p:spPr>
      </p:pic>
      <p:sp>
        <p:nvSpPr>
          <p:cNvPr id="66562" name="AutoShape 2" descr="à¤¸à¤à¤¬à¤à¤§à¤¿à¤¤ à¤à¤®à¥à¤"/>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6564" name="AutoShape 4" descr="à¤¸à¤à¤¬à¤à¤§à¤¿à¤¤ à¤à¤®à¥à¤"/>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219200"/>
          </a:xfrm>
        </p:spPr>
        <p:txBody>
          <a:bodyPr/>
          <a:lstStyle/>
          <a:p>
            <a:r>
              <a:rPr lang="en-US" dirty="0" smtClean="0">
                <a:latin typeface="Algerian" pitchFamily="82" charset="0"/>
              </a:rPr>
              <a:t>Nervous System</a:t>
            </a:r>
            <a:endParaRPr lang="en-US" dirty="0">
              <a:latin typeface="Algerian" pitchFamily="82"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erve cell 001.jpg"/>
          <p:cNvPicPr>
            <a:picLocks noGrp="1" noChangeAspect="1"/>
          </p:cNvPicPr>
          <p:nvPr>
            <p:ph idx="1"/>
          </p:nvPr>
        </p:nvPicPr>
        <p:blipFill>
          <a:blip r:embed="rId2"/>
          <a:stretch>
            <a:fillRect/>
          </a:stretch>
        </p:blipFill>
        <p:spPr>
          <a:xfrm>
            <a:off x="1905000" y="0"/>
            <a:ext cx="5791200" cy="6858000"/>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200"/>
          </a:xfrm>
        </p:spPr>
        <p:txBody>
          <a:bodyPr>
            <a:normAutofit lnSpcReduction="10000"/>
          </a:bodyPr>
          <a:lstStyle/>
          <a:p>
            <a:pPr algn="just">
              <a:buBlip>
                <a:blip r:embed="rId2"/>
              </a:buBlip>
            </a:pPr>
            <a:r>
              <a:rPr lang="en-US" sz="2500" dirty="0" smtClean="0"/>
              <a:t>The system is divided into central &amp; peripheral nervous system based on their location</a:t>
            </a:r>
          </a:p>
          <a:p>
            <a:pPr algn="just">
              <a:buBlip>
                <a:blip r:embed="rId2"/>
              </a:buBlip>
            </a:pPr>
            <a:r>
              <a:rPr lang="en-US" sz="2500" dirty="0" smtClean="0"/>
              <a:t>Functionally they are divided into somatic &amp; autonomic &amp; autonomic is further sub-divided into enteric, sympathetic &amp; parasympathetic</a:t>
            </a:r>
          </a:p>
          <a:p>
            <a:pPr algn="just">
              <a:buNone/>
            </a:pPr>
            <a:r>
              <a:rPr lang="en-US" sz="2500" b="1" dirty="0" smtClean="0"/>
              <a:t>Ventricles &amp; CSF:</a:t>
            </a:r>
          </a:p>
          <a:p>
            <a:pPr algn="just">
              <a:buBlip>
                <a:blip r:embed="rId3"/>
              </a:buBlip>
            </a:pPr>
            <a:r>
              <a:rPr lang="en-US" sz="2500" dirty="0" smtClean="0"/>
              <a:t>The lateral ventricles (1&amp;2) are present in the cerebral hemisphere</a:t>
            </a:r>
          </a:p>
          <a:p>
            <a:pPr algn="just">
              <a:buBlip>
                <a:blip r:embed="rId3"/>
              </a:buBlip>
            </a:pPr>
            <a:r>
              <a:rPr lang="en-US" sz="2500" dirty="0" smtClean="0"/>
              <a:t>3</a:t>
            </a:r>
            <a:r>
              <a:rPr lang="en-US" sz="2500" baseline="30000" dirty="0" smtClean="0"/>
              <a:t>rd</a:t>
            </a:r>
            <a:r>
              <a:rPr lang="en-US" sz="2500" dirty="0" smtClean="0"/>
              <a:t> in the diencephalon &amp; 4</a:t>
            </a:r>
            <a:r>
              <a:rPr lang="en-US" sz="2500" baseline="30000" dirty="0" smtClean="0"/>
              <a:t>th</a:t>
            </a:r>
            <a:r>
              <a:rPr lang="en-US" sz="2500" dirty="0" smtClean="0"/>
              <a:t> is continues with the central canal of the spinal cord</a:t>
            </a:r>
          </a:p>
          <a:p>
            <a:pPr algn="just">
              <a:buBlip>
                <a:blip r:embed="rId3"/>
              </a:buBlip>
            </a:pPr>
            <a:r>
              <a:rPr lang="en-US" sz="2500" dirty="0" smtClean="0"/>
              <a:t>The ventricular system is filled with CSF; a clear, colorless fluid which is produced regularly in choroid </a:t>
            </a:r>
            <a:r>
              <a:rPr lang="en-US" sz="2500" dirty="0" smtClean="0"/>
              <a:t>plexus </a:t>
            </a:r>
            <a:endParaRPr lang="en-US" sz="2500" dirty="0" smtClean="0"/>
          </a:p>
          <a:p>
            <a:pPr algn="just">
              <a:buNone/>
            </a:pPr>
            <a:r>
              <a:rPr lang="en-US" sz="2500" b="1" dirty="0" smtClean="0"/>
              <a:t>Functions of CSF- </a:t>
            </a:r>
          </a:p>
          <a:p>
            <a:pPr algn="just">
              <a:buNone/>
            </a:pPr>
            <a:r>
              <a:rPr lang="en-US" sz="2500" b="1" dirty="0" smtClean="0"/>
              <a:t>		</a:t>
            </a:r>
            <a:r>
              <a:rPr lang="en-US" sz="2500" dirty="0" smtClean="0"/>
              <a:t>It gives much of the animal for support of the brain &amp; spinal cord </a:t>
            </a:r>
            <a:r>
              <a:rPr lang="en-US" sz="2500" dirty="0" smtClean="0"/>
              <a:t>maintenance </a:t>
            </a:r>
            <a:r>
              <a:rPr lang="en-US" sz="2500" dirty="0" smtClean="0"/>
              <a:t>of intracranial </a:t>
            </a:r>
            <a:r>
              <a:rPr lang="en-US" sz="2500" dirty="0" smtClean="0"/>
              <a:t>pressure, </a:t>
            </a:r>
            <a:r>
              <a:rPr lang="en-US" sz="2500" dirty="0" smtClean="0"/>
              <a:t>chemical buffering &amp; transporting of different neurotransmitters</a:t>
            </a:r>
          </a:p>
          <a:p>
            <a:pPr>
              <a:buNone/>
            </a:pP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200"/>
          </a:xfrm>
        </p:spPr>
        <p:txBody>
          <a:bodyPr/>
          <a:lstStyle/>
          <a:p>
            <a:pPr algn="just">
              <a:buNone/>
            </a:pPr>
            <a:r>
              <a:rPr lang="en-US" sz="2500" b="1" dirty="0" smtClean="0"/>
              <a:t>Structure of nerve </a:t>
            </a:r>
            <a:r>
              <a:rPr lang="en-US" sz="2500" b="1" dirty="0" err="1" smtClean="0"/>
              <a:t>fibre</a:t>
            </a:r>
            <a:r>
              <a:rPr lang="en-US" sz="2500" b="1" dirty="0" smtClean="0"/>
              <a:t>:</a:t>
            </a:r>
          </a:p>
          <a:p>
            <a:pPr algn="just">
              <a:buBlip>
                <a:blip r:embed="rId2"/>
              </a:buBlip>
            </a:pPr>
            <a:r>
              <a:rPr lang="en-US" sz="2500" dirty="0" smtClean="0"/>
              <a:t>The cell consists of a nucleus, E.R., </a:t>
            </a:r>
            <a:r>
              <a:rPr lang="en-US" sz="2500" dirty="0" err="1" smtClean="0"/>
              <a:t>ribosomes</a:t>
            </a:r>
            <a:r>
              <a:rPr lang="en-US" sz="2500" dirty="0" smtClean="0"/>
              <a:t>, </a:t>
            </a:r>
            <a:r>
              <a:rPr lang="en-US" sz="2500" dirty="0" err="1" smtClean="0"/>
              <a:t>golgi</a:t>
            </a:r>
            <a:r>
              <a:rPr lang="en-US" sz="2500" dirty="0" smtClean="0"/>
              <a:t> apparatus &amp; mitochondria</a:t>
            </a:r>
          </a:p>
          <a:p>
            <a:pPr algn="just">
              <a:buBlip>
                <a:blip r:embed="rId2"/>
              </a:buBlip>
            </a:pPr>
            <a:r>
              <a:rPr lang="en-US" sz="2500" dirty="0" smtClean="0"/>
              <a:t>It has a dendrite &amp; an axon</a:t>
            </a:r>
          </a:p>
          <a:p>
            <a:pPr algn="just">
              <a:buBlip>
                <a:blip r:embed="rId2"/>
              </a:buBlip>
            </a:pPr>
            <a:r>
              <a:rPr lang="en-US" sz="2500" dirty="0" smtClean="0"/>
              <a:t>At the end of axon distal end swellings are present k/a synaptic vesicles contain neurotransmitter filled vesicles &amp; form chemical synapses with other neurons</a:t>
            </a:r>
          </a:p>
          <a:p>
            <a:pPr algn="just">
              <a:buBlip>
                <a:blip r:embed="rId2"/>
              </a:buBlip>
            </a:pPr>
            <a:r>
              <a:rPr lang="en-US" sz="2500" dirty="0" smtClean="0"/>
              <a:t>Neurons communicate by the release of a neurotransmitter from the </a:t>
            </a:r>
            <a:r>
              <a:rPr lang="en-US" sz="2500" dirty="0" smtClean="0"/>
              <a:t>pre-synaptic </a:t>
            </a:r>
            <a:r>
              <a:rPr lang="en-US" sz="2500" dirty="0" smtClean="0"/>
              <a:t>neuron causing a change in the membrane potential called the postsynaptic potential</a:t>
            </a:r>
          </a:p>
          <a:p>
            <a:pPr algn="just">
              <a:buNone/>
            </a:pPr>
            <a:r>
              <a:rPr lang="en-US" sz="2500" b="1" dirty="0" smtClean="0"/>
              <a:t>Resting potential-</a:t>
            </a:r>
          </a:p>
          <a:p>
            <a:pPr algn="just">
              <a:buNone/>
            </a:pPr>
            <a:r>
              <a:rPr lang="en-US" sz="2500" dirty="0" smtClean="0"/>
              <a:t>		The voltage across the neural membrane  (inside &amp; outside surface of the neural membrane) at rest is called resting potential</a:t>
            </a:r>
          </a:p>
          <a:p>
            <a:pPr algn="just">
              <a:buNone/>
            </a:pPr>
            <a:endParaRPr lang="en-US" sz="25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à¤¸à¤à¤¬à¤à¤§à¤¿à¤¤ à¤à¤®à¥à¤"/>
          <p:cNvPicPr>
            <a:picLocks noChangeAspect="1" noChangeArrowheads="1"/>
          </p:cNvPicPr>
          <p:nvPr/>
        </p:nvPicPr>
        <p:blipFill>
          <a:blip r:embed="rId2"/>
          <a:srcRect/>
          <a:stretch>
            <a:fillRect/>
          </a:stretch>
        </p:blipFill>
        <p:spPr bwMode="auto">
          <a:xfrm>
            <a:off x="-1" y="0"/>
            <a:ext cx="9144001" cy="68580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152400"/>
          <a:ext cx="8229600" cy="6503189"/>
        </p:xfrm>
        <a:graphic>
          <a:graphicData uri="http://schemas.openxmlformats.org/drawingml/2006/table">
            <a:tbl>
              <a:tblPr firstRow="1" bandRow="1">
                <a:tableStyleId>{5C22544A-7EE6-4342-B048-85BDC9FD1C3A}</a:tableStyleId>
              </a:tblPr>
              <a:tblGrid>
                <a:gridCol w="533400"/>
                <a:gridCol w="1905000"/>
                <a:gridCol w="1676400"/>
                <a:gridCol w="4114800"/>
              </a:tblGrid>
              <a:tr h="436529">
                <a:tc>
                  <a:txBody>
                    <a:bodyPr/>
                    <a:lstStyle/>
                    <a:p>
                      <a:r>
                        <a:rPr lang="en-US" dirty="0" smtClean="0"/>
                        <a:t>No.</a:t>
                      </a:r>
                      <a:endParaRPr lang="en-US" dirty="0"/>
                    </a:p>
                  </a:txBody>
                  <a:tcPr/>
                </a:tc>
                <a:tc>
                  <a:txBody>
                    <a:bodyPr/>
                    <a:lstStyle/>
                    <a:p>
                      <a:r>
                        <a:rPr lang="en-US" dirty="0" smtClean="0"/>
                        <a:t>Name</a:t>
                      </a:r>
                      <a:endParaRPr lang="en-US" dirty="0"/>
                    </a:p>
                  </a:txBody>
                  <a:tcPr/>
                </a:tc>
                <a:tc>
                  <a:txBody>
                    <a:bodyPr/>
                    <a:lstStyle/>
                    <a:p>
                      <a:r>
                        <a:rPr lang="en-US" dirty="0" smtClean="0"/>
                        <a:t>Brain division</a:t>
                      </a:r>
                      <a:endParaRPr lang="en-US" dirty="0"/>
                    </a:p>
                  </a:txBody>
                  <a:tcPr/>
                </a:tc>
                <a:tc>
                  <a:txBody>
                    <a:bodyPr/>
                    <a:lstStyle/>
                    <a:p>
                      <a:r>
                        <a:rPr lang="en-US" dirty="0" smtClean="0"/>
                        <a:t>Major functions</a:t>
                      </a:r>
                      <a:endParaRPr lang="en-US" dirty="0"/>
                    </a:p>
                  </a:txBody>
                  <a:tcPr/>
                </a:tc>
              </a:tr>
              <a:tr h="360285">
                <a:tc>
                  <a:txBody>
                    <a:bodyPr/>
                    <a:lstStyle/>
                    <a:p>
                      <a:r>
                        <a:rPr lang="en-US" dirty="0" smtClean="0"/>
                        <a:t>I</a:t>
                      </a:r>
                      <a:endParaRPr lang="en-US" dirty="0"/>
                    </a:p>
                  </a:txBody>
                  <a:tcPr/>
                </a:tc>
                <a:tc>
                  <a:txBody>
                    <a:bodyPr/>
                    <a:lstStyle/>
                    <a:p>
                      <a:r>
                        <a:rPr lang="en-US" dirty="0" smtClean="0"/>
                        <a:t>Olfactory</a:t>
                      </a:r>
                      <a:endParaRPr lang="en-US" dirty="0"/>
                    </a:p>
                  </a:txBody>
                  <a:tcPr/>
                </a:tc>
                <a:tc>
                  <a:txBody>
                    <a:bodyPr/>
                    <a:lstStyle/>
                    <a:p>
                      <a:r>
                        <a:rPr lang="en-US" dirty="0" err="1" smtClean="0"/>
                        <a:t>Telencephalon</a:t>
                      </a:r>
                      <a:endParaRPr lang="en-US" dirty="0"/>
                    </a:p>
                  </a:txBody>
                  <a:tcPr/>
                </a:tc>
                <a:tc>
                  <a:txBody>
                    <a:bodyPr/>
                    <a:lstStyle/>
                    <a:p>
                      <a:r>
                        <a:rPr lang="en-US" dirty="0" smtClean="0"/>
                        <a:t>Smell</a:t>
                      </a:r>
                      <a:endParaRPr lang="en-US" dirty="0"/>
                    </a:p>
                  </a:txBody>
                  <a:tcPr/>
                </a:tc>
              </a:tr>
              <a:tr h="360285">
                <a:tc>
                  <a:txBody>
                    <a:bodyPr/>
                    <a:lstStyle/>
                    <a:p>
                      <a:r>
                        <a:rPr lang="en-US" dirty="0" smtClean="0"/>
                        <a:t>II</a:t>
                      </a:r>
                      <a:endParaRPr lang="en-US" dirty="0"/>
                    </a:p>
                  </a:txBody>
                  <a:tcPr/>
                </a:tc>
                <a:tc>
                  <a:txBody>
                    <a:bodyPr/>
                    <a:lstStyle/>
                    <a:p>
                      <a:r>
                        <a:rPr lang="en-US" dirty="0" smtClean="0"/>
                        <a:t>Optic</a:t>
                      </a:r>
                      <a:endParaRPr lang="en-US" dirty="0"/>
                    </a:p>
                  </a:txBody>
                  <a:tcPr/>
                </a:tc>
                <a:tc>
                  <a:txBody>
                    <a:bodyPr/>
                    <a:lstStyle/>
                    <a:p>
                      <a:r>
                        <a:rPr lang="en-US" dirty="0" smtClean="0"/>
                        <a:t>Diencephalon</a:t>
                      </a:r>
                      <a:endParaRPr lang="en-US" dirty="0"/>
                    </a:p>
                  </a:txBody>
                  <a:tcPr/>
                </a:tc>
                <a:tc>
                  <a:txBody>
                    <a:bodyPr/>
                    <a:lstStyle/>
                    <a:p>
                      <a:r>
                        <a:rPr lang="en-US" dirty="0" smtClean="0"/>
                        <a:t>Vision</a:t>
                      </a:r>
                      <a:endParaRPr lang="en-US" dirty="0"/>
                    </a:p>
                  </a:txBody>
                  <a:tcPr/>
                </a:tc>
              </a:tr>
              <a:tr h="436529">
                <a:tc>
                  <a:txBody>
                    <a:bodyPr/>
                    <a:lstStyle/>
                    <a:p>
                      <a:r>
                        <a:rPr lang="en-US" dirty="0" smtClean="0"/>
                        <a:t>III</a:t>
                      </a:r>
                      <a:endParaRPr lang="en-US" dirty="0"/>
                    </a:p>
                  </a:txBody>
                  <a:tcPr/>
                </a:tc>
                <a:tc>
                  <a:txBody>
                    <a:bodyPr/>
                    <a:lstStyle/>
                    <a:p>
                      <a:r>
                        <a:rPr lang="en-US" dirty="0" err="1" smtClean="0"/>
                        <a:t>Occulomotor</a:t>
                      </a:r>
                      <a:endParaRPr lang="en-US" dirty="0"/>
                    </a:p>
                  </a:txBody>
                  <a:tcPr/>
                </a:tc>
                <a:tc>
                  <a:txBody>
                    <a:bodyPr/>
                    <a:lstStyle/>
                    <a:p>
                      <a:r>
                        <a:rPr lang="en-US" dirty="0" err="1" smtClean="0"/>
                        <a:t>Mesencephalon</a:t>
                      </a:r>
                      <a:endParaRPr lang="en-US" dirty="0"/>
                    </a:p>
                  </a:txBody>
                  <a:tcPr/>
                </a:tc>
                <a:tc>
                  <a:txBody>
                    <a:bodyPr/>
                    <a:lstStyle/>
                    <a:p>
                      <a:r>
                        <a:rPr lang="en-US" dirty="0" smtClean="0"/>
                        <a:t>Eye movement, papillary constriction</a:t>
                      </a:r>
                      <a:endParaRPr lang="en-US" dirty="0"/>
                    </a:p>
                  </a:txBody>
                  <a:tcPr/>
                </a:tc>
              </a:tr>
              <a:tr h="436529">
                <a:tc>
                  <a:txBody>
                    <a:bodyPr/>
                    <a:lstStyle/>
                    <a:p>
                      <a:r>
                        <a:rPr lang="en-US" dirty="0" smtClean="0"/>
                        <a:t>IV</a:t>
                      </a:r>
                      <a:endParaRPr lang="en-US" dirty="0"/>
                    </a:p>
                  </a:txBody>
                  <a:tcPr/>
                </a:tc>
                <a:tc>
                  <a:txBody>
                    <a:bodyPr/>
                    <a:lstStyle/>
                    <a:p>
                      <a:r>
                        <a:rPr lang="en-US" dirty="0" err="1" smtClean="0"/>
                        <a:t>Trochlear</a:t>
                      </a:r>
                      <a:endParaRPr lang="en-US" dirty="0"/>
                    </a:p>
                  </a:txBody>
                  <a:tcPr/>
                </a:tc>
                <a:tc>
                  <a:txBody>
                    <a:bodyPr/>
                    <a:lstStyle/>
                    <a:p>
                      <a:r>
                        <a:rPr lang="en-US" dirty="0" err="1" smtClean="0"/>
                        <a:t>Mesencephalon</a:t>
                      </a:r>
                      <a:endParaRPr lang="en-US" dirty="0"/>
                    </a:p>
                  </a:txBody>
                  <a:tcPr/>
                </a:tc>
                <a:tc>
                  <a:txBody>
                    <a:bodyPr/>
                    <a:lstStyle/>
                    <a:p>
                      <a:r>
                        <a:rPr lang="en-US" dirty="0" smtClean="0"/>
                        <a:t>Eye movement, papillary constriction</a:t>
                      </a:r>
                      <a:endParaRPr lang="en-US" dirty="0"/>
                    </a:p>
                  </a:txBody>
                  <a:tcPr/>
                </a:tc>
              </a:tr>
              <a:tr h="436529">
                <a:tc>
                  <a:txBody>
                    <a:bodyPr/>
                    <a:lstStyle/>
                    <a:p>
                      <a:r>
                        <a:rPr lang="en-US" dirty="0" smtClean="0"/>
                        <a:t>V</a:t>
                      </a:r>
                      <a:endParaRPr lang="en-US" dirty="0"/>
                    </a:p>
                  </a:txBody>
                  <a:tcPr/>
                </a:tc>
                <a:tc>
                  <a:txBody>
                    <a:bodyPr/>
                    <a:lstStyle/>
                    <a:p>
                      <a:r>
                        <a:rPr lang="en-US" dirty="0" smtClean="0"/>
                        <a:t>Trigeminal</a:t>
                      </a:r>
                      <a:endParaRPr lang="en-US" dirty="0"/>
                    </a:p>
                  </a:txBody>
                  <a:tcPr/>
                </a:tc>
                <a:tc>
                  <a:txBody>
                    <a:bodyPr/>
                    <a:lstStyle/>
                    <a:p>
                      <a:r>
                        <a:rPr lang="en-US" dirty="0" err="1" smtClean="0"/>
                        <a:t>Metencephalon</a:t>
                      </a:r>
                      <a:endParaRPr lang="en-US" dirty="0"/>
                    </a:p>
                  </a:txBody>
                  <a:tcPr/>
                </a:tc>
                <a:tc>
                  <a:txBody>
                    <a:bodyPr/>
                    <a:lstStyle/>
                    <a:p>
                      <a:r>
                        <a:rPr lang="en-US" dirty="0" smtClean="0"/>
                        <a:t>Sensory from face &amp; head </a:t>
                      </a:r>
                      <a:endParaRPr lang="en-US" dirty="0"/>
                    </a:p>
                  </a:txBody>
                  <a:tcPr/>
                </a:tc>
              </a:tr>
              <a:tr h="436529">
                <a:tc>
                  <a:txBody>
                    <a:bodyPr/>
                    <a:lstStyle/>
                    <a:p>
                      <a:r>
                        <a:rPr lang="en-US" dirty="0" smtClean="0"/>
                        <a:t>VI</a:t>
                      </a:r>
                      <a:endParaRPr lang="en-US" dirty="0"/>
                    </a:p>
                  </a:txBody>
                  <a:tcPr/>
                </a:tc>
                <a:tc>
                  <a:txBody>
                    <a:bodyPr/>
                    <a:lstStyle/>
                    <a:p>
                      <a:r>
                        <a:rPr lang="en-US" dirty="0" err="1" smtClean="0"/>
                        <a:t>Abducens</a:t>
                      </a:r>
                      <a:endParaRPr lang="en-US" dirty="0"/>
                    </a:p>
                  </a:txBody>
                  <a:tcPr/>
                </a:tc>
                <a:tc>
                  <a:txBody>
                    <a:bodyPr/>
                    <a:lstStyle/>
                    <a:p>
                      <a:r>
                        <a:rPr lang="en-US" dirty="0" err="1" smtClean="0"/>
                        <a:t>Mylencephalon</a:t>
                      </a:r>
                      <a:endParaRPr lang="en-US" dirty="0"/>
                    </a:p>
                  </a:txBody>
                  <a:tcPr/>
                </a:tc>
                <a:tc>
                  <a:txBody>
                    <a:bodyPr/>
                    <a:lstStyle/>
                    <a:p>
                      <a:r>
                        <a:rPr lang="en-US" dirty="0" smtClean="0"/>
                        <a:t>Eye movement</a:t>
                      </a:r>
                      <a:endParaRPr lang="en-US" dirty="0"/>
                    </a:p>
                  </a:txBody>
                  <a:tcPr/>
                </a:tc>
              </a:tr>
              <a:tr h="630499">
                <a:tc>
                  <a:txBody>
                    <a:bodyPr/>
                    <a:lstStyle/>
                    <a:p>
                      <a:r>
                        <a:rPr lang="en-US" dirty="0" smtClean="0"/>
                        <a:t>VII</a:t>
                      </a:r>
                      <a:endParaRPr lang="en-US" dirty="0"/>
                    </a:p>
                  </a:txBody>
                  <a:tcPr/>
                </a:tc>
                <a:tc>
                  <a:txBody>
                    <a:bodyPr/>
                    <a:lstStyle/>
                    <a:p>
                      <a:r>
                        <a:rPr lang="en-US" dirty="0" smtClean="0"/>
                        <a:t>Facial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Mylencephalon</a:t>
                      </a:r>
                      <a:endParaRPr lang="en-US" dirty="0"/>
                    </a:p>
                  </a:txBody>
                  <a:tcPr/>
                </a:tc>
                <a:tc>
                  <a:txBody>
                    <a:bodyPr/>
                    <a:lstStyle/>
                    <a:p>
                      <a:r>
                        <a:rPr lang="en-US" dirty="0" smtClean="0"/>
                        <a:t>Motor of taste, face &amp; some glands</a:t>
                      </a:r>
                      <a:endParaRPr lang="en-US" dirty="0"/>
                    </a:p>
                  </a:txBody>
                  <a:tcPr/>
                </a:tc>
              </a:tr>
              <a:tr h="630499">
                <a:tc>
                  <a:txBody>
                    <a:bodyPr/>
                    <a:lstStyle/>
                    <a:p>
                      <a:r>
                        <a:rPr lang="en-US" dirty="0" smtClean="0"/>
                        <a:t>VIII</a:t>
                      </a:r>
                      <a:endParaRPr lang="en-US" dirty="0"/>
                    </a:p>
                  </a:txBody>
                  <a:tcPr/>
                </a:tc>
                <a:tc>
                  <a:txBody>
                    <a:bodyPr/>
                    <a:lstStyle/>
                    <a:p>
                      <a:r>
                        <a:rPr lang="en-US" dirty="0" err="1" smtClean="0"/>
                        <a:t>Vestibulocochlear</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Mylencephalon</a:t>
                      </a:r>
                      <a:endParaRPr lang="en-US" dirty="0" smtClean="0"/>
                    </a:p>
                  </a:txBody>
                  <a:tcPr/>
                </a:tc>
                <a:tc>
                  <a:txBody>
                    <a:bodyPr/>
                    <a:lstStyle/>
                    <a:p>
                      <a:r>
                        <a:rPr lang="en-US" dirty="0" smtClean="0"/>
                        <a:t>Hearing &amp; balance</a:t>
                      </a:r>
                      <a:endParaRPr lang="en-US" dirty="0"/>
                    </a:p>
                  </a:txBody>
                  <a:tcPr/>
                </a:tc>
              </a:tr>
              <a:tr h="630499">
                <a:tc>
                  <a:txBody>
                    <a:bodyPr/>
                    <a:lstStyle/>
                    <a:p>
                      <a:r>
                        <a:rPr lang="en-US" dirty="0" smtClean="0"/>
                        <a:t>IX</a:t>
                      </a:r>
                      <a:endParaRPr lang="en-US" dirty="0"/>
                    </a:p>
                  </a:txBody>
                  <a:tcPr/>
                </a:tc>
                <a:tc>
                  <a:txBody>
                    <a:bodyPr/>
                    <a:lstStyle/>
                    <a:p>
                      <a:r>
                        <a:rPr lang="en-US" dirty="0" err="1" smtClean="0"/>
                        <a:t>Glossopharyngeal</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Mylencephalon</a:t>
                      </a:r>
                      <a:endParaRPr lang="en-US" dirty="0" smtClean="0"/>
                    </a:p>
                  </a:txBody>
                  <a:tcPr/>
                </a:tc>
                <a:tc>
                  <a:txBody>
                    <a:bodyPr/>
                    <a:lstStyle/>
                    <a:p>
                      <a:r>
                        <a:rPr lang="en-US" dirty="0" smtClean="0"/>
                        <a:t>Motor to muscles of pharynx &amp; taste</a:t>
                      </a:r>
                      <a:endParaRPr lang="en-US" dirty="0"/>
                    </a:p>
                  </a:txBody>
                  <a:tcPr/>
                </a:tc>
              </a:tr>
              <a:tr h="630499">
                <a:tc>
                  <a:txBody>
                    <a:bodyPr/>
                    <a:lstStyle/>
                    <a:p>
                      <a:r>
                        <a:rPr lang="en-US" dirty="0" smtClean="0"/>
                        <a:t>X</a:t>
                      </a:r>
                      <a:endParaRPr lang="en-US" dirty="0"/>
                    </a:p>
                  </a:txBody>
                  <a:tcPr/>
                </a:tc>
                <a:tc>
                  <a:txBody>
                    <a:bodyPr/>
                    <a:lstStyle/>
                    <a:p>
                      <a:r>
                        <a:rPr lang="en-US" dirty="0" err="1" smtClean="0"/>
                        <a:t>Vagus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Mylencephalon</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Motor to muscles of larynx</a:t>
                      </a:r>
                      <a:r>
                        <a:rPr lang="en-US" baseline="0" dirty="0" smtClean="0"/>
                        <a:t> &amp; glands</a:t>
                      </a:r>
                      <a:endParaRPr lang="en-US" dirty="0"/>
                    </a:p>
                  </a:txBody>
                  <a:tcPr/>
                </a:tc>
              </a:tr>
              <a:tr h="436529">
                <a:tc>
                  <a:txBody>
                    <a:bodyPr/>
                    <a:lstStyle/>
                    <a:p>
                      <a:r>
                        <a:rPr lang="en-US" dirty="0" smtClean="0"/>
                        <a:t>XI</a:t>
                      </a:r>
                      <a:endParaRPr lang="en-US" dirty="0"/>
                    </a:p>
                  </a:txBody>
                  <a:tcPr/>
                </a:tc>
                <a:tc>
                  <a:txBody>
                    <a:bodyPr/>
                    <a:lstStyle/>
                    <a:p>
                      <a:r>
                        <a:rPr lang="en-US" dirty="0" smtClean="0"/>
                        <a:t>Spinal accessory</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Mylencephalon</a:t>
                      </a:r>
                      <a:endParaRPr lang="en-US" dirty="0" smtClean="0"/>
                    </a:p>
                  </a:txBody>
                  <a:tcPr/>
                </a:tc>
                <a:tc>
                  <a:txBody>
                    <a:bodyPr/>
                    <a:lstStyle/>
                    <a:p>
                      <a:r>
                        <a:rPr lang="en-US" dirty="0" smtClean="0"/>
                        <a:t>Motor to muscles of neck</a:t>
                      </a:r>
                      <a:endParaRPr lang="en-US" dirty="0"/>
                    </a:p>
                  </a:txBody>
                  <a:tcPr/>
                </a:tc>
              </a:tr>
              <a:tr h="630499">
                <a:tc>
                  <a:txBody>
                    <a:bodyPr/>
                    <a:lstStyle/>
                    <a:p>
                      <a:r>
                        <a:rPr lang="en-US" dirty="0" smtClean="0"/>
                        <a:t>XIII</a:t>
                      </a:r>
                      <a:endParaRPr lang="en-US" dirty="0"/>
                    </a:p>
                  </a:txBody>
                  <a:tcPr/>
                </a:tc>
                <a:tc>
                  <a:txBody>
                    <a:bodyPr/>
                    <a:lstStyle/>
                    <a:p>
                      <a:r>
                        <a:rPr lang="en-US" dirty="0" smtClean="0"/>
                        <a:t>Hypoglossal</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Mylencephalon</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Motor to muscles of tongue</a:t>
                      </a:r>
                      <a:endParaRPr lang="en-US" dirty="0"/>
                    </a:p>
                  </a:txBody>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 nerves 001.jpg"/>
          <p:cNvPicPr>
            <a:picLocks noGrp="1" noChangeAspect="1"/>
          </p:cNvPicPr>
          <p:nvPr>
            <p:ph idx="1"/>
          </p:nvPr>
        </p:nvPicPr>
        <p:blipFill>
          <a:blip r:embed="rId2"/>
          <a:stretch>
            <a:fillRect/>
          </a:stretch>
        </p:blipFill>
        <p:spPr>
          <a:xfrm>
            <a:off x="0" y="0"/>
            <a:ext cx="9144000" cy="6858000"/>
          </a:xfr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Nervous system 001.jpg"/>
          <p:cNvPicPr>
            <a:picLocks noGrp="1" noChangeAspect="1"/>
          </p:cNvPicPr>
          <p:nvPr>
            <p:ph idx="1"/>
          </p:nvPr>
        </p:nvPicPr>
        <p:blipFill>
          <a:blip r:embed="rId2"/>
          <a:stretch>
            <a:fillRect/>
          </a:stretch>
        </p:blipFill>
        <p:spPr>
          <a:xfrm>
            <a:off x="0" y="0"/>
            <a:ext cx="9144000" cy="6858000"/>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200"/>
          </a:xfrm>
        </p:spPr>
        <p:txBody>
          <a:bodyPr>
            <a:normAutofit lnSpcReduction="10000"/>
          </a:bodyPr>
          <a:lstStyle/>
          <a:p>
            <a:pPr algn="just">
              <a:buNone/>
            </a:pPr>
            <a:r>
              <a:rPr lang="en-US" sz="2500" b="1" dirty="0" smtClean="0"/>
              <a:t>Equilibrium potential-</a:t>
            </a:r>
          </a:p>
          <a:p>
            <a:pPr algn="just">
              <a:buBlip>
                <a:blip r:embed="rId2"/>
              </a:buBlip>
            </a:pPr>
            <a:r>
              <a:rPr lang="en-US" sz="2500" dirty="0" smtClean="0"/>
              <a:t>The concentration gradient attempts to move the ion across the membrane from a region of high to low concentration</a:t>
            </a:r>
          </a:p>
          <a:p>
            <a:pPr algn="just">
              <a:buBlip>
                <a:blip r:embed="rId2"/>
              </a:buBlip>
            </a:pPr>
            <a:r>
              <a:rPr lang="en-US" sz="2500" dirty="0" smtClean="0"/>
              <a:t>The electrical gradient attempt to move </a:t>
            </a:r>
            <a:r>
              <a:rPr lang="en-US" sz="2500" dirty="0" err="1" smtClean="0"/>
              <a:t>cation</a:t>
            </a:r>
            <a:r>
              <a:rPr lang="en-US" sz="2500" dirty="0" smtClean="0"/>
              <a:t> across the membrane towards more –</a:t>
            </a:r>
            <a:r>
              <a:rPr lang="en-US" sz="2500" dirty="0" err="1" smtClean="0"/>
              <a:t>ve</a:t>
            </a:r>
            <a:r>
              <a:rPr lang="en-US" sz="2500" dirty="0" smtClean="0"/>
              <a:t> regions or an anion towards more +</a:t>
            </a:r>
            <a:r>
              <a:rPr lang="en-US" sz="2500" dirty="0" err="1" smtClean="0"/>
              <a:t>ve</a:t>
            </a:r>
            <a:r>
              <a:rPr lang="en-US" sz="2500" dirty="0" smtClean="0"/>
              <a:t> regions</a:t>
            </a:r>
          </a:p>
          <a:p>
            <a:pPr algn="just">
              <a:buBlip>
                <a:blip r:embed="rId2"/>
              </a:buBlip>
            </a:pPr>
            <a:r>
              <a:rPr lang="en-US" sz="2500" dirty="0" smtClean="0"/>
              <a:t>The differential distribution of the ion across the membrane at dynamic equilibrium produces a voltage across the membrane called equilibrium potential for that specific ion</a:t>
            </a:r>
          </a:p>
          <a:p>
            <a:pPr algn="just">
              <a:buBlip>
                <a:blip r:embed="rId2"/>
              </a:buBlip>
            </a:pPr>
            <a:r>
              <a:rPr lang="en-US" sz="2500" dirty="0" smtClean="0"/>
              <a:t>The difference between the resting potential &amp; an ion `s equilibrium potential determines the magnitude of the driving force on the ion</a:t>
            </a:r>
          </a:p>
          <a:p>
            <a:pPr algn="just">
              <a:buBlip>
                <a:blip r:embed="rId2"/>
              </a:buBlip>
            </a:pPr>
            <a:r>
              <a:rPr lang="en-US" sz="2500" dirty="0" smtClean="0"/>
              <a:t>While the ions charge determines the direction the ion will move in or out as it attempts to reach its equilibrium potential (E</a:t>
            </a:r>
            <a:r>
              <a:rPr lang="en-US" sz="2500" baseline="-25000" dirty="0" smtClean="0"/>
              <a:t>ion</a:t>
            </a:r>
            <a:r>
              <a:rPr lang="en-US" sz="2500" dirty="0" smtClean="0"/>
              <a:t>) </a:t>
            </a:r>
          </a:p>
          <a:p>
            <a:pPr>
              <a:buNone/>
            </a:pP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200"/>
          </a:xfrm>
        </p:spPr>
        <p:txBody>
          <a:bodyPr>
            <a:normAutofit fontScale="85000" lnSpcReduction="20000"/>
          </a:bodyPr>
          <a:lstStyle/>
          <a:p>
            <a:pPr algn="just">
              <a:buBlip>
                <a:blip r:embed="rId2"/>
              </a:buBlip>
            </a:pPr>
            <a:r>
              <a:rPr lang="en-US" sz="2900" dirty="0" smtClean="0"/>
              <a:t>The opening or closing of different ion selected gated channels is responsible for changes in the relative permeability of the membrane to different ions</a:t>
            </a:r>
          </a:p>
          <a:p>
            <a:pPr algn="just">
              <a:buBlip>
                <a:blip r:embed="rId2"/>
              </a:buBlip>
            </a:pPr>
            <a:r>
              <a:rPr lang="en-US" sz="2900" dirty="0" smtClean="0"/>
              <a:t>These are operated by the ATP concentration provided by the different ions for maintain the membrane equilibrium permeability </a:t>
            </a:r>
          </a:p>
          <a:p>
            <a:pPr algn="just">
              <a:buBlip>
                <a:blip r:embed="rId2"/>
              </a:buBlip>
            </a:pPr>
            <a:r>
              <a:rPr lang="en-US" sz="2900" dirty="0" smtClean="0"/>
              <a:t>They are affected for the maintenance due to the difference in function, location, size, polarity, specific mechanism of initiation, mechanism of </a:t>
            </a:r>
            <a:r>
              <a:rPr lang="en-US" sz="2900" dirty="0" smtClean="0"/>
              <a:t>propagation </a:t>
            </a:r>
            <a:r>
              <a:rPr lang="en-US" sz="2900" dirty="0" smtClean="0"/>
              <a:t>&amp; reliance on the magnitude of </a:t>
            </a:r>
            <a:r>
              <a:rPr lang="en-US" sz="2900" dirty="0" smtClean="0"/>
              <a:t>pre-synaptic </a:t>
            </a:r>
            <a:r>
              <a:rPr lang="en-US" sz="2900" dirty="0" smtClean="0"/>
              <a:t>input</a:t>
            </a:r>
          </a:p>
          <a:p>
            <a:pPr algn="just">
              <a:buNone/>
            </a:pPr>
            <a:r>
              <a:rPr lang="en-US" sz="2900" b="1" dirty="0" smtClean="0"/>
              <a:t>Degeneration &amp; Regeneration of nerve </a:t>
            </a:r>
            <a:r>
              <a:rPr lang="en-US" sz="2900" b="1" dirty="0" err="1" smtClean="0"/>
              <a:t>fibres</a:t>
            </a:r>
            <a:r>
              <a:rPr lang="en-US" sz="2900" b="1" dirty="0" smtClean="0"/>
              <a:t>:</a:t>
            </a:r>
            <a:r>
              <a:rPr lang="en-US" sz="2900" dirty="0" smtClean="0"/>
              <a:t> </a:t>
            </a:r>
          </a:p>
          <a:p>
            <a:pPr algn="just">
              <a:buBlip>
                <a:blip r:embed="rId3"/>
              </a:buBlip>
            </a:pPr>
            <a:r>
              <a:rPr lang="en-US" sz="2900" dirty="0" err="1" smtClean="0"/>
              <a:t>Glia</a:t>
            </a:r>
            <a:r>
              <a:rPr lang="en-US" sz="2900" dirty="0" smtClean="0"/>
              <a:t> cells are classified as </a:t>
            </a:r>
            <a:r>
              <a:rPr lang="en-US" sz="2900" dirty="0" err="1" smtClean="0"/>
              <a:t>macroglia</a:t>
            </a:r>
            <a:r>
              <a:rPr lang="en-US" sz="2900" dirty="0" smtClean="0"/>
              <a:t>, microglia &amp; </a:t>
            </a:r>
            <a:r>
              <a:rPr lang="en-US" sz="2900" dirty="0" err="1" smtClean="0"/>
              <a:t>ependyma</a:t>
            </a:r>
            <a:r>
              <a:rPr lang="en-US" sz="2900" dirty="0" smtClean="0"/>
              <a:t>  present in CNS also k/a interstitial or </a:t>
            </a:r>
            <a:r>
              <a:rPr lang="en-US" sz="2900" dirty="0" err="1" smtClean="0"/>
              <a:t>neuroglia</a:t>
            </a:r>
            <a:r>
              <a:rPr lang="en-US" sz="2900" dirty="0" smtClean="0"/>
              <a:t> cells</a:t>
            </a:r>
          </a:p>
          <a:p>
            <a:pPr algn="just">
              <a:buBlip>
                <a:blip r:embed="rId3"/>
              </a:buBlip>
            </a:pPr>
            <a:r>
              <a:rPr lang="en-US" sz="2900" dirty="0" smtClean="0"/>
              <a:t>They involved in k</a:t>
            </a:r>
            <a:r>
              <a:rPr lang="en-US" sz="2900" baseline="30000" dirty="0" smtClean="0"/>
              <a:t>+</a:t>
            </a:r>
            <a:r>
              <a:rPr lang="en-US" sz="2900" dirty="0" smtClean="0"/>
              <a:t> buffering &amp; provide pathways for neuronal migration during development for axonal guidance during regeneration</a:t>
            </a:r>
          </a:p>
          <a:p>
            <a:pPr algn="just">
              <a:buBlip>
                <a:blip r:embed="rId3"/>
              </a:buBlip>
            </a:pPr>
            <a:r>
              <a:rPr lang="en-US" sz="2900" dirty="0" smtClean="0"/>
              <a:t>They release cytokines in disease processes &amp; proliferate or hypertrophy following injury.</a:t>
            </a:r>
          </a:p>
          <a:p>
            <a:pPr algn="just">
              <a:buNone/>
            </a:pPr>
            <a:r>
              <a:rPr lang="en-US" sz="2500" dirty="0" smtClean="0"/>
              <a:t> </a:t>
            </a:r>
            <a:endParaRPr lang="en-US" sz="2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200"/>
          </a:xfrm>
        </p:spPr>
        <p:txBody>
          <a:bodyPr>
            <a:normAutofit/>
          </a:bodyPr>
          <a:lstStyle/>
          <a:p>
            <a:pPr algn="just">
              <a:buNone/>
            </a:pPr>
            <a:r>
              <a:rPr lang="en-US" sz="2500" b="1" dirty="0" smtClean="0"/>
              <a:t>Structure of smooth muscle: </a:t>
            </a:r>
          </a:p>
          <a:p>
            <a:pPr algn="just">
              <a:buBlip>
                <a:blip r:embed="rId2"/>
              </a:buBlip>
            </a:pPr>
            <a:r>
              <a:rPr lang="en-US" sz="2500" dirty="0" smtClean="0"/>
              <a:t>These are made up of narrow (&lt;10µm) elongated (</a:t>
            </a:r>
            <a:r>
              <a:rPr lang="en-US" sz="2500" dirty="0" smtClean="0"/>
              <a:t>up to </a:t>
            </a:r>
            <a:r>
              <a:rPr lang="en-US" sz="2500" dirty="0" smtClean="0"/>
              <a:t>500 µm) cells, tapering towards their ends</a:t>
            </a:r>
          </a:p>
          <a:p>
            <a:pPr algn="just">
              <a:buBlip>
                <a:blip r:embed="rId2"/>
              </a:buBlip>
            </a:pPr>
            <a:r>
              <a:rPr lang="en-US" sz="2500" dirty="0" smtClean="0"/>
              <a:t>Each cell has a single centrally placed nucleus</a:t>
            </a:r>
          </a:p>
          <a:p>
            <a:pPr algn="just">
              <a:buBlip>
                <a:blip r:embed="rId2"/>
              </a:buBlip>
            </a:pPr>
            <a:r>
              <a:rPr lang="en-US" sz="2500" dirty="0" smtClean="0"/>
              <a:t>These cells are arranged in bundles in the same direction</a:t>
            </a:r>
          </a:p>
          <a:p>
            <a:pPr algn="just">
              <a:buBlip>
                <a:blip r:embed="rId2"/>
              </a:buBlip>
            </a:pPr>
            <a:r>
              <a:rPr lang="en-US" sz="2500" dirty="0" smtClean="0"/>
              <a:t>Although the cells are distinct to each other in that there is no protoplasmic continuity between them</a:t>
            </a:r>
          </a:p>
          <a:p>
            <a:pPr algn="just">
              <a:buBlip>
                <a:blip r:embed="rId2"/>
              </a:buBlip>
            </a:pPr>
            <a:r>
              <a:rPr lang="en-US" sz="2500" dirty="0" smtClean="0"/>
              <a:t>Membrane of the adjacent cells are fused together into are k/a tight junction</a:t>
            </a:r>
          </a:p>
          <a:p>
            <a:pPr algn="just">
              <a:buBlip>
                <a:blip r:embed="rId2"/>
              </a:buBlip>
            </a:pPr>
            <a:r>
              <a:rPr lang="en-US" sz="2500" dirty="0" smtClean="0"/>
              <a:t>These muscle cells contain </a:t>
            </a:r>
            <a:r>
              <a:rPr lang="en-US" sz="2500" dirty="0" err="1" smtClean="0"/>
              <a:t>actin</a:t>
            </a:r>
            <a:r>
              <a:rPr lang="en-US" sz="2500" dirty="0" smtClean="0"/>
              <a:t> &amp; myosin filaments</a:t>
            </a:r>
          </a:p>
          <a:p>
            <a:pPr algn="just">
              <a:buBlip>
                <a:blip r:embed="rId2"/>
              </a:buBlip>
            </a:pPr>
            <a:r>
              <a:rPr lang="en-US" sz="2500" dirty="0" smtClean="0"/>
              <a:t>However myosin is not arranged in thick filaments although the basic mechanism of contraction in smooth muscle will be found to be similar to that of skeletal muscle</a:t>
            </a:r>
          </a:p>
          <a:p>
            <a:pPr algn="just">
              <a:buBlip>
                <a:blip r:embed="rId2"/>
              </a:buBlip>
            </a:pPr>
            <a:endParaRPr lang="en-US" sz="2500" dirty="0" smtClean="0"/>
          </a:p>
          <a:p>
            <a:pPr>
              <a:buNone/>
            </a:pP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pictures of regeneration and degeneration of nerve cells à¤¸à¤¾à¤ à¥ à¤à¤®à¥à¤ à¤ªà¤°à¤¿à¤£à¤¾à¤®"/>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200"/>
          </a:xfrm>
        </p:spPr>
        <p:txBody>
          <a:bodyPr>
            <a:normAutofit fontScale="92500" lnSpcReduction="20000"/>
          </a:bodyPr>
          <a:lstStyle/>
          <a:p>
            <a:pPr algn="just">
              <a:buBlip>
                <a:blip r:embed="rId2"/>
              </a:buBlip>
            </a:pPr>
            <a:r>
              <a:rPr lang="en-US" sz="2700" dirty="0" smtClean="0"/>
              <a:t>They just intimate contact with nerve cells &amp; involved in Ca</a:t>
            </a:r>
            <a:r>
              <a:rPr lang="en-US" sz="2700" baseline="30000" dirty="0" smtClean="0"/>
              <a:t>2+ </a:t>
            </a:r>
            <a:r>
              <a:rPr lang="en-US" sz="2700" dirty="0" smtClean="0"/>
              <a:t>buffering &amp; neurotransmitter reuptake</a:t>
            </a:r>
          </a:p>
          <a:p>
            <a:pPr algn="just">
              <a:buBlip>
                <a:blip r:embed="rId2"/>
              </a:buBlip>
            </a:pPr>
            <a:r>
              <a:rPr lang="en-US" sz="2700" dirty="0" smtClean="0"/>
              <a:t>They participate in the blood-brain barrier &amp; are involved in CSF production</a:t>
            </a:r>
          </a:p>
          <a:p>
            <a:pPr algn="just">
              <a:buBlip>
                <a:blip r:embed="rId2"/>
              </a:buBlip>
            </a:pPr>
            <a:r>
              <a:rPr lang="en-US" sz="2700" dirty="0" err="1" smtClean="0"/>
              <a:t>Ependymal</a:t>
            </a:r>
            <a:r>
              <a:rPr lang="en-US" sz="2700" dirty="0" smtClean="0"/>
              <a:t> cells unite with the </a:t>
            </a:r>
            <a:r>
              <a:rPr lang="en-US" sz="2700" dirty="0" err="1" smtClean="0"/>
              <a:t>pia</a:t>
            </a:r>
            <a:r>
              <a:rPr lang="en-US" sz="2700" dirty="0" smtClean="0"/>
              <a:t> mater &amp; capillaries in the lateral, 3</a:t>
            </a:r>
            <a:r>
              <a:rPr lang="en-US" sz="2700" baseline="30000" dirty="0" smtClean="0"/>
              <a:t>rd</a:t>
            </a:r>
            <a:r>
              <a:rPr lang="en-US" sz="2700" dirty="0" smtClean="0"/>
              <a:t> &amp; 4</a:t>
            </a:r>
            <a:r>
              <a:rPr lang="en-US" sz="2700" baseline="30000" dirty="0" smtClean="0"/>
              <a:t>th</a:t>
            </a:r>
            <a:r>
              <a:rPr lang="en-US" sz="2700" dirty="0" smtClean="0"/>
              <a:t> ventricles to form the choroid plexus for CSF production</a:t>
            </a:r>
          </a:p>
          <a:p>
            <a:pPr algn="just">
              <a:buBlip>
                <a:blip r:embed="rId2"/>
              </a:buBlip>
            </a:pPr>
            <a:r>
              <a:rPr lang="en-US" sz="2700" dirty="0" smtClean="0"/>
              <a:t>It also serves as a selective barrier between the brain &amp; CSF comportments</a:t>
            </a:r>
          </a:p>
          <a:p>
            <a:pPr>
              <a:buNone/>
            </a:pPr>
            <a:r>
              <a:rPr lang="en-US" sz="2700" b="1" dirty="0" smtClean="0"/>
              <a:t>Regeneration of the nerve cells (neurons):</a:t>
            </a:r>
            <a:endParaRPr lang="en-US" sz="2700" dirty="0" smtClean="0"/>
          </a:p>
          <a:p>
            <a:pPr>
              <a:buBlip>
                <a:blip r:embed="rId3"/>
              </a:buBlip>
            </a:pPr>
            <a:r>
              <a:rPr lang="en-US" sz="2700" dirty="0" smtClean="0"/>
              <a:t>If a peripheral nerve crushed, the cell may undergo </a:t>
            </a:r>
            <a:r>
              <a:rPr lang="en-US" sz="2700" dirty="0" err="1" smtClean="0"/>
              <a:t>chromatolysis</a:t>
            </a:r>
            <a:r>
              <a:rPr lang="en-US" sz="2700" dirty="0" smtClean="0"/>
              <a:t> in response to the injury &amp; characterized by swelling &amp; displacement of the nucleus</a:t>
            </a:r>
          </a:p>
          <a:p>
            <a:pPr>
              <a:buBlip>
                <a:blip r:embed="rId3"/>
              </a:buBlip>
            </a:pPr>
            <a:r>
              <a:rPr lang="en-US" sz="2700" dirty="0" smtClean="0"/>
              <a:t>Degenerating axons &amp; </a:t>
            </a:r>
            <a:r>
              <a:rPr lang="en-US" sz="2700" dirty="0" err="1" smtClean="0"/>
              <a:t>mylein</a:t>
            </a:r>
            <a:r>
              <a:rPr lang="en-US" sz="2700" dirty="0" smtClean="0"/>
              <a:t> are </a:t>
            </a:r>
            <a:r>
              <a:rPr lang="en-US" sz="2700" dirty="0" err="1" smtClean="0"/>
              <a:t>phagocytised</a:t>
            </a:r>
            <a:r>
              <a:rPr lang="en-US" sz="2700" dirty="0" smtClean="0"/>
              <a:t> but not </a:t>
            </a:r>
            <a:r>
              <a:rPr lang="en-US" sz="2700" dirty="0" err="1" smtClean="0"/>
              <a:t>schwann</a:t>
            </a:r>
            <a:r>
              <a:rPr lang="en-US" sz="2700" dirty="0" smtClean="0"/>
              <a:t> cells</a:t>
            </a:r>
          </a:p>
          <a:p>
            <a:pPr>
              <a:buBlip>
                <a:blip r:embed="rId3"/>
              </a:buBlip>
            </a:pPr>
            <a:r>
              <a:rPr lang="en-US" sz="2700" dirty="0" smtClean="0"/>
              <a:t>After few days, surviving axons begin to sprout &amp; guided by the residual band of </a:t>
            </a:r>
            <a:r>
              <a:rPr lang="en-US" sz="2700" dirty="0" err="1" smtClean="0"/>
              <a:t>schwann</a:t>
            </a:r>
            <a:r>
              <a:rPr lang="en-US" sz="2700" dirty="0" smtClean="0"/>
              <a:t> cells</a:t>
            </a:r>
          </a:p>
          <a:p>
            <a:pPr>
              <a:buBlip>
                <a:blip r:embed="rId3"/>
              </a:buBlip>
            </a:pPr>
            <a:r>
              <a:rPr lang="en-US" sz="2700" dirty="0" smtClean="0"/>
              <a:t>A lot of factors are responsible for regeneration like availability of </a:t>
            </a:r>
            <a:r>
              <a:rPr lang="en-US" sz="2700" dirty="0" err="1" smtClean="0"/>
              <a:t>neurotrophins</a:t>
            </a:r>
            <a:r>
              <a:rPr lang="en-US" sz="2700" dirty="0" smtClean="0"/>
              <a:t> (secreted by </a:t>
            </a:r>
            <a:r>
              <a:rPr lang="en-US" sz="2700" dirty="0" err="1" smtClean="0"/>
              <a:t>schwann</a:t>
            </a:r>
            <a:r>
              <a:rPr lang="en-US" sz="2700" dirty="0" smtClean="0"/>
              <a:t> cells)</a:t>
            </a:r>
          </a:p>
          <a:p>
            <a:pPr algn="just">
              <a:buNone/>
            </a:pPr>
            <a:endParaRPr lang="en-US" sz="2500" dirty="0" smtClean="0"/>
          </a:p>
          <a:p>
            <a:pPr>
              <a:buNone/>
            </a:pP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200"/>
          </a:xfrm>
        </p:spPr>
        <p:txBody>
          <a:bodyPr>
            <a:normAutofit fontScale="25000" lnSpcReduction="20000"/>
          </a:bodyPr>
          <a:lstStyle/>
          <a:p>
            <a:pPr algn="just">
              <a:buBlip>
                <a:blip r:embed="rId2"/>
              </a:buBlip>
            </a:pPr>
            <a:r>
              <a:rPr lang="en-US" sz="10000" dirty="0" smtClean="0"/>
              <a:t>If a CNS nerve injured, </a:t>
            </a:r>
            <a:r>
              <a:rPr lang="en-US" sz="10000" dirty="0" err="1" smtClean="0"/>
              <a:t>oligodendrocytes</a:t>
            </a:r>
            <a:r>
              <a:rPr lang="en-US" sz="10000" dirty="0" smtClean="0"/>
              <a:t> &amp; vascular </a:t>
            </a:r>
            <a:r>
              <a:rPr lang="en-US" sz="10000" dirty="0" err="1" smtClean="0"/>
              <a:t>pericytes</a:t>
            </a:r>
            <a:r>
              <a:rPr lang="en-US" sz="10000" dirty="0" smtClean="0"/>
              <a:t> are reactive</a:t>
            </a:r>
          </a:p>
          <a:p>
            <a:pPr algn="just">
              <a:buBlip>
                <a:blip r:embed="rId2"/>
              </a:buBlip>
            </a:pPr>
            <a:r>
              <a:rPr lang="en-US" sz="10000" dirty="0" smtClean="0"/>
              <a:t>The all </a:t>
            </a:r>
            <a:r>
              <a:rPr lang="en-US" sz="10000" dirty="0" err="1" smtClean="0"/>
              <a:t>phagocytised</a:t>
            </a:r>
            <a:r>
              <a:rPr lang="en-US" sz="10000" dirty="0" smtClean="0"/>
              <a:t> </a:t>
            </a:r>
            <a:r>
              <a:rPr lang="en-US" sz="10000" dirty="0" err="1" smtClean="0"/>
              <a:t>astrocyte</a:t>
            </a:r>
            <a:r>
              <a:rPr lang="en-US" sz="10000" dirty="0" smtClean="0"/>
              <a:t> </a:t>
            </a:r>
            <a:r>
              <a:rPr lang="en-US" sz="10000" dirty="0" smtClean="0"/>
              <a:t>(</a:t>
            </a:r>
            <a:r>
              <a:rPr lang="en-US" sz="10000" dirty="0" smtClean="0"/>
              <a:t>cell </a:t>
            </a:r>
            <a:r>
              <a:rPr lang="en-US" sz="10000" dirty="0" smtClean="0"/>
              <a:t>of </a:t>
            </a:r>
            <a:r>
              <a:rPr lang="en-US" sz="10000" dirty="0" err="1" smtClean="0"/>
              <a:t>macroglia</a:t>
            </a:r>
            <a:r>
              <a:rPr lang="en-US" sz="10000" dirty="0" smtClean="0"/>
              <a:t>) processes fill in the empty spaces forming dense </a:t>
            </a:r>
            <a:r>
              <a:rPr lang="en-US" sz="10000" dirty="0" err="1" smtClean="0"/>
              <a:t>glial</a:t>
            </a:r>
            <a:r>
              <a:rPr lang="en-US" sz="10000" dirty="0" smtClean="0"/>
              <a:t> scars &amp; </a:t>
            </a:r>
            <a:r>
              <a:rPr lang="en-US" sz="10000" dirty="0" err="1" smtClean="0"/>
              <a:t>oligodendrocytes</a:t>
            </a:r>
            <a:r>
              <a:rPr lang="en-US" sz="10000" dirty="0" smtClean="0"/>
              <a:t> form </a:t>
            </a:r>
            <a:r>
              <a:rPr lang="en-US" sz="10000" dirty="0" err="1" smtClean="0"/>
              <a:t>mylein</a:t>
            </a:r>
            <a:r>
              <a:rPr lang="en-US" sz="10000" dirty="0" smtClean="0"/>
              <a:t> </a:t>
            </a:r>
            <a:r>
              <a:rPr lang="en-US" sz="10000" dirty="0" err="1" smtClean="0"/>
              <a:t>ensheatments</a:t>
            </a:r>
            <a:r>
              <a:rPr lang="en-US" sz="10000" dirty="0" smtClean="0"/>
              <a:t> around masses of cellular debris and regeneration may occur also possibly by releasing proteins that inhibit abnormal growth</a:t>
            </a:r>
          </a:p>
          <a:p>
            <a:pPr algn="just">
              <a:buNone/>
            </a:pPr>
            <a:r>
              <a:rPr lang="en-US" sz="10000" b="1" dirty="0" smtClean="0"/>
              <a:t>Reflexes &amp; pathway transmission of nerve to </a:t>
            </a:r>
            <a:r>
              <a:rPr lang="en-US" sz="10000" b="1" dirty="0" smtClean="0"/>
              <a:t>effectors </a:t>
            </a:r>
            <a:r>
              <a:rPr lang="en-US" sz="10000" b="1" dirty="0" smtClean="0"/>
              <a:t>tissue:</a:t>
            </a:r>
            <a:r>
              <a:rPr lang="en-US" sz="10000" dirty="0" smtClean="0"/>
              <a:t> </a:t>
            </a:r>
          </a:p>
          <a:p>
            <a:pPr algn="just">
              <a:buBlip>
                <a:blip r:embed="rId3"/>
              </a:buBlip>
            </a:pPr>
            <a:r>
              <a:rPr lang="en-US" sz="10000" dirty="0" smtClean="0"/>
              <a:t>The PNS transmits sensory information from the body to the CNS &amp; conveys motor commands from the brain &amp; spinal cord to the periphery</a:t>
            </a:r>
          </a:p>
          <a:p>
            <a:pPr algn="just">
              <a:buBlip>
                <a:blip r:embed="rId3"/>
              </a:buBlip>
            </a:pPr>
            <a:r>
              <a:rPr lang="en-US" sz="10000" dirty="0" smtClean="0"/>
              <a:t>Sensory neuron cell activated on stretching of the muscle via receptors</a:t>
            </a:r>
          </a:p>
          <a:p>
            <a:pPr algn="just">
              <a:buBlip>
                <a:blip r:embed="rId3"/>
              </a:buBlip>
            </a:pPr>
            <a:r>
              <a:rPr lang="en-US" sz="10000" dirty="0" smtClean="0"/>
              <a:t>In response, action potentials are conducted centrally to synapse on motor neurons located in the grey matter of spinal cord</a:t>
            </a:r>
          </a:p>
          <a:p>
            <a:pPr algn="just">
              <a:buBlip>
                <a:blip r:embed="rId3"/>
              </a:buBlip>
            </a:pPr>
            <a:r>
              <a:rPr lang="en-US" sz="10000" dirty="0" smtClean="0"/>
              <a:t>The reflex arc is completed by action potentials in motor neuron travelling to the neuromuscular junction in the periphery causing contraction of the stretched muscle</a:t>
            </a:r>
          </a:p>
          <a:p>
            <a:pPr algn="just">
              <a:buBlip>
                <a:blip r:embed="rId3"/>
              </a:buBlip>
            </a:pPr>
            <a:endParaRPr lang="en-US" sz="25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pictures of regeneration and degeneration of nerve cells à¤¸à¤¾à¤ à¥ à¤à¤®à¥à¤ à¤ªà¤°à¤¿à¤£à¤¾à¤®"/>
          <p:cNvPicPr>
            <a:picLocks noChangeAspect="1" noChangeArrowheads="1"/>
          </p:cNvPicPr>
          <p:nvPr/>
        </p:nvPicPr>
        <p:blipFill>
          <a:blip r:embed="rId2"/>
          <a:srcRect/>
          <a:stretch>
            <a:fillRect/>
          </a:stretch>
        </p:blipFill>
        <p:spPr bwMode="auto">
          <a:xfrm>
            <a:off x="0" y="1"/>
            <a:ext cx="4724400" cy="6858000"/>
          </a:xfrm>
          <a:prstGeom prst="rect">
            <a:avLst/>
          </a:prstGeom>
          <a:noFill/>
        </p:spPr>
      </p:pic>
      <p:pic>
        <p:nvPicPr>
          <p:cNvPr id="63492" name="Picture 4" descr="à¤¸à¤à¤¬à¤à¤§à¤¿à¤¤ à¤à¤®à¥à¤"/>
          <p:cNvPicPr>
            <a:picLocks noChangeAspect="1" noChangeArrowheads="1"/>
          </p:cNvPicPr>
          <p:nvPr/>
        </p:nvPicPr>
        <p:blipFill>
          <a:blip r:embed="rId3"/>
          <a:srcRect/>
          <a:stretch>
            <a:fillRect/>
          </a:stretch>
        </p:blipFill>
        <p:spPr bwMode="auto">
          <a:xfrm>
            <a:off x="5143500" y="228600"/>
            <a:ext cx="4000500" cy="6324600"/>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200"/>
          </a:xfrm>
        </p:spPr>
        <p:txBody>
          <a:bodyPr>
            <a:normAutofit/>
          </a:bodyPr>
          <a:lstStyle/>
          <a:p>
            <a:pPr algn="just">
              <a:buBlip>
                <a:blip r:embed="rId2"/>
              </a:buBlip>
            </a:pPr>
            <a:r>
              <a:rPr lang="en-US" sz="2500" dirty="0" smtClean="0"/>
              <a:t>Variation on this reflex can include one or more inter neurons interposed both the sensory input &amp; the motor input on both sides of the spinal cord</a:t>
            </a:r>
          </a:p>
          <a:p>
            <a:pPr>
              <a:buNone/>
            </a:pPr>
            <a:r>
              <a:rPr lang="en-US" sz="2500" b="1" dirty="0" smtClean="0"/>
              <a:t>Autonomic Nervous System:</a:t>
            </a:r>
            <a:r>
              <a:rPr lang="en-US" sz="2500" dirty="0" smtClean="0"/>
              <a:t> </a:t>
            </a:r>
          </a:p>
          <a:p>
            <a:pPr>
              <a:buNone/>
            </a:pPr>
            <a:r>
              <a:rPr lang="en-US" sz="2500" b="1" dirty="0" smtClean="0"/>
              <a:t>General Arrangement:</a:t>
            </a:r>
            <a:r>
              <a:rPr lang="en-US" sz="2500" dirty="0" smtClean="0"/>
              <a:t> </a:t>
            </a:r>
          </a:p>
          <a:p>
            <a:pPr algn="just">
              <a:buBlip>
                <a:blip r:embed="rId3"/>
              </a:buBlip>
            </a:pPr>
            <a:r>
              <a:rPr lang="en-US" sz="2500" dirty="0" smtClean="0"/>
              <a:t>The ANS is also k/a vegetative visceral or involuntary nervous system &amp; arranged as the SNS</a:t>
            </a:r>
          </a:p>
          <a:p>
            <a:pPr algn="just">
              <a:buBlip>
                <a:blip r:embed="rId3"/>
              </a:buBlip>
            </a:pPr>
            <a:r>
              <a:rPr lang="en-US" sz="2500" dirty="0" smtClean="0"/>
              <a:t>It handles the body’s response to stress (fight or flight system)</a:t>
            </a:r>
          </a:p>
          <a:p>
            <a:pPr algn="just">
              <a:buBlip>
                <a:blip r:embed="rId3"/>
              </a:buBlip>
            </a:pPr>
            <a:r>
              <a:rPr lang="en-US" sz="2500" dirty="0" smtClean="0"/>
              <a:t>The </a:t>
            </a:r>
            <a:r>
              <a:rPr lang="en-US" sz="2500" dirty="0" err="1" smtClean="0"/>
              <a:t>para</a:t>
            </a:r>
            <a:r>
              <a:rPr lang="en-US" sz="2500" dirty="0" smtClean="0"/>
              <a:t>-SNS </a:t>
            </a:r>
            <a:r>
              <a:rPr lang="en-US" sz="2500" dirty="0" smtClean="0"/>
              <a:t>responsible for homeostatic functions in the absences of stress &amp; the enteric nervous system responsible for regulation of the G. I. system &amp; modulated by SNS &amp; PSNS</a:t>
            </a:r>
          </a:p>
          <a:p>
            <a:pPr algn="just">
              <a:buBlip>
                <a:blip r:embed="rId3"/>
              </a:buBlip>
            </a:pPr>
            <a:r>
              <a:rPr lang="en-US" sz="2500" dirty="0" smtClean="0"/>
              <a:t>The SNS &amp; PSNS home 2 efferent neuronal components </a:t>
            </a:r>
          </a:p>
          <a:p>
            <a:pPr algn="just">
              <a:buNone/>
            </a:pPr>
            <a:endParaRPr lang="en-US" sz="2500" dirty="0" smtClean="0"/>
          </a:p>
          <a:p>
            <a:pPr algn="just">
              <a:buNone/>
            </a:pPr>
            <a:endParaRPr lang="en-US" sz="2500" dirty="0" smtClean="0"/>
          </a:p>
          <a:p>
            <a:pPr>
              <a:buNone/>
            </a:pP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200"/>
          </a:xfrm>
        </p:spPr>
        <p:txBody>
          <a:bodyPr>
            <a:normAutofit fontScale="92500" lnSpcReduction="20000"/>
          </a:bodyPr>
          <a:lstStyle/>
          <a:p>
            <a:pPr algn="just">
              <a:buNone/>
            </a:pPr>
            <a:r>
              <a:rPr lang="en-US" sz="2500" b="1" dirty="0" smtClean="0"/>
              <a:t>SNS: </a:t>
            </a:r>
          </a:p>
          <a:p>
            <a:pPr algn="just">
              <a:buBlip>
                <a:blip r:embed="rId2"/>
              </a:buBlip>
            </a:pPr>
            <a:r>
              <a:rPr lang="en-US" sz="2500" dirty="0" smtClean="0"/>
              <a:t>Pre-</a:t>
            </a:r>
            <a:r>
              <a:rPr lang="en-US" sz="2500" dirty="0" err="1" smtClean="0"/>
              <a:t>ganglionic</a:t>
            </a:r>
            <a:r>
              <a:rPr lang="en-US" sz="2500" dirty="0" smtClean="0"/>
              <a:t> </a:t>
            </a:r>
            <a:r>
              <a:rPr lang="en-US" sz="2500" dirty="0" smtClean="0"/>
              <a:t>neurons- Cell bodies are located in the </a:t>
            </a:r>
            <a:r>
              <a:rPr lang="en-US" sz="2500" dirty="0" smtClean="0"/>
              <a:t>inter-</a:t>
            </a:r>
            <a:r>
              <a:rPr lang="en-US" sz="2500" dirty="0" err="1" smtClean="0"/>
              <a:t>mediolateral</a:t>
            </a:r>
            <a:r>
              <a:rPr lang="en-US" sz="2500" dirty="0" smtClean="0"/>
              <a:t> </a:t>
            </a:r>
            <a:r>
              <a:rPr lang="en-US" sz="2500" dirty="0" smtClean="0"/>
              <a:t>horn of the thoracic &amp; lumbar region of the spinal cord</a:t>
            </a:r>
          </a:p>
          <a:p>
            <a:pPr algn="just">
              <a:buBlip>
                <a:blip r:embed="rId2"/>
              </a:buBlip>
            </a:pPr>
            <a:r>
              <a:rPr lang="en-US" sz="2500" dirty="0" smtClean="0"/>
              <a:t>Postganglionic nerves- Cell bodies are located in the </a:t>
            </a:r>
            <a:r>
              <a:rPr lang="en-US" sz="2500" dirty="0" smtClean="0"/>
              <a:t>pre vertebral </a:t>
            </a:r>
            <a:r>
              <a:rPr lang="en-US" sz="2500" dirty="0" smtClean="0"/>
              <a:t>&amp; </a:t>
            </a:r>
            <a:r>
              <a:rPr lang="en-US" sz="2500" dirty="0" err="1" smtClean="0"/>
              <a:t>para</a:t>
            </a:r>
            <a:r>
              <a:rPr lang="en-US" sz="2500" dirty="0" smtClean="0"/>
              <a:t>-vertebral </a:t>
            </a:r>
            <a:r>
              <a:rPr lang="en-US" sz="2500" dirty="0" err="1" smtClean="0"/>
              <a:t>ganglionic</a:t>
            </a:r>
            <a:r>
              <a:rPr lang="en-US" sz="2500" dirty="0" smtClean="0"/>
              <a:t> chains</a:t>
            </a:r>
          </a:p>
          <a:p>
            <a:pPr algn="just">
              <a:buBlip>
                <a:blip r:embed="rId2"/>
              </a:buBlip>
            </a:pPr>
            <a:r>
              <a:rPr lang="en-US" sz="2500" dirty="0" smtClean="0"/>
              <a:t>sympathetic </a:t>
            </a:r>
            <a:r>
              <a:rPr lang="en-US" sz="2500" dirty="0" smtClean="0"/>
              <a:t>innervations </a:t>
            </a:r>
            <a:r>
              <a:rPr lang="en-US" sz="2500" dirty="0" smtClean="0"/>
              <a:t>of the upper thorax, neck &amp; head arises from the top ganglia of the </a:t>
            </a:r>
            <a:r>
              <a:rPr lang="en-US" sz="2500" dirty="0" err="1" smtClean="0"/>
              <a:t>para</a:t>
            </a:r>
            <a:r>
              <a:rPr lang="en-US" sz="2500" dirty="0" smtClean="0"/>
              <a:t>-vertebral </a:t>
            </a:r>
            <a:r>
              <a:rPr lang="en-US" sz="2500" dirty="0" smtClean="0"/>
              <a:t>chain</a:t>
            </a:r>
          </a:p>
          <a:p>
            <a:pPr algn="just">
              <a:buNone/>
            </a:pPr>
            <a:r>
              <a:rPr lang="en-US" sz="2700" b="1" dirty="0" smtClean="0"/>
              <a:t>PSNS:</a:t>
            </a:r>
          </a:p>
          <a:p>
            <a:pPr algn="just">
              <a:buBlip>
                <a:blip r:embed="rId3"/>
              </a:buBlip>
            </a:pPr>
            <a:r>
              <a:rPr lang="en-US" sz="2700" dirty="0" smtClean="0"/>
              <a:t>Pre-</a:t>
            </a:r>
            <a:r>
              <a:rPr lang="en-US" sz="2700" dirty="0" err="1" smtClean="0"/>
              <a:t>ganglionic</a:t>
            </a:r>
            <a:r>
              <a:rPr lang="en-US" sz="2700" dirty="0" smtClean="0"/>
              <a:t> </a:t>
            </a:r>
            <a:r>
              <a:rPr lang="en-US" sz="2700" dirty="0" smtClean="0"/>
              <a:t>neurons- Cell bodies are in the brain stem &amp; the sacral spinal cord whose axons innervate the various parasympathetic ganglions</a:t>
            </a:r>
          </a:p>
          <a:p>
            <a:pPr algn="just">
              <a:buBlip>
                <a:blip r:embed="rId3"/>
              </a:buBlip>
            </a:pPr>
            <a:r>
              <a:rPr lang="en-US" sz="2700" dirty="0" smtClean="0"/>
              <a:t>Postganglionic neurons- Short axons innervate the tissue</a:t>
            </a:r>
          </a:p>
          <a:p>
            <a:pPr algn="just">
              <a:buNone/>
            </a:pPr>
            <a:r>
              <a:rPr lang="en-US" sz="2700" dirty="0" smtClean="0"/>
              <a:t>		Most tissue receive both SNS &amp; PSNS </a:t>
            </a:r>
            <a:r>
              <a:rPr lang="en-US" sz="2700" dirty="0" smtClean="0"/>
              <a:t>innervations </a:t>
            </a:r>
            <a:r>
              <a:rPr lang="en-US" sz="2700" dirty="0" smtClean="0"/>
              <a:t>but the effects are antagonistic except in the sweat gland, </a:t>
            </a:r>
            <a:r>
              <a:rPr lang="en-US" sz="2700" dirty="0" err="1" smtClean="0"/>
              <a:t>piloreceptor</a:t>
            </a:r>
            <a:r>
              <a:rPr lang="en-US" sz="2700" dirty="0" smtClean="0"/>
              <a:t> muscles, uterus &amp; most blood vessels</a:t>
            </a:r>
          </a:p>
          <a:p>
            <a:pPr algn="just">
              <a:buNone/>
            </a:pPr>
            <a:r>
              <a:rPr lang="en-US" sz="2700" dirty="0" smtClean="0"/>
              <a:t>		The quality of saliva produced differs as PSNS </a:t>
            </a:r>
            <a:r>
              <a:rPr lang="en-US" sz="2700" dirty="0" smtClean="0"/>
              <a:t>elicited </a:t>
            </a:r>
            <a:r>
              <a:rPr lang="en-US" sz="2700" dirty="0" smtClean="0"/>
              <a:t>profuse &amp; watery while SNS elicited scant &amp; viscous. Overall SNS &amp; PSNS both innervate the salivary glands</a:t>
            </a:r>
          </a:p>
          <a:p>
            <a:pPr algn="just">
              <a:buNone/>
            </a:pPr>
            <a:endParaRPr lang="en-US" sz="2500" dirty="0" smtClean="0"/>
          </a:p>
          <a:p>
            <a:pPr>
              <a:buNone/>
            </a:pP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77000"/>
          </a:xfrm>
        </p:spPr>
        <p:txBody>
          <a:bodyPr>
            <a:normAutofit fontScale="77500" lnSpcReduction="20000"/>
          </a:bodyPr>
          <a:lstStyle/>
          <a:p>
            <a:pPr algn="just">
              <a:buNone/>
            </a:pPr>
            <a:r>
              <a:rPr lang="en-US" b="1" dirty="0" smtClean="0"/>
              <a:t>Neurotransmitters:</a:t>
            </a:r>
          </a:p>
          <a:p>
            <a:pPr algn="just">
              <a:buFont typeface="Wingdings" pitchFamily="2" charset="2"/>
              <a:buChar char="Ø"/>
            </a:pPr>
            <a:r>
              <a:rPr lang="en-US" dirty="0" smtClean="0"/>
              <a:t>The accomplishment of ANS is performed through the release of neurotransmitters, chemicals that  act on membrane bound transmitter receptors &amp; accomplished by local synaptic transmission as adrenal gland to act on remote receptors. These are </a:t>
            </a:r>
          </a:p>
          <a:p>
            <a:pPr algn="just">
              <a:buNone/>
            </a:pPr>
            <a:r>
              <a:rPr lang="en-US" dirty="0" smtClean="0"/>
              <a:t>	</a:t>
            </a:r>
            <a:r>
              <a:rPr lang="en-US" b="1" dirty="0" smtClean="0"/>
              <a:t>Under SNS-</a:t>
            </a:r>
          </a:p>
          <a:p>
            <a:pPr algn="just">
              <a:buNone/>
            </a:pPr>
            <a:r>
              <a:rPr lang="en-US" dirty="0" smtClean="0"/>
              <a:t>	Cholinergic →Acetylcholine</a:t>
            </a:r>
          </a:p>
          <a:p>
            <a:pPr algn="just">
              <a:buNone/>
            </a:pPr>
            <a:r>
              <a:rPr lang="en-US" dirty="0" smtClean="0"/>
              <a:t>	</a:t>
            </a:r>
            <a:r>
              <a:rPr lang="en-US" dirty="0" smtClean="0"/>
              <a:t>Adrenergic </a:t>
            </a:r>
            <a:r>
              <a:rPr lang="en-US" dirty="0" smtClean="0"/>
              <a:t>→N.E, epinephrine, Dopamine</a:t>
            </a:r>
          </a:p>
          <a:p>
            <a:pPr algn="just">
              <a:buNone/>
            </a:pPr>
            <a:r>
              <a:rPr lang="en-US" dirty="0" smtClean="0"/>
              <a:t>	Noradrenergic →</a:t>
            </a:r>
            <a:r>
              <a:rPr lang="en-US" dirty="0" err="1" smtClean="0"/>
              <a:t>cholecystokinin</a:t>
            </a:r>
            <a:r>
              <a:rPr lang="en-US" dirty="0" smtClean="0"/>
              <a:t>, </a:t>
            </a:r>
            <a:r>
              <a:rPr lang="en-US" dirty="0" err="1" smtClean="0"/>
              <a:t>Dynorphin</a:t>
            </a:r>
            <a:r>
              <a:rPr lang="en-US" dirty="0" smtClean="0"/>
              <a:t>, </a:t>
            </a:r>
            <a:r>
              <a:rPr lang="en-US" dirty="0" err="1" smtClean="0"/>
              <a:t>EnKephalin</a:t>
            </a:r>
            <a:r>
              <a:rPr lang="en-US" dirty="0" smtClean="0"/>
              <a:t>, </a:t>
            </a:r>
            <a:r>
              <a:rPr lang="en-US" dirty="0" err="1" smtClean="0"/>
              <a:t>neuropeptide</a:t>
            </a:r>
            <a:r>
              <a:rPr lang="en-US" dirty="0" smtClean="0"/>
              <a:t> </a:t>
            </a:r>
            <a:r>
              <a:rPr lang="el-GR" dirty="0" smtClean="0"/>
              <a:t>ϒ</a:t>
            </a:r>
            <a:r>
              <a:rPr lang="en-US" dirty="0" smtClean="0"/>
              <a:t>, serotonin, </a:t>
            </a:r>
            <a:r>
              <a:rPr lang="en-US" dirty="0" err="1" smtClean="0"/>
              <a:t>somatostatin</a:t>
            </a:r>
            <a:r>
              <a:rPr lang="en-US" dirty="0" smtClean="0"/>
              <a:t>, substance P </a:t>
            </a:r>
            <a:r>
              <a:rPr lang="en-US" b="1" dirty="0" smtClean="0"/>
              <a:t>Under PSNS-</a:t>
            </a:r>
          </a:p>
          <a:p>
            <a:pPr algn="just">
              <a:buNone/>
            </a:pPr>
            <a:r>
              <a:rPr lang="en-US" dirty="0" smtClean="0"/>
              <a:t>	</a:t>
            </a:r>
            <a:r>
              <a:rPr lang="en-US" dirty="0" smtClean="0"/>
              <a:t>Cholinergic </a:t>
            </a:r>
            <a:r>
              <a:rPr lang="en-US" dirty="0" smtClean="0"/>
              <a:t>→acetylcholine</a:t>
            </a:r>
          </a:p>
          <a:p>
            <a:pPr algn="just">
              <a:buNone/>
            </a:pPr>
            <a:r>
              <a:rPr lang="en-US" dirty="0" smtClean="0"/>
              <a:t>	Noradrenergic → </a:t>
            </a:r>
            <a:r>
              <a:rPr lang="en-US" dirty="0" err="1" smtClean="0"/>
              <a:t>Neuropeptide</a:t>
            </a:r>
            <a:r>
              <a:rPr lang="el-GR" dirty="0" smtClean="0"/>
              <a:t> ϒ</a:t>
            </a:r>
            <a:r>
              <a:rPr lang="en-US" dirty="0" smtClean="0"/>
              <a:t>, nitric oxide, substance P.</a:t>
            </a:r>
          </a:p>
          <a:p>
            <a:pPr algn="just">
              <a:buNone/>
            </a:pPr>
            <a:r>
              <a:rPr lang="en-US" b="1" dirty="0" smtClean="0"/>
              <a:t>	Under ENS-</a:t>
            </a:r>
          </a:p>
          <a:p>
            <a:pPr algn="just">
              <a:buNone/>
            </a:pPr>
            <a:r>
              <a:rPr lang="en-US" dirty="0" smtClean="0"/>
              <a:t>	Cholinergic → Acetylcholine</a:t>
            </a:r>
          </a:p>
          <a:p>
            <a:pPr algn="just">
              <a:buNone/>
            </a:pPr>
            <a:r>
              <a:rPr lang="en-US" dirty="0" smtClean="0"/>
              <a:t>	Noradrenergic → </a:t>
            </a:r>
            <a:r>
              <a:rPr lang="en-US" dirty="0" err="1" smtClean="0"/>
              <a:t>Bombesin</a:t>
            </a:r>
            <a:r>
              <a:rPr lang="en-US" dirty="0" smtClean="0"/>
              <a:t>, </a:t>
            </a:r>
            <a:r>
              <a:rPr lang="en-US" dirty="0" err="1" smtClean="0"/>
              <a:t>Dynorphin</a:t>
            </a:r>
            <a:r>
              <a:rPr lang="en-US" dirty="0" smtClean="0"/>
              <a:t>, serotonin, substance P, </a:t>
            </a:r>
            <a:r>
              <a:rPr lang="el-GR" dirty="0" smtClean="0"/>
              <a:t>γ</a:t>
            </a:r>
            <a:r>
              <a:rPr lang="en-US" dirty="0" smtClean="0"/>
              <a:t>- amino butyric acid, </a:t>
            </a:r>
            <a:r>
              <a:rPr lang="en-US" dirty="0" err="1" smtClean="0"/>
              <a:t>neuropeptide</a:t>
            </a:r>
            <a:r>
              <a:rPr lang="en-US" dirty="0" smtClean="0"/>
              <a:t> </a:t>
            </a:r>
            <a:r>
              <a:rPr lang="el-GR" dirty="0" smtClean="0"/>
              <a:t>ϒ</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pictures of smooth muscle cells à¤¸à¤¾à¤ à¥ à¤à¤®à¥à¤ à¤ªà¤°à¤¿à¤£à¤¾à¤®"/>
          <p:cNvPicPr>
            <a:picLocks noChangeAspect="1" noChangeArrowheads="1"/>
          </p:cNvPicPr>
          <p:nvPr/>
        </p:nvPicPr>
        <p:blipFill>
          <a:blip r:embed="rId2"/>
          <a:srcRect/>
          <a:stretch>
            <a:fillRect/>
          </a:stretch>
        </p:blipFill>
        <p:spPr bwMode="auto">
          <a:xfrm>
            <a:off x="838200" y="0"/>
            <a:ext cx="7162800" cy="2133600"/>
          </a:xfrm>
          <a:prstGeom prst="rect">
            <a:avLst/>
          </a:prstGeom>
          <a:noFill/>
        </p:spPr>
      </p:pic>
      <p:sp>
        <p:nvSpPr>
          <p:cNvPr id="64516" name="AutoShape 4" descr="à¤¸à¤à¤¬à¤à¤§à¤¿à¤¤ à¤à¤®à¥à¤"/>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Content Placeholder 7" descr="9812212023.png"/>
          <p:cNvPicPr>
            <a:picLocks noGrp="1" noChangeAspect="1"/>
          </p:cNvPicPr>
          <p:nvPr>
            <p:ph idx="1"/>
          </p:nvPr>
        </p:nvPicPr>
        <p:blipFill>
          <a:blip r:embed="rId3"/>
          <a:stretch>
            <a:fillRect/>
          </a:stretch>
        </p:blipFill>
        <p:spPr>
          <a:xfrm>
            <a:off x="0" y="2133600"/>
            <a:ext cx="9144000" cy="47244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200"/>
          </a:xfrm>
        </p:spPr>
        <p:txBody>
          <a:bodyPr>
            <a:normAutofit fontScale="25000" lnSpcReduction="20000"/>
          </a:bodyPr>
          <a:lstStyle/>
          <a:p>
            <a:pPr algn="just">
              <a:buNone/>
            </a:pPr>
            <a:r>
              <a:rPr lang="en-US" sz="10000" b="1" dirty="0" smtClean="0"/>
              <a:t>Cardiac muscle (</a:t>
            </a:r>
            <a:r>
              <a:rPr lang="en-US" sz="10000" b="1" dirty="0" smtClean="0"/>
              <a:t>in-</a:t>
            </a:r>
            <a:r>
              <a:rPr lang="en-US" sz="10000" b="1" dirty="0" err="1" smtClean="0"/>
              <a:t>voluantry</a:t>
            </a:r>
            <a:r>
              <a:rPr lang="en-US" sz="10000" b="1" dirty="0" smtClean="0"/>
              <a:t> </a:t>
            </a:r>
            <a:r>
              <a:rPr lang="en-US" sz="10000" b="1" dirty="0" smtClean="0"/>
              <a:t>and striated)-</a:t>
            </a:r>
          </a:p>
          <a:p>
            <a:pPr algn="just">
              <a:buBlip>
                <a:blip r:embed="rId2"/>
              </a:buBlip>
            </a:pPr>
            <a:r>
              <a:rPr lang="en-US" sz="10000" dirty="0" smtClean="0"/>
              <a:t>These muscles </a:t>
            </a:r>
            <a:r>
              <a:rPr lang="en-US" sz="10000" dirty="0" smtClean="0"/>
              <a:t>characterized </a:t>
            </a:r>
            <a:r>
              <a:rPr lang="en-US" sz="10000" dirty="0" smtClean="0"/>
              <a:t>by </a:t>
            </a:r>
            <a:r>
              <a:rPr lang="en-US" sz="10000" dirty="0" err="1" smtClean="0"/>
              <a:t>fibres</a:t>
            </a:r>
            <a:r>
              <a:rPr lang="en-US" sz="10000" dirty="0" smtClean="0"/>
              <a:t> with visible striations</a:t>
            </a:r>
          </a:p>
          <a:p>
            <a:pPr algn="just">
              <a:buBlip>
                <a:blip r:embed="rId2"/>
              </a:buBlip>
            </a:pPr>
            <a:r>
              <a:rPr lang="en-US" sz="10000" dirty="0" smtClean="0"/>
              <a:t>They contracts intrinsically &amp; is not under voluntary control</a:t>
            </a:r>
          </a:p>
          <a:p>
            <a:pPr algn="just">
              <a:buBlip>
                <a:blip r:embed="rId2"/>
              </a:buBlip>
            </a:pPr>
            <a:r>
              <a:rPr lang="en-US" sz="10000" dirty="0" smtClean="0"/>
              <a:t>These muscles are restricted to heart constituting myocardium &amp; its rhythmic contraction for circulation of blood</a:t>
            </a:r>
          </a:p>
          <a:p>
            <a:pPr algn="just">
              <a:buBlip>
                <a:blip r:embed="rId2"/>
              </a:buBlip>
            </a:pPr>
            <a:r>
              <a:rPr lang="en-US" sz="10000" dirty="0" smtClean="0"/>
              <a:t>They are also found in blood &amp; lymphatic vessels in plenty</a:t>
            </a:r>
          </a:p>
          <a:p>
            <a:pPr algn="just">
              <a:buNone/>
            </a:pPr>
            <a:r>
              <a:rPr lang="en-US" sz="10000" b="1" dirty="0" smtClean="0"/>
              <a:t>Skeletal muscle (voluntary and striated)-</a:t>
            </a:r>
          </a:p>
          <a:p>
            <a:pPr algn="just">
              <a:buBlip>
                <a:blip r:embed="rId3"/>
              </a:buBlip>
            </a:pPr>
            <a:r>
              <a:rPr lang="en-US" sz="10000" dirty="0" smtClean="0"/>
              <a:t>The visible striated muscles tissue are grouped into distinct organs of variable size called muscles</a:t>
            </a:r>
          </a:p>
          <a:p>
            <a:pPr algn="just">
              <a:buBlip>
                <a:blip r:embed="rId3"/>
              </a:buBlip>
            </a:pPr>
            <a:r>
              <a:rPr lang="en-US" sz="10000" dirty="0" smtClean="0"/>
              <a:t>They are attached to the bones of skeleton under voluntary control</a:t>
            </a:r>
          </a:p>
          <a:p>
            <a:pPr algn="just">
              <a:buBlip>
                <a:blip r:embed="rId3"/>
              </a:buBlip>
            </a:pPr>
            <a:r>
              <a:rPr lang="en-US" sz="10000" dirty="0" smtClean="0"/>
              <a:t>The interior of the </a:t>
            </a:r>
            <a:r>
              <a:rPr lang="en-US" sz="10000" dirty="0" err="1" smtClean="0"/>
              <a:t>fibre</a:t>
            </a:r>
            <a:r>
              <a:rPr lang="en-US" sz="10000" dirty="0" smtClean="0"/>
              <a:t> is packed with elongated protein strands (myofibrils) &amp; filling the clefts &amp; spaces between these strands</a:t>
            </a:r>
          </a:p>
          <a:p>
            <a:pPr algn="just">
              <a:buBlip>
                <a:blip r:embed="rId3"/>
              </a:buBlip>
            </a:pPr>
            <a:r>
              <a:rPr lang="en-US" sz="10000" dirty="0" smtClean="0"/>
              <a:t>It is an extensive network of smooth endoplasmic reticulum &amp; associated tubular invaginations of surface plasma membrane (transverse or T-tubules)  </a:t>
            </a:r>
          </a:p>
          <a:p>
            <a:pPr>
              <a:buBlip>
                <a:blip r:embed="rId2"/>
              </a:buBlip>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200"/>
          </a:xfrm>
        </p:spPr>
        <p:txBody>
          <a:bodyPr>
            <a:normAutofit fontScale="25000" lnSpcReduction="20000"/>
          </a:bodyPr>
          <a:lstStyle/>
          <a:p>
            <a:pPr algn="just">
              <a:buBlip>
                <a:blip r:embed="rId2"/>
              </a:buBlip>
            </a:pPr>
            <a:r>
              <a:rPr lang="en-US" sz="10000" dirty="0" smtClean="0"/>
              <a:t>A </a:t>
            </a:r>
            <a:r>
              <a:rPr lang="en-US" sz="10000" dirty="0" err="1" smtClean="0"/>
              <a:t>golgi</a:t>
            </a:r>
            <a:r>
              <a:rPr lang="en-US" sz="10000" dirty="0" smtClean="0"/>
              <a:t> apparatus &amp; large no. of mitochondria as well as glycogen &amp; fat inclusions </a:t>
            </a:r>
            <a:r>
              <a:rPr lang="en-US" sz="10000" dirty="0" smtClean="0"/>
              <a:t>are also </a:t>
            </a:r>
            <a:r>
              <a:rPr lang="en-US" sz="10000" dirty="0" smtClean="0"/>
              <a:t>found in muscle fibers</a:t>
            </a:r>
          </a:p>
          <a:p>
            <a:pPr algn="just">
              <a:buBlip>
                <a:blip r:embed="rId2"/>
              </a:buBlip>
            </a:pPr>
            <a:r>
              <a:rPr lang="en-US" sz="10000" dirty="0" smtClean="0"/>
              <a:t>It has multinucleated cell made up of numerous muscle </a:t>
            </a:r>
            <a:r>
              <a:rPr lang="en-US" sz="10000" dirty="0" err="1" smtClean="0"/>
              <a:t>fibres</a:t>
            </a:r>
            <a:r>
              <a:rPr lang="en-US" sz="10000" dirty="0" smtClean="0"/>
              <a:t> ranging between 10 &amp; 100 microns in diameter</a:t>
            </a:r>
          </a:p>
          <a:p>
            <a:pPr algn="just">
              <a:buNone/>
            </a:pPr>
            <a:r>
              <a:rPr lang="en-US" sz="10000" b="1" dirty="0" smtClean="0"/>
              <a:t>Structures of skeletal muscle-</a:t>
            </a:r>
          </a:p>
          <a:p>
            <a:pPr algn="just">
              <a:buBlip>
                <a:blip r:embed="rId3"/>
              </a:buBlip>
            </a:pPr>
            <a:r>
              <a:rPr lang="en-US" sz="10000" dirty="0" smtClean="0"/>
              <a:t>Muscle </a:t>
            </a:r>
            <a:r>
              <a:rPr lang="en-US" sz="10000" dirty="0" err="1" smtClean="0"/>
              <a:t>fibres</a:t>
            </a:r>
            <a:r>
              <a:rPr lang="en-US" sz="10000" dirty="0" smtClean="0"/>
              <a:t> are arranged in bundles surrounded by the fibrous CT</a:t>
            </a:r>
          </a:p>
          <a:p>
            <a:pPr algn="just">
              <a:buBlip>
                <a:blip r:embed="rId3"/>
              </a:buBlip>
            </a:pPr>
            <a:r>
              <a:rPr lang="en-US" sz="10000" dirty="0" smtClean="0"/>
              <a:t>The CT between individual muscle </a:t>
            </a:r>
            <a:r>
              <a:rPr lang="en-US" sz="10000" dirty="0" err="1" smtClean="0"/>
              <a:t>fibres</a:t>
            </a:r>
            <a:r>
              <a:rPr lang="en-US" sz="10000" dirty="0" smtClean="0"/>
              <a:t> are called as </a:t>
            </a:r>
            <a:r>
              <a:rPr lang="en-US" sz="10000" dirty="0" err="1" smtClean="0"/>
              <a:t>endomysium</a:t>
            </a:r>
            <a:endParaRPr lang="en-US" sz="10000" dirty="0" smtClean="0"/>
          </a:p>
          <a:p>
            <a:pPr algn="just">
              <a:buBlip>
                <a:blip r:embed="rId3"/>
              </a:buBlip>
            </a:pPr>
            <a:r>
              <a:rPr lang="en-US" sz="10000" dirty="0" smtClean="0"/>
              <a:t>The sheath surrounding bundles of muscle </a:t>
            </a:r>
            <a:r>
              <a:rPr lang="en-US" sz="10000" dirty="0" err="1" smtClean="0"/>
              <a:t>fibres</a:t>
            </a:r>
            <a:r>
              <a:rPr lang="en-US" sz="10000" dirty="0" smtClean="0"/>
              <a:t> are called </a:t>
            </a:r>
            <a:r>
              <a:rPr lang="en-US" sz="10000" dirty="0" err="1" smtClean="0"/>
              <a:t>perimysium</a:t>
            </a:r>
            <a:endParaRPr lang="en-US" sz="10000" dirty="0" smtClean="0"/>
          </a:p>
          <a:p>
            <a:pPr algn="just">
              <a:buBlip>
                <a:blip r:embed="rId3"/>
              </a:buBlip>
            </a:pPr>
            <a:r>
              <a:rPr lang="en-US" sz="10000" dirty="0" smtClean="0"/>
              <a:t>CT around an entire muscle is k/a </a:t>
            </a:r>
            <a:r>
              <a:rPr lang="en-US" sz="10000" dirty="0" err="1" smtClean="0"/>
              <a:t>epimysium</a:t>
            </a:r>
            <a:endParaRPr lang="en-US" sz="10000" dirty="0" smtClean="0"/>
          </a:p>
          <a:p>
            <a:pPr algn="just">
              <a:buBlip>
                <a:blip r:embed="rId3"/>
              </a:buBlip>
            </a:pPr>
            <a:r>
              <a:rPr lang="en-US" sz="10000" dirty="0" smtClean="0"/>
              <a:t>Each muscle </a:t>
            </a:r>
            <a:r>
              <a:rPr lang="en-US" sz="10000" dirty="0" err="1" smtClean="0"/>
              <a:t>fibre</a:t>
            </a:r>
            <a:r>
              <a:rPr lang="en-US" sz="10000" dirty="0" smtClean="0"/>
              <a:t> contains several hundred myofibrils consists about 1500 myosin filaments &amp; two times more </a:t>
            </a:r>
            <a:r>
              <a:rPr lang="en-US" sz="10000" dirty="0" err="1" smtClean="0"/>
              <a:t>actin</a:t>
            </a:r>
            <a:r>
              <a:rPr lang="en-US" sz="10000" dirty="0" smtClean="0"/>
              <a:t> filaments</a:t>
            </a:r>
          </a:p>
          <a:p>
            <a:pPr algn="just">
              <a:buBlip>
                <a:blip r:embed="rId3"/>
              </a:buBlip>
            </a:pPr>
            <a:r>
              <a:rPr lang="en-US" sz="10000" dirty="0" smtClean="0"/>
              <a:t>These are polymerized protein molecules  responsible for muscle contraction</a:t>
            </a:r>
          </a:p>
          <a:p>
            <a:pPr algn="just">
              <a:buBlip>
                <a:blip r:embed="rId3"/>
              </a:buBlip>
            </a:pPr>
            <a:r>
              <a:rPr lang="en-US" sz="10000" dirty="0" smtClean="0"/>
              <a:t> Whereas thick filaments are myosin and thin filaments are </a:t>
            </a:r>
            <a:r>
              <a:rPr lang="en-US" sz="10000" dirty="0" err="1" smtClean="0"/>
              <a:t>actin</a:t>
            </a:r>
            <a:r>
              <a:rPr lang="en-US" sz="10000" dirty="0" smtClean="0"/>
              <a:t> filaments </a:t>
            </a:r>
          </a:p>
          <a:p>
            <a:pPr>
              <a:buNone/>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200"/>
          </a:xfrm>
        </p:spPr>
        <p:txBody>
          <a:bodyPr/>
          <a:lstStyle/>
          <a:p>
            <a:pPr algn="just">
              <a:buBlip>
                <a:blip r:embed="rId2"/>
              </a:buBlip>
            </a:pPr>
            <a:r>
              <a:rPr lang="en-US" sz="2500" dirty="0" smtClean="0"/>
              <a:t>These filaments </a:t>
            </a:r>
            <a:r>
              <a:rPr lang="en-US" sz="2500" dirty="0" err="1" smtClean="0"/>
              <a:t>interdigitate</a:t>
            </a:r>
            <a:r>
              <a:rPr lang="en-US" sz="2500" dirty="0" smtClean="0"/>
              <a:t> and thus the myofibril have alternate light &amp; dark bends</a:t>
            </a:r>
          </a:p>
          <a:p>
            <a:pPr algn="just">
              <a:buBlip>
                <a:blip r:embed="rId2"/>
              </a:buBlip>
            </a:pPr>
            <a:r>
              <a:rPr lang="en-US" sz="2500" dirty="0" smtClean="0"/>
              <a:t> The light bands contain only </a:t>
            </a:r>
            <a:r>
              <a:rPr lang="en-US" sz="2500" dirty="0" err="1" smtClean="0"/>
              <a:t>actin</a:t>
            </a:r>
            <a:r>
              <a:rPr lang="en-US" sz="2500" dirty="0" smtClean="0"/>
              <a:t> filaments called I bands and are isotropic to polarized light</a:t>
            </a:r>
          </a:p>
          <a:p>
            <a:pPr algn="just">
              <a:buBlip>
                <a:blip r:embed="rId2"/>
              </a:buBlip>
            </a:pPr>
            <a:r>
              <a:rPr lang="en-US" sz="2500" dirty="0" smtClean="0"/>
              <a:t>The dark bands contain the myosin filaments as well as the </a:t>
            </a:r>
            <a:r>
              <a:rPr lang="en-US" sz="2500" dirty="0" smtClean="0"/>
              <a:t>end </a:t>
            </a:r>
            <a:r>
              <a:rPr lang="en-US" sz="2500" dirty="0" smtClean="0"/>
              <a:t>of </a:t>
            </a:r>
            <a:r>
              <a:rPr lang="en-US" sz="2500" dirty="0" err="1" smtClean="0"/>
              <a:t>actin</a:t>
            </a:r>
            <a:r>
              <a:rPr lang="en-US" sz="2500" dirty="0" smtClean="0"/>
              <a:t> filaments where they overlap the myosin are called A bands because they are anisotropic to polarized light</a:t>
            </a:r>
          </a:p>
          <a:p>
            <a:pPr algn="just">
              <a:buBlip>
                <a:blip r:embed="rId2"/>
              </a:buBlip>
            </a:pPr>
            <a:r>
              <a:rPr lang="en-US" sz="2500" dirty="0" smtClean="0"/>
              <a:t>The combination of an A &amp; I band is called a </a:t>
            </a:r>
            <a:r>
              <a:rPr lang="en-US" sz="2500" dirty="0" err="1" smtClean="0"/>
              <a:t>sarcomere</a:t>
            </a:r>
            <a:endParaRPr lang="en-US" sz="2500" dirty="0" smtClean="0"/>
          </a:p>
          <a:p>
            <a:pPr algn="just">
              <a:buBlip>
                <a:blip r:embed="rId2"/>
              </a:buBlip>
            </a:pPr>
            <a:r>
              <a:rPr lang="en-US" sz="2500" dirty="0" smtClean="0"/>
              <a:t>The </a:t>
            </a:r>
            <a:r>
              <a:rPr lang="en-US" sz="2500" dirty="0" err="1" smtClean="0"/>
              <a:t>actin</a:t>
            </a:r>
            <a:r>
              <a:rPr lang="en-US" sz="2500" dirty="0" smtClean="0"/>
              <a:t> filaments are attached to each other &amp; so called Z line or Z membrane</a:t>
            </a:r>
          </a:p>
          <a:p>
            <a:pPr algn="just">
              <a:buBlip>
                <a:blip r:embed="rId2"/>
              </a:buBlip>
            </a:pPr>
            <a:r>
              <a:rPr lang="en-US" sz="2500" dirty="0" smtClean="0"/>
              <a:t>It passes from one myofibril to another thus attaching them to each other and causing the respective </a:t>
            </a:r>
            <a:r>
              <a:rPr lang="en-US" sz="2500" dirty="0" err="1" smtClean="0"/>
              <a:t>sarcomeres</a:t>
            </a:r>
            <a:endParaRPr lang="en-US" sz="2500" dirty="0" smtClean="0"/>
          </a:p>
          <a:p>
            <a:pPr>
              <a:buNone/>
            </a:pP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604</TotalTime>
  <Words>4384</Words>
  <Application>Microsoft Office PowerPoint</Application>
  <PresentationFormat>On-screen Show (4:3)</PresentationFormat>
  <Paragraphs>325</Paragraphs>
  <Slides>56</Slides>
  <Notes>0</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Neuromuscular System Muscles</vt:lpstr>
      <vt:lpstr>Slide 2</vt:lpstr>
      <vt:lpstr>Slide 3</vt:lpstr>
      <vt:lpstr>Slide 4</vt:lpstr>
      <vt:lpstr>Slide 5</vt:lpstr>
      <vt:lpstr>Slide 6</vt:lpstr>
      <vt:lpstr>Slide 7</vt:lpstr>
      <vt:lpstr>Slide 8</vt:lpstr>
      <vt:lpstr>Slide 9</vt:lpstr>
      <vt:lpstr>Contracted &amp; relaxed sarcomere of skeletal muscle:</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Nervous System</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Neuromuscular System</dc:title>
  <dc:creator>physiology</dc:creator>
  <cp:lastModifiedBy>BVC</cp:lastModifiedBy>
  <cp:revision>78</cp:revision>
  <dcterms:created xsi:type="dcterms:W3CDTF">2006-08-16T00:00:00Z</dcterms:created>
  <dcterms:modified xsi:type="dcterms:W3CDTF">2019-05-06T09:47:30Z</dcterms:modified>
</cp:coreProperties>
</file>