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9428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707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869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2955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7076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85491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40825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1641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2194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0553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7993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49CA0-83A7-4962-939D-D20A84B1C8D0}" type="datetimeFigureOut">
              <a:rPr lang="en-IN" smtClean="0"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6D283-A490-4F6C-ADD8-D79CC3B9317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3614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65178"/>
            <a:ext cx="9144000" cy="1174169"/>
          </a:xfrm>
        </p:spPr>
        <p:txBody>
          <a:bodyPr>
            <a:normAutofit/>
          </a:bodyPr>
          <a:lstStyle/>
          <a:p>
            <a:r>
              <a:rPr lang="en-IN" sz="4800" b="1" dirty="0" err="1">
                <a:solidFill>
                  <a:srgbClr val="FF0000"/>
                </a:solidFill>
              </a:rPr>
              <a:t>Nonethylenic</a:t>
            </a:r>
            <a:r>
              <a:rPr lang="en-IN" sz="4800" b="1" dirty="0">
                <a:solidFill>
                  <a:srgbClr val="FF0000"/>
                </a:solidFill>
              </a:rPr>
              <a:t> Thermoplastics</a:t>
            </a:r>
            <a:endParaRPr lang="en-IN" sz="48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53476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en-IN" dirty="0" smtClean="0"/>
              <a:t>By </a:t>
            </a:r>
          </a:p>
          <a:p>
            <a:r>
              <a:rPr lang="en-IN" dirty="0" smtClean="0"/>
              <a:t>Dr. Abhishek Thakur</a:t>
            </a:r>
          </a:p>
          <a:p>
            <a:r>
              <a:rPr lang="en-IN" dirty="0" smtClean="0"/>
              <a:t>(Assistant Professor)</a:t>
            </a:r>
          </a:p>
          <a:p>
            <a:r>
              <a:rPr lang="en-IN" dirty="0" smtClean="0"/>
              <a:t>College of Fisheries, Kishanganj</a:t>
            </a:r>
          </a:p>
          <a:p>
            <a:r>
              <a:rPr lang="en-IN" dirty="0" smtClean="0"/>
              <a:t>BASU, Patna</a:t>
            </a:r>
          </a:p>
          <a:p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586" y="442646"/>
            <a:ext cx="1436443" cy="1019234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9224" y="442646"/>
            <a:ext cx="1377029" cy="11960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25505" y="2713801"/>
            <a:ext cx="64551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00" dirty="0" smtClean="0">
                <a:solidFill>
                  <a:srgbClr val="FF0000"/>
                </a:solidFill>
              </a:rPr>
              <a:t>Subject: Fish Packaging Technology</a:t>
            </a:r>
          </a:p>
          <a:p>
            <a:pPr algn="ctr"/>
            <a:r>
              <a:rPr lang="en-IN" sz="2800" dirty="0" smtClean="0">
                <a:solidFill>
                  <a:srgbClr val="FF0000"/>
                </a:solidFill>
              </a:rPr>
              <a:t>Date of Lecture: </a:t>
            </a:r>
            <a:r>
              <a:rPr lang="en-IN" sz="2800" dirty="0" smtClean="0">
                <a:solidFill>
                  <a:srgbClr val="FF0000"/>
                </a:solidFill>
              </a:rPr>
              <a:t>15.04.2020 &amp; 20.04.2020</a:t>
            </a:r>
            <a:endParaRPr lang="en-IN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874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FF0000"/>
                </a:solidFill>
              </a:rPr>
              <a:t>Polyamides or Nylons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Nylons </a:t>
            </a:r>
            <a:r>
              <a:rPr lang="en-IN" dirty="0"/>
              <a:t>are prepared by the </a:t>
            </a:r>
            <a:r>
              <a:rPr lang="en-IN" dirty="0">
                <a:solidFill>
                  <a:srgbClr val="FF0000"/>
                </a:solidFill>
              </a:rPr>
              <a:t>condensation of </a:t>
            </a:r>
            <a:r>
              <a:rPr lang="en-IN" dirty="0" smtClean="0">
                <a:solidFill>
                  <a:srgbClr val="FF0000"/>
                </a:solidFill>
              </a:rPr>
              <a:t>diamines </a:t>
            </a:r>
            <a:r>
              <a:rPr lang="en-IN" dirty="0">
                <a:solidFill>
                  <a:srgbClr val="FF0000"/>
                </a:solidFill>
              </a:rPr>
              <a:t>with </a:t>
            </a:r>
            <a:r>
              <a:rPr lang="en-IN" dirty="0" err="1" smtClean="0">
                <a:solidFill>
                  <a:srgbClr val="FF0000"/>
                </a:solidFill>
              </a:rPr>
              <a:t>diacids</a:t>
            </a:r>
            <a:r>
              <a:rPr lang="en-IN" dirty="0" smtClean="0">
                <a:solidFill>
                  <a:srgbClr val="FF0000"/>
                </a:solidFill>
              </a:rPr>
              <a:t> </a:t>
            </a:r>
            <a:r>
              <a:rPr lang="en-IN" dirty="0"/>
              <a:t>and are designated by the number of carbon atoms in the reactant molecules. </a:t>
            </a:r>
            <a:endParaRPr lang="en-IN" dirty="0" smtClean="0"/>
          </a:p>
          <a:p>
            <a:pPr lvl="1" algn="just"/>
            <a:r>
              <a:rPr lang="en-IN" dirty="0" smtClean="0"/>
              <a:t>For </a:t>
            </a:r>
            <a:r>
              <a:rPr lang="en-IN" dirty="0"/>
              <a:t>example, Nylon 6:6 (Nylon 6) </a:t>
            </a:r>
            <a:r>
              <a:rPr lang="en-IN" dirty="0" smtClean="0"/>
              <a:t>(</a:t>
            </a:r>
            <a:r>
              <a:rPr lang="en-IN" dirty="0" err="1" smtClean="0">
                <a:solidFill>
                  <a:srgbClr val="FF0000"/>
                </a:solidFill>
              </a:rPr>
              <a:t>Adipic</a:t>
            </a:r>
            <a:r>
              <a:rPr lang="en-IN" dirty="0" smtClean="0">
                <a:solidFill>
                  <a:srgbClr val="FF0000"/>
                </a:solidFill>
              </a:rPr>
              <a:t> acid &amp; </a:t>
            </a:r>
            <a:r>
              <a:rPr lang="en-IN" dirty="0" err="1" smtClean="0">
                <a:solidFill>
                  <a:srgbClr val="FF0000"/>
                </a:solidFill>
              </a:rPr>
              <a:t>hexamethylene</a:t>
            </a:r>
            <a:r>
              <a:rPr lang="en-IN" dirty="0" smtClean="0">
                <a:solidFill>
                  <a:srgbClr val="FF0000"/>
                </a:solidFill>
              </a:rPr>
              <a:t> diamine</a:t>
            </a:r>
            <a:r>
              <a:rPr lang="en-IN" dirty="0" smtClean="0"/>
              <a:t>) and is easy to handle and is abrasion resistant</a:t>
            </a:r>
          </a:p>
          <a:p>
            <a:pPr lvl="1" algn="just"/>
            <a:r>
              <a:rPr lang="en-IN" dirty="0" smtClean="0"/>
              <a:t>Nylon </a:t>
            </a:r>
            <a:r>
              <a:rPr lang="en-IN" dirty="0"/>
              <a:t>6:10 (Nylon-10) </a:t>
            </a:r>
            <a:endParaRPr lang="en-IN" dirty="0" smtClean="0"/>
          </a:p>
          <a:p>
            <a:pPr lvl="1" algn="just"/>
            <a:r>
              <a:rPr lang="en-IN" dirty="0" smtClean="0"/>
              <a:t>Nylon </a:t>
            </a:r>
            <a:r>
              <a:rPr lang="en-IN" dirty="0"/>
              <a:t>6:11 (Nylon </a:t>
            </a:r>
            <a:r>
              <a:rPr lang="en-IN" dirty="0" smtClean="0"/>
              <a:t>11), Nylon 6:12 (Nylon 12) have </a:t>
            </a:r>
            <a:r>
              <a:rPr lang="en-IN" dirty="0" smtClean="0">
                <a:solidFill>
                  <a:srgbClr val="FF0000"/>
                </a:solidFill>
              </a:rPr>
              <a:t>superior barrier properties </a:t>
            </a:r>
            <a:r>
              <a:rPr lang="en-IN" dirty="0" smtClean="0"/>
              <a:t>against oxygen and water and have lower heat seal </a:t>
            </a:r>
            <a:r>
              <a:rPr lang="en-IN" dirty="0" smtClean="0"/>
              <a:t>temperatures</a:t>
            </a:r>
            <a:r>
              <a:rPr lang="en-IN" dirty="0" smtClean="0"/>
              <a:t>.</a:t>
            </a:r>
          </a:p>
          <a:p>
            <a:pPr lvl="1" algn="just"/>
            <a:r>
              <a:rPr lang="en-IN" dirty="0" smtClean="0"/>
              <a:t>Nylon- 66 high MP and hence difficult to heat seal.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923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FF0000"/>
                </a:solidFill>
              </a:rPr>
              <a:t>Polyamides or Nylons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Important properties of </a:t>
            </a:r>
            <a:r>
              <a:rPr lang="en-IN" dirty="0" smtClean="0"/>
              <a:t>Nylon</a:t>
            </a:r>
          </a:p>
          <a:p>
            <a:pPr lvl="1"/>
            <a:r>
              <a:rPr lang="en-IN" dirty="0" smtClean="0"/>
              <a:t>High </a:t>
            </a:r>
            <a:r>
              <a:rPr lang="en-IN" dirty="0"/>
              <a:t>oil and grease residence (Polar nature)</a:t>
            </a:r>
          </a:p>
          <a:p>
            <a:pPr lvl="1"/>
            <a:r>
              <a:rPr lang="en-IN" dirty="0"/>
              <a:t>Low oxygen permeability</a:t>
            </a:r>
          </a:p>
          <a:p>
            <a:pPr lvl="1"/>
            <a:r>
              <a:rPr lang="en-IN" dirty="0"/>
              <a:t>Excellent strength</a:t>
            </a:r>
          </a:p>
          <a:p>
            <a:pPr lvl="1"/>
            <a:r>
              <a:rPr lang="en-IN" dirty="0"/>
              <a:t>Resistant to caustic </a:t>
            </a:r>
            <a:r>
              <a:rPr lang="en-IN" dirty="0" smtClean="0"/>
              <a:t>alkalis </a:t>
            </a:r>
            <a:r>
              <a:rPr lang="en-IN" dirty="0"/>
              <a:t>and organic solvents such as alcohols, ether, benzene xylene, carbon tetrachloride, acetone and many mineral oils.</a:t>
            </a:r>
          </a:p>
          <a:p>
            <a:pPr lvl="1"/>
            <a:r>
              <a:rPr lang="en-IN" dirty="0"/>
              <a:t>High melting point.</a:t>
            </a:r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923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>
                <a:solidFill>
                  <a:srgbClr val="FF0000"/>
                </a:solidFill>
              </a:rPr>
              <a:t>Polyamides or Nylons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/>
              <a:t>Polyamide/ LDPE or Polyamide / HDPE combine barrier properties of polyamide and heat sealing characteristics of PE. </a:t>
            </a:r>
            <a:endParaRPr lang="en-IN" dirty="0" smtClean="0"/>
          </a:p>
          <a:p>
            <a:pPr algn="just"/>
            <a:r>
              <a:rPr lang="en-IN" dirty="0" smtClean="0"/>
              <a:t>Such </a:t>
            </a:r>
            <a:r>
              <a:rPr lang="en-IN" dirty="0"/>
              <a:t>laminates are used for gas or vacuum packaging of fish. </a:t>
            </a:r>
            <a:endParaRPr lang="en-IN" dirty="0" smtClean="0"/>
          </a:p>
          <a:p>
            <a:pPr algn="just"/>
            <a:r>
              <a:rPr lang="en-IN" dirty="0" smtClean="0"/>
              <a:t>They </a:t>
            </a:r>
            <a:r>
              <a:rPr lang="en-IN" dirty="0"/>
              <a:t>are also used in the fabrication of </a:t>
            </a:r>
            <a:r>
              <a:rPr lang="en-IN" dirty="0" smtClean="0">
                <a:solidFill>
                  <a:srgbClr val="FF0000"/>
                </a:solidFill>
              </a:rPr>
              <a:t>boil in bag or </a:t>
            </a:r>
            <a:r>
              <a:rPr lang="en-IN" dirty="0" err="1">
                <a:solidFill>
                  <a:srgbClr val="FF0000"/>
                </a:solidFill>
              </a:rPr>
              <a:t>retortable</a:t>
            </a:r>
            <a:r>
              <a:rPr lang="en-IN" dirty="0">
                <a:solidFill>
                  <a:srgbClr val="FF0000"/>
                </a:solidFill>
              </a:rPr>
              <a:t> pouch </a:t>
            </a:r>
            <a:r>
              <a:rPr lang="en-IN" dirty="0" smtClean="0">
                <a:solidFill>
                  <a:srgbClr val="FF0000"/>
                </a:solidFill>
              </a:rPr>
              <a:t>packaging</a:t>
            </a:r>
            <a:r>
              <a:rPr lang="en-IN" dirty="0" smtClean="0">
                <a:solidFill>
                  <a:srgbClr val="FF0000"/>
                </a:solidFill>
              </a:rPr>
              <a:t>.</a:t>
            </a:r>
            <a:endParaRPr lang="en-IN" dirty="0" smtClean="0">
              <a:solidFill>
                <a:srgbClr val="FF0000"/>
              </a:solidFill>
            </a:endParaRPr>
          </a:p>
          <a:p>
            <a:pPr algn="just"/>
            <a:r>
              <a:rPr lang="en-IN" dirty="0" smtClean="0"/>
              <a:t>Nylon </a:t>
            </a:r>
            <a:r>
              <a:rPr lang="en-IN" dirty="0"/>
              <a:t>is rather </a:t>
            </a:r>
            <a:r>
              <a:rPr lang="en-IN" dirty="0" smtClean="0"/>
              <a:t>expensive.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3285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Polycarbonates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Polycarbonates are linear polyesters of </a:t>
            </a:r>
            <a:r>
              <a:rPr lang="en-IN" dirty="0" smtClean="0">
                <a:solidFill>
                  <a:srgbClr val="FF0000"/>
                </a:solidFill>
              </a:rPr>
              <a:t>carbonic acid with aliphatic or aromatic </a:t>
            </a:r>
            <a:r>
              <a:rPr lang="en-IN" dirty="0" err="1" smtClean="0">
                <a:solidFill>
                  <a:srgbClr val="FF0000"/>
                </a:solidFill>
              </a:rPr>
              <a:t>dihydroxy</a:t>
            </a:r>
            <a:r>
              <a:rPr lang="en-IN" dirty="0" smtClean="0">
                <a:solidFill>
                  <a:srgbClr val="FF0000"/>
                </a:solidFill>
              </a:rPr>
              <a:t> compounds</a:t>
            </a:r>
            <a:r>
              <a:rPr lang="en-IN" dirty="0" smtClean="0"/>
              <a:t> &amp; are readily soluble in chlorinated hydrocarbon.</a:t>
            </a:r>
          </a:p>
          <a:p>
            <a:pPr algn="just"/>
            <a:r>
              <a:rPr lang="en-IN" dirty="0" smtClean="0"/>
              <a:t>Films are heat sellable &amp; have excellent clarity.</a:t>
            </a:r>
          </a:p>
          <a:p>
            <a:pPr algn="just"/>
            <a:r>
              <a:rPr lang="en-IN" dirty="0" smtClean="0"/>
              <a:t>They have high impact resistance &amp; good temperature resistance.</a:t>
            </a:r>
          </a:p>
          <a:p>
            <a:pPr algn="just"/>
            <a:r>
              <a:rPr lang="en-IN" dirty="0" smtClean="0"/>
              <a:t>They are resistance to weak acids &amp; </a:t>
            </a:r>
            <a:r>
              <a:rPr lang="en-IN" dirty="0" err="1" smtClean="0"/>
              <a:t>alkalies</a:t>
            </a:r>
            <a:r>
              <a:rPr lang="en-IN" dirty="0" smtClean="0"/>
              <a:t>.</a:t>
            </a:r>
            <a:endParaRPr lang="en-IN" dirty="0" smtClean="0"/>
          </a:p>
          <a:p>
            <a:pPr algn="just"/>
            <a:r>
              <a:rPr lang="en-IN" dirty="0" smtClean="0"/>
              <a:t>Permeability to gas &amp; water vapour is poor.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51931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Rubber Hydrochlorides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Produced from natural rubber by treatment with hydrochloric acid.</a:t>
            </a:r>
          </a:p>
          <a:p>
            <a:r>
              <a:rPr lang="en-IN" dirty="0" smtClean="0"/>
              <a:t>It can be stretched, heat sealable, non-toxic, resistance to oils and greases.</a:t>
            </a:r>
          </a:p>
          <a:p>
            <a:r>
              <a:rPr lang="en-IN" dirty="0" smtClean="0"/>
              <a:t>Unaffected by acids or alkalis &amp; does not support combinations.</a:t>
            </a:r>
          </a:p>
          <a:p>
            <a:r>
              <a:rPr lang="en-IN" dirty="0" smtClean="0"/>
              <a:t>On storage it may become discoloured and brittle.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51372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FF0000"/>
                </a:solidFill>
              </a:rPr>
              <a:t>Regenerated cellulose film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/>
              <a:t>Cellulose is obtained from wood pulp or cotton linters. </a:t>
            </a:r>
            <a:endParaRPr lang="en-IN" dirty="0" smtClean="0"/>
          </a:p>
          <a:p>
            <a:pPr algn="just"/>
            <a:r>
              <a:rPr lang="en-IN" dirty="0" smtClean="0"/>
              <a:t>It </a:t>
            </a:r>
            <a:r>
              <a:rPr lang="en-IN" dirty="0"/>
              <a:t>is soaked in caustic soda for about an hour and the recess alkali is pressed out. </a:t>
            </a:r>
            <a:endParaRPr lang="en-IN" dirty="0" smtClean="0"/>
          </a:p>
          <a:p>
            <a:pPr algn="just"/>
            <a:r>
              <a:rPr lang="en-IN" dirty="0" smtClean="0"/>
              <a:t>Residue </a:t>
            </a:r>
            <a:r>
              <a:rPr lang="en-IN" dirty="0"/>
              <a:t>is pressed and allowed to age for 2-3 days during which time it absorbs oxygen from air and reduces the chain length of cellulose. </a:t>
            </a:r>
            <a:endParaRPr lang="en-IN" dirty="0" smtClean="0"/>
          </a:p>
          <a:p>
            <a:pPr algn="just"/>
            <a:r>
              <a:rPr lang="en-IN" dirty="0" smtClean="0"/>
              <a:t>It </a:t>
            </a:r>
            <a:r>
              <a:rPr lang="en-IN" dirty="0"/>
              <a:t>is dissolved in carbon disulphide solution and then dispersed in dilute alkali.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4532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FF0000"/>
                </a:solidFill>
              </a:rPr>
              <a:t>Regenerated cellulose film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IN" dirty="0"/>
              <a:t>Each film designated using </a:t>
            </a:r>
            <a:r>
              <a:rPr lang="en-IN" dirty="0" smtClean="0"/>
              <a:t>codes:</a:t>
            </a:r>
          </a:p>
          <a:p>
            <a:pPr lvl="1"/>
            <a:r>
              <a:rPr lang="en-IN" dirty="0"/>
              <a:t>Though varying quality cellulose acetate has been prepared, a great deal of standardization has been done and each type film is designated by using codes as follows.</a:t>
            </a:r>
            <a:br>
              <a:rPr lang="en-IN" dirty="0"/>
            </a:br>
            <a:r>
              <a:rPr lang="en-IN" dirty="0"/>
              <a:t>P – Basic films non moisture proof and Non heat sealable.</a:t>
            </a:r>
            <a:br>
              <a:rPr lang="en-IN" dirty="0"/>
            </a:br>
            <a:r>
              <a:rPr lang="en-IN" dirty="0"/>
              <a:t>M – Nitrocellulose coated on both sides moisture proof.</a:t>
            </a:r>
            <a:br>
              <a:rPr lang="en-IN" dirty="0"/>
            </a:br>
            <a:r>
              <a:rPr lang="en-IN" dirty="0"/>
              <a:t>S – Heat sealable.</a:t>
            </a:r>
            <a:br>
              <a:rPr lang="en-IN" dirty="0"/>
            </a:br>
            <a:r>
              <a:rPr lang="en-IN" dirty="0"/>
              <a:t>MS – Heat sealable, moisture proof.</a:t>
            </a:r>
            <a:br>
              <a:rPr lang="en-IN" dirty="0"/>
            </a:br>
            <a:r>
              <a:rPr lang="en-IN" dirty="0"/>
              <a:t>QM – Nitrocellulose coated on both sides but less moisture proof than QM,</a:t>
            </a:r>
            <a:br>
              <a:rPr lang="en-IN" dirty="0"/>
            </a:br>
            <a:r>
              <a:rPr lang="en-IN" dirty="0"/>
              <a:t>PS – Nitrocellulose coated on both sides but less moisture proof than GM.</a:t>
            </a:r>
            <a:br>
              <a:rPr lang="en-IN" dirty="0"/>
            </a:br>
            <a:r>
              <a:rPr lang="en-IN" dirty="0"/>
              <a:t>DM – Nitrocellulose coated on our side.</a:t>
            </a:r>
            <a:br>
              <a:rPr lang="en-IN" dirty="0"/>
            </a:br>
            <a:r>
              <a:rPr lang="en-IN" dirty="0"/>
              <a:t>MXXT/A- PVDC coated our both sides by aqueous dispersion</a:t>
            </a:r>
            <a:br>
              <a:rPr lang="en-IN" dirty="0"/>
            </a:br>
            <a:r>
              <a:rPr lang="en-IN" dirty="0"/>
              <a:t>MXXT/5 – PVDC copolymer coated by solvent process on both sides.</a:t>
            </a:r>
            <a:br>
              <a:rPr lang="en-IN" dirty="0"/>
            </a:br>
            <a:r>
              <a:rPr lang="en-IN" dirty="0"/>
              <a:t>B – Opaque</a:t>
            </a:r>
            <a:br>
              <a:rPr lang="en-IN" dirty="0"/>
            </a:br>
            <a:r>
              <a:rPr lang="en-IN" dirty="0"/>
              <a:t>C – Coloured – Name of the colour follows</a:t>
            </a:r>
            <a:br>
              <a:rPr lang="en-IN" dirty="0"/>
            </a:br>
            <a:r>
              <a:rPr lang="en-IN" dirty="0"/>
              <a:t>F – for twist wrap.</a:t>
            </a:r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84046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Copolymers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IN" dirty="0" smtClean="0"/>
              <a:t>The polymers discussed above are all made from single monomer each &amp; are known as </a:t>
            </a:r>
            <a:r>
              <a:rPr lang="en-IN" dirty="0" err="1" smtClean="0"/>
              <a:t>hompolymers</a:t>
            </a:r>
            <a:r>
              <a:rPr lang="en-IN" dirty="0" smtClean="0"/>
              <a:t>.</a:t>
            </a:r>
          </a:p>
          <a:p>
            <a:pPr algn="just"/>
            <a:r>
              <a:rPr lang="en-IN" dirty="0" smtClean="0"/>
              <a:t>In some cases polymers are prepared by the additive reaction of more than one polymers or by condensation of different polymers. These products are known as copolymers.</a:t>
            </a:r>
          </a:p>
          <a:p>
            <a:pPr algn="just"/>
            <a:r>
              <a:rPr lang="en-IN" dirty="0" smtClean="0"/>
              <a:t>The properties will depend not only on the composition of the monomers used, but also on their arrangement in the chain. </a:t>
            </a:r>
            <a:r>
              <a:rPr lang="en-IN" dirty="0" err="1" smtClean="0"/>
              <a:t>Ex.Food</a:t>
            </a:r>
            <a:r>
              <a:rPr lang="en-IN" dirty="0" smtClean="0"/>
              <a:t> packaging</a:t>
            </a:r>
          </a:p>
          <a:p>
            <a:pPr lvl="1" algn="just"/>
            <a:r>
              <a:rPr lang="en-IN" dirty="0" smtClean="0"/>
              <a:t>Ethylene Vinyl Acetate</a:t>
            </a:r>
          </a:p>
          <a:p>
            <a:pPr lvl="1" algn="just"/>
            <a:r>
              <a:rPr lang="en-IN" dirty="0" smtClean="0"/>
              <a:t>Vinyl Chloride copolymers</a:t>
            </a:r>
          </a:p>
          <a:p>
            <a:pPr lvl="1" algn="just"/>
            <a:r>
              <a:rPr lang="en-IN" dirty="0" smtClean="0"/>
              <a:t>Polypropylene copolymers</a:t>
            </a:r>
          </a:p>
          <a:p>
            <a:pPr lvl="1" algn="just"/>
            <a:r>
              <a:rPr lang="en-IN" dirty="0" smtClean="0"/>
              <a:t>Polystyrene copolymers</a:t>
            </a:r>
          </a:p>
          <a:p>
            <a:pPr lvl="1" algn="just"/>
            <a:endParaRPr lang="en-IN" dirty="0" smtClean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03669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ctr" rtl="0">
              <a:lnSpc>
                <a:spcPct val="90000"/>
              </a:lnSpc>
              <a:spcBef>
                <a:spcPct val="0"/>
              </a:spcBef>
            </a:pPr>
            <a:r>
              <a:rPr lang="en-IN" sz="4400" dirty="0" smtClean="0">
                <a:solidFill>
                  <a:srgbClr val="FF0000"/>
                </a:solidFill>
              </a:rPr>
              <a:t>Ethylene Vinyl Acetate</a:t>
            </a:r>
            <a:endParaRPr lang="en-IN" sz="4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EVA copolymers are made by copolymerisation of LDPE with vinyl acetate.</a:t>
            </a:r>
          </a:p>
          <a:p>
            <a:r>
              <a:rPr lang="en-IN" dirty="0" smtClean="0"/>
              <a:t>They contain </a:t>
            </a:r>
            <a:r>
              <a:rPr lang="en-IN" dirty="0" err="1" smtClean="0"/>
              <a:t>upto</a:t>
            </a:r>
            <a:r>
              <a:rPr lang="en-IN" dirty="0" smtClean="0"/>
              <a:t> 20% Vinyl acetate.</a:t>
            </a:r>
          </a:p>
          <a:p>
            <a:r>
              <a:rPr lang="en-IN" dirty="0"/>
              <a:t> </a:t>
            </a:r>
            <a:r>
              <a:rPr lang="en-IN" dirty="0" smtClean="0"/>
              <a:t>EVA  are more flexible than LDPE but have higher permeability to gases &amp; water vapour.</a:t>
            </a:r>
          </a:p>
          <a:p>
            <a:r>
              <a:rPr lang="en-IN" dirty="0" smtClean="0"/>
              <a:t>EVA’s are thermally unstable at high temperatures, but are very stable at lower temperatures &amp; have wide heat seal range.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5139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ctr" rtl="0">
              <a:lnSpc>
                <a:spcPct val="90000"/>
              </a:lnSpc>
              <a:spcBef>
                <a:spcPct val="0"/>
              </a:spcBef>
            </a:pPr>
            <a:r>
              <a:rPr lang="en-IN" sz="4400" dirty="0" smtClean="0">
                <a:solidFill>
                  <a:srgbClr val="FF0000"/>
                </a:solidFill>
              </a:rPr>
              <a:t>Vinyl Chloride copolymers</a:t>
            </a:r>
            <a:endParaRPr lang="en-IN" sz="4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Copolymerised with vinyl acetate, PP &amp; </a:t>
            </a:r>
            <a:r>
              <a:rPr lang="en-IN" dirty="0" err="1" smtClean="0"/>
              <a:t>acrylonitrite</a:t>
            </a:r>
            <a:r>
              <a:rPr lang="en-IN" dirty="0" smtClean="0"/>
              <a:t>.</a:t>
            </a:r>
          </a:p>
          <a:p>
            <a:r>
              <a:rPr lang="en-IN" dirty="0" smtClean="0"/>
              <a:t>Vinyl chloride copolymers have better flow properties simultaneously remaining tough.</a:t>
            </a:r>
          </a:p>
          <a:p>
            <a:r>
              <a:rPr lang="en-IN" dirty="0" smtClean="0"/>
              <a:t>Vinyl chloride/</a:t>
            </a:r>
            <a:r>
              <a:rPr lang="en-IN" dirty="0" err="1" smtClean="0"/>
              <a:t>vinylidine</a:t>
            </a:r>
            <a:r>
              <a:rPr lang="en-IN" dirty="0" smtClean="0"/>
              <a:t> chloride copolymers have low water vapour &amp; gas permeability.</a:t>
            </a:r>
          </a:p>
          <a:p>
            <a:r>
              <a:rPr lang="en-IN" dirty="0" smtClean="0"/>
              <a:t>Used to improve the barrier properties of </a:t>
            </a:r>
            <a:r>
              <a:rPr lang="en-IN" dirty="0" err="1" smtClean="0"/>
              <a:t>paper,PP</a:t>
            </a:r>
            <a:r>
              <a:rPr lang="en-IN" dirty="0" smtClean="0"/>
              <a:t> &amp; Cellulose films.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94262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ctr" rtl="0">
              <a:lnSpc>
                <a:spcPct val="90000"/>
              </a:lnSpc>
              <a:spcBef>
                <a:spcPct val="0"/>
              </a:spcBef>
            </a:pPr>
            <a:r>
              <a:rPr lang="en-IN" sz="4400" dirty="0" smtClean="0">
                <a:solidFill>
                  <a:srgbClr val="FF0000"/>
                </a:solidFill>
              </a:rPr>
              <a:t>Polypropylene copolymers</a:t>
            </a:r>
            <a:br>
              <a:rPr lang="en-IN" sz="4400" dirty="0" smtClean="0">
                <a:solidFill>
                  <a:srgbClr val="FF0000"/>
                </a:solidFill>
              </a:rPr>
            </a:br>
            <a:endParaRPr lang="en-IN" sz="4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PP-ethylene copolymers are hazy due to light scattering.</a:t>
            </a:r>
          </a:p>
          <a:p>
            <a:r>
              <a:rPr lang="en-IN" dirty="0" smtClean="0"/>
              <a:t>PP copolymers have lower MP &amp; have improved low temperature impact strength.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91584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ctr" rtl="0">
              <a:lnSpc>
                <a:spcPct val="90000"/>
              </a:lnSpc>
              <a:spcBef>
                <a:spcPct val="0"/>
              </a:spcBef>
            </a:pPr>
            <a:r>
              <a:rPr lang="en-IN" sz="4400" dirty="0" smtClean="0">
                <a:solidFill>
                  <a:srgbClr val="FF0000"/>
                </a:solidFill>
              </a:rPr>
              <a:t>Polystyrene copolymers</a:t>
            </a:r>
            <a:endParaRPr lang="en-IN" sz="4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Copolymers of polystyrene, acrylonitrile &amp; butadiene are rigid &amp; posses high impact properties.</a:t>
            </a:r>
          </a:p>
          <a:p>
            <a:r>
              <a:rPr lang="en-IN" dirty="0" smtClean="0"/>
              <a:t>High nitrile resins have excellent gas barrier properties as well.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65687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Ionomers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Ionomers are essentially LDPE, where in ionic forces due to carbonyl ions containing metallic ions such as sodium or Zinc are introduced.</a:t>
            </a:r>
          </a:p>
          <a:p>
            <a:r>
              <a:rPr lang="en-IN" dirty="0"/>
              <a:t> </a:t>
            </a:r>
            <a:r>
              <a:rPr lang="en-IN" dirty="0" smtClean="0"/>
              <a:t>Ionomers are more resistant to oils &amp; fats, superior in </a:t>
            </a:r>
            <a:r>
              <a:rPr lang="en-IN" dirty="0" err="1" smtClean="0"/>
              <a:t>transperancy</a:t>
            </a:r>
            <a:r>
              <a:rPr lang="en-IN" dirty="0" smtClean="0"/>
              <a:t>, toughness, abrasion resistance &amp; coating addition. </a:t>
            </a:r>
          </a:p>
          <a:p>
            <a:r>
              <a:rPr lang="en-IN" dirty="0" smtClean="0"/>
              <a:t>They are specially used in skin packaging, meat packaging &amp; in combination with polyamides for packaging oils and fats.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27105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Laminates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None of the polymers posses all the desirable properties for all food products.</a:t>
            </a:r>
          </a:p>
          <a:p>
            <a:r>
              <a:rPr lang="en-IN" dirty="0" smtClean="0"/>
              <a:t>So, the packaging requirements are often met with employing several polymers or using other types of materials like Al or paper or their combinations. Such combinations are called laminates.</a:t>
            </a:r>
          </a:p>
          <a:p>
            <a:r>
              <a:rPr lang="en-IN" dirty="0" smtClean="0"/>
              <a:t>Consists of layers of individual materials on top each other &amp; are bonded together with the help of adhesive.</a:t>
            </a:r>
          </a:p>
          <a:p>
            <a:r>
              <a:rPr lang="en-IN" dirty="0" smtClean="0"/>
              <a:t>Laminates containing all plastics materials can also be produced as a composite films by co-extrusion or coating.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97039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Other constituents of plastics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Plastics are high </a:t>
            </a:r>
            <a:r>
              <a:rPr lang="en-IN" dirty="0" err="1" smtClean="0"/>
              <a:t>Mol.wt</a:t>
            </a:r>
            <a:r>
              <a:rPr lang="en-IN" dirty="0" smtClean="0"/>
              <a:t>. products &amp; do not get transferred to the food.</a:t>
            </a:r>
          </a:p>
          <a:p>
            <a:pPr algn="just"/>
            <a:r>
              <a:rPr lang="en-IN" dirty="0" smtClean="0"/>
              <a:t>Some substances are added during the manufacture of plastics to assist the production process or to enhance the mechanical and other properties &amp; stability of the final products.</a:t>
            </a:r>
          </a:p>
          <a:p>
            <a:pPr algn="just"/>
            <a:r>
              <a:rPr lang="en-IN" dirty="0" smtClean="0"/>
              <a:t>These are anti-oxidants, anti-block agents, heat &amp; light stabilizers, </a:t>
            </a:r>
            <a:r>
              <a:rPr lang="en-IN" dirty="0" err="1" smtClean="0"/>
              <a:t>pasticiser</a:t>
            </a:r>
            <a:r>
              <a:rPr lang="en-IN" dirty="0" smtClean="0"/>
              <a:t>, pigments, filler, fungicides etc.</a:t>
            </a:r>
          </a:p>
          <a:p>
            <a:pPr algn="just"/>
            <a:r>
              <a:rPr lang="en-IN" dirty="0" smtClean="0"/>
              <a:t>Qty. varied &amp; may migrate to food &amp; possibility of such low mol. Wt. products is of great concern with a food packaging material.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8537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Another sources of substances other than the basic polymers in plastics is its polymerisation residues, including monomers, catalyst, solvents etc.</a:t>
            </a:r>
          </a:p>
          <a:p>
            <a:pPr algn="just"/>
            <a:r>
              <a:rPr lang="en-IN" dirty="0" smtClean="0"/>
              <a:t>The </a:t>
            </a:r>
            <a:r>
              <a:rPr lang="en-IN" dirty="0" smtClean="0"/>
              <a:t>volatile monomers like ethylene may lost during storage whereas styrene are difficult to remove.</a:t>
            </a:r>
          </a:p>
          <a:p>
            <a:pPr algn="just"/>
            <a:r>
              <a:rPr lang="en-IN" dirty="0" smtClean="0"/>
              <a:t>Food grade chemicals should be used.</a:t>
            </a:r>
          </a:p>
        </p:txBody>
      </p:sp>
    </p:spTree>
    <p:extLst>
      <p:ext uri="{BB962C8B-B14F-4D97-AF65-F5344CB8AC3E}">
        <p14:creationId xmlns:p14="http://schemas.microsoft.com/office/powerpoint/2010/main" val="2324012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Migration of constituents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Transfer of substances from the package, (generally a plastic material), to the food or from food to package.</a:t>
            </a:r>
          </a:p>
          <a:p>
            <a:pPr algn="just"/>
            <a:r>
              <a:rPr lang="en-IN" dirty="0" smtClean="0"/>
              <a:t>Monomers &amp; processing additives or other residues of polymerisation.</a:t>
            </a:r>
          </a:p>
          <a:p>
            <a:pPr algn="just"/>
            <a:r>
              <a:rPr lang="en-IN" dirty="0" smtClean="0"/>
              <a:t>Migration of constituents of the packaging to the food is of great concern and many of migrants may be toxic to humans.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65021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</a:rPr>
              <a:t>Toxicological aspects of Food Packaging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 smtClean="0"/>
              <a:t>Toxicity in food caused by the packaging materials results </a:t>
            </a:r>
            <a:r>
              <a:rPr lang="en-IN" dirty="0" smtClean="0"/>
              <a:t>from  </a:t>
            </a:r>
            <a:r>
              <a:rPr lang="en-IN" dirty="0" smtClean="0"/>
              <a:t>the migration of toxic substances while in contact with food.</a:t>
            </a:r>
          </a:p>
          <a:p>
            <a:pPr algn="just"/>
            <a:r>
              <a:rPr lang="en-IN" dirty="0" smtClean="0"/>
              <a:t>Chemical substances added to the packaging for attaining better functional properties </a:t>
            </a:r>
            <a:r>
              <a:rPr lang="en-IN" dirty="0" smtClean="0">
                <a:solidFill>
                  <a:srgbClr val="FF0000"/>
                </a:solidFill>
              </a:rPr>
              <a:t>may be toxic to humans</a:t>
            </a:r>
            <a:r>
              <a:rPr lang="en-IN" dirty="0" smtClean="0"/>
              <a:t>.</a:t>
            </a:r>
          </a:p>
          <a:p>
            <a:pPr algn="just"/>
            <a:r>
              <a:rPr lang="en-IN" dirty="0" smtClean="0">
                <a:solidFill>
                  <a:srgbClr val="FF0000"/>
                </a:solidFill>
              </a:rPr>
              <a:t>Vinyl chloride monomers </a:t>
            </a:r>
            <a:r>
              <a:rPr lang="en-IN" dirty="0" smtClean="0"/>
              <a:t>have been associated with lesion of the bones in terminal joints of the fingers &amp; toes as well as change in the liver &amp; spleen of human being.</a:t>
            </a:r>
          </a:p>
          <a:p>
            <a:pPr algn="just"/>
            <a:r>
              <a:rPr lang="en-IN" dirty="0" smtClean="0"/>
              <a:t>Long term exposure leads to a rare form of liver cancer.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71568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FF0000"/>
                </a:solidFill>
              </a:rPr>
              <a:t>Toxicological aspects of Food Packaging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dirty="0" err="1" smtClean="0">
                <a:solidFill>
                  <a:srgbClr val="FF0000"/>
                </a:solidFill>
              </a:rPr>
              <a:t>Vinylidine</a:t>
            </a:r>
            <a:r>
              <a:rPr lang="en-IN" dirty="0" smtClean="0">
                <a:solidFill>
                  <a:srgbClr val="FF0000"/>
                </a:solidFill>
              </a:rPr>
              <a:t> chloride </a:t>
            </a:r>
            <a:r>
              <a:rPr lang="en-IN" dirty="0" smtClean="0"/>
              <a:t>has been found to affect the activity of several rat liver enzymes &amp; decreases the stores of glutathione.</a:t>
            </a:r>
          </a:p>
          <a:p>
            <a:pPr algn="just"/>
            <a:r>
              <a:rPr lang="en-IN" dirty="0" smtClean="0">
                <a:solidFill>
                  <a:srgbClr val="FF0000"/>
                </a:solidFill>
              </a:rPr>
              <a:t>Acrylonitrile</a:t>
            </a:r>
            <a:r>
              <a:rPr lang="en-IN" dirty="0" smtClean="0"/>
              <a:t> is more toxic than chlorinated monomers and is associated with carcinogenicity in animals and humans.</a:t>
            </a:r>
          </a:p>
          <a:p>
            <a:pPr algn="just"/>
            <a:r>
              <a:rPr lang="en-IN" dirty="0" smtClean="0"/>
              <a:t>Styrene &amp; its oxide have been incriminated against chromosomal aberration in certain conditions.</a:t>
            </a:r>
          </a:p>
          <a:p>
            <a:pPr algn="just"/>
            <a:r>
              <a:rPr lang="en-IN" dirty="0" smtClean="0"/>
              <a:t>Toxicity &amp; carcinogenicity associated with monomers are well established, whereas no such evidence against the polymers.</a:t>
            </a:r>
          </a:p>
          <a:p>
            <a:pPr algn="just"/>
            <a:r>
              <a:rPr lang="en-IN" dirty="0" smtClean="0"/>
              <a:t>By Improved technology, the presence of monomers in final product is reduced.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05787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IN" dirty="0" smtClean="0"/>
          </a:p>
          <a:p>
            <a:pPr marL="0" indent="0" algn="ctr">
              <a:buNone/>
            </a:pPr>
            <a:endParaRPr lang="en-IN" dirty="0"/>
          </a:p>
          <a:p>
            <a:pPr marL="0" indent="0" algn="ctr">
              <a:buNone/>
            </a:pPr>
            <a:endParaRPr lang="en-IN" dirty="0" smtClean="0"/>
          </a:p>
          <a:p>
            <a:pPr marL="0" indent="0" algn="ctr">
              <a:buNone/>
            </a:pPr>
            <a:r>
              <a:rPr lang="en-IN" dirty="0" smtClean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34976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1223</Words>
  <Application>Microsoft Office PowerPoint</Application>
  <PresentationFormat>Widescreen</PresentationFormat>
  <Paragraphs>105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Nonethylenic Thermoplastics</vt:lpstr>
      <vt:lpstr>Polyamides or Nylons</vt:lpstr>
      <vt:lpstr>Polyamides or Nylons</vt:lpstr>
      <vt:lpstr>Polyamides or Nylons</vt:lpstr>
      <vt:lpstr>Polycarbonates</vt:lpstr>
      <vt:lpstr>Rubber Hydrochlorides</vt:lpstr>
      <vt:lpstr>Regenerated cellulose film</vt:lpstr>
      <vt:lpstr>Regenerated cellulose film</vt:lpstr>
      <vt:lpstr>Copolymers</vt:lpstr>
      <vt:lpstr>Ethylene Vinyl Acetate</vt:lpstr>
      <vt:lpstr>Vinyl Chloride copolymers</vt:lpstr>
      <vt:lpstr>Polypropylene copolymers </vt:lpstr>
      <vt:lpstr>Polystyrene copolymers</vt:lpstr>
      <vt:lpstr>Ionomers</vt:lpstr>
      <vt:lpstr>Laminates</vt:lpstr>
      <vt:lpstr>Other constituents of plastics</vt:lpstr>
      <vt:lpstr>PowerPoint Presentation</vt:lpstr>
      <vt:lpstr>Migration of constituents</vt:lpstr>
      <vt:lpstr>Toxicological aspects of Food Packaging</vt:lpstr>
      <vt:lpstr>Toxicological aspects of Food Packaging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HP</cp:lastModifiedBy>
  <cp:revision>2</cp:revision>
  <dcterms:created xsi:type="dcterms:W3CDTF">2020-04-28T04:52:29Z</dcterms:created>
  <dcterms:modified xsi:type="dcterms:W3CDTF">2020-04-28T04:59:20Z</dcterms:modified>
</cp:coreProperties>
</file>