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  <p:sldId id="308" r:id="rId53"/>
    <p:sldId id="309" r:id="rId54"/>
    <p:sldId id="310" r:id="rId55"/>
    <p:sldId id="311" r:id="rId56"/>
    <p:sldId id="312" r:id="rId57"/>
    <p:sldId id="313" r:id="rId58"/>
    <p:sldId id="314" r:id="rId59"/>
    <p:sldId id="315" r:id="rId60"/>
    <p:sldId id="316" r:id="rId61"/>
    <p:sldId id="317" r:id="rId62"/>
    <p:sldId id="318" r:id="rId63"/>
    <p:sldId id="319" r:id="rId64"/>
    <p:sldId id="320" r:id="rId65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954" y="7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EE289-CBD1-4D59-AB4E-97A2BE0839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7DA7C2-1C1E-41D2-9A84-270BF2A8C6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AC225-7345-49BD-AD20-AB7359E87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727BEB-06ED-44F4-9BDB-106F7EE2A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5FEDA3-0AFC-4C51-AA92-CA005B397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922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7A1BE-CDA9-49A8-B8CD-33B026FE4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2CB3E-2CF1-4EC4-A1DA-673FFD4304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550778-7472-41A3-8DE5-31E47A578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85E21-7744-49C6-AF8B-D3F118728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2A6D2-54D6-4F84-BB83-9BF0203F7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198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04176-1EF2-4CAE-80A5-3BAAB55C3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14778D-F6D8-4FAE-AE91-B39BE2049E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8910C1-C344-4DF5-9811-6664AD190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4F25F-EA12-473E-8581-F9DCB2D9D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7A506-AE7C-4435-AAA4-0267C23BC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166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1EEF7-F491-4167-ADE1-A706C7E93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6BB8F-721E-4C1B-9535-629C8AB668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5F0090-D211-4330-875B-7D773E469D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B10F7-6D47-4343-B2E9-E30E7F59E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E4AF7-6A8E-4591-BDD5-6D65BBB02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972F46-ED58-47DA-A729-772BE95DD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28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A259D-A028-4100-B6FE-10768C8ED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942169-F736-414F-8151-C6B04E3BFF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90D460-BE58-431B-91C7-99FF905762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ECE878-43CC-458A-9730-FFE1A65A1C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B16501-2290-4DDB-9D1C-2E39688CCB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0B1FE6-EFD5-4670-87E3-D753209B7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F88A1A-6CE5-4E91-8059-C8D2F1B44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253D9E-3BC8-4F93-9B93-A99B4A38D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704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43A3E-DB39-4AF0-A384-299B76F2B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122136-FC64-46CB-B28C-99895C762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4AED9C-C651-4FE2-BD04-66A0004D2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BD7E0-1BAA-4CC7-9478-19AEFB366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841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348646-2B0C-40C1-90A1-A971E1385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19014A-F841-4983-AD58-5D5172FB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12E5F8-C0C9-43EF-9425-C07BF2A31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593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35973-97AE-4DA8-A676-55AC6AC2A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A5F83-5C97-4478-81A2-EE19ADE4E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FED61F-229C-4B40-BEE8-92A5BCD864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7DE686-FF64-4B87-ACBD-A42505F44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9D8B65-59AD-4FBD-B1EF-817B5BAE6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FCEF64-FA48-479B-9051-0FEFD83B9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471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B29E9-FD75-48DA-80FA-CC7CC6536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EC79D0-BF89-401E-ADBB-873E6CA54A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4DD70A-206A-4F65-AD63-E40364F51B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D4ABCA-645D-4785-9C51-3AB3AA5DD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3E1D7A-8852-41FE-B871-FD159DEE1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0A239F-D383-4231-BB1A-0DE98E7FB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665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77B3B-3ECA-443E-8889-9C1813EA7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A70F34-9910-418B-A158-79845CF7B2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848445-BA87-46C1-A5EE-FB0F84ECA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C2DEF-E8F3-42CA-906E-D55FE6A43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64330-93D2-402E-A979-F03C2BC3F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995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CD9A03-0AA0-45CF-90E5-1219EF4E09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010D25-B2A5-49C2-BE13-D464E81DAB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F1E75-52EC-471D-966F-837AAF519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01EB7D-53DD-4758-851C-E0FC25C0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8E69C-A72C-4D22-A87E-396088B0F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9101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967863" y="1330168"/>
            <a:ext cx="6256273" cy="14389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250" b="1" i="1" u="heavy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67203" y="3770503"/>
            <a:ext cx="6657593" cy="1366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8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6/15/2020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651373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C00000"/>
                </a:solidFill>
                <a:latin typeface="Comic Sans MS"/>
                <a:cs typeface="Comic Sans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8768" y="1409827"/>
            <a:ext cx="4978400" cy="3788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51828" y="1409827"/>
            <a:ext cx="4897120" cy="41725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6/15/2020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13979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12731D-3B72-44BC-8DE9-D6A0C7E7A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CF832D-F451-40BA-920C-AA7967798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2D68D-DE3B-47CF-BE82-66A52860F2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752B8-61B4-48D5-98D4-5D1F85EBE7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1D09BD-B9E3-4B70-B0FE-78E1F70479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249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26" Type="http://schemas.openxmlformats.org/officeDocument/2006/relationships/image" Target="../media/image26.png"/><Relationship Id="rId21" Type="http://schemas.openxmlformats.org/officeDocument/2006/relationships/image" Target="../media/image21.png"/><Relationship Id="rId34" Type="http://schemas.openxmlformats.org/officeDocument/2006/relationships/image" Target="../media/image34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33" Type="http://schemas.openxmlformats.org/officeDocument/2006/relationships/image" Target="../media/image33.pn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20" Type="http://schemas.openxmlformats.org/officeDocument/2006/relationships/image" Target="../media/image20.png"/><Relationship Id="rId29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24" Type="http://schemas.openxmlformats.org/officeDocument/2006/relationships/image" Target="../media/image24.png"/><Relationship Id="rId32" Type="http://schemas.openxmlformats.org/officeDocument/2006/relationships/image" Target="../media/image32.png"/><Relationship Id="rId37" Type="http://schemas.openxmlformats.org/officeDocument/2006/relationships/image" Target="../media/image37.jp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6.png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31" Type="http://schemas.openxmlformats.org/officeDocument/2006/relationships/image" Target="../media/image31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png"/><Relationship Id="rId35" Type="http://schemas.openxmlformats.org/officeDocument/2006/relationships/image" Target="../media/image35.png"/><Relationship Id="rId8" Type="http://schemas.openxmlformats.org/officeDocument/2006/relationships/image" Target="../media/image8.png"/><Relationship Id="rId3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jp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jpg"/><Relationship Id="rId4" Type="http://schemas.openxmlformats.org/officeDocument/2006/relationships/image" Target="../media/image5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2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7.jpg"/><Relationship Id="rId4" Type="http://schemas.openxmlformats.org/officeDocument/2006/relationships/image" Target="../media/image7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png"/><Relationship Id="rId5" Type="http://schemas.openxmlformats.org/officeDocument/2006/relationships/image" Target="../media/image97.png"/><Relationship Id="rId4" Type="http://schemas.openxmlformats.org/officeDocument/2006/relationships/image" Target="../media/image9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2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4.jp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9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FD8977C3-D193-4E5E-9627-4C2CB7752441}"/>
              </a:ext>
            </a:extLst>
          </p:cNvPr>
          <p:cNvSpPr>
            <a:spLocks noGrp="1"/>
          </p:cNvSpPr>
          <p:nvPr>
            <p:ph type="subTitle" idx="4"/>
          </p:nvPr>
        </p:nvSpPr>
        <p:spPr>
          <a:xfrm>
            <a:off x="1219201" y="1066800"/>
            <a:ext cx="9525000" cy="1516569"/>
          </a:xfrm>
        </p:spPr>
        <p:txBody>
          <a:bodyPr/>
          <a:lstStyle/>
          <a:p>
            <a:pPr marL="0" indent="0" algn="ctr">
              <a:buNone/>
            </a:pPr>
            <a:r>
              <a:rPr lang="en-US" sz="5400" u="none" dirty="0">
                <a:latin typeface="Aharoni" panose="02010803020104030203" pitchFamily="2" charset="-79"/>
                <a:cs typeface="Aharoni" panose="02010803020104030203" pitchFamily="2" charset="-79"/>
              </a:rPr>
              <a:t>Grow-out culture of </a:t>
            </a:r>
            <a:r>
              <a:rPr lang="en-US" sz="5400" i="1" u="none" dirty="0">
                <a:latin typeface="Aharoni" panose="02010803020104030203" pitchFamily="2" charset="-79"/>
                <a:cs typeface="Aharoni" panose="02010803020104030203" pitchFamily="2" charset="-79"/>
              </a:rPr>
              <a:t>Penaeus monodon</a:t>
            </a:r>
          </a:p>
        </p:txBody>
      </p:sp>
      <p:sp>
        <p:nvSpPr>
          <p:cNvPr id="8" name="Subtitle 4">
            <a:extLst>
              <a:ext uri="{FF2B5EF4-FFF2-40B4-BE49-F238E27FC236}">
                <a16:creationId xmlns:a16="http://schemas.microsoft.com/office/drawing/2014/main" id="{7A17A1D2-F20A-4AFA-A7A3-0402C6DD8E3A}"/>
              </a:ext>
            </a:extLst>
          </p:cNvPr>
          <p:cNvSpPr txBox="1">
            <a:spLocks/>
          </p:cNvSpPr>
          <p:nvPr/>
        </p:nvSpPr>
        <p:spPr>
          <a:xfrm>
            <a:off x="1333500" y="4129208"/>
            <a:ext cx="9525000" cy="110799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>
              <a:defRPr sz="8800" b="1" i="0" u="heavy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i="1" u="none" kern="0" dirty="0">
                <a:latin typeface="Aharoni" panose="02010803020104030203" pitchFamily="2" charset="-79"/>
                <a:cs typeface="Aharoni" panose="02010803020104030203" pitchFamily="2" charset="-79"/>
              </a:rPr>
              <a:t>Mr. </a:t>
            </a:r>
            <a:r>
              <a:rPr lang="en-US" sz="2400" i="1" u="none" kern="0" dirty="0" err="1">
                <a:latin typeface="Aharoni" panose="02010803020104030203" pitchFamily="2" charset="-79"/>
                <a:cs typeface="Aharoni" panose="02010803020104030203" pitchFamily="2" charset="-79"/>
              </a:rPr>
              <a:t>Bhartendu</a:t>
            </a:r>
            <a:r>
              <a:rPr lang="en-US" sz="2400" i="1" u="none" kern="0" dirty="0">
                <a:latin typeface="Aharoni" panose="02010803020104030203" pitchFamily="2" charset="-79"/>
                <a:cs typeface="Aharoni" panose="02010803020104030203" pitchFamily="2" charset="-79"/>
              </a:rPr>
              <a:t> Vimal</a:t>
            </a:r>
          </a:p>
          <a:p>
            <a:pPr algn="ctr"/>
            <a:r>
              <a:rPr lang="en-US" sz="2400" i="1" u="none" kern="0" dirty="0">
                <a:latin typeface="Aharoni" panose="02010803020104030203" pitchFamily="2" charset="-79"/>
                <a:cs typeface="Aharoni" panose="02010803020104030203" pitchFamily="2" charset="-79"/>
              </a:rPr>
              <a:t>Guest Faculty-Asst. Prof.</a:t>
            </a:r>
          </a:p>
          <a:p>
            <a:pPr algn="ctr"/>
            <a:r>
              <a:rPr lang="en-US" sz="2400" i="1" u="none" kern="0" dirty="0" err="1">
                <a:latin typeface="Aharoni" panose="02010803020104030203" pitchFamily="2" charset="-79"/>
                <a:cs typeface="Aharoni" panose="02010803020104030203" pitchFamily="2" charset="-79"/>
              </a:rPr>
              <a:t>CoF</a:t>
            </a:r>
            <a:r>
              <a:rPr lang="en-US" sz="2400" i="1" u="none" kern="0" dirty="0">
                <a:latin typeface="Aharoni" panose="02010803020104030203" pitchFamily="2" charset="-79"/>
                <a:cs typeface="Aharoni" panose="02010803020104030203" pitchFamily="2" charset="-79"/>
              </a:rPr>
              <a:t>, </a:t>
            </a:r>
            <a:r>
              <a:rPr lang="en-US" sz="2400" i="1" u="none" kern="0" dirty="0" err="1">
                <a:latin typeface="Aharoni" panose="02010803020104030203" pitchFamily="2" charset="-79"/>
                <a:cs typeface="Aharoni" panose="02010803020104030203" pitchFamily="2" charset="-79"/>
              </a:rPr>
              <a:t>Kishanganj</a:t>
            </a:r>
            <a:r>
              <a:rPr lang="en-US" sz="2400" i="1" u="none" kern="0" dirty="0">
                <a:latin typeface="Aharoni" panose="02010803020104030203" pitchFamily="2" charset="-79"/>
                <a:cs typeface="Aharoni" panose="02010803020104030203" pitchFamily="2" charset="-79"/>
              </a:rPr>
              <a:t>, BASU, Patna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450079" y="0"/>
            <a:ext cx="3337560" cy="13929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906517" y="0"/>
            <a:ext cx="2385695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810" dirty="0">
                <a:solidFill>
                  <a:srgbClr val="990033"/>
                </a:solidFill>
                <a:latin typeface="Times New Roman"/>
                <a:cs typeface="Times New Roman"/>
              </a:rPr>
              <a:t>O</a:t>
            </a:r>
            <a:r>
              <a:rPr sz="6000" spc="-75" dirty="0">
                <a:solidFill>
                  <a:srgbClr val="990033"/>
                </a:solidFill>
                <a:latin typeface="Times New Roman"/>
                <a:cs typeface="Times New Roman"/>
              </a:rPr>
              <a:t>u</a:t>
            </a:r>
            <a:r>
              <a:rPr sz="6000" spc="-10" dirty="0">
                <a:solidFill>
                  <a:srgbClr val="990033"/>
                </a:solidFill>
                <a:latin typeface="Times New Roman"/>
                <a:cs typeface="Times New Roman"/>
              </a:rPr>
              <a:t>t</a:t>
            </a:r>
            <a:r>
              <a:rPr sz="6000" spc="-65" dirty="0">
                <a:solidFill>
                  <a:srgbClr val="990033"/>
                </a:solidFill>
                <a:latin typeface="Times New Roman"/>
                <a:cs typeface="Times New Roman"/>
              </a:rPr>
              <a:t>l</a:t>
            </a:r>
            <a:r>
              <a:rPr sz="6000" spc="-35" dirty="0">
                <a:solidFill>
                  <a:srgbClr val="990033"/>
                </a:solidFill>
                <a:latin typeface="Times New Roman"/>
                <a:cs typeface="Times New Roman"/>
              </a:rPr>
              <a:t>i</a:t>
            </a:r>
            <a:r>
              <a:rPr sz="6000" spc="-55" dirty="0">
                <a:solidFill>
                  <a:srgbClr val="990033"/>
                </a:solidFill>
                <a:latin typeface="Times New Roman"/>
                <a:cs typeface="Times New Roman"/>
              </a:rPr>
              <a:t>n</a:t>
            </a:r>
            <a:r>
              <a:rPr sz="6000" spc="260" dirty="0">
                <a:solidFill>
                  <a:srgbClr val="990033"/>
                </a:solidFill>
                <a:latin typeface="Times New Roman"/>
                <a:cs typeface="Times New Roman"/>
              </a:rPr>
              <a:t>e</a:t>
            </a:r>
            <a:endParaRPr sz="6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123313" y="836251"/>
            <a:ext cx="7995920" cy="5686425"/>
          </a:xfrm>
          <a:prstGeom prst="rect">
            <a:avLst/>
          </a:prstGeom>
        </p:spPr>
        <p:txBody>
          <a:bodyPr vert="horz" wrap="square" lIns="0" tIns="91440" rIns="0" bIns="0" rtlCol="0">
            <a:spAutoFit/>
          </a:bodyPr>
          <a:lstStyle/>
          <a:p>
            <a:pPr marL="1753235" indent="-229235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1753870" algn="l"/>
              </a:tabLst>
            </a:pPr>
            <a:r>
              <a:rPr sz="3200" b="1" spc="-5" dirty="0">
                <a:latin typeface="Tahoma"/>
                <a:cs typeface="Tahoma"/>
              </a:rPr>
              <a:t>Scientific</a:t>
            </a:r>
            <a:r>
              <a:rPr sz="3200" b="1" spc="-55" dirty="0">
                <a:latin typeface="Tahoma"/>
                <a:cs typeface="Tahoma"/>
              </a:rPr>
              <a:t> </a:t>
            </a:r>
            <a:r>
              <a:rPr sz="3200" b="1" spc="-5" dirty="0">
                <a:latin typeface="Tahoma"/>
                <a:cs typeface="Tahoma"/>
              </a:rPr>
              <a:t>Classification</a:t>
            </a:r>
            <a:endParaRPr sz="3200">
              <a:latin typeface="Tahoma"/>
              <a:cs typeface="Tahoma"/>
            </a:endParaRPr>
          </a:p>
          <a:p>
            <a:pPr marL="241300" indent="-2286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241300" algn="l"/>
              </a:tabLst>
            </a:pPr>
            <a:r>
              <a:rPr sz="3200" b="1" dirty="0">
                <a:latin typeface="Tahoma"/>
                <a:cs typeface="Tahoma"/>
              </a:rPr>
              <a:t>Overview of the Grow-out</a:t>
            </a:r>
            <a:r>
              <a:rPr sz="3200" b="1" spc="-145" dirty="0">
                <a:latin typeface="Tahoma"/>
                <a:cs typeface="Tahoma"/>
              </a:rPr>
              <a:t> </a:t>
            </a:r>
            <a:r>
              <a:rPr sz="3200" b="1" spc="-5" dirty="0">
                <a:latin typeface="Tahoma"/>
                <a:cs typeface="Tahoma"/>
              </a:rPr>
              <a:t>Techniques</a:t>
            </a:r>
            <a:endParaRPr sz="3200">
              <a:latin typeface="Tahoma"/>
              <a:cs typeface="Tahoma"/>
            </a:endParaRPr>
          </a:p>
          <a:p>
            <a:pPr marL="2396490" lvl="1" indent="-229235">
              <a:lnSpc>
                <a:spcPct val="100000"/>
              </a:lnSpc>
              <a:spcBef>
                <a:spcPts val="610"/>
              </a:spcBef>
              <a:buFont typeface="Arial"/>
              <a:buChar char="•"/>
              <a:tabLst>
                <a:tab pos="2397125" algn="l"/>
              </a:tabLst>
            </a:pPr>
            <a:r>
              <a:rPr sz="3200" b="1" spc="-5" dirty="0">
                <a:latin typeface="Tahoma"/>
                <a:cs typeface="Tahoma"/>
              </a:rPr>
              <a:t>Production</a:t>
            </a:r>
            <a:r>
              <a:rPr sz="3200" b="1" spc="-15" dirty="0">
                <a:latin typeface="Tahoma"/>
                <a:cs typeface="Tahoma"/>
              </a:rPr>
              <a:t> </a:t>
            </a:r>
            <a:r>
              <a:rPr sz="3200" b="1" spc="-5" dirty="0">
                <a:latin typeface="Tahoma"/>
                <a:cs typeface="Tahoma"/>
              </a:rPr>
              <a:t>Cycle</a:t>
            </a:r>
            <a:endParaRPr sz="3200">
              <a:latin typeface="Tahoma"/>
              <a:cs typeface="Tahoma"/>
            </a:endParaRPr>
          </a:p>
          <a:p>
            <a:pPr marL="2294255" indent="-229235">
              <a:lnSpc>
                <a:spcPct val="100000"/>
              </a:lnSpc>
              <a:spcBef>
                <a:spcPts val="615"/>
              </a:spcBef>
              <a:buFont typeface="Arial"/>
              <a:buChar char="•"/>
              <a:tabLst>
                <a:tab pos="2294890" algn="l"/>
              </a:tabLst>
            </a:pPr>
            <a:r>
              <a:rPr sz="3200" b="1" spc="-5" dirty="0">
                <a:latin typeface="Tahoma"/>
                <a:cs typeface="Tahoma"/>
              </a:rPr>
              <a:t>Prawn</a:t>
            </a:r>
            <a:r>
              <a:rPr sz="3200" b="1" spc="-30" dirty="0">
                <a:latin typeface="Tahoma"/>
                <a:cs typeface="Tahoma"/>
              </a:rPr>
              <a:t> </a:t>
            </a:r>
            <a:r>
              <a:rPr sz="3200" b="1" spc="-5" dirty="0">
                <a:latin typeface="Tahoma"/>
                <a:cs typeface="Tahoma"/>
              </a:rPr>
              <a:t>Physiology</a:t>
            </a:r>
            <a:endParaRPr sz="3200">
              <a:latin typeface="Tahoma"/>
              <a:cs typeface="Tahoma"/>
            </a:endParaRPr>
          </a:p>
          <a:p>
            <a:pPr marL="1835785" indent="-2286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1835785" algn="l"/>
              </a:tabLst>
            </a:pPr>
            <a:r>
              <a:rPr sz="3200" b="1" dirty="0">
                <a:latin typeface="Tahoma"/>
                <a:cs typeface="Tahoma"/>
              </a:rPr>
              <a:t>Geographical</a:t>
            </a:r>
            <a:r>
              <a:rPr sz="3200" b="1" spc="-45" dirty="0">
                <a:latin typeface="Tahoma"/>
                <a:cs typeface="Tahoma"/>
              </a:rPr>
              <a:t> </a:t>
            </a:r>
            <a:r>
              <a:rPr sz="3200" b="1" dirty="0">
                <a:latin typeface="Tahoma"/>
                <a:cs typeface="Tahoma"/>
              </a:rPr>
              <a:t>Location</a:t>
            </a:r>
            <a:endParaRPr sz="3200">
              <a:latin typeface="Tahoma"/>
              <a:cs typeface="Tahoma"/>
            </a:endParaRPr>
          </a:p>
          <a:p>
            <a:pPr marL="424180" indent="-228600">
              <a:lnSpc>
                <a:spcPct val="100000"/>
              </a:lnSpc>
              <a:spcBef>
                <a:spcPts val="615"/>
              </a:spcBef>
              <a:buFont typeface="Arial"/>
              <a:buChar char="•"/>
              <a:tabLst>
                <a:tab pos="424180" algn="l"/>
              </a:tabLst>
            </a:pPr>
            <a:r>
              <a:rPr sz="3200" b="1" spc="-5" dirty="0">
                <a:latin typeface="Tahoma"/>
                <a:cs typeface="Tahoma"/>
              </a:rPr>
              <a:t>Pond Preparation for Soil </a:t>
            </a:r>
            <a:r>
              <a:rPr sz="3200" b="1" dirty="0">
                <a:latin typeface="Tahoma"/>
                <a:cs typeface="Tahoma"/>
              </a:rPr>
              <a:t>and</a:t>
            </a:r>
            <a:r>
              <a:rPr sz="3200" b="1" spc="-95" dirty="0">
                <a:latin typeface="Tahoma"/>
                <a:cs typeface="Tahoma"/>
              </a:rPr>
              <a:t> </a:t>
            </a:r>
            <a:r>
              <a:rPr sz="3200" b="1" dirty="0">
                <a:latin typeface="Tahoma"/>
                <a:cs typeface="Tahoma"/>
              </a:rPr>
              <a:t>Water</a:t>
            </a:r>
            <a:endParaRPr sz="3200">
              <a:latin typeface="Tahoma"/>
              <a:cs typeface="Tahoma"/>
            </a:endParaRPr>
          </a:p>
          <a:p>
            <a:pPr marL="1219200" lvl="1" indent="-229235">
              <a:lnSpc>
                <a:spcPct val="100000"/>
              </a:lnSpc>
              <a:spcBef>
                <a:spcPts val="610"/>
              </a:spcBef>
              <a:buFont typeface="Arial"/>
              <a:buChar char="•"/>
              <a:tabLst>
                <a:tab pos="1219835" algn="l"/>
              </a:tabLst>
            </a:pPr>
            <a:r>
              <a:rPr sz="3200" b="1" spc="-5" dirty="0">
                <a:latin typeface="Tahoma"/>
                <a:cs typeface="Tahoma"/>
              </a:rPr>
              <a:t>Soil </a:t>
            </a:r>
            <a:r>
              <a:rPr sz="3200" b="1" dirty="0">
                <a:latin typeface="Tahoma"/>
                <a:cs typeface="Tahoma"/>
              </a:rPr>
              <a:t>and Water</a:t>
            </a:r>
            <a:r>
              <a:rPr sz="3200" b="1" spc="-85" dirty="0">
                <a:latin typeface="Tahoma"/>
                <a:cs typeface="Tahoma"/>
              </a:rPr>
              <a:t> </a:t>
            </a:r>
            <a:r>
              <a:rPr sz="3200" b="1" dirty="0">
                <a:latin typeface="Tahoma"/>
                <a:cs typeface="Tahoma"/>
              </a:rPr>
              <a:t>Management</a:t>
            </a:r>
            <a:endParaRPr sz="3200">
              <a:latin typeface="Tahoma"/>
              <a:cs typeface="Tahoma"/>
            </a:endParaRPr>
          </a:p>
          <a:p>
            <a:pPr marL="2910205" lvl="2" indent="-229235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2910205" algn="l"/>
              </a:tabLst>
            </a:pPr>
            <a:r>
              <a:rPr sz="3200" b="1" spc="-5" dirty="0">
                <a:latin typeface="Tahoma"/>
                <a:cs typeface="Tahoma"/>
              </a:rPr>
              <a:t>Prawn</a:t>
            </a:r>
            <a:r>
              <a:rPr sz="3200" b="1" spc="-100" dirty="0">
                <a:latin typeface="Tahoma"/>
                <a:cs typeface="Tahoma"/>
              </a:rPr>
              <a:t> </a:t>
            </a:r>
            <a:r>
              <a:rPr sz="3200" b="1" spc="-5" dirty="0">
                <a:latin typeface="Tahoma"/>
                <a:cs typeface="Tahoma"/>
              </a:rPr>
              <a:t>Feed</a:t>
            </a:r>
            <a:endParaRPr sz="3200">
              <a:latin typeface="Tahoma"/>
              <a:cs typeface="Tahoma"/>
            </a:endParaRPr>
          </a:p>
          <a:p>
            <a:pPr marL="2605405" indent="-229235">
              <a:lnSpc>
                <a:spcPct val="100000"/>
              </a:lnSpc>
              <a:spcBef>
                <a:spcPts val="615"/>
              </a:spcBef>
              <a:buFont typeface="Arial"/>
              <a:buChar char="•"/>
              <a:tabLst>
                <a:tab pos="2605405" algn="l"/>
              </a:tabLst>
            </a:pPr>
            <a:r>
              <a:rPr sz="3200" b="1" spc="-5" dirty="0">
                <a:latin typeface="Tahoma"/>
                <a:cs typeface="Tahoma"/>
              </a:rPr>
              <a:t>Prawn</a:t>
            </a:r>
            <a:r>
              <a:rPr sz="3200" b="1" spc="-30" dirty="0">
                <a:latin typeface="Tahoma"/>
                <a:cs typeface="Tahoma"/>
              </a:rPr>
              <a:t> </a:t>
            </a:r>
            <a:r>
              <a:rPr sz="3200" b="1" spc="-5" dirty="0">
                <a:latin typeface="Tahoma"/>
                <a:cs typeface="Tahoma"/>
              </a:rPr>
              <a:t>Harvest</a:t>
            </a:r>
            <a:endParaRPr sz="3200">
              <a:latin typeface="Tahoma"/>
              <a:cs typeface="Tahoma"/>
            </a:endParaRPr>
          </a:p>
          <a:p>
            <a:pPr marL="937260" indent="-229235">
              <a:lnSpc>
                <a:spcPct val="100000"/>
              </a:lnSpc>
              <a:spcBef>
                <a:spcPts val="610"/>
              </a:spcBef>
              <a:buFont typeface="Arial"/>
              <a:buChar char="•"/>
              <a:tabLst>
                <a:tab pos="937894" algn="l"/>
              </a:tabLst>
            </a:pPr>
            <a:r>
              <a:rPr sz="3200" b="1" spc="-5" dirty="0">
                <a:latin typeface="Tahoma"/>
                <a:cs typeface="Tahoma"/>
              </a:rPr>
              <a:t>Diseases </a:t>
            </a:r>
            <a:r>
              <a:rPr sz="3200" b="1" dirty="0">
                <a:latin typeface="Tahoma"/>
                <a:cs typeface="Tahoma"/>
              </a:rPr>
              <a:t>and </a:t>
            </a:r>
            <a:r>
              <a:rPr sz="3200" b="1" spc="-5" dirty="0">
                <a:latin typeface="Tahoma"/>
                <a:cs typeface="Tahoma"/>
              </a:rPr>
              <a:t>Control</a:t>
            </a:r>
            <a:r>
              <a:rPr sz="3200" b="1" spc="-65" dirty="0">
                <a:latin typeface="Tahoma"/>
                <a:cs typeface="Tahoma"/>
              </a:rPr>
              <a:t> </a:t>
            </a:r>
            <a:r>
              <a:rPr sz="3200" b="1" spc="-5" dirty="0">
                <a:latin typeface="Tahoma"/>
                <a:cs typeface="Tahoma"/>
              </a:rPr>
              <a:t>Measures</a:t>
            </a:r>
            <a:endParaRPr sz="32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3471024" y="4262679"/>
                  </a:moveTo>
                  <a:lnTo>
                    <a:pt x="0" y="4262679"/>
                  </a:lnTo>
                  <a:lnTo>
                    <a:pt x="0" y="4788789"/>
                  </a:lnTo>
                  <a:lnTo>
                    <a:pt x="3471024" y="4788789"/>
                  </a:lnTo>
                  <a:lnTo>
                    <a:pt x="3471024" y="4262679"/>
                  </a:lnTo>
                  <a:close/>
                </a:path>
                <a:path w="12192000" h="6858000">
                  <a:moveTo>
                    <a:pt x="3471024" y="3210483"/>
                  </a:moveTo>
                  <a:lnTo>
                    <a:pt x="0" y="3210483"/>
                  </a:lnTo>
                  <a:lnTo>
                    <a:pt x="0" y="3736517"/>
                  </a:lnTo>
                  <a:lnTo>
                    <a:pt x="0" y="4262628"/>
                  </a:lnTo>
                  <a:lnTo>
                    <a:pt x="3471024" y="4262628"/>
                  </a:lnTo>
                  <a:lnTo>
                    <a:pt x="3471024" y="3736594"/>
                  </a:lnTo>
                  <a:lnTo>
                    <a:pt x="3471024" y="3210483"/>
                  </a:lnTo>
                  <a:close/>
                </a:path>
                <a:path w="12192000" h="6858000">
                  <a:moveTo>
                    <a:pt x="3471024" y="2158288"/>
                  </a:moveTo>
                  <a:lnTo>
                    <a:pt x="0" y="2158288"/>
                  </a:lnTo>
                  <a:lnTo>
                    <a:pt x="0" y="2684335"/>
                  </a:lnTo>
                  <a:lnTo>
                    <a:pt x="0" y="3210433"/>
                  </a:lnTo>
                  <a:lnTo>
                    <a:pt x="3471024" y="3210433"/>
                  </a:lnTo>
                  <a:lnTo>
                    <a:pt x="3471024" y="2684399"/>
                  </a:lnTo>
                  <a:lnTo>
                    <a:pt x="3471024" y="2158288"/>
                  </a:lnTo>
                  <a:close/>
                </a:path>
                <a:path w="12192000" h="6858000">
                  <a:moveTo>
                    <a:pt x="3471024" y="1632127"/>
                  </a:moveTo>
                  <a:lnTo>
                    <a:pt x="0" y="1632127"/>
                  </a:lnTo>
                  <a:lnTo>
                    <a:pt x="0" y="2158238"/>
                  </a:lnTo>
                  <a:lnTo>
                    <a:pt x="3471024" y="2158238"/>
                  </a:lnTo>
                  <a:lnTo>
                    <a:pt x="3471024" y="1632127"/>
                  </a:lnTo>
                  <a:close/>
                </a:path>
                <a:path w="12192000" h="6858000">
                  <a:moveTo>
                    <a:pt x="3471024" y="579932"/>
                  </a:moveTo>
                  <a:lnTo>
                    <a:pt x="0" y="579932"/>
                  </a:lnTo>
                  <a:lnTo>
                    <a:pt x="0" y="1105966"/>
                  </a:lnTo>
                  <a:lnTo>
                    <a:pt x="0" y="1632077"/>
                  </a:lnTo>
                  <a:lnTo>
                    <a:pt x="3471024" y="1632077"/>
                  </a:lnTo>
                  <a:lnTo>
                    <a:pt x="3471024" y="1106043"/>
                  </a:lnTo>
                  <a:lnTo>
                    <a:pt x="3471024" y="579932"/>
                  </a:lnTo>
                  <a:close/>
                </a:path>
                <a:path w="12192000" h="6858000">
                  <a:moveTo>
                    <a:pt x="12191987" y="5841035"/>
                  </a:moveTo>
                  <a:lnTo>
                    <a:pt x="0" y="5841035"/>
                  </a:lnTo>
                  <a:lnTo>
                    <a:pt x="0" y="6858000"/>
                  </a:lnTo>
                  <a:lnTo>
                    <a:pt x="12191987" y="6858000"/>
                  </a:lnTo>
                  <a:lnTo>
                    <a:pt x="12191987" y="5841035"/>
                  </a:lnTo>
                  <a:close/>
                </a:path>
                <a:path w="12192000" h="6858000">
                  <a:moveTo>
                    <a:pt x="12191987" y="0"/>
                  </a:moveTo>
                  <a:lnTo>
                    <a:pt x="0" y="0"/>
                  </a:lnTo>
                  <a:lnTo>
                    <a:pt x="0" y="579882"/>
                  </a:lnTo>
                  <a:lnTo>
                    <a:pt x="12191987" y="579882"/>
                  </a:lnTo>
                  <a:lnTo>
                    <a:pt x="12191987" y="0"/>
                  </a:lnTo>
                  <a:close/>
                </a:path>
                <a:path w="12192000" h="6858000">
                  <a:moveTo>
                    <a:pt x="12192000" y="4788840"/>
                  </a:moveTo>
                  <a:lnTo>
                    <a:pt x="3471037" y="4788840"/>
                  </a:lnTo>
                  <a:lnTo>
                    <a:pt x="3471037" y="5314912"/>
                  </a:lnTo>
                  <a:lnTo>
                    <a:pt x="3471024" y="4788840"/>
                  </a:lnTo>
                  <a:lnTo>
                    <a:pt x="0" y="4788840"/>
                  </a:lnTo>
                  <a:lnTo>
                    <a:pt x="0" y="5314912"/>
                  </a:lnTo>
                  <a:lnTo>
                    <a:pt x="0" y="5841022"/>
                  </a:lnTo>
                  <a:lnTo>
                    <a:pt x="12191987" y="5841022"/>
                  </a:lnTo>
                  <a:lnTo>
                    <a:pt x="12191987" y="5314950"/>
                  </a:lnTo>
                  <a:lnTo>
                    <a:pt x="12192000" y="4788840"/>
                  </a:lnTo>
                  <a:close/>
                </a:path>
                <a:path w="12192000" h="6858000">
                  <a:moveTo>
                    <a:pt x="12192000" y="4262679"/>
                  </a:moveTo>
                  <a:lnTo>
                    <a:pt x="3471037" y="4262679"/>
                  </a:lnTo>
                  <a:lnTo>
                    <a:pt x="3471037" y="4788789"/>
                  </a:lnTo>
                  <a:lnTo>
                    <a:pt x="12192000" y="4788789"/>
                  </a:lnTo>
                  <a:lnTo>
                    <a:pt x="12192000" y="4262679"/>
                  </a:lnTo>
                  <a:close/>
                </a:path>
                <a:path w="12192000" h="6858000">
                  <a:moveTo>
                    <a:pt x="12192000" y="3210483"/>
                  </a:moveTo>
                  <a:lnTo>
                    <a:pt x="3471037" y="3210483"/>
                  </a:lnTo>
                  <a:lnTo>
                    <a:pt x="3471037" y="3736517"/>
                  </a:lnTo>
                  <a:lnTo>
                    <a:pt x="3471037" y="4262628"/>
                  </a:lnTo>
                  <a:lnTo>
                    <a:pt x="12192000" y="4262628"/>
                  </a:lnTo>
                  <a:lnTo>
                    <a:pt x="12192000" y="3736594"/>
                  </a:lnTo>
                  <a:lnTo>
                    <a:pt x="12192000" y="3210483"/>
                  </a:lnTo>
                  <a:close/>
                </a:path>
                <a:path w="12192000" h="6858000">
                  <a:moveTo>
                    <a:pt x="12192000" y="2158288"/>
                  </a:moveTo>
                  <a:lnTo>
                    <a:pt x="3471037" y="2158288"/>
                  </a:lnTo>
                  <a:lnTo>
                    <a:pt x="3471037" y="2684335"/>
                  </a:lnTo>
                  <a:lnTo>
                    <a:pt x="3471037" y="3210433"/>
                  </a:lnTo>
                  <a:lnTo>
                    <a:pt x="12192000" y="3210433"/>
                  </a:lnTo>
                  <a:lnTo>
                    <a:pt x="12192000" y="2684399"/>
                  </a:lnTo>
                  <a:lnTo>
                    <a:pt x="12192000" y="2158288"/>
                  </a:lnTo>
                  <a:close/>
                </a:path>
                <a:path w="12192000" h="6858000">
                  <a:moveTo>
                    <a:pt x="12192000" y="1632127"/>
                  </a:moveTo>
                  <a:lnTo>
                    <a:pt x="3471037" y="1632127"/>
                  </a:lnTo>
                  <a:lnTo>
                    <a:pt x="3471037" y="2158238"/>
                  </a:lnTo>
                  <a:lnTo>
                    <a:pt x="12192000" y="2158238"/>
                  </a:lnTo>
                  <a:lnTo>
                    <a:pt x="12192000" y="1632127"/>
                  </a:lnTo>
                  <a:close/>
                </a:path>
                <a:path w="12192000" h="6858000">
                  <a:moveTo>
                    <a:pt x="12192000" y="579932"/>
                  </a:moveTo>
                  <a:lnTo>
                    <a:pt x="3471037" y="579932"/>
                  </a:lnTo>
                  <a:lnTo>
                    <a:pt x="3471037" y="1105966"/>
                  </a:lnTo>
                  <a:lnTo>
                    <a:pt x="3471037" y="1632077"/>
                  </a:lnTo>
                  <a:lnTo>
                    <a:pt x="12192000" y="1632077"/>
                  </a:lnTo>
                  <a:lnTo>
                    <a:pt x="12192000" y="1106043"/>
                  </a:lnTo>
                  <a:lnTo>
                    <a:pt x="12192000" y="579932"/>
                  </a:lnTo>
                  <a:close/>
                </a:path>
              </a:pathLst>
            </a:custGeom>
            <a:solidFill>
              <a:srgbClr val="9900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3503676" y="0"/>
              <a:ext cx="5215128" cy="80924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0" y="556259"/>
            <a:ext cx="6560820" cy="4889500"/>
            <a:chOff x="0" y="556259"/>
            <a:chExt cx="6560820" cy="4889500"/>
          </a:xfrm>
        </p:grpSpPr>
        <p:sp>
          <p:nvSpPr>
            <p:cNvPr id="7" name="object 7"/>
            <p:cNvSpPr/>
            <p:nvPr/>
          </p:nvSpPr>
          <p:spPr>
            <a:xfrm>
              <a:off x="0" y="556259"/>
              <a:ext cx="1627631" cy="67970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471037" y="556259"/>
              <a:ext cx="1573402" cy="679703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473195" y="966215"/>
              <a:ext cx="1388364" cy="57912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0" y="1082040"/>
              <a:ext cx="1382267" cy="679703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471037" y="1082040"/>
              <a:ext cx="2115946" cy="679703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473195" y="1491995"/>
              <a:ext cx="1839468" cy="57912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0" y="1609343"/>
              <a:ext cx="1969007" cy="679703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471037" y="1609343"/>
              <a:ext cx="1811146" cy="679703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473195" y="2019299"/>
              <a:ext cx="1537715" cy="57912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0" y="2135123"/>
              <a:ext cx="998219" cy="679703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3471037" y="2135123"/>
              <a:ext cx="2344546" cy="679703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473195" y="2545080"/>
              <a:ext cx="2071116" cy="57912"/>
            </a:xfrm>
            <a:prstGeom prst="rect">
              <a:avLst/>
            </a:prstGeom>
            <a:blipFill>
              <a:blip r:embed="rId1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0" y="2660904"/>
              <a:ext cx="1110995" cy="679703"/>
            </a:xfrm>
            <a:prstGeom prst="rect">
              <a:avLst/>
            </a:prstGeom>
            <a:blipFill>
              <a:blip r:embed="rId1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3471037" y="2660904"/>
              <a:ext cx="1850770" cy="679703"/>
            </a:xfrm>
            <a:prstGeom prst="rect">
              <a:avLst/>
            </a:prstGeom>
            <a:blipFill>
              <a:blip r:embed="rId1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473195" y="3070859"/>
              <a:ext cx="1572768" cy="57912"/>
            </a:xfrm>
            <a:prstGeom prst="rect">
              <a:avLst/>
            </a:prstGeom>
            <a:blipFill>
              <a:blip r:embed="rId1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0" y="3186683"/>
              <a:ext cx="1644395" cy="679703"/>
            </a:xfrm>
            <a:prstGeom prst="rect">
              <a:avLst/>
            </a:prstGeom>
            <a:blipFill>
              <a:blip r:embed="rId1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3471037" y="3186683"/>
              <a:ext cx="3089782" cy="679703"/>
            </a:xfrm>
            <a:prstGeom prst="rect">
              <a:avLst/>
            </a:prstGeom>
            <a:blipFill>
              <a:blip r:embed="rId1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3473195" y="3596639"/>
              <a:ext cx="2816352" cy="57912"/>
            </a:xfrm>
            <a:prstGeom prst="rect">
              <a:avLst/>
            </a:prstGeom>
            <a:blipFill>
              <a:blip r:embed="rId2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0" y="3713987"/>
              <a:ext cx="1214627" cy="679704"/>
            </a:xfrm>
            <a:prstGeom prst="rect">
              <a:avLst/>
            </a:prstGeom>
            <a:blipFill>
              <a:blip r:embed="rId2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471037" y="3713987"/>
              <a:ext cx="1881251" cy="679704"/>
            </a:xfrm>
            <a:prstGeom prst="rect">
              <a:avLst/>
            </a:prstGeom>
            <a:blipFill>
              <a:blip r:embed="rId2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3473195" y="4123944"/>
              <a:ext cx="1603248" cy="57912"/>
            </a:xfrm>
            <a:prstGeom prst="rect">
              <a:avLst/>
            </a:prstGeom>
            <a:blipFill>
              <a:blip r:embed="rId2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0" y="4239768"/>
              <a:ext cx="1181099" cy="679704"/>
            </a:xfrm>
            <a:prstGeom prst="rect">
              <a:avLst/>
            </a:prstGeom>
            <a:blipFill>
              <a:blip r:embed="rId2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3471037" y="4239768"/>
              <a:ext cx="1581022" cy="679704"/>
            </a:xfrm>
            <a:prstGeom prst="rect">
              <a:avLst/>
            </a:prstGeom>
            <a:blipFill>
              <a:blip r:embed="rId2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3473195" y="4649724"/>
              <a:ext cx="1306068" cy="57912"/>
            </a:xfrm>
            <a:prstGeom prst="rect">
              <a:avLst/>
            </a:prstGeom>
            <a:blipFill>
              <a:blip r:embed="rId2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0" y="4765548"/>
              <a:ext cx="1360931" cy="679704"/>
            </a:xfrm>
            <a:prstGeom prst="rect">
              <a:avLst/>
            </a:prstGeom>
            <a:blipFill>
              <a:blip r:embed="rId2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-3251" y="470027"/>
            <a:ext cx="1771014" cy="4761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3900"/>
              </a:lnSpc>
              <a:spcBef>
                <a:spcPts val="100"/>
              </a:spcBef>
            </a:pPr>
            <a:r>
              <a:rPr sz="2400" b="1" spc="-125" dirty="0">
                <a:latin typeface="Verdana"/>
                <a:cs typeface="Verdana"/>
              </a:rPr>
              <a:t>Kingdom  </a:t>
            </a:r>
            <a:r>
              <a:rPr sz="2400" b="1" spc="-170" dirty="0">
                <a:latin typeface="Verdana"/>
                <a:cs typeface="Verdana"/>
              </a:rPr>
              <a:t>Phylum  </a:t>
            </a:r>
            <a:r>
              <a:rPr sz="2400" b="1" spc="-150" dirty="0">
                <a:latin typeface="Verdana"/>
                <a:cs typeface="Verdana"/>
              </a:rPr>
              <a:t>Subp</a:t>
            </a:r>
            <a:r>
              <a:rPr sz="2400" b="1" spc="-160" dirty="0">
                <a:latin typeface="Verdana"/>
                <a:cs typeface="Verdana"/>
              </a:rPr>
              <a:t>h</a:t>
            </a:r>
            <a:r>
              <a:rPr sz="2400" b="1" spc="-140" dirty="0">
                <a:latin typeface="Verdana"/>
                <a:cs typeface="Verdana"/>
              </a:rPr>
              <a:t>ylum  </a:t>
            </a:r>
            <a:r>
              <a:rPr sz="2400" b="1" spc="-190" dirty="0">
                <a:latin typeface="Verdana"/>
                <a:cs typeface="Verdana"/>
              </a:rPr>
              <a:t>Class  </a:t>
            </a:r>
            <a:r>
              <a:rPr sz="2400" b="1" spc="-150" dirty="0">
                <a:latin typeface="Verdana"/>
                <a:cs typeface="Verdana"/>
              </a:rPr>
              <a:t>Order  </a:t>
            </a:r>
            <a:r>
              <a:rPr sz="2400" b="1" spc="-155" dirty="0">
                <a:latin typeface="Verdana"/>
                <a:cs typeface="Verdana"/>
              </a:rPr>
              <a:t>Suborder  </a:t>
            </a:r>
            <a:r>
              <a:rPr sz="2400" b="1" spc="-185" dirty="0">
                <a:latin typeface="Verdana"/>
                <a:cs typeface="Verdana"/>
              </a:rPr>
              <a:t>Family  </a:t>
            </a:r>
            <a:r>
              <a:rPr sz="2400" b="1" spc="-180" dirty="0">
                <a:latin typeface="Verdana"/>
                <a:cs typeface="Verdana"/>
              </a:rPr>
              <a:t>Genus  </a:t>
            </a:r>
            <a:r>
              <a:rPr sz="2400" b="1" spc="-185" dirty="0">
                <a:latin typeface="Verdana"/>
                <a:cs typeface="Verdana"/>
              </a:rPr>
              <a:t>Species</a:t>
            </a:r>
            <a:endParaRPr sz="2400" dirty="0">
              <a:latin typeface="Verdana"/>
              <a:cs typeface="Verdana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3471036" y="4765547"/>
            <a:ext cx="4266565" cy="2092960"/>
            <a:chOff x="3471036" y="4765547"/>
            <a:chExt cx="4266565" cy="2092960"/>
          </a:xfrm>
        </p:grpSpPr>
        <p:sp>
          <p:nvSpPr>
            <p:cNvPr id="34" name="object 34"/>
            <p:cNvSpPr/>
            <p:nvPr/>
          </p:nvSpPr>
          <p:spPr>
            <a:xfrm>
              <a:off x="3471036" y="4765547"/>
              <a:ext cx="2048890" cy="679704"/>
            </a:xfrm>
            <a:prstGeom prst="rect">
              <a:avLst/>
            </a:prstGeom>
            <a:blipFill>
              <a:blip r:embed="rId2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4727447" y="5291327"/>
              <a:ext cx="1757172" cy="679704"/>
            </a:xfrm>
            <a:prstGeom prst="rect">
              <a:avLst/>
            </a:prstGeom>
            <a:blipFill>
              <a:blip r:embed="rId2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4910327" y="5701283"/>
              <a:ext cx="2394204" cy="57912"/>
            </a:xfrm>
            <a:prstGeom prst="rect">
              <a:avLst/>
            </a:prstGeom>
            <a:blipFill>
              <a:blip r:embed="rId3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170676" y="5291327"/>
              <a:ext cx="1408176" cy="679704"/>
            </a:xfrm>
            <a:prstGeom prst="rect">
              <a:avLst/>
            </a:prstGeom>
            <a:blipFill>
              <a:blip r:embed="rId3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4479036" y="5861303"/>
              <a:ext cx="3258312" cy="679704"/>
            </a:xfrm>
            <a:prstGeom prst="rect">
              <a:avLst/>
            </a:prstGeom>
            <a:blipFill>
              <a:blip r:embed="rId3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4718303" y="6281926"/>
              <a:ext cx="1761744" cy="576072"/>
            </a:xfrm>
            <a:prstGeom prst="rect">
              <a:avLst/>
            </a:prstGeom>
            <a:blipFill>
              <a:blip r:embed="rId3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0" name="object 40"/>
            <p:cNvSpPr/>
            <p:nvPr/>
          </p:nvSpPr>
          <p:spPr>
            <a:xfrm>
              <a:off x="4901183" y="6691882"/>
              <a:ext cx="1395984" cy="57912"/>
            </a:xfrm>
            <a:prstGeom prst="rect">
              <a:avLst/>
            </a:prstGeom>
            <a:blipFill>
              <a:blip r:embed="rId3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6074663" y="6281926"/>
              <a:ext cx="672084" cy="576072"/>
            </a:xfrm>
            <a:prstGeom prst="rect">
              <a:avLst/>
            </a:prstGeom>
            <a:blipFill>
              <a:blip r:embed="rId3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2" name="object 42"/>
            <p:cNvSpPr/>
            <p:nvPr/>
          </p:nvSpPr>
          <p:spPr>
            <a:xfrm>
              <a:off x="6341363" y="6281926"/>
              <a:ext cx="1155191" cy="576072"/>
            </a:xfrm>
            <a:prstGeom prst="rect">
              <a:avLst/>
            </a:prstGeom>
            <a:blipFill>
              <a:blip r:embed="rId3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3" name="object 43"/>
          <p:cNvSpPr txBox="1"/>
          <p:nvPr/>
        </p:nvSpPr>
        <p:spPr>
          <a:xfrm>
            <a:off x="3468370" y="470027"/>
            <a:ext cx="4067175" cy="6278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270000">
              <a:lnSpc>
                <a:spcPct val="143900"/>
              </a:lnSpc>
              <a:spcBef>
                <a:spcPts val="100"/>
              </a:spcBef>
            </a:pPr>
            <a:r>
              <a:rPr sz="2400" b="1" u="heavy" spc="-14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Animalia </a:t>
            </a:r>
            <a:r>
              <a:rPr sz="2400" b="1" spc="-145" dirty="0">
                <a:latin typeface="Verdana"/>
                <a:cs typeface="Verdana"/>
              </a:rPr>
              <a:t> </a:t>
            </a:r>
            <a:r>
              <a:rPr sz="2400" b="1" u="heavy" spc="-120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Arthropoda </a:t>
            </a:r>
            <a:r>
              <a:rPr sz="2400" b="1" spc="-120" dirty="0">
                <a:latin typeface="Verdana"/>
                <a:cs typeface="Verdana"/>
              </a:rPr>
              <a:t> </a:t>
            </a:r>
            <a:r>
              <a:rPr sz="2400" b="1" u="heavy" spc="-180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Crustacea </a:t>
            </a:r>
            <a:r>
              <a:rPr sz="2400" b="1" spc="-180" dirty="0">
                <a:latin typeface="Verdana"/>
                <a:cs typeface="Verdana"/>
              </a:rPr>
              <a:t> </a:t>
            </a:r>
            <a:r>
              <a:rPr sz="2400" b="1" u="heavy" spc="-14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Malacostraca </a:t>
            </a:r>
            <a:r>
              <a:rPr sz="2400" b="1" spc="-145" dirty="0">
                <a:latin typeface="Verdana"/>
                <a:cs typeface="Verdana"/>
              </a:rPr>
              <a:t> </a:t>
            </a:r>
            <a:r>
              <a:rPr sz="2400" b="1" u="heavy" spc="-14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Decapoda </a:t>
            </a:r>
            <a:r>
              <a:rPr sz="2400" b="1" spc="-145" dirty="0">
                <a:latin typeface="Verdana"/>
                <a:cs typeface="Verdana"/>
              </a:rPr>
              <a:t> </a:t>
            </a:r>
            <a:r>
              <a:rPr sz="2400" b="1" u="heavy" spc="-15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Dendrobranchiata </a:t>
            </a:r>
            <a:r>
              <a:rPr sz="2400" b="1" spc="-155" dirty="0">
                <a:latin typeface="Verdana"/>
                <a:cs typeface="Verdana"/>
              </a:rPr>
              <a:t> </a:t>
            </a:r>
            <a:r>
              <a:rPr sz="2400" b="1" u="heavy" spc="-190" dirty="0" err="1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Penaeidae</a:t>
            </a:r>
            <a:r>
              <a:rPr sz="2400" b="1" u="heavy" spc="-190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 </a:t>
            </a:r>
            <a:r>
              <a:rPr sz="2400" b="1" spc="-190" dirty="0">
                <a:latin typeface="Verdana"/>
                <a:cs typeface="Verdana"/>
              </a:rPr>
              <a:t> </a:t>
            </a:r>
            <a:r>
              <a:rPr sz="2400" b="1" u="heavy" spc="-210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Pena</a:t>
            </a:r>
            <a:r>
              <a:rPr lang="en-US" sz="2400" b="1" u="heavy" spc="-210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e</a:t>
            </a:r>
            <a:r>
              <a:rPr sz="2400" b="1" u="heavy" spc="-210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us</a:t>
            </a:r>
            <a:endParaRPr sz="2400" dirty="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265"/>
              </a:spcBef>
            </a:pPr>
            <a:r>
              <a:rPr sz="2400" b="1" spc="-385" dirty="0">
                <a:latin typeface="Verdana"/>
                <a:cs typeface="Verdana"/>
              </a:rPr>
              <a:t>P.</a:t>
            </a:r>
            <a:r>
              <a:rPr sz="2400" b="1" spc="-110" dirty="0">
                <a:latin typeface="Verdana"/>
                <a:cs typeface="Verdana"/>
              </a:rPr>
              <a:t> </a:t>
            </a:r>
            <a:r>
              <a:rPr sz="2400" b="1" spc="-114" dirty="0">
                <a:latin typeface="Verdana"/>
                <a:cs typeface="Verdana"/>
              </a:rPr>
              <a:t>monodon</a:t>
            </a:r>
            <a:endParaRPr sz="2400" dirty="0">
              <a:latin typeface="Verdana"/>
              <a:cs typeface="Verdana"/>
            </a:endParaRPr>
          </a:p>
          <a:p>
            <a:pPr marL="1201420" marR="5080" indent="248285">
              <a:lnSpc>
                <a:spcPts val="4480"/>
              </a:lnSpc>
              <a:spcBef>
                <a:spcPts val="80"/>
              </a:spcBef>
            </a:pPr>
            <a:r>
              <a:rPr sz="2400" b="1" u="heavy" spc="-14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Binomial </a:t>
            </a:r>
            <a:r>
              <a:rPr sz="2400" b="1" u="heavy" spc="-150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Name </a:t>
            </a:r>
            <a:r>
              <a:rPr sz="2400" b="1" spc="-150" dirty="0">
                <a:latin typeface="Verdana"/>
                <a:cs typeface="Verdana"/>
              </a:rPr>
              <a:t> </a:t>
            </a:r>
            <a:r>
              <a:rPr sz="2400" b="1" spc="-210" dirty="0">
                <a:latin typeface="Verdana"/>
                <a:cs typeface="Verdana"/>
              </a:rPr>
              <a:t>Penaeus</a:t>
            </a:r>
            <a:r>
              <a:rPr sz="2400" b="1" spc="-190" dirty="0">
                <a:latin typeface="Verdana"/>
                <a:cs typeface="Verdana"/>
              </a:rPr>
              <a:t> </a:t>
            </a:r>
            <a:r>
              <a:rPr sz="2400" b="1" spc="-114" dirty="0">
                <a:latin typeface="Verdana"/>
                <a:cs typeface="Verdana"/>
              </a:rPr>
              <a:t>monodon</a:t>
            </a:r>
            <a:endParaRPr sz="2400" dirty="0">
              <a:latin typeface="Verdana"/>
              <a:cs typeface="Verdana"/>
            </a:endParaRPr>
          </a:p>
          <a:p>
            <a:pPr marL="1440815">
              <a:lnSpc>
                <a:spcPct val="100000"/>
              </a:lnSpc>
              <a:spcBef>
                <a:spcPts val="15"/>
              </a:spcBef>
              <a:tabLst>
                <a:tab pos="3064510" algn="l"/>
              </a:tabLst>
            </a:pPr>
            <a:r>
              <a:rPr sz="2400" b="1" u="heavy" spc="-17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Fabricius</a:t>
            </a:r>
            <a:r>
              <a:rPr sz="2400" b="1" spc="-175" dirty="0">
                <a:latin typeface="Verdana"/>
                <a:cs typeface="Verdana"/>
              </a:rPr>
              <a:t>,	</a:t>
            </a:r>
            <a:r>
              <a:rPr sz="2400" b="1" spc="-235" dirty="0">
                <a:latin typeface="Verdana"/>
                <a:cs typeface="Verdana"/>
              </a:rPr>
              <a:t>1798</a:t>
            </a:r>
            <a:endParaRPr sz="2400" dirty="0">
              <a:latin typeface="Verdana"/>
              <a:cs typeface="Verdana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7072883" y="932688"/>
            <a:ext cx="4605528" cy="4255008"/>
          </a:xfrm>
          <a:prstGeom prst="rect">
            <a:avLst/>
          </a:prstGeom>
          <a:blipFill>
            <a:blip r:embed="rId3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2106167" y="0"/>
              <a:ext cx="1991868" cy="1071372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3369564" y="0"/>
              <a:ext cx="899160" cy="1071372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540252" y="0"/>
              <a:ext cx="6579108" cy="1071372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236245" y="766826"/>
          <a:ext cx="11681460" cy="583289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38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938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938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4737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000" b="1" dirty="0">
                          <a:latin typeface="Georgia"/>
                          <a:cs typeface="Georgia"/>
                        </a:rPr>
                        <a:t>Extensive</a:t>
                      </a:r>
                      <a:endParaRPr sz="2000">
                        <a:latin typeface="Georgia"/>
                        <a:cs typeface="Georgia"/>
                      </a:endParaRPr>
                    </a:p>
                  </a:txBody>
                  <a:tcPr marL="0" marR="0" marT="3683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28575">
                      <a:solidFill>
                        <a:srgbClr val="EC7C30"/>
                      </a:solidFill>
                      <a:prstDash val="soli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000" b="1" spc="-5" dirty="0">
                          <a:latin typeface="Georgia"/>
                          <a:cs typeface="Georgia"/>
                        </a:rPr>
                        <a:t>Semi-</a:t>
                      </a:r>
                      <a:r>
                        <a:rPr sz="2000" b="1" spc="10" dirty="0">
                          <a:latin typeface="Georgia"/>
                          <a:cs typeface="Georgia"/>
                        </a:rPr>
                        <a:t> </a:t>
                      </a:r>
                      <a:r>
                        <a:rPr sz="2000" b="1" dirty="0">
                          <a:latin typeface="Georgia"/>
                          <a:cs typeface="Georgia"/>
                        </a:rPr>
                        <a:t>intensive</a:t>
                      </a:r>
                      <a:endParaRPr sz="2000">
                        <a:latin typeface="Georgia"/>
                        <a:cs typeface="Georgia"/>
                      </a:endParaRPr>
                    </a:p>
                  </a:txBody>
                  <a:tcPr marL="0" marR="0" marT="3683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28575">
                      <a:solidFill>
                        <a:srgbClr val="EC7C30"/>
                      </a:solidFill>
                      <a:prstDash val="soli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000" b="1" dirty="0">
                          <a:latin typeface="Georgia"/>
                          <a:cs typeface="Georgia"/>
                        </a:rPr>
                        <a:t>Intensive</a:t>
                      </a:r>
                      <a:endParaRPr sz="2000">
                        <a:latin typeface="Georgia"/>
                        <a:cs typeface="Georgia"/>
                      </a:endParaRPr>
                    </a:p>
                  </a:txBody>
                  <a:tcPr marL="0" marR="0" marT="3683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28575">
                      <a:solidFill>
                        <a:srgbClr val="EC7C30"/>
                      </a:solidFill>
                      <a:prstDash val="solid"/>
                    </a:lnB>
                    <a:solidFill>
                      <a:srgbClr val="FF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7242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Measures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&lt; 5 ha (tidal</a:t>
                      </a:r>
                      <a:r>
                        <a:rPr sz="1800" b="1" spc="-5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areas)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28575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Measures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1-5</a:t>
                      </a:r>
                      <a:r>
                        <a:rPr sz="1800" b="1" spc="-4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ha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28575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Measures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0.1- 1.0 ha (non- tidal</a:t>
                      </a:r>
                      <a:r>
                        <a:rPr sz="1800" b="1" spc="-11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areas)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28575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737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Wild seed </a:t>
                      </a:r>
                      <a:r>
                        <a:rPr sz="1800" b="1" spc="-15" dirty="0">
                          <a:latin typeface="Carlito"/>
                          <a:cs typeface="Carlito"/>
                        </a:rPr>
                        <a:t>stocked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at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density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at</a:t>
                      </a:r>
                      <a:r>
                        <a:rPr sz="1800" b="1" spc="-10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2/m</a:t>
                      </a:r>
                      <a:r>
                        <a:rPr sz="1800" b="1" baseline="25462" dirty="0">
                          <a:latin typeface="Carlito"/>
                          <a:cs typeface="Carlito"/>
                        </a:rPr>
                        <a:t>2</a:t>
                      </a:r>
                      <a:endParaRPr sz="1800" baseline="25462">
                        <a:latin typeface="Carlito"/>
                        <a:cs typeface="Carlito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Density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5-20</a:t>
                      </a:r>
                      <a:r>
                        <a:rPr sz="1800" b="1" spc="-4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PL/m</a:t>
                      </a:r>
                      <a:r>
                        <a:rPr sz="1800" b="1" spc="-7" baseline="25462" dirty="0">
                          <a:latin typeface="Carlito"/>
                          <a:cs typeface="Carlito"/>
                        </a:rPr>
                        <a:t>2</a:t>
                      </a:r>
                      <a:endParaRPr sz="1800" baseline="25462">
                        <a:latin typeface="Carlito"/>
                        <a:cs typeface="Carlito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Density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at</a:t>
                      </a:r>
                      <a:r>
                        <a:rPr sz="1800" b="1" spc="-4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20-60PL/m</a:t>
                      </a:r>
                      <a:r>
                        <a:rPr sz="1800" b="1" spc="-7" baseline="25462" dirty="0">
                          <a:latin typeface="Carlito"/>
                          <a:cs typeface="Carlito"/>
                        </a:rPr>
                        <a:t>2</a:t>
                      </a:r>
                      <a:endParaRPr sz="1800" baseline="25462">
                        <a:latin typeface="Carlito"/>
                        <a:cs typeface="Carlito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54251">
                <a:tc>
                  <a:txBody>
                    <a:bodyPr/>
                    <a:lstStyle/>
                    <a:p>
                      <a:pPr marL="1217930" marR="408305" indent="-80645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latin typeface="Carlito"/>
                          <a:cs typeface="Carlito"/>
                        </a:rPr>
                        <a:t>Natural food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and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enhanced</a:t>
                      </a:r>
                      <a:r>
                        <a:rPr sz="1800" b="1" spc="-7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with  </a:t>
                      </a:r>
                      <a:r>
                        <a:rPr sz="1800" b="1" spc="-15" dirty="0">
                          <a:latin typeface="Carlito"/>
                          <a:cs typeface="Carlito"/>
                        </a:rPr>
                        <a:t>chem.fertilizers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40970" marR="127635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20" dirty="0">
                          <a:latin typeface="Carlito"/>
                          <a:cs typeface="Carlito"/>
                        </a:rPr>
                        <a:t>Water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exchange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by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tide &amp; by</a:t>
                      </a:r>
                      <a:r>
                        <a:rPr sz="1800" b="1" spc="-114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pumping 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Feed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enhanced w/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fertilization, 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artificial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feeds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is</a:t>
                      </a:r>
                      <a:r>
                        <a:rPr sz="1800" b="1" spc="-4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common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06045" marR="100965" indent="635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b="1" spc="-10" dirty="0">
                          <a:latin typeface="Carlito"/>
                          <a:cs typeface="Carlito"/>
                        </a:rPr>
                        <a:t>Completely </a:t>
                      </a:r>
                      <a:r>
                        <a:rPr sz="1800" b="1" spc="-15" dirty="0">
                          <a:latin typeface="Carlito"/>
                          <a:cs typeface="Carlito"/>
                        </a:rPr>
                        <a:t>drained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&amp;dried, heavy 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aeration,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artificial </a:t>
                      </a:r>
                      <a:r>
                        <a:rPr sz="1800" b="1" spc="-15" dirty="0">
                          <a:latin typeface="Carlito"/>
                          <a:cs typeface="Carlito"/>
                        </a:rPr>
                        <a:t>feed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w/ </a:t>
                      </a:r>
                      <a:r>
                        <a:rPr sz="1800" b="1" spc="-15" dirty="0">
                          <a:latin typeface="Carlito"/>
                          <a:cs typeface="Carlito"/>
                        </a:rPr>
                        <a:t>feed </a:t>
                      </a:r>
                      <a:r>
                        <a:rPr sz="1800" b="1" spc="-20" dirty="0">
                          <a:latin typeface="Carlito"/>
                          <a:cs typeface="Carlito"/>
                        </a:rPr>
                        <a:t>tray 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check,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reduce </a:t>
                      </a:r>
                      <a:r>
                        <a:rPr sz="1800" b="1" spc="-15" dirty="0">
                          <a:latin typeface="Carlito"/>
                          <a:cs typeface="Carlito"/>
                        </a:rPr>
                        <a:t>water exchange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to</a:t>
                      </a:r>
                      <a:r>
                        <a:rPr sz="1800" b="1" spc="-8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lower 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risks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of</a:t>
                      </a:r>
                      <a:r>
                        <a:rPr sz="1800" b="1" spc="-1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viruses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44752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b="1" dirty="0">
                          <a:latin typeface="Carlito"/>
                          <a:cs typeface="Carlito"/>
                        </a:rPr>
                        <a:t>&gt;50g,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harvested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w/in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6mo. or</a:t>
                      </a:r>
                      <a:r>
                        <a:rPr sz="1800" b="1" spc="-6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more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Yields</a:t>
                      </a:r>
                      <a:r>
                        <a:rPr sz="1800" b="1" spc="-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500-4000kg/ha/yr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b="1" spc="-10" dirty="0">
                          <a:latin typeface="Carlito"/>
                          <a:cs typeface="Carlito"/>
                        </a:rPr>
                        <a:t>Feed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&amp;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phytoplankton</a:t>
                      </a:r>
                      <a:r>
                        <a:rPr sz="1800" b="1" spc="-7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bloom</a:t>
                      </a:r>
                      <a:endParaRPr sz="1800">
                        <a:latin typeface="Carlito"/>
                        <a:cs typeface="Carlito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800" b="1" spc="-10" dirty="0">
                          <a:latin typeface="Carlito"/>
                          <a:cs typeface="Carlito"/>
                        </a:rPr>
                        <a:t>monitored &amp;managed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4461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Yield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at</a:t>
                      </a:r>
                      <a:r>
                        <a:rPr sz="1800" b="1" spc="-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50-500kg/ha/yr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078865" marR="196850" indent="-87503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b="1" spc="-20" dirty="0">
                          <a:latin typeface="Carlito"/>
                          <a:cs typeface="Carlito"/>
                        </a:rPr>
                        <a:t>Water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parameters regularly</a:t>
                      </a:r>
                      <a:r>
                        <a:rPr sz="1800" b="1" spc="-10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10" dirty="0">
                          <a:latin typeface="Carlito"/>
                          <a:cs typeface="Carlito"/>
                        </a:rPr>
                        <a:t>checked, 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efficient </a:t>
                      </a:r>
                      <a:r>
                        <a:rPr sz="1800" b="1" spc="-15" dirty="0">
                          <a:latin typeface="Carlito"/>
                          <a:cs typeface="Carlito"/>
                        </a:rPr>
                        <a:t>feed</a:t>
                      </a:r>
                      <a:r>
                        <a:rPr sz="1800" b="1" spc="-5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spc="-5" dirty="0">
                          <a:latin typeface="Carlito"/>
                          <a:cs typeface="Carlito"/>
                        </a:rPr>
                        <a:t>mgt.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729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r>
                        <a:rPr sz="1800" b="1" spc="-5" dirty="0">
                          <a:latin typeface="Carlito"/>
                          <a:cs typeface="Carlito"/>
                        </a:rPr>
                        <a:t>Yield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of 4,000- 15,000</a:t>
                      </a:r>
                      <a:r>
                        <a:rPr sz="1800" b="1" spc="-4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b="1" dirty="0">
                          <a:latin typeface="Carlito"/>
                          <a:cs typeface="Carlito"/>
                        </a:rPr>
                        <a:t>kg/ha/yr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750" marB="0">
                    <a:lnL w="12700">
                      <a:solidFill>
                        <a:srgbClr val="EC7C30"/>
                      </a:solidFill>
                      <a:prstDash val="solid"/>
                    </a:lnL>
                    <a:lnR w="12700">
                      <a:solidFill>
                        <a:srgbClr val="EC7C30"/>
                      </a:solidFill>
                      <a:prstDash val="solid"/>
                    </a:lnR>
                    <a:lnT w="12700">
                      <a:solidFill>
                        <a:srgbClr val="EC7C30"/>
                      </a:solidFill>
                      <a:prstDash val="solid"/>
                    </a:lnT>
                    <a:lnB w="12700">
                      <a:solidFill>
                        <a:srgbClr val="EC7C3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514344" y="0"/>
            <a:ext cx="5154167" cy="11140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46177" y="719201"/>
            <a:ext cx="11893550" cy="6002020"/>
            <a:chOff x="146177" y="719201"/>
            <a:chExt cx="11893550" cy="6002020"/>
          </a:xfrm>
        </p:grpSpPr>
        <p:sp>
          <p:nvSpPr>
            <p:cNvPr id="5" name="object 5"/>
            <p:cNvSpPr/>
            <p:nvPr/>
          </p:nvSpPr>
          <p:spPr>
            <a:xfrm>
              <a:off x="149352" y="722376"/>
              <a:ext cx="11887200" cy="5995416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9352" y="722376"/>
              <a:ext cx="11887200" cy="5995670"/>
            </a:xfrm>
            <a:custGeom>
              <a:avLst/>
              <a:gdLst/>
              <a:ahLst/>
              <a:cxnLst/>
              <a:rect l="l" t="t" r="r" b="b"/>
              <a:pathLst>
                <a:path w="11887200" h="5995670">
                  <a:moveTo>
                    <a:pt x="0" y="5995416"/>
                  </a:moveTo>
                  <a:lnTo>
                    <a:pt x="11887200" y="5995416"/>
                  </a:lnTo>
                  <a:lnTo>
                    <a:pt x="11887200" y="0"/>
                  </a:lnTo>
                  <a:lnTo>
                    <a:pt x="0" y="0"/>
                  </a:lnTo>
                  <a:lnTo>
                    <a:pt x="0" y="5995416"/>
                  </a:lnTo>
                  <a:close/>
                </a:path>
              </a:pathLst>
            </a:custGeom>
            <a:ln w="60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28091" y="708151"/>
            <a:ext cx="171450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Wild</a:t>
            </a:r>
            <a:r>
              <a:rPr sz="2000" spc="-5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Carlito"/>
                <a:cs typeface="Carlito"/>
              </a:rPr>
              <a:t>broodstock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74092" y="708151"/>
            <a:ext cx="27146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Maturation </a:t>
            </a: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tank </a:t>
            </a: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(1-3</a:t>
            </a:r>
            <a:r>
              <a:rPr sz="2000" spc="-3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mo.)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129266" y="1108658"/>
            <a:ext cx="157543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15" dirty="0">
                <a:solidFill>
                  <a:srgbClr val="FFFFFF"/>
                </a:solidFill>
                <a:latin typeface="Carlito"/>
                <a:cs typeface="Carlito"/>
              </a:rPr>
              <a:t>Re-</a:t>
            </a:r>
            <a:r>
              <a:rPr sz="2000" spc="-7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maturation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715127" y="1011423"/>
            <a:ext cx="4274820" cy="831215"/>
          </a:xfrm>
          <a:prstGeom prst="rect">
            <a:avLst/>
          </a:prstGeom>
        </p:spPr>
        <p:txBody>
          <a:bodyPr vert="horz" wrap="square" lIns="0" tIns="11048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9"/>
              </a:spcBef>
            </a:pP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(eyestalk</a:t>
            </a:r>
            <a:r>
              <a:rPr sz="2000" spc="1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ablation)</a:t>
            </a:r>
            <a:endParaRPr sz="2000">
              <a:latin typeface="Carlito"/>
              <a:cs typeface="Carlito"/>
            </a:endParaRPr>
          </a:p>
          <a:p>
            <a:pPr marL="469900">
              <a:lnSpc>
                <a:spcPct val="100000"/>
              </a:lnSpc>
              <a:spcBef>
                <a:spcPts val="770"/>
              </a:spcBef>
            </a:pP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spawning </a:t>
            </a:r>
            <a:r>
              <a:rPr sz="2000" spc="5" dirty="0">
                <a:solidFill>
                  <a:srgbClr val="FFFFFF"/>
                </a:solidFill>
                <a:latin typeface="Carlito"/>
                <a:cs typeface="Carlito"/>
              </a:rPr>
              <a:t>eggs </a:t>
            </a: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(external</a:t>
            </a:r>
            <a:r>
              <a:rPr sz="2000" spc="-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fertilization)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258058" y="1912366"/>
            <a:ext cx="102552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S</a:t>
            </a:r>
            <a:r>
              <a:rPr sz="2000" spc="5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00" spc="-15" dirty="0">
                <a:solidFill>
                  <a:srgbClr val="FFFFFF"/>
                </a:solidFill>
                <a:latin typeface="Carlito"/>
                <a:cs typeface="Carlito"/>
              </a:rPr>
              <a:t>a</a:t>
            </a: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wning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902445" y="2313177"/>
            <a:ext cx="161480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Nauplii </a:t>
            </a: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(2</a:t>
            </a:r>
            <a:r>
              <a:rPr sz="2000" spc="-8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Carlito"/>
                <a:cs typeface="Carlito"/>
              </a:rPr>
              <a:t>days)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771646" y="2216672"/>
            <a:ext cx="2642235" cy="829944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899285">
              <a:lnSpc>
                <a:spcPct val="100000"/>
              </a:lnSpc>
              <a:spcBef>
                <a:spcPts val="860"/>
              </a:spcBef>
            </a:pP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Nau</a:t>
            </a:r>
            <a:r>
              <a:rPr sz="2000" spc="5" dirty="0">
                <a:solidFill>
                  <a:srgbClr val="FFFFFF"/>
                </a:solidFill>
                <a:latin typeface="Carlito"/>
                <a:cs typeface="Carlito"/>
              </a:rPr>
              <a:t>p</a:t>
            </a: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l</a:t>
            </a: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i</a:t>
            </a: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i</a:t>
            </a:r>
            <a:endParaRPr sz="20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Hatchery </a:t>
            </a: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(12-18</a:t>
            </a:r>
            <a:r>
              <a:rPr sz="2000" spc="-4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Carlito"/>
                <a:cs typeface="Carlito"/>
              </a:rPr>
              <a:t>hrs)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343527" y="3021304"/>
            <a:ext cx="6804659" cy="1630680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4699000">
              <a:lnSpc>
                <a:spcPct val="100000"/>
              </a:lnSpc>
              <a:spcBef>
                <a:spcPts val="855"/>
              </a:spcBef>
            </a:pPr>
            <a:r>
              <a:rPr sz="2000" spc="-20" dirty="0">
                <a:solidFill>
                  <a:srgbClr val="FFFFFF"/>
                </a:solidFill>
                <a:latin typeface="Carlito"/>
                <a:cs typeface="Carlito"/>
              </a:rPr>
              <a:t>Protozoea </a:t>
            </a: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(4.5</a:t>
            </a:r>
            <a:r>
              <a:rPr sz="2000" spc="-5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Carlito"/>
                <a:cs typeface="Carlito"/>
              </a:rPr>
              <a:t>days)</a:t>
            </a:r>
            <a:endParaRPr sz="20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755"/>
              </a:spcBef>
            </a:pP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Larval </a:t>
            </a: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Rearing </a:t>
            </a: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tank</a:t>
            </a:r>
            <a:r>
              <a:rPr sz="2000" spc="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(26-31days)</a:t>
            </a:r>
            <a:endParaRPr sz="2000">
              <a:latin typeface="Carlito"/>
              <a:cs typeface="Carlito"/>
            </a:endParaRPr>
          </a:p>
          <a:p>
            <a:pPr marL="4757420">
              <a:lnSpc>
                <a:spcPct val="100000"/>
              </a:lnSpc>
              <a:spcBef>
                <a:spcPts val="770"/>
              </a:spcBef>
            </a:pP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Mysis </a:t>
            </a: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(4</a:t>
            </a: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Carlito"/>
                <a:cs typeface="Carlito"/>
              </a:rPr>
              <a:t>days)</a:t>
            </a:r>
            <a:endParaRPr sz="2000">
              <a:latin typeface="Carlito"/>
              <a:cs typeface="Carlito"/>
            </a:endParaRPr>
          </a:p>
          <a:p>
            <a:pPr marL="870585">
              <a:lnSpc>
                <a:spcPct val="100000"/>
              </a:lnSpc>
              <a:spcBef>
                <a:spcPts val="755"/>
              </a:spcBef>
            </a:pP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Postlarvae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98880" y="5125592"/>
            <a:ext cx="58420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A</a:t>
            </a:r>
            <a:r>
              <a:rPr sz="2000" spc="5" dirty="0">
                <a:solidFill>
                  <a:srgbClr val="FFFFFF"/>
                </a:solidFill>
                <a:latin typeface="Carlito"/>
                <a:cs typeface="Carlito"/>
              </a:rPr>
              <a:t>d</a:t>
            </a: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ult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387854" y="5125592"/>
            <a:ext cx="124523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FF0066"/>
                </a:solidFill>
                <a:latin typeface="Georgia"/>
                <a:cs typeface="Georgia"/>
              </a:rPr>
              <a:t>Intensive</a:t>
            </a:r>
            <a:endParaRPr sz="2000">
              <a:latin typeface="Georgia"/>
              <a:cs typeface="Georg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492622" y="5125592"/>
            <a:ext cx="197993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FF0066"/>
                </a:solidFill>
                <a:latin typeface="Georgia"/>
                <a:cs typeface="Georgia"/>
              </a:rPr>
              <a:t>S</a:t>
            </a:r>
            <a:r>
              <a:rPr sz="2000" b="1" spc="-10" dirty="0">
                <a:solidFill>
                  <a:srgbClr val="FF0066"/>
                </a:solidFill>
                <a:latin typeface="Georgia"/>
                <a:cs typeface="Georgia"/>
              </a:rPr>
              <a:t>e</a:t>
            </a:r>
            <a:r>
              <a:rPr sz="2000" b="1" dirty="0">
                <a:solidFill>
                  <a:srgbClr val="FF0066"/>
                </a:solidFill>
                <a:latin typeface="Georgia"/>
                <a:cs typeface="Georgia"/>
              </a:rPr>
              <a:t>mi</a:t>
            </a:r>
            <a:r>
              <a:rPr sz="2000" b="1" spc="-5" dirty="0">
                <a:solidFill>
                  <a:srgbClr val="FF0066"/>
                </a:solidFill>
                <a:latin typeface="Georgia"/>
                <a:cs typeface="Georgia"/>
              </a:rPr>
              <a:t>-</a:t>
            </a:r>
            <a:r>
              <a:rPr sz="2000" b="1" dirty="0">
                <a:solidFill>
                  <a:srgbClr val="FF0066"/>
                </a:solidFill>
                <a:latin typeface="Georgia"/>
                <a:cs typeface="Georgia"/>
              </a:rPr>
              <a:t>intensi</a:t>
            </a:r>
            <a:r>
              <a:rPr sz="2000" b="1" spc="5" dirty="0">
                <a:solidFill>
                  <a:srgbClr val="FF0066"/>
                </a:solidFill>
                <a:latin typeface="Georgia"/>
                <a:cs typeface="Georgia"/>
              </a:rPr>
              <a:t>v</a:t>
            </a:r>
            <a:r>
              <a:rPr sz="2000" b="1" dirty="0">
                <a:solidFill>
                  <a:srgbClr val="FF0066"/>
                </a:solidFill>
                <a:latin typeface="Georgia"/>
                <a:cs typeface="Georgia"/>
              </a:rPr>
              <a:t>e</a:t>
            </a:r>
            <a:endParaRPr sz="2000">
              <a:latin typeface="Georgia"/>
              <a:cs typeface="Georgi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964805" y="4623282"/>
            <a:ext cx="3491229" cy="8331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065530">
              <a:lnSpc>
                <a:spcPct val="132500"/>
              </a:lnSpc>
              <a:spcBef>
                <a:spcPts val="100"/>
              </a:spcBef>
              <a:tabLst>
                <a:tab pos="1490980" algn="l"/>
              </a:tabLst>
            </a:pP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Postlarvae </a:t>
            </a: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(15-20</a:t>
            </a:r>
            <a:r>
              <a:rPr sz="2000" spc="-5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15" dirty="0">
                <a:solidFill>
                  <a:srgbClr val="FFFFFF"/>
                </a:solidFill>
                <a:latin typeface="Carlito"/>
                <a:cs typeface="Carlito"/>
              </a:rPr>
              <a:t>days)  </a:t>
            </a:r>
            <a:r>
              <a:rPr sz="2000" dirty="0">
                <a:solidFill>
                  <a:srgbClr val="FFFFFF"/>
                </a:solidFill>
                <a:latin typeface="Carlito"/>
                <a:cs typeface="Carlito"/>
              </a:rPr>
              <a:t>Wild</a:t>
            </a:r>
            <a:r>
              <a:rPr sz="2000" spc="-1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seed	</a:t>
            </a:r>
            <a:r>
              <a:rPr sz="2000" b="1" spc="-5" dirty="0">
                <a:solidFill>
                  <a:srgbClr val="FF0066"/>
                </a:solidFill>
                <a:latin typeface="Georgia"/>
                <a:cs typeface="Georgia"/>
              </a:rPr>
              <a:t>Extensive</a:t>
            </a:r>
            <a:endParaRPr sz="2000">
              <a:latin typeface="Georgia"/>
              <a:cs typeface="Georgi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733546" y="5428400"/>
            <a:ext cx="1423035" cy="829944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850900">
              <a:lnSpc>
                <a:spcPct val="100000"/>
              </a:lnSpc>
              <a:spcBef>
                <a:spcPts val="860"/>
              </a:spcBef>
            </a:pPr>
            <a:r>
              <a:rPr sz="2000" spc="-5" dirty="0">
                <a:solidFill>
                  <a:srgbClr val="FFFFFF"/>
                </a:solidFill>
                <a:latin typeface="Carlito"/>
                <a:cs typeface="Carlito"/>
              </a:rPr>
              <a:t>Adult</a:t>
            </a:r>
            <a:endParaRPr sz="20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000" b="1" spc="-5" dirty="0">
                <a:solidFill>
                  <a:srgbClr val="FFFF00"/>
                </a:solidFill>
                <a:latin typeface="Comic Sans MS"/>
                <a:cs typeface="Comic Sans MS"/>
              </a:rPr>
              <a:t>Harvest</a:t>
            </a:r>
            <a:endParaRPr sz="2000">
              <a:latin typeface="Comic Sans MS"/>
              <a:cs typeface="Comic Sans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411461" y="5926937"/>
            <a:ext cx="60452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FFFFFF"/>
                </a:solidFill>
                <a:latin typeface="Carlito"/>
                <a:cs typeface="Carlito"/>
              </a:rPr>
              <a:t>Adult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5635752" y="2852927"/>
            <a:ext cx="640715" cy="602615"/>
          </a:xfrm>
          <a:custGeom>
            <a:avLst/>
            <a:gdLst/>
            <a:ahLst/>
            <a:cxnLst/>
            <a:rect l="l" t="t" r="r" b="b"/>
            <a:pathLst>
              <a:path w="640714" h="602614">
                <a:moveTo>
                  <a:pt x="29463" y="522477"/>
                </a:moveTo>
                <a:lnTo>
                  <a:pt x="0" y="602488"/>
                </a:lnTo>
                <a:lnTo>
                  <a:pt x="81661" y="577976"/>
                </a:lnTo>
                <a:lnTo>
                  <a:pt x="68163" y="563626"/>
                </a:lnTo>
                <a:lnTo>
                  <a:pt x="50673" y="563626"/>
                </a:lnTo>
                <a:lnTo>
                  <a:pt x="41910" y="554355"/>
                </a:lnTo>
                <a:lnTo>
                  <a:pt x="51217" y="545608"/>
                </a:lnTo>
                <a:lnTo>
                  <a:pt x="29463" y="522477"/>
                </a:lnTo>
                <a:close/>
              </a:path>
              <a:path w="640714" h="602614">
                <a:moveTo>
                  <a:pt x="51217" y="545608"/>
                </a:moveTo>
                <a:lnTo>
                  <a:pt x="41910" y="554355"/>
                </a:lnTo>
                <a:lnTo>
                  <a:pt x="50673" y="563626"/>
                </a:lnTo>
                <a:lnTo>
                  <a:pt x="59955" y="554898"/>
                </a:lnTo>
                <a:lnTo>
                  <a:pt x="51217" y="545608"/>
                </a:lnTo>
                <a:close/>
              </a:path>
              <a:path w="640714" h="602614">
                <a:moveTo>
                  <a:pt x="59955" y="554898"/>
                </a:moveTo>
                <a:lnTo>
                  <a:pt x="50673" y="563626"/>
                </a:lnTo>
                <a:lnTo>
                  <a:pt x="68163" y="563626"/>
                </a:lnTo>
                <a:lnTo>
                  <a:pt x="59955" y="554898"/>
                </a:lnTo>
                <a:close/>
              </a:path>
              <a:path w="640714" h="602614">
                <a:moveTo>
                  <a:pt x="631825" y="0"/>
                </a:moveTo>
                <a:lnTo>
                  <a:pt x="51217" y="545608"/>
                </a:lnTo>
                <a:lnTo>
                  <a:pt x="59955" y="554898"/>
                </a:lnTo>
                <a:lnTo>
                  <a:pt x="640461" y="9144"/>
                </a:lnTo>
                <a:lnTo>
                  <a:pt x="631825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4187952" y="5805271"/>
            <a:ext cx="377825" cy="184785"/>
          </a:xfrm>
          <a:custGeom>
            <a:avLst/>
            <a:gdLst/>
            <a:ahLst/>
            <a:cxnLst/>
            <a:rect l="l" t="t" r="r" b="b"/>
            <a:pathLst>
              <a:path w="377825" h="184785">
                <a:moveTo>
                  <a:pt x="52705" y="115417"/>
                </a:moveTo>
                <a:lnTo>
                  <a:pt x="0" y="182372"/>
                </a:lnTo>
                <a:lnTo>
                  <a:pt x="85217" y="184353"/>
                </a:lnTo>
                <a:lnTo>
                  <a:pt x="74225" y="161048"/>
                </a:lnTo>
                <a:lnTo>
                  <a:pt x="60198" y="161048"/>
                </a:lnTo>
                <a:lnTo>
                  <a:pt x="54737" y="149555"/>
                </a:lnTo>
                <a:lnTo>
                  <a:pt x="66246" y="144129"/>
                </a:lnTo>
                <a:lnTo>
                  <a:pt x="52705" y="115417"/>
                </a:lnTo>
                <a:close/>
              </a:path>
              <a:path w="377825" h="184785">
                <a:moveTo>
                  <a:pt x="66246" y="144129"/>
                </a:moveTo>
                <a:lnTo>
                  <a:pt x="54737" y="149555"/>
                </a:lnTo>
                <a:lnTo>
                  <a:pt x="60198" y="161048"/>
                </a:lnTo>
                <a:lnTo>
                  <a:pt x="71674" y="155638"/>
                </a:lnTo>
                <a:lnTo>
                  <a:pt x="66246" y="144129"/>
                </a:lnTo>
                <a:close/>
              </a:path>
              <a:path w="377825" h="184785">
                <a:moveTo>
                  <a:pt x="71674" y="155638"/>
                </a:moveTo>
                <a:lnTo>
                  <a:pt x="60198" y="161048"/>
                </a:lnTo>
                <a:lnTo>
                  <a:pt x="74225" y="161048"/>
                </a:lnTo>
                <a:lnTo>
                  <a:pt x="71674" y="155638"/>
                </a:lnTo>
                <a:close/>
              </a:path>
              <a:path w="377825" h="184785">
                <a:moveTo>
                  <a:pt x="371983" y="0"/>
                </a:moveTo>
                <a:lnTo>
                  <a:pt x="66246" y="144129"/>
                </a:lnTo>
                <a:lnTo>
                  <a:pt x="71674" y="155638"/>
                </a:lnTo>
                <a:lnTo>
                  <a:pt x="377444" y="11480"/>
                </a:lnTo>
                <a:lnTo>
                  <a:pt x="371983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3" name="object 23"/>
          <p:cNvGrpSpPr/>
          <p:nvPr/>
        </p:nvGrpSpPr>
        <p:grpSpPr>
          <a:xfrm>
            <a:off x="1471802" y="876300"/>
            <a:ext cx="8571865" cy="5316220"/>
            <a:chOff x="1471802" y="876300"/>
            <a:chExt cx="8571865" cy="5316220"/>
          </a:xfrm>
        </p:grpSpPr>
        <p:sp>
          <p:nvSpPr>
            <p:cNvPr id="24" name="object 24"/>
            <p:cNvSpPr/>
            <p:nvPr/>
          </p:nvSpPr>
          <p:spPr>
            <a:xfrm>
              <a:off x="2089404" y="876299"/>
              <a:ext cx="7950834" cy="989330"/>
            </a:xfrm>
            <a:custGeom>
              <a:avLst/>
              <a:gdLst/>
              <a:ahLst/>
              <a:cxnLst/>
              <a:rect l="l" t="t" r="r" b="b"/>
              <a:pathLst>
                <a:path w="7950834" h="989330">
                  <a:moveTo>
                    <a:pt x="634492" y="38100"/>
                  </a:moveTo>
                  <a:lnTo>
                    <a:pt x="621792" y="31750"/>
                  </a:lnTo>
                  <a:lnTo>
                    <a:pt x="558292" y="0"/>
                  </a:lnTo>
                  <a:lnTo>
                    <a:pt x="558292" y="31750"/>
                  </a:lnTo>
                  <a:lnTo>
                    <a:pt x="0" y="31750"/>
                  </a:lnTo>
                  <a:lnTo>
                    <a:pt x="0" y="44450"/>
                  </a:lnTo>
                  <a:lnTo>
                    <a:pt x="558292" y="44450"/>
                  </a:lnTo>
                  <a:lnTo>
                    <a:pt x="558292" y="76200"/>
                  </a:lnTo>
                  <a:lnTo>
                    <a:pt x="621792" y="44450"/>
                  </a:lnTo>
                  <a:lnTo>
                    <a:pt x="634492" y="38100"/>
                  </a:lnTo>
                  <a:close/>
                </a:path>
                <a:path w="7950834" h="989330">
                  <a:moveTo>
                    <a:pt x="1662684" y="912876"/>
                  </a:moveTo>
                  <a:lnTo>
                    <a:pt x="1630934" y="912876"/>
                  </a:lnTo>
                  <a:lnTo>
                    <a:pt x="1630934" y="254508"/>
                  </a:lnTo>
                  <a:lnTo>
                    <a:pt x="1618234" y="254508"/>
                  </a:lnTo>
                  <a:lnTo>
                    <a:pt x="1618234" y="912876"/>
                  </a:lnTo>
                  <a:lnTo>
                    <a:pt x="1586484" y="912876"/>
                  </a:lnTo>
                  <a:lnTo>
                    <a:pt x="1624584" y="989076"/>
                  </a:lnTo>
                  <a:lnTo>
                    <a:pt x="1656334" y="925576"/>
                  </a:lnTo>
                  <a:lnTo>
                    <a:pt x="1662684" y="912876"/>
                  </a:lnTo>
                  <a:close/>
                </a:path>
                <a:path w="7950834" h="989330">
                  <a:moveTo>
                    <a:pt x="7950454" y="62738"/>
                  </a:moveTo>
                  <a:lnTo>
                    <a:pt x="7950327" y="50038"/>
                  </a:lnTo>
                  <a:lnTo>
                    <a:pt x="3622522" y="68402"/>
                  </a:lnTo>
                  <a:lnTo>
                    <a:pt x="3622421" y="36576"/>
                  </a:lnTo>
                  <a:lnTo>
                    <a:pt x="3546348" y="75057"/>
                  </a:lnTo>
                  <a:lnTo>
                    <a:pt x="3622675" y="112776"/>
                  </a:lnTo>
                  <a:lnTo>
                    <a:pt x="3622560" y="81153"/>
                  </a:lnTo>
                  <a:lnTo>
                    <a:pt x="7950454" y="62738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255007" y="932688"/>
              <a:ext cx="5785485" cy="1201420"/>
            </a:xfrm>
            <a:custGeom>
              <a:avLst/>
              <a:gdLst/>
              <a:ahLst/>
              <a:cxnLst/>
              <a:rect l="l" t="t" r="r" b="b"/>
              <a:pathLst>
                <a:path w="5785484" h="1201420">
                  <a:moveTo>
                    <a:pt x="5785103" y="0"/>
                  </a:moveTo>
                  <a:lnTo>
                    <a:pt x="5785103" y="1199896"/>
                  </a:lnTo>
                </a:path>
                <a:path w="5785484" h="1201420">
                  <a:moveTo>
                    <a:pt x="5784976" y="1200912"/>
                  </a:moveTo>
                  <a:lnTo>
                    <a:pt x="0" y="1200912"/>
                  </a:lnTo>
                </a:path>
              </a:pathLst>
            </a:custGeom>
            <a:ln w="6096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302507" y="2282952"/>
              <a:ext cx="76200" cy="19964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3125723" y="2537460"/>
              <a:ext cx="429895" cy="187960"/>
            </a:xfrm>
            <a:custGeom>
              <a:avLst/>
              <a:gdLst/>
              <a:ahLst/>
              <a:cxnLst/>
              <a:rect l="l" t="t" r="r" b="b"/>
              <a:pathLst>
                <a:path w="429895" h="187960">
                  <a:moveTo>
                    <a:pt x="214884" y="0"/>
                  </a:moveTo>
                  <a:lnTo>
                    <a:pt x="146986" y="4773"/>
                  </a:lnTo>
                  <a:lnTo>
                    <a:pt x="88001" y="18068"/>
                  </a:lnTo>
                  <a:lnTo>
                    <a:pt x="41477" y="38349"/>
                  </a:lnTo>
                  <a:lnTo>
                    <a:pt x="10960" y="64081"/>
                  </a:lnTo>
                  <a:lnTo>
                    <a:pt x="0" y="93725"/>
                  </a:lnTo>
                  <a:lnTo>
                    <a:pt x="10960" y="123370"/>
                  </a:lnTo>
                  <a:lnTo>
                    <a:pt x="41477" y="149102"/>
                  </a:lnTo>
                  <a:lnTo>
                    <a:pt x="88001" y="169383"/>
                  </a:lnTo>
                  <a:lnTo>
                    <a:pt x="146986" y="182678"/>
                  </a:lnTo>
                  <a:lnTo>
                    <a:pt x="214884" y="187451"/>
                  </a:lnTo>
                  <a:lnTo>
                    <a:pt x="282781" y="182678"/>
                  </a:lnTo>
                  <a:lnTo>
                    <a:pt x="341766" y="169383"/>
                  </a:lnTo>
                  <a:lnTo>
                    <a:pt x="388290" y="149102"/>
                  </a:lnTo>
                  <a:lnTo>
                    <a:pt x="418807" y="123370"/>
                  </a:lnTo>
                  <a:lnTo>
                    <a:pt x="429767" y="93725"/>
                  </a:lnTo>
                  <a:lnTo>
                    <a:pt x="418807" y="64081"/>
                  </a:lnTo>
                  <a:lnTo>
                    <a:pt x="388290" y="38349"/>
                  </a:lnTo>
                  <a:lnTo>
                    <a:pt x="341766" y="18068"/>
                  </a:lnTo>
                  <a:lnTo>
                    <a:pt x="282781" y="4773"/>
                  </a:lnTo>
                  <a:lnTo>
                    <a:pt x="214884" y="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3125723" y="2537460"/>
              <a:ext cx="429895" cy="187960"/>
            </a:xfrm>
            <a:custGeom>
              <a:avLst/>
              <a:gdLst/>
              <a:ahLst/>
              <a:cxnLst/>
              <a:rect l="l" t="t" r="r" b="b"/>
              <a:pathLst>
                <a:path w="429895" h="187960">
                  <a:moveTo>
                    <a:pt x="0" y="93725"/>
                  </a:moveTo>
                  <a:lnTo>
                    <a:pt x="41477" y="38349"/>
                  </a:lnTo>
                  <a:lnTo>
                    <a:pt x="88001" y="18068"/>
                  </a:lnTo>
                  <a:lnTo>
                    <a:pt x="146986" y="4773"/>
                  </a:lnTo>
                  <a:lnTo>
                    <a:pt x="214884" y="0"/>
                  </a:lnTo>
                  <a:lnTo>
                    <a:pt x="282781" y="4773"/>
                  </a:lnTo>
                  <a:lnTo>
                    <a:pt x="341766" y="18068"/>
                  </a:lnTo>
                  <a:lnTo>
                    <a:pt x="388290" y="38349"/>
                  </a:lnTo>
                  <a:lnTo>
                    <a:pt x="418807" y="64081"/>
                  </a:lnTo>
                  <a:lnTo>
                    <a:pt x="429767" y="93725"/>
                  </a:lnTo>
                  <a:lnTo>
                    <a:pt x="418807" y="123370"/>
                  </a:lnTo>
                  <a:lnTo>
                    <a:pt x="388290" y="149102"/>
                  </a:lnTo>
                  <a:lnTo>
                    <a:pt x="341766" y="169383"/>
                  </a:lnTo>
                  <a:lnTo>
                    <a:pt x="282781" y="182678"/>
                  </a:lnTo>
                  <a:lnTo>
                    <a:pt x="214884" y="187451"/>
                  </a:lnTo>
                  <a:lnTo>
                    <a:pt x="146986" y="182678"/>
                  </a:lnTo>
                  <a:lnTo>
                    <a:pt x="88001" y="169383"/>
                  </a:lnTo>
                  <a:lnTo>
                    <a:pt x="41477" y="149102"/>
                  </a:lnTo>
                  <a:lnTo>
                    <a:pt x="10960" y="123370"/>
                  </a:lnTo>
                  <a:lnTo>
                    <a:pt x="0" y="93725"/>
                  </a:lnTo>
                  <a:close/>
                </a:path>
              </a:pathLst>
            </a:custGeom>
            <a:ln w="12191">
              <a:solidFill>
                <a:srgbClr val="417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3713988" y="2593847"/>
              <a:ext cx="5725795" cy="467359"/>
            </a:xfrm>
            <a:custGeom>
              <a:avLst/>
              <a:gdLst/>
              <a:ahLst/>
              <a:cxnLst/>
              <a:rect l="l" t="t" r="r" b="b"/>
              <a:pathLst>
                <a:path w="5725795" h="467360">
                  <a:moveTo>
                    <a:pt x="1623568" y="38100"/>
                  </a:moveTo>
                  <a:lnTo>
                    <a:pt x="1610868" y="31750"/>
                  </a:lnTo>
                  <a:lnTo>
                    <a:pt x="1547368" y="0"/>
                  </a:lnTo>
                  <a:lnTo>
                    <a:pt x="1547368" y="31750"/>
                  </a:lnTo>
                  <a:lnTo>
                    <a:pt x="0" y="31750"/>
                  </a:lnTo>
                  <a:lnTo>
                    <a:pt x="0" y="44450"/>
                  </a:lnTo>
                  <a:lnTo>
                    <a:pt x="1547368" y="44450"/>
                  </a:lnTo>
                  <a:lnTo>
                    <a:pt x="1547368" y="76200"/>
                  </a:lnTo>
                  <a:lnTo>
                    <a:pt x="1610868" y="44450"/>
                  </a:lnTo>
                  <a:lnTo>
                    <a:pt x="1623568" y="38100"/>
                  </a:lnTo>
                  <a:close/>
                </a:path>
                <a:path w="5725795" h="467360">
                  <a:moveTo>
                    <a:pt x="5725668" y="390779"/>
                  </a:moveTo>
                  <a:lnTo>
                    <a:pt x="5693918" y="390779"/>
                  </a:lnTo>
                  <a:lnTo>
                    <a:pt x="5693918" y="131064"/>
                  </a:lnTo>
                  <a:lnTo>
                    <a:pt x="5681218" y="131064"/>
                  </a:lnTo>
                  <a:lnTo>
                    <a:pt x="5681218" y="390779"/>
                  </a:lnTo>
                  <a:lnTo>
                    <a:pt x="5649468" y="390779"/>
                  </a:lnTo>
                  <a:lnTo>
                    <a:pt x="5687568" y="466979"/>
                  </a:lnTo>
                  <a:lnTo>
                    <a:pt x="5719318" y="403479"/>
                  </a:lnTo>
                  <a:lnTo>
                    <a:pt x="5725668" y="390779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9329927" y="3456432"/>
              <a:ext cx="164592" cy="420623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9349739" y="4253484"/>
              <a:ext cx="164592" cy="42062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5597651" y="3877055"/>
              <a:ext cx="76200" cy="509270"/>
            </a:xfrm>
            <a:custGeom>
              <a:avLst/>
              <a:gdLst/>
              <a:ahLst/>
              <a:cxnLst/>
              <a:rect l="l" t="t" r="r" b="b"/>
              <a:pathLst>
                <a:path w="76200" h="509270">
                  <a:moveTo>
                    <a:pt x="31750" y="432689"/>
                  </a:moveTo>
                  <a:lnTo>
                    <a:pt x="0" y="432689"/>
                  </a:lnTo>
                  <a:lnTo>
                    <a:pt x="38100" y="508889"/>
                  </a:lnTo>
                  <a:lnTo>
                    <a:pt x="69850" y="445389"/>
                  </a:lnTo>
                  <a:lnTo>
                    <a:pt x="31750" y="445389"/>
                  </a:lnTo>
                  <a:lnTo>
                    <a:pt x="31750" y="432689"/>
                  </a:lnTo>
                  <a:close/>
                </a:path>
                <a:path w="76200" h="509270">
                  <a:moveTo>
                    <a:pt x="44450" y="0"/>
                  </a:moveTo>
                  <a:lnTo>
                    <a:pt x="31750" y="0"/>
                  </a:lnTo>
                  <a:lnTo>
                    <a:pt x="31750" y="445389"/>
                  </a:lnTo>
                  <a:lnTo>
                    <a:pt x="44450" y="445389"/>
                  </a:lnTo>
                  <a:lnTo>
                    <a:pt x="44450" y="0"/>
                  </a:lnTo>
                  <a:close/>
                </a:path>
                <a:path w="76200" h="509270">
                  <a:moveTo>
                    <a:pt x="76200" y="432689"/>
                  </a:moveTo>
                  <a:lnTo>
                    <a:pt x="44450" y="432689"/>
                  </a:lnTo>
                  <a:lnTo>
                    <a:pt x="44450" y="445389"/>
                  </a:lnTo>
                  <a:lnTo>
                    <a:pt x="69850" y="445389"/>
                  </a:lnTo>
                  <a:lnTo>
                    <a:pt x="76200" y="432689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2724911" y="4674108"/>
              <a:ext cx="2911475" cy="160020"/>
            </a:xfrm>
            <a:custGeom>
              <a:avLst/>
              <a:gdLst/>
              <a:ahLst/>
              <a:cxnLst/>
              <a:rect l="l" t="t" r="r" b="b"/>
              <a:pathLst>
                <a:path w="2911475" h="160020">
                  <a:moveTo>
                    <a:pt x="0" y="158496"/>
                  </a:moveTo>
                  <a:lnTo>
                    <a:pt x="2911093" y="158496"/>
                  </a:lnTo>
                </a:path>
                <a:path w="2911475" h="160020">
                  <a:moveTo>
                    <a:pt x="2612136" y="0"/>
                  </a:moveTo>
                  <a:lnTo>
                    <a:pt x="2612136" y="159766"/>
                  </a:lnTo>
                </a:path>
              </a:pathLst>
            </a:custGeom>
            <a:ln w="6096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5597651" y="4832603"/>
              <a:ext cx="76200" cy="22390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2689860" y="4832603"/>
              <a:ext cx="76200" cy="22390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1471790" y="5298947"/>
              <a:ext cx="7941945" cy="869315"/>
            </a:xfrm>
            <a:custGeom>
              <a:avLst/>
              <a:gdLst/>
              <a:ahLst/>
              <a:cxnLst/>
              <a:rect l="l" t="t" r="r" b="b"/>
              <a:pathLst>
                <a:path w="7941945" h="869314">
                  <a:moveTo>
                    <a:pt x="816114" y="31750"/>
                  </a:moveTo>
                  <a:lnTo>
                    <a:pt x="495693" y="31750"/>
                  </a:lnTo>
                  <a:lnTo>
                    <a:pt x="495693" y="0"/>
                  </a:lnTo>
                  <a:lnTo>
                    <a:pt x="419493" y="38100"/>
                  </a:lnTo>
                  <a:lnTo>
                    <a:pt x="495693" y="76200"/>
                  </a:lnTo>
                  <a:lnTo>
                    <a:pt x="495693" y="44450"/>
                  </a:lnTo>
                  <a:lnTo>
                    <a:pt x="816114" y="44450"/>
                  </a:lnTo>
                  <a:lnTo>
                    <a:pt x="816114" y="31750"/>
                  </a:lnTo>
                  <a:close/>
                </a:path>
                <a:path w="7941945" h="869314">
                  <a:moveTo>
                    <a:pt x="2241308" y="855002"/>
                  </a:moveTo>
                  <a:lnTo>
                    <a:pt x="2228177" y="842518"/>
                  </a:lnTo>
                  <a:lnTo>
                    <a:pt x="2179586" y="796290"/>
                  </a:lnTo>
                  <a:lnTo>
                    <a:pt x="2170265" y="826668"/>
                  </a:lnTo>
                  <a:lnTo>
                    <a:pt x="3822" y="164592"/>
                  </a:lnTo>
                  <a:lnTo>
                    <a:pt x="0" y="176784"/>
                  </a:lnTo>
                  <a:lnTo>
                    <a:pt x="2166543" y="838809"/>
                  </a:lnTo>
                  <a:lnTo>
                    <a:pt x="2157234" y="869162"/>
                  </a:lnTo>
                  <a:lnTo>
                    <a:pt x="2241308" y="855002"/>
                  </a:lnTo>
                  <a:close/>
                </a:path>
                <a:path w="7941945" h="869314">
                  <a:moveTo>
                    <a:pt x="3943997" y="62103"/>
                  </a:moveTo>
                  <a:lnTo>
                    <a:pt x="3938536" y="50673"/>
                  </a:lnTo>
                  <a:lnTo>
                    <a:pt x="3632771" y="194741"/>
                  </a:lnTo>
                  <a:lnTo>
                    <a:pt x="3619258" y="166116"/>
                  </a:lnTo>
                  <a:lnTo>
                    <a:pt x="3566553" y="233045"/>
                  </a:lnTo>
                  <a:lnTo>
                    <a:pt x="3651770" y="234950"/>
                  </a:lnTo>
                  <a:lnTo>
                    <a:pt x="3640785" y="211709"/>
                  </a:lnTo>
                  <a:lnTo>
                    <a:pt x="3638232" y="206298"/>
                  </a:lnTo>
                  <a:lnTo>
                    <a:pt x="3943997" y="62103"/>
                  </a:lnTo>
                  <a:close/>
                </a:path>
                <a:path w="7941945" h="869314">
                  <a:moveTo>
                    <a:pt x="7941450" y="38100"/>
                  </a:moveTo>
                  <a:lnTo>
                    <a:pt x="7928750" y="31750"/>
                  </a:lnTo>
                  <a:lnTo>
                    <a:pt x="7865250" y="0"/>
                  </a:lnTo>
                  <a:lnTo>
                    <a:pt x="7865250" y="31750"/>
                  </a:lnTo>
                  <a:lnTo>
                    <a:pt x="7586866" y="31750"/>
                  </a:lnTo>
                  <a:lnTo>
                    <a:pt x="7586866" y="44450"/>
                  </a:lnTo>
                  <a:lnTo>
                    <a:pt x="7865250" y="44450"/>
                  </a:lnTo>
                  <a:lnTo>
                    <a:pt x="7865250" y="76200"/>
                  </a:lnTo>
                  <a:lnTo>
                    <a:pt x="7928750" y="44450"/>
                  </a:lnTo>
                  <a:lnTo>
                    <a:pt x="7941450" y="3810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9514332" y="5448300"/>
              <a:ext cx="164592" cy="420624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4757927" y="6115811"/>
              <a:ext cx="4572000" cy="76200"/>
            </a:xfrm>
            <a:custGeom>
              <a:avLst/>
              <a:gdLst/>
              <a:ahLst/>
              <a:cxnLst/>
              <a:rect l="l" t="t" r="r" b="b"/>
              <a:pathLst>
                <a:path w="4572000" h="76200">
                  <a:moveTo>
                    <a:pt x="76200" y="0"/>
                  </a:moveTo>
                  <a:lnTo>
                    <a:pt x="0" y="38100"/>
                  </a:lnTo>
                  <a:lnTo>
                    <a:pt x="76200" y="76200"/>
                  </a:lnTo>
                  <a:lnTo>
                    <a:pt x="76200" y="44450"/>
                  </a:lnTo>
                  <a:lnTo>
                    <a:pt x="63500" y="44450"/>
                  </a:lnTo>
                  <a:lnTo>
                    <a:pt x="63500" y="31750"/>
                  </a:lnTo>
                  <a:lnTo>
                    <a:pt x="76200" y="31750"/>
                  </a:lnTo>
                  <a:lnTo>
                    <a:pt x="76200" y="0"/>
                  </a:lnTo>
                  <a:close/>
                </a:path>
                <a:path w="4572000" h="76200">
                  <a:moveTo>
                    <a:pt x="76200" y="31750"/>
                  </a:moveTo>
                  <a:lnTo>
                    <a:pt x="63500" y="31750"/>
                  </a:lnTo>
                  <a:lnTo>
                    <a:pt x="63500" y="44450"/>
                  </a:lnTo>
                  <a:lnTo>
                    <a:pt x="76200" y="44450"/>
                  </a:lnTo>
                  <a:lnTo>
                    <a:pt x="76200" y="31750"/>
                  </a:lnTo>
                  <a:close/>
                </a:path>
                <a:path w="4572000" h="76200">
                  <a:moveTo>
                    <a:pt x="4572000" y="31750"/>
                  </a:moveTo>
                  <a:lnTo>
                    <a:pt x="76200" y="31750"/>
                  </a:lnTo>
                  <a:lnTo>
                    <a:pt x="76200" y="44450"/>
                  </a:lnTo>
                  <a:lnTo>
                    <a:pt x="4572000" y="44450"/>
                  </a:lnTo>
                  <a:lnTo>
                    <a:pt x="4572000" y="3175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0248" y="4706111"/>
            <a:ext cx="5032248" cy="16703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17447" y="5730240"/>
            <a:ext cx="4117848" cy="9601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19427" y="307847"/>
              <a:ext cx="8522208" cy="1341119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249156" y="307847"/>
              <a:ext cx="1211579" cy="1341119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9668256" y="307847"/>
              <a:ext cx="2057400" cy="1341119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708659" y="1712976"/>
            <a:ext cx="2615565" cy="791210"/>
            <a:chOff x="708659" y="1712976"/>
            <a:chExt cx="2615565" cy="791210"/>
          </a:xfrm>
        </p:grpSpPr>
        <p:sp>
          <p:nvSpPr>
            <p:cNvPr id="9" name="object 9"/>
            <p:cNvSpPr/>
            <p:nvPr/>
          </p:nvSpPr>
          <p:spPr>
            <a:xfrm>
              <a:off x="708659" y="1714500"/>
              <a:ext cx="2496312" cy="789432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735580" y="1712976"/>
              <a:ext cx="588264" cy="789432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916939" y="1805686"/>
            <a:ext cx="9870440" cy="147193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 marR="5080">
              <a:lnSpc>
                <a:spcPts val="3040"/>
              </a:lnSpc>
              <a:spcBef>
                <a:spcPts val="459"/>
              </a:spcBef>
            </a:pPr>
            <a:r>
              <a:rPr sz="2800" b="1" spc="-5" dirty="0">
                <a:latin typeface="Georgia"/>
                <a:cs typeface="Georgia"/>
              </a:rPr>
              <a:t>A. </a:t>
            </a:r>
            <a:r>
              <a:rPr sz="2800" b="1" spc="-10" dirty="0">
                <a:latin typeface="Georgia"/>
                <a:cs typeface="Georgia"/>
              </a:rPr>
              <a:t>Embryo </a:t>
            </a:r>
            <a:r>
              <a:rPr sz="2800" b="1" dirty="0">
                <a:latin typeface="Arial"/>
                <a:cs typeface="Arial"/>
              </a:rPr>
              <a:t>-</a:t>
            </a:r>
            <a:r>
              <a:rPr sz="2800" dirty="0">
                <a:latin typeface="Arial"/>
                <a:cs typeface="Arial"/>
              </a:rPr>
              <a:t>start </a:t>
            </a:r>
            <a:r>
              <a:rPr sz="2800" spc="-5" dirty="0">
                <a:latin typeface="Arial"/>
                <a:cs typeface="Arial"/>
              </a:rPr>
              <a:t>from </a:t>
            </a:r>
            <a:r>
              <a:rPr sz="2800" dirty="0">
                <a:latin typeface="Arial"/>
                <a:cs typeface="Arial"/>
              </a:rPr>
              <a:t>fertilization period through (2,4,8,16,32  celled) morula,blastula, </a:t>
            </a:r>
            <a:r>
              <a:rPr sz="2800" spc="-5" dirty="0">
                <a:latin typeface="Arial"/>
                <a:cs typeface="Arial"/>
              </a:rPr>
              <a:t>and </a:t>
            </a:r>
            <a:r>
              <a:rPr sz="2800" dirty="0">
                <a:latin typeface="Arial"/>
                <a:cs typeface="Arial"/>
              </a:rPr>
              <a:t>gastrula </a:t>
            </a:r>
            <a:r>
              <a:rPr sz="2800" spc="-5" dirty="0">
                <a:latin typeface="Arial"/>
                <a:cs typeface="Arial"/>
              </a:rPr>
              <a:t>up to</a:t>
            </a:r>
            <a:r>
              <a:rPr sz="2800" spc="3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hatching.</a:t>
            </a:r>
            <a:endParaRPr sz="2800">
              <a:latin typeface="Arial"/>
              <a:cs typeface="Arial"/>
            </a:endParaRPr>
          </a:p>
          <a:p>
            <a:pPr marL="563245" algn="ctr">
              <a:lnSpc>
                <a:spcPct val="100000"/>
              </a:lnSpc>
              <a:spcBef>
                <a:spcPts val="145"/>
              </a:spcBef>
            </a:pPr>
            <a:r>
              <a:rPr sz="4000" b="1" spc="-135" dirty="0">
                <a:latin typeface="Times New Roman"/>
                <a:cs typeface="Times New Roman"/>
              </a:rPr>
              <a:t>Fertilized</a:t>
            </a:r>
            <a:r>
              <a:rPr sz="4000" b="1" spc="-55" dirty="0">
                <a:latin typeface="Times New Roman"/>
                <a:cs typeface="Times New Roman"/>
              </a:rPr>
              <a:t> </a:t>
            </a:r>
            <a:r>
              <a:rPr sz="4000" b="1" spc="-215" dirty="0">
                <a:latin typeface="Times New Roman"/>
                <a:cs typeface="Times New Roman"/>
              </a:rPr>
              <a:t>Eggs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482595" y="3265932"/>
            <a:ext cx="7165847" cy="3116579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16432" y="441401"/>
            <a:ext cx="11245850" cy="1564005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629285" marR="5080" indent="-617220">
              <a:lnSpc>
                <a:spcPts val="3900"/>
              </a:lnSpc>
              <a:spcBef>
                <a:spcPts val="580"/>
              </a:spcBef>
            </a:pPr>
            <a:r>
              <a:rPr sz="3600" spc="-5" dirty="0">
                <a:solidFill>
                  <a:srgbClr val="000000"/>
                </a:solidFill>
                <a:latin typeface="Georgia"/>
                <a:cs typeface="Georgia"/>
              </a:rPr>
              <a:t>B. </a:t>
            </a:r>
            <a:r>
              <a:rPr sz="3600" dirty="0">
                <a:solidFill>
                  <a:srgbClr val="000000"/>
                </a:solidFill>
                <a:latin typeface="Georgia"/>
                <a:cs typeface="Georgia"/>
              </a:rPr>
              <a:t>Larva </a:t>
            </a:r>
            <a:r>
              <a:rPr sz="3600" b="0" dirty="0">
                <a:solidFill>
                  <a:srgbClr val="000000"/>
                </a:solidFill>
                <a:latin typeface="Arial"/>
                <a:cs typeface="Arial"/>
              </a:rPr>
              <a:t>- planktonic in behavior occurring </a:t>
            </a:r>
            <a:r>
              <a:rPr sz="3600" b="0" spc="-10" dirty="0">
                <a:solidFill>
                  <a:srgbClr val="000000"/>
                </a:solidFill>
                <a:latin typeface="Arial"/>
                <a:cs typeface="Arial"/>
              </a:rPr>
              <a:t>offshore.</a:t>
            </a:r>
            <a:r>
              <a:rPr sz="3600" b="0" spc="-3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600" b="0" dirty="0">
                <a:solidFill>
                  <a:srgbClr val="000000"/>
                </a:solidFill>
                <a:latin typeface="Arial"/>
                <a:cs typeface="Arial"/>
              </a:rPr>
              <a:t>At  </a:t>
            </a:r>
            <a:r>
              <a:rPr sz="3600" b="0" spc="-5" dirty="0">
                <a:solidFill>
                  <a:srgbClr val="000000"/>
                </a:solidFill>
                <a:latin typeface="Arial"/>
                <a:cs typeface="Arial"/>
              </a:rPr>
              <a:t>this stage </a:t>
            </a:r>
            <a:r>
              <a:rPr sz="3600" b="0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sz="3600" b="0" spc="-10" dirty="0">
                <a:solidFill>
                  <a:srgbClr val="000000"/>
                </a:solidFill>
                <a:latin typeface="Arial"/>
                <a:cs typeface="Arial"/>
              </a:rPr>
              <a:t>6th </a:t>
            </a:r>
            <a:r>
              <a:rPr sz="3600" b="0" dirty="0">
                <a:solidFill>
                  <a:srgbClr val="000000"/>
                </a:solidFill>
                <a:latin typeface="Arial"/>
                <a:cs typeface="Arial"/>
              </a:rPr>
              <a:t>abdominal </a:t>
            </a:r>
            <a:r>
              <a:rPr sz="3600" b="0" spc="-5" dirty="0">
                <a:solidFill>
                  <a:srgbClr val="000000"/>
                </a:solidFill>
                <a:latin typeface="Arial"/>
                <a:cs typeface="Arial"/>
              </a:rPr>
              <a:t>segment is</a:t>
            </a:r>
            <a:r>
              <a:rPr sz="3600" b="0" spc="-1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600" b="0" dirty="0">
                <a:solidFill>
                  <a:srgbClr val="000000"/>
                </a:solidFill>
                <a:latin typeface="Arial"/>
                <a:cs typeface="Arial"/>
              </a:rPr>
              <a:t>relatively</a:t>
            </a:r>
            <a:endParaRPr sz="3600">
              <a:latin typeface="Arial"/>
              <a:cs typeface="Arial"/>
            </a:endParaRPr>
          </a:p>
          <a:p>
            <a:pPr marL="2345690">
              <a:lnSpc>
                <a:spcPts val="3829"/>
              </a:lnSpc>
            </a:pPr>
            <a:r>
              <a:rPr sz="3600" b="0" dirty="0">
                <a:solidFill>
                  <a:srgbClr val="000000"/>
                </a:solidFill>
                <a:latin typeface="Arial"/>
                <a:cs typeface="Arial"/>
              </a:rPr>
              <a:t>longer </a:t>
            </a:r>
            <a:r>
              <a:rPr sz="3600" b="0" spc="-5" dirty="0">
                <a:solidFill>
                  <a:srgbClr val="000000"/>
                </a:solidFill>
                <a:latin typeface="Arial"/>
                <a:cs typeface="Arial"/>
              </a:rPr>
              <a:t>than </a:t>
            </a:r>
            <a:r>
              <a:rPr sz="3600" b="0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sz="3600" b="0" spc="-5" dirty="0">
                <a:solidFill>
                  <a:srgbClr val="000000"/>
                </a:solidFill>
                <a:latin typeface="Arial"/>
                <a:cs typeface="Arial"/>
              </a:rPr>
              <a:t>carapace</a:t>
            </a:r>
            <a:r>
              <a:rPr sz="3600" b="0" spc="-3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600" b="0" dirty="0">
                <a:solidFill>
                  <a:srgbClr val="000000"/>
                </a:solidFill>
                <a:latin typeface="Arial"/>
                <a:cs typeface="Arial"/>
              </a:rPr>
              <a:t>length.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90372" y="2026920"/>
            <a:ext cx="10712450" cy="3827145"/>
            <a:chOff x="690372" y="2026920"/>
            <a:chExt cx="10712450" cy="3827145"/>
          </a:xfrm>
        </p:grpSpPr>
        <p:sp>
          <p:nvSpPr>
            <p:cNvPr id="5" name="object 5"/>
            <p:cNvSpPr/>
            <p:nvPr/>
          </p:nvSpPr>
          <p:spPr>
            <a:xfrm>
              <a:off x="690372" y="2026920"/>
              <a:ext cx="4981956" cy="382676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195060" y="2026920"/>
              <a:ext cx="5207508" cy="382676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769416" y="6100064"/>
            <a:ext cx="444246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5" dirty="0">
                <a:latin typeface="Arial Black"/>
                <a:cs typeface="Arial Black"/>
              </a:rPr>
              <a:t>Newly </a:t>
            </a:r>
            <a:r>
              <a:rPr sz="2000" spc="-15" dirty="0">
                <a:latin typeface="Arial Black"/>
                <a:cs typeface="Arial Black"/>
              </a:rPr>
              <a:t>hatched </a:t>
            </a:r>
            <a:r>
              <a:rPr sz="2000" spc="15" dirty="0">
                <a:latin typeface="Arial Black"/>
                <a:cs typeface="Arial Black"/>
              </a:rPr>
              <a:t>larvae-</a:t>
            </a:r>
            <a:r>
              <a:rPr sz="2000" spc="-25" dirty="0">
                <a:latin typeface="Arial Black"/>
                <a:cs typeface="Arial Black"/>
              </a:rPr>
              <a:t> </a:t>
            </a:r>
            <a:r>
              <a:rPr sz="2000" dirty="0">
                <a:latin typeface="Arial Black"/>
                <a:cs typeface="Arial Black"/>
              </a:rPr>
              <a:t>Nauplius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501765" y="6084214"/>
            <a:ext cx="383222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5" dirty="0">
                <a:latin typeface="Arial Black"/>
                <a:cs typeface="Arial Black"/>
              </a:rPr>
              <a:t>Second </a:t>
            </a:r>
            <a:r>
              <a:rPr sz="2000" spc="5" dirty="0">
                <a:latin typeface="Arial Black"/>
                <a:cs typeface="Arial Black"/>
              </a:rPr>
              <a:t>stage </a:t>
            </a:r>
            <a:r>
              <a:rPr sz="2000" spc="15" dirty="0">
                <a:latin typeface="Arial Black"/>
                <a:cs typeface="Arial Black"/>
              </a:rPr>
              <a:t>Larvae-</a:t>
            </a:r>
            <a:r>
              <a:rPr sz="2000" spc="-55" dirty="0">
                <a:latin typeface="Arial Black"/>
                <a:cs typeface="Arial Black"/>
              </a:rPr>
              <a:t> </a:t>
            </a:r>
            <a:r>
              <a:rPr sz="2000" spc="-5" dirty="0">
                <a:latin typeface="Arial Black"/>
                <a:cs typeface="Arial Black"/>
              </a:rPr>
              <a:t>Zoea</a:t>
            </a:r>
            <a:endParaRPr sz="2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60020" y="547116"/>
              <a:ext cx="3444240" cy="444093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322564" y="365759"/>
              <a:ext cx="3617976" cy="480364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604259" y="198120"/>
              <a:ext cx="4983479" cy="5804915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490727" y="5463032"/>
            <a:ext cx="441959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000" spc="44" baseline="-16666" dirty="0">
                <a:latin typeface="Arial Black"/>
                <a:cs typeface="Arial Black"/>
              </a:rPr>
              <a:t>3</a:t>
            </a:r>
            <a:r>
              <a:rPr sz="1300" spc="30" dirty="0">
                <a:latin typeface="Arial Black"/>
                <a:cs typeface="Arial Black"/>
              </a:rPr>
              <a:t>rd</a:t>
            </a:r>
            <a:endParaRPr sz="13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46480" y="5539232"/>
            <a:ext cx="192214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5" dirty="0">
                <a:latin typeface="Arial Black"/>
                <a:cs typeface="Arial Black"/>
              </a:rPr>
              <a:t>Stage </a:t>
            </a:r>
            <a:r>
              <a:rPr sz="2000" dirty="0">
                <a:latin typeface="Arial Black"/>
                <a:cs typeface="Arial Black"/>
              </a:rPr>
              <a:t>_</a:t>
            </a:r>
            <a:r>
              <a:rPr sz="2000" spc="-100" dirty="0">
                <a:latin typeface="Arial Black"/>
                <a:cs typeface="Arial Black"/>
              </a:rPr>
              <a:t> </a:t>
            </a:r>
            <a:r>
              <a:rPr sz="2000" dirty="0">
                <a:latin typeface="Arial Black"/>
                <a:cs typeface="Arial Black"/>
              </a:rPr>
              <a:t>Mysis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701151" y="5560567"/>
            <a:ext cx="319976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000" spc="5" dirty="0">
                <a:latin typeface="Arial Black"/>
                <a:cs typeface="Arial Black"/>
              </a:rPr>
              <a:t>4</a:t>
            </a:r>
            <a:r>
              <a:rPr sz="1950" spc="7" baseline="25641" dirty="0">
                <a:latin typeface="Arial Black"/>
                <a:cs typeface="Arial Black"/>
              </a:rPr>
              <a:t>th </a:t>
            </a:r>
            <a:r>
              <a:rPr sz="2000" spc="5" dirty="0">
                <a:latin typeface="Arial Black"/>
                <a:cs typeface="Arial Black"/>
              </a:rPr>
              <a:t>Stage </a:t>
            </a:r>
            <a:r>
              <a:rPr sz="2000" dirty="0">
                <a:latin typeface="Arial Black"/>
                <a:cs typeface="Arial Black"/>
              </a:rPr>
              <a:t>_ </a:t>
            </a:r>
            <a:r>
              <a:rPr sz="2000" spc="-10" dirty="0">
                <a:latin typeface="Arial Black"/>
                <a:cs typeface="Arial Black"/>
              </a:rPr>
              <a:t>Post</a:t>
            </a:r>
            <a:r>
              <a:rPr sz="2000" spc="-315" dirty="0">
                <a:latin typeface="Arial Black"/>
                <a:cs typeface="Arial Black"/>
              </a:rPr>
              <a:t> </a:t>
            </a:r>
            <a:r>
              <a:rPr sz="2000" spc="20" dirty="0">
                <a:latin typeface="Arial Black"/>
                <a:cs typeface="Arial Black"/>
              </a:rPr>
              <a:t>larvae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173982" y="6250330"/>
            <a:ext cx="268160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82700" algn="l"/>
              </a:tabLst>
            </a:pPr>
            <a:r>
              <a:rPr sz="2000" dirty="0">
                <a:latin typeface="Arial Black"/>
                <a:cs typeface="Arial Black"/>
              </a:rPr>
              <a:t>1</a:t>
            </a:r>
            <a:r>
              <a:rPr sz="2000" spc="5" dirty="0">
                <a:latin typeface="Arial Black"/>
                <a:cs typeface="Arial Black"/>
              </a:rPr>
              <a:t> </a:t>
            </a:r>
            <a:r>
              <a:rPr sz="2000" spc="-5" dirty="0">
                <a:latin typeface="Arial Black"/>
                <a:cs typeface="Arial Black"/>
              </a:rPr>
              <a:t>and</a:t>
            </a:r>
            <a:r>
              <a:rPr sz="2000" dirty="0">
                <a:latin typeface="Arial Black"/>
                <a:cs typeface="Arial Black"/>
              </a:rPr>
              <a:t> ½	old</a:t>
            </a:r>
            <a:r>
              <a:rPr sz="2000" spc="-80" dirty="0">
                <a:latin typeface="Arial Black"/>
                <a:cs typeface="Arial Black"/>
              </a:rPr>
              <a:t> </a:t>
            </a:r>
            <a:r>
              <a:rPr sz="2000" spc="20" dirty="0">
                <a:latin typeface="Arial Black"/>
                <a:cs typeface="Arial Black"/>
              </a:rPr>
              <a:t>larvae</a:t>
            </a:r>
            <a:endParaRPr sz="2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2129027" y="571500"/>
              <a:ext cx="751332" cy="789432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410967" y="571500"/>
              <a:ext cx="2324100" cy="789432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18768" y="652017"/>
            <a:ext cx="4958715" cy="49390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431925">
              <a:lnSpc>
                <a:spcPct val="100000"/>
              </a:lnSpc>
              <a:spcBef>
                <a:spcPts val="95"/>
              </a:spcBef>
            </a:pPr>
            <a:r>
              <a:rPr sz="2800" spc="20" dirty="0">
                <a:latin typeface="Arial Black"/>
                <a:cs typeface="Arial Black"/>
              </a:rPr>
              <a:t>C.</a:t>
            </a:r>
            <a:r>
              <a:rPr sz="2800" spc="-5" dirty="0">
                <a:latin typeface="Arial Black"/>
                <a:cs typeface="Arial Black"/>
              </a:rPr>
              <a:t> </a:t>
            </a:r>
            <a:r>
              <a:rPr sz="2800" spc="-25" dirty="0">
                <a:latin typeface="Arial Black"/>
                <a:cs typeface="Arial Black"/>
              </a:rPr>
              <a:t>Juvenile</a:t>
            </a:r>
            <a:endParaRPr sz="2800">
              <a:latin typeface="Arial Black"/>
              <a:cs typeface="Arial Black"/>
            </a:endParaRPr>
          </a:p>
          <a:p>
            <a:pPr marL="241300" indent="-228600">
              <a:lnSpc>
                <a:spcPts val="2450"/>
              </a:lnSpc>
              <a:spcBef>
                <a:spcPts val="3250"/>
              </a:spcBef>
              <a:buFont typeface="Wingdings"/>
              <a:buChar char=""/>
              <a:tabLst>
                <a:tab pos="241300" algn="l"/>
              </a:tabLst>
            </a:pPr>
            <a:r>
              <a:rPr sz="2400" b="1" spc="-5" dirty="0">
                <a:latin typeface="Arial"/>
                <a:cs typeface="Arial"/>
              </a:rPr>
              <a:t>transparent </a:t>
            </a:r>
            <a:r>
              <a:rPr sz="2400" b="1" spc="5" dirty="0">
                <a:latin typeface="Arial"/>
                <a:cs typeface="Arial"/>
              </a:rPr>
              <a:t>with </a:t>
            </a:r>
            <a:r>
              <a:rPr sz="2400" b="1" spc="-5" dirty="0">
                <a:latin typeface="Arial"/>
                <a:cs typeface="Arial"/>
              </a:rPr>
              <a:t>dark</a:t>
            </a:r>
            <a:r>
              <a:rPr sz="2400" b="1" spc="-4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brown</a:t>
            </a:r>
            <a:endParaRPr sz="2400">
              <a:latin typeface="Arial"/>
              <a:cs typeface="Arial"/>
            </a:endParaRPr>
          </a:p>
          <a:p>
            <a:pPr marL="241300">
              <a:lnSpc>
                <a:spcPts val="2450"/>
              </a:lnSpc>
            </a:pPr>
            <a:r>
              <a:rPr sz="2400" b="1" spc="-5" dirty="0">
                <a:latin typeface="Arial"/>
                <a:cs typeface="Arial"/>
              </a:rPr>
              <a:t>streak;</a:t>
            </a:r>
            <a:endParaRPr sz="24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2145"/>
              </a:spcBef>
              <a:buFont typeface="Wingdings"/>
              <a:buChar char=""/>
              <a:tabLst>
                <a:tab pos="241300" algn="l"/>
                <a:tab pos="2627630" algn="l"/>
              </a:tabLst>
            </a:pPr>
            <a:r>
              <a:rPr sz="2400" b="1" spc="-5" dirty="0">
                <a:latin typeface="Arial"/>
                <a:cs typeface="Arial"/>
              </a:rPr>
              <a:t>postlarva</a:t>
            </a:r>
            <a:r>
              <a:rPr sz="2400" b="1" spc="1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or</a:t>
            </a:r>
            <a:r>
              <a:rPr sz="2400" b="1" spc="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fry	</a:t>
            </a:r>
            <a:r>
              <a:rPr sz="2400" b="1" dirty="0">
                <a:latin typeface="Arial"/>
                <a:cs typeface="Arial"/>
              </a:rPr>
              <a:t>in </a:t>
            </a:r>
            <a:r>
              <a:rPr sz="2400" b="1" spc="-5" dirty="0">
                <a:latin typeface="Arial"/>
                <a:cs typeface="Arial"/>
              </a:rPr>
              <a:t>earlier</a:t>
            </a:r>
            <a:r>
              <a:rPr sz="2400" b="1" spc="-4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stage;</a:t>
            </a:r>
            <a:endParaRPr sz="24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2160"/>
              </a:spcBef>
              <a:buFont typeface="Wingdings"/>
              <a:buChar char=""/>
              <a:tabLst>
                <a:tab pos="241300" algn="l"/>
              </a:tabLst>
            </a:pPr>
            <a:r>
              <a:rPr sz="2400" b="1" dirty="0">
                <a:latin typeface="Arial"/>
                <a:cs typeface="Arial"/>
              </a:rPr>
              <a:t>fingerling in later</a:t>
            </a:r>
            <a:r>
              <a:rPr sz="2400" b="1" spc="-7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stage;</a:t>
            </a:r>
            <a:endParaRPr sz="24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2150"/>
              </a:spcBef>
              <a:buFont typeface="Wingdings"/>
              <a:buChar char=""/>
              <a:tabLst>
                <a:tab pos="241300" algn="l"/>
              </a:tabLst>
            </a:pPr>
            <a:r>
              <a:rPr sz="2400" b="1" spc="-5" dirty="0">
                <a:latin typeface="Arial"/>
                <a:cs typeface="Arial"/>
              </a:rPr>
              <a:t>start </a:t>
            </a:r>
            <a:r>
              <a:rPr sz="2400" b="1" dirty="0">
                <a:latin typeface="Arial"/>
                <a:cs typeface="Arial"/>
              </a:rPr>
              <a:t>crawling using</a:t>
            </a:r>
            <a:r>
              <a:rPr sz="2400" b="1" spc="-5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pereiopods;</a:t>
            </a:r>
            <a:endParaRPr sz="24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2150"/>
              </a:spcBef>
              <a:buFont typeface="Wingdings"/>
              <a:buChar char=""/>
              <a:tabLst>
                <a:tab pos="241300" algn="l"/>
              </a:tabLst>
            </a:pPr>
            <a:r>
              <a:rPr sz="2400" b="1" dirty="0">
                <a:latin typeface="Arial"/>
                <a:cs typeface="Arial"/>
              </a:rPr>
              <a:t>swimming using</a:t>
            </a:r>
            <a:r>
              <a:rPr sz="2400" b="1" spc="-6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pleopods;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Wingdings"/>
              <a:buChar char=""/>
            </a:pPr>
            <a:endParaRPr sz="2600">
              <a:latin typeface="Arial"/>
              <a:cs typeface="Arial"/>
            </a:endParaRPr>
          </a:p>
          <a:p>
            <a:pPr marL="241300" marR="290830" indent="-228600">
              <a:lnSpc>
                <a:spcPct val="70000"/>
              </a:lnSpc>
              <a:buFont typeface="Wingdings"/>
              <a:buChar char=""/>
              <a:tabLst>
                <a:tab pos="241300" algn="l"/>
              </a:tabLst>
            </a:pPr>
            <a:r>
              <a:rPr sz="2400" b="1" spc="-5" dirty="0">
                <a:latin typeface="Arial"/>
                <a:cs typeface="Arial"/>
              </a:rPr>
              <a:t>start </a:t>
            </a:r>
            <a:r>
              <a:rPr sz="2400" b="1" dirty="0">
                <a:latin typeface="Arial"/>
                <a:cs typeface="Arial"/>
              </a:rPr>
              <a:t>inhabit </a:t>
            </a:r>
            <a:r>
              <a:rPr sz="2400" b="1" spc="-5" dirty="0">
                <a:latin typeface="Arial"/>
                <a:cs typeface="Arial"/>
              </a:rPr>
              <a:t>the brackish area,  nursery</a:t>
            </a:r>
            <a:r>
              <a:rPr sz="2400" b="1" spc="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ground.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7194804" y="496823"/>
            <a:ext cx="3404615" cy="78943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404607" y="577418"/>
            <a:ext cx="271907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0" spc="-30" dirty="0">
                <a:solidFill>
                  <a:srgbClr val="000000"/>
                </a:solidFill>
                <a:latin typeface="Arial Black"/>
                <a:cs typeface="Arial Black"/>
              </a:rPr>
              <a:t>D.</a:t>
            </a:r>
            <a:r>
              <a:rPr sz="2800" b="0" spc="-55" dirty="0">
                <a:solidFill>
                  <a:srgbClr val="000000"/>
                </a:solidFill>
                <a:latin typeface="Arial Black"/>
                <a:cs typeface="Arial Black"/>
              </a:rPr>
              <a:t> </a:t>
            </a:r>
            <a:r>
              <a:rPr sz="2800" b="0" spc="-10" dirty="0">
                <a:solidFill>
                  <a:srgbClr val="000000"/>
                </a:solidFill>
                <a:latin typeface="Arial Black"/>
                <a:cs typeface="Arial Black"/>
              </a:rPr>
              <a:t>Adolescent</a:t>
            </a:r>
            <a:endParaRPr sz="28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251828" y="1800225"/>
            <a:ext cx="4556125" cy="391160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241300" marR="357505" indent="-228600">
              <a:lnSpc>
                <a:spcPct val="80000"/>
              </a:lnSpc>
              <a:spcBef>
                <a:spcPts val="725"/>
              </a:spcBef>
              <a:buFont typeface="Wingdings"/>
              <a:buChar char=""/>
              <a:tabLst>
                <a:tab pos="241300" algn="l"/>
              </a:tabLst>
            </a:pPr>
            <a:r>
              <a:rPr sz="2600" b="1" dirty="0">
                <a:latin typeface="Arial"/>
                <a:cs typeface="Arial"/>
              </a:rPr>
              <a:t>body proportion same</a:t>
            </a:r>
            <a:r>
              <a:rPr sz="2600" b="1" spc="-8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as  adult;</a:t>
            </a:r>
            <a:endParaRPr sz="2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Wingdings"/>
              <a:buChar char=""/>
            </a:pPr>
            <a:endParaRPr sz="245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buFont typeface="Wingdings"/>
              <a:buChar char=""/>
              <a:tabLst>
                <a:tab pos="241300" algn="l"/>
              </a:tabLst>
            </a:pPr>
            <a:r>
              <a:rPr sz="2600" b="1" dirty="0">
                <a:latin typeface="Arial"/>
                <a:cs typeface="Arial"/>
              </a:rPr>
              <a:t>sexes can be</a:t>
            </a:r>
            <a:r>
              <a:rPr sz="2600" b="1" spc="-2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identified;</a:t>
            </a:r>
            <a:endParaRPr sz="2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"/>
            </a:pPr>
            <a:endParaRPr sz="3850">
              <a:latin typeface="Arial"/>
              <a:cs typeface="Arial"/>
            </a:endParaRPr>
          </a:p>
          <a:p>
            <a:pPr marL="241300" marR="5080" indent="-228600">
              <a:lnSpc>
                <a:spcPts val="2500"/>
              </a:lnSpc>
              <a:buFont typeface="Wingdings"/>
              <a:buChar char=""/>
              <a:tabLst>
                <a:tab pos="241300" algn="l"/>
              </a:tabLst>
            </a:pPr>
            <a:r>
              <a:rPr sz="2600" b="1" dirty="0">
                <a:latin typeface="Arial"/>
                <a:cs typeface="Arial"/>
              </a:rPr>
              <a:t>males possessing a</a:t>
            </a:r>
            <a:r>
              <a:rPr sz="2600" b="1" spc="-90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jointed  petasma;</a:t>
            </a:r>
            <a:endParaRPr sz="2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Wingdings"/>
              <a:buChar char=""/>
            </a:pPr>
            <a:endParaRPr sz="3900">
              <a:latin typeface="Arial"/>
              <a:cs typeface="Arial"/>
            </a:endParaRPr>
          </a:p>
          <a:p>
            <a:pPr marL="241300" marR="170180" indent="-228600">
              <a:lnSpc>
                <a:spcPct val="80000"/>
              </a:lnSpc>
              <a:buFont typeface="Wingdings"/>
              <a:buChar char=""/>
              <a:tabLst>
                <a:tab pos="241300" algn="l"/>
              </a:tabLst>
            </a:pPr>
            <a:r>
              <a:rPr sz="2600" b="1" dirty="0">
                <a:latin typeface="Arial"/>
                <a:cs typeface="Arial"/>
              </a:rPr>
              <a:t>females </a:t>
            </a:r>
            <a:r>
              <a:rPr sz="2600" b="1" spc="5" dirty="0">
                <a:latin typeface="Arial"/>
                <a:cs typeface="Arial"/>
              </a:rPr>
              <a:t>possessing</a:t>
            </a:r>
            <a:r>
              <a:rPr sz="2600" b="1" spc="-10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adult-  </a:t>
            </a:r>
            <a:r>
              <a:rPr sz="2600" b="1" spc="-5" dirty="0">
                <a:latin typeface="Arial"/>
                <a:cs typeface="Arial"/>
              </a:rPr>
              <a:t>like</a:t>
            </a:r>
            <a:r>
              <a:rPr sz="2600" b="1" spc="5" dirty="0">
                <a:latin typeface="Arial"/>
                <a:cs typeface="Arial"/>
              </a:rPr>
              <a:t> </a:t>
            </a:r>
            <a:r>
              <a:rPr sz="2600" b="1" dirty="0">
                <a:latin typeface="Arial"/>
                <a:cs typeface="Arial"/>
              </a:rPr>
              <a:t>thelycum.</a:t>
            </a:r>
            <a:endParaRPr sz="2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947672" y="316991"/>
              <a:ext cx="1702307" cy="902207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113532" y="316991"/>
              <a:ext cx="701040" cy="90220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390900" y="316991"/>
              <a:ext cx="1528572" cy="902207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188845" y="425576"/>
            <a:ext cx="245999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29" dirty="0">
                <a:solidFill>
                  <a:srgbClr val="000000"/>
                </a:solidFill>
                <a:latin typeface="Arial"/>
                <a:cs typeface="Arial"/>
              </a:rPr>
              <a:t>E. </a:t>
            </a:r>
            <a:r>
              <a:rPr sz="3200" spc="-20" dirty="0">
                <a:solidFill>
                  <a:srgbClr val="000000"/>
                </a:solidFill>
                <a:latin typeface="Arial"/>
                <a:cs typeface="Arial"/>
              </a:rPr>
              <a:t>Sub-</a:t>
            </a:r>
            <a:r>
              <a:rPr sz="3200" spc="1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200" spc="25" dirty="0">
                <a:solidFill>
                  <a:srgbClr val="000000"/>
                </a:solidFill>
                <a:latin typeface="Arial"/>
                <a:cs typeface="Arial"/>
              </a:rPr>
              <a:t>adult</a:t>
            </a:r>
            <a:endParaRPr sz="3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18768" y="1270761"/>
            <a:ext cx="4882515" cy="4623435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241300" marR="279400" indent="-228600">
              <a:lnSpc>
                <a:spcPts val="2690"/>
              </a:lnSpc>
              <a:spcBef>
                <a:spcPts val="740"/>
              </a:spcBef>
              <a:buChar char="•"/>
              <a:tabLst>
                <a:tab pos="241300" algn="l"/>
              </a:tabLst>
            </a:pPr>
            <a:r>
              <a:rPr sz="2800" spc="-5" dirty="0">
                <a:latin typeface="Arial"/>
                <a:cs typeface="Arial"/>
              </a:rPr>
              <a:t>begin at the onset </a:t>
            </a:r>
            <a:r>
              <a:rPr sz="2800" dirty="0">
                <a:latin typeface="Arial"/>
                <a:cs typeface="Arial"/>
              </a:rPr>
              <a:t>of </a:t>
            </a:r>
            <a:r>
              <a:rPr sz="2800" spc="-5" dirty="0">
                <a:latin typeface="Arial"/>
                <a:cs typeface="Arial"/>
              </a:rPr>
              <a:t>sexual  </a:t>
            </a:r>
            <a:r>
              <a:rPr sz="2800" spc="-25" dirty="0">
                <a:latin typeface="Arial"/>
                <a:cs typeface="Arial"/>
              </a:rPr>
              <a:t>maturity,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4100">
              <a:latin typeface="Arial"/>
              <a:cs typeface="Arial"/>
            </a:endParaRPr>
          </a:p>
          <a:p>
            <a:pPr marL="241300" marR="241300" indent="-228600">
              <a:lnSpc>
                <a:spcPct val="80000"/>
              </a:lnSpc>
              <a:buChar char="•"/>
              <a:tabLst>
                <a:tab pos="241300" algn="l"/>
              </a:tabLst>
            </a:pPr>
            <a:r>
              <a:rPr sz="2800" spc="-5" dirty="0">
                <a:latin typeface="Arial"/>
                <a:cs typeface="Arial"/>
              </a:rPr>
              <a:t>male </a:t>
            </a:r>
            <a:r>
              <a:rPr sz="2800" dirty="0">
                <a:latin typeface="Arial"/>
                <a:cs typeface="Arial"/>
              </a:rPr>
              <a:t>possessing  </a:t>
            </a:r>
            <a:r>
              <a:rPr sz="2800" spc="-5" dirty="0">
                <a:latin typeface="Arial"/>
                <a:cs typeface="Arial"/>
              </a:rPr>
              <a:t>spermatozoa in the terminal  ampules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4050">
              <a:latin typeface="Arial"/>
              <a:cs typeface="Arial"/>
            </a:endParaRPr>
          </a:p>
          <a:p>
            <a:pPr marL="241300" marR="5080" indent="-228600">
              <a:lnSpc>
                <a:spcPts val="2690"/>
              </a:lnSpc>
              <a:buChar char="•"/>
              <a:tabLst>
                <a:tab pos="241300" algn="l"/>
              </a:tabLst>
            </a:pPr>
            <a:r>
              <a:rPr sz="2800" spc="-5" dirty="0">
                <a:latin typeface="Arial"/>
                <a:cs typeface="Arial"/>
              </a:rPr>
              <a:t>female possess spermatozoa  in</a:t>
            </a:r>
            <a:r>
              <a:rPr sz="280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thelycum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345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5"/>
              </a:spcBef>
              <a:buChar char="•"/>
              <a:tabLst>
                <a:tab pos="241300" algn="l"/>
              </a:tabLst>
            </a:pPr>
            <a:r>
              <a:rPr sz="2800" dirty="0">
                <a:latin typeface="Arial"/>
                <a:cs typeface="Arial"/>
              </a:rPr>
              <a:t>spermatozoa </a:t>
            </a:r>
            <a:r>
              <a:rPr sz="2800" spc="-5" dirty="0">
                <a:latin typeface="Arial"/>
                <a:cs typeface="Arial"/>
              </a:rPr>
              <a:t>by</a:t>
            </a:r>
            <a:r>
              <a:rPr sz="2800" spc="-2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copulation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7687056" y="316991"/>
            <a:ext cx="2028825" cy="902335"/>
            <a:chOff x="7687056" y="316991"/>
            <a:chExt cx="2028825" cy="902335"/>
          </a:xfrm>
        </p:grpSpPr>
        <p:sp>
          <p:nvSpPr>
            <p:cNvPr id="10" name="object 10"/>
            <p:cNvSpPr/>
            <p:nvPr/>
          </p:nvSpPr>
          <p:spPr>
            <a:xfrm>
              <a:off x="7687056" y="316991"/>
              <a:ext cx="969263" cy="902207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8119872" y="316991"/>
              <a:ext cx="1595627" cy="902207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6251828" y="425576"/>
            <a:ext cx="4965065" cy="13398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689735">
              <a:lnSpc>
                <a:spcPct val="100000"/>
              </a:lnSpc>
              <a:spcBef>
                <a:spcPts val="105"/>
              </a:spcBef>
            </a:pPr>
            <a:r>
              <a:rPr sz="3200" b="1" spc="-160" dirty="0">
                <a:latin typeface="Arial"/>
                <a:cs typeface="Arial"/>
              </a:rPr>
              <a:t>F.</a:t>
            </a:r>
            <a:r>
              <a:rPr sz="3200" b="1" spc="-30" dirty="0">
                <a:latin typeface="Arial"/>
                <a:cs typeface="Arial"/>
              </a:rPr>
              <a:t> </a:t>
            </a:r>
            <a:r>
              <a:rPr sz="3200" b="1" spc="25" dirty="0">
                <a:latin typeface="Arial"/>
                <a:cs typeface="Arial"/>
              </a:rPr>
              <a:t>Adult</a:t>
            </a:r>
            <a:endParaRPr sz="32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3140"/>
              </a:spcBef>
              <a:buChar char="•"/>
              <a:tabLst>
                <a:tab pos="241300" algn="l"/>
              </a:tabLst>
            </a:pPr>
            <a:r>
              <a:rPr sz="2800" spc="-5" dirty="0">
                <a:latin typeface="Arial"/>
                <a:cs typeface="Arial"/>
              </a:rPr>
              <a:t>completion of sexual</a:t>
            </a:r>
            <a:r>
              <a:rPr sz="2800" spc="7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maturity;</a:t>
            </a:r>
            <a:endParaRPr sz="2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251828" y="2335733"/>
            <a:ext cx="4905375" cy="325374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241300" marR="182245" indent="-228600">
              <a:lnSpc>
                <a:spcPts val="3030"/>
              </a:lnSpc>
              <a:spcBef>
                <a:spcPts val="475"/>
              </a:spcBef>
              <a:buFont typeface="Arial"/>
              <a:buChar char="•"/>
              <a:tabLst>
                <a:tab pos="339725" algn="l"/>
                <a:tab pos="340360" algn="l"/>
              </a:tabLst>
            </a:pPr>
            <a:r>
              <a:rPr dirty="0"/>
              <a:t>	</a:t>
            </a:r>
            <a:r>
              <a:rPr sz="2800" spc="-5" dirty="0">
                <a:latin typeface="Arial"/>
                <a:cs typeface="Arial"/>
              </a:rPr>
              <a:t>male </a:t>
            </a:r>
            <a:r>
              <a:rPr sz="2800" dirty="0">
                <a:latin typeface="Arial"/>
                <a:cs typeface="Arial"/>
              </a:rPr>
              <a:t>possess spermatozoa  </a:t>
            </a:r>
            <a:r>
              <a:rPr sz="2800" spc="-5" dirty="0">
                <a:latin typeface="Arial"/>
                <a:cs typeface="Arial"/>
              </a:rPr>
              <a:t>in </a:t>
            </a:r>
            <a:r>
              <a:rPr sz="2800" dirty="0">
                <a:latin typeface="Arial"/>
                <a:cs typeface="Arial"/>
              </a:rPr>
              <a:t>paired terminal</a:t>
            </a:r>
            <a:r>
              <a:rPr sz="2800" spc="-1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ampoules;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40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buChar char="•"/>
              <a:tabLst>
                <a:tab pos="241300" algn="l"/>
              </a:tabLst>
            </a:pPr>
            <a:r>
              <a:rPr sz="2800" spc="-5" dirty="0">
                <a:latin typeface="Arial"/>
                <a:cs typeface="Arial"/>
              </a:rPr>
              <a:t>female </a:t>
            </a:r>
            <a:r>
              <a:rPr sz="2800" dirty="0">
                <a:latin typeface="Arial"/>
                <a:cs typeface="Arial"/>
              </a:rPr>
              <a:t>start </a:t>
            </a:r>
            <a:r>
              <a:rPr sz="2800" spc="-5" dirty="0">
                <a:latin typeface="Arial"/>
                <a:cs typeface="Arial"/>
              </a:rPr>
              <a:t>to</a:t>
            </a:r>
            <a:r>
              <a:rPr sz="2800" spc="1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spawn;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4450">
              <a:latin typeface="Arial"/>
              <a:cs typeface="Arial"/>
            </a:endParaRPr>
          </a:p>
          <a:p>
            <a:pPr marL="241300" marR="5080" indent="-228600">
              <a:lnSpc>
                <a:spcPts val="2940"/>
              </a:lnSpc>
              <a:buChar char="•"/>
              <a:tabLst>
                <a:tab pos="241300" algn="l"/>
              </a:tabLst>
            </a:pPr>
            <a:r>
              <a:rPr sz="2800" dirty="0">
                <a:latin typeface="Arial"/>
                <a:cs typeface="Arial"/>
              </a:rPr>
              <a:t>second </a:t>
            </a:r>
            <a:r>
              <a:rPr sz="2800" spc="-5" dirty="0">
                <a:latin typeface="Arial"/>
                <a:cs typeface="Arial"/>
              </a:rPr>
              <a:t>and more copulations  </a:t>
            </a:r>
            <a:r>
              <a:rPr sz="2800" spc="-30" dirty="0">
                <a:latin typeface="Arial"/>
                <a:cs typeface="Arial"/>
              </a:rPr>
              <a:t>occur.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10227" y="384124"/>
            <a:ext cx="296799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spc="-20" dirty="0">
                <a:solidFill>
                  <a:srgbClr val="000000"/>
                </a:solidFill>
                <a:latin typeface="Arial Black"/>
                <a:cs typeface="Arial Black"/>
              </a:rPr>
              <a:t>Life</a:t>
            </a:r>
            <a:r>
              <a:rPr b="0" spc="-85" dirty="0">
                <a:solidFill>
                  <a:srgbClr val="000000"/>
                </a:solidFill>
                <a:latin typeface="Arial Black"/>
                <a:cs typeface="Arial Black"/>
              </a:rPr>
              <a:t> </a:t>
            </a:r>
            <a:r>
              <a:rPr b="0" spc="-50" dirty="0">
                <a:solidFill>
                  <a:srgbClr val="000000"/>
                </a:solidFill>
                <a:latin typeface="Arial Black"/>
                <a:cs typeface="Arial Black"/>
              </a:rPr>
              <a:t>cycle</a:t>
            </a:r>
          </a:p>
        </p:txBody>
      </p:sp>
      <p:sp>
        <p:nvSpPr>
          <p:cNvPr id="4" name="object 4"/>
          <p:cNvSpPr/>
          <p:nvPr/>
        </p:nvSpPr>
        <p:spPr>
          <a:xfrm>
            <a:off x="335279" y="1380744"/>
            <a:ext cx="11644884" cy="513130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615492" y="1658493"/>
            <a:ext cx="2023745" cy="3928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AutoNum type="arabicPeriod"/>
              <a:tabLst>
                <a:tab pos="355600" algn="l"/>
              </a:tabLst>
            </a:pPr>
            <a:r>
              <a:rPr sz="3200" b="1" spc="-10" dirty="0">
                <a:solidFill>
                  <a:srgbClr val="FFFF00"/>
                </a:solidFill>
                <a:latin typeface="Carlito"/>
                <a:cs typeface="Carlito"/>
              </a:rPr>
              <a:t>Spawner</a:t>
            </a:r>
            <a:endParaRPr sz="3200">
              <a:latin typeface="Carlito"/>
              <a:cs typeface="Carlito"/>
            </a:endParaRPr>
          </a:p>
          <a:p>
            <a:pPr marL="355600" indent="-342900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3200" b="1" spc="-20" dirty="0">
                <a:solidFill>
                  <a:srgbClr val="FFFF00"/>
                </a:solidFill>
                <a:latin typeface="Carlito"/>
                <a:cs typeface="Carlito"/>
              </a:rPr>
              <a:t>Roe</a:t>
            </a:r>
            <a:endParaRPr sz="3200">
              <a:latin typeface="Carlito"/>
              <a:cs typeface="Carlito"/>
            </a:endParaRPr>
          </a:p>
          <a:p>
            <a:pPr marL="355600" indent="-342900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3200" b="1" dirty="0">
                <a:solidFill>
                  <a:srgbClr val="FFFF00"/>
                </a:solidFill>
                <a:latin typeface="Carlito"/>
                <a:cs typeface="Carlito"/>
              </a:rPr>
              <a:t>Nauplius</a:t>
            </a:r>
            <a:endParaRPr sz="3200">
              <a:latin typeface="Carlito"/>
              <a:cs typeface="Carlito"/>
            </a:endParaRPr>
          </a:p>
          <a:p>
            <a:pPr marL="355600" indent="-342900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3200" b="1" spc="-10" dirty="0">
                <a:solidFill>
                  <a:srgbClr val="FFFF00"/>
                </a:solidFill>
                <a:latin typeface="Carlito"/>
                <a:cs typeface="Carlito"/>
              </a:rPr>
              <a:t>Zoea</a:t>
            </a:r>
            <a:endParaRPr sz="3200">
              <a:latin typeface="Carlito"/>
              <a:cs typeface="Carlito"/>
            </a:endParaRPr>
          </a:p>
          <a:p>
            <a:pPr marL="355600" indent="-342900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3200" b="1" spc="-10" dirty="0">
                <a:solidFill>
                  <a:srgbClr val="FFFF00"/>
                </a:solidFill>
                <a:latin typeface="Carlito"/>
                <a:cs typeface="Carlito"/>
              </a:rPr>
              <a:t>Mysis</a:t>
            </a:r>
            <a:endParaRPr sz="3200">
              <a:latin typeface="Carlito"/>
              <a:cs typeface="Carlito"/>
            </a:endParaRPr>
          </a:p>
          <a:p>
            <a:pPr marL="355600" indent="-342900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3200" b="1" spc="-20" dirty="0">
                <a:solidFill>
                  <a:srgbClr val="FFFF00"/>
                </a:solidFill>
                <a:latin typeface="Carlito"/>
                <a:cs typeface="Carlito"/>
              </a:rPr>
              <a:t>Post</a:t>
            </a:r>
            <a:r>
              <a:rPr sz="3200" b="1" spc="-90" dirty="0">
                <a:solidFill>
                  <a:srgbClr val="FFFF00"/>
                </a:solidFill>
                <a:latin typeface="Carlito"/>
                <a:cs typeface="Carlito"/>
              </a:rPr>
              <a:t> </a:t>
            </a:r>
            <a:r>
              <a:rPr sz="3200" b="1" spc="-5" dirty="0">
                <a:solidFill>
                  <a:srgbClr val="FFFF00"/>
                </a:solidFill>
                <a:latin typeface="Carlito"/>
                <a:cs typeface="Carlito"/>
              </a:rPr>
              <a:t>larva</a:t>
            </a:r>
            <a:endParaRPr sz="3200">
              <a:latin typeface="Carlito"/>
              <a:cs typeface="Carlito"/>
            </a:endParaRPr>
          </a:p>
          <a:p>
            <a:pPr marL="355600" indent="-342900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3200" b="1" spc="5" dirty="0">
                <a:solidFill>
                  <a:srgbClr val="FFFF00"/>
                </a:solidFill>
                <a:latin typeface="Carlito"/>
                <a:cs typeface="Carlito"/>
              </a:rPr>
              <a:t>Fry</a:t>
            </a:r>
            <a:endParaRPr sz="3200">
              <a:latin typeface="Carlito"/>
              <a:cs typeface="Carlito"/>
            </a:endParaRPr>
          </a:p>
          <a:p>
            <a:pPr marL="355600" indent="-342900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3200" b="1" dirty="0">
                <a:solidFill>
                  <a:srgbClr val="FFFF00"/>
                </a:solidFill>
                <a:latin typeface="Carlito"/>
                <a:cs typeface="Carlito"/>
              </a:rPr>
              <a:t>Adult</a:t>
            </a:r>
            <a:endParaRPr sz="32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615695" y="522731"/>
              <a:ext cx="10901172" cy="111861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916939" y="1784350"/>
            <a:ext cx="5808345" cy="45339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75920" indent="-363855">
              <a:lnSpc>
                <a:spcPct val="100000"/>
              </a:lnSpc>
              <a:spcBef>
                <a:spcPts val="105"/>
              </a:spcBef>
              <a:buSzPct val="96875"/>
              <a:buFont typeface="Wingdings"/>
              <a:buChar char=""/>
              <a:tabLst>
                <a:tab pos="376555" algn="l"/>
              </a:tabLst>
            </a:pPr>
            <a:r>
              <a:rPr sz="3200" b="1" spc="-95" dirty="0">
                <a:solidFill>
                  <a:srgbClr val="001F5F"/>
                </a:solidFill>
                <a:latin typeface="Trebuchet MS"/>
                <a:cs typeface="Trebuchet MS"/>
              </a:rPr>
              <a:t>Sex</a:t>
            </a:r>
            <a:r>
              <a:rPr sz="3200" b="1" spc="-280" dirty="0">
                <a:solidFill>
                  <a:srgbClr val="001F5F"/>
                </a:solidFill>
                <a:latin typeface="Trebuchet MS"/>
                <a:cs typeface="Trebuchet MS"/>
              </a:rPr>
              <a:t> </a:t>
            </a:r>
            <a:r>
              <a:rPr sz="3200" b="1" spc="-114" dirty="0">
                <a:solidFill>
                  <a:srgbClr val="001F5F"/>
                </a:solidFill>
                <a:latin typeface="Trebuchet MS"/>
                <a:cs typeface="Trebuchet MS"/>
              </a:rPr>
              <a:t>Differentiation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1F5F"/>
              </a:buClr>
              <a:buFont typeface="Wingdings"/>
              <a:buChar char=""/>
            </a:pPr>
            <a:endParaRPr sz="3500">
              <a:latin typeface="Trebuchet MS"/>
              <a:cs typeface="Trebuchet MS"/>
            </a:endParaRPr>
          </a:p>
          <a:p>
            <a:pPr marL="375920" indent="-363855">
              <a:lnSpc>
                <a:spcPct val="100000"/>
              </a:lnSpc>
              <a:buSzPct val="96875"/>
              <a:buFont typeface="Wingdings"/>
              <a:buChar char=""/>
              <a:tabLst>
                <a:tab pos="376555" algn="l"/>
              </a:tabLst>
            </a:pPr>
            <a:r>
              <a:rPr sz="3200" b="1" spc="-120" dirty="0">
                <a:solidFill>
                  <a:srgbClr val="001F5F"/>
                </a:solidFill>
                <a:latin typeface="Trebuchet MS"/>
                <a:cs typeface="Trebuchet MS"/>
              </a:rPr>
              <a:t>Courtship </a:t>
            </a:r>
            <a:r>
              <a:rPr sz="3200" b="1" spc="-125" dirty="0">
                <a:solidFill>
                  <a:srgbClr val="001F5F"/>
                </a:solidFill>
                <a:latin typeface="Trebuchet MS"/>
                <a:cs typeface="Trebuchet MS"/>
              </a:rPr>
              <a:t>and </a:t>
            </a:r>
            <a:r>
              <a:rPr sz="3200" b="1" dirty="0">
                <a:solidFill>
                  <a:srgbClr val="001F5F"/>
                </a:solidFill>
                <a:latin typeface="Trebuchet MS"/>
                <a:cs typeface="Trebuchet MS"/>
              </a:rPr>
              <a:t>Mating</a:t>
            </a:r>
            <a:r>
              <a:rPr sz="3200" b="1" spc="-590" dirty="0">
                <a:solidFill>
                  <a:srgbClr val="001F5F"/>
                </a:solidFill>
                <a:latin typeface="Trebuchet MS"/>
                <a:cs typeface="Trebuchet MS"/>
              </a:rPr>
              <a:t> </a:t>
            </a:r>
            <a:r>
              <a:rPr sz="3200" b="1" spc="-114" dirty="0">
                <a:solidFill>
                  <a:srgbClr val="001F5F"/>
                </a:solidFill>
                <a:latin typeface="Trebuchet MS"/>
                <a:cs typeface="Trebuchet MS"/>
              </a:rPr>
              <a:t>Behavior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1F5F"/>
              </a:buClr>
              <a:buFont typeface="Wingdings"/>
              <a:buChar char=""/>
            </a:pPr>
            <a:endParaRPr sz="3500">
              <a:latin typeface="Trebuchet MS"/>
              <a:cs typeface="Trebuchet MS"/>
            </a:endParaRPr>
          </a:p>
          <a:p>
            <a:pPr marL="375920" indent="-363855">
              <a:lnSpc>
                <a:spcPct val="100000"/>
              </a:lnSpc>
              <a:buSzPct val="96875"/>
              <a:buFont typeface="Wingdings"/>
              <a:buChar char=""/>
              <a:tabLst>
                <a:tab pos="376555" algn="l"/>
              </a:tabLst>
            </a:pPr>
            <a:r>
              <a:rPr sz="3200" b="1" spc="-70" dirty="0">
                <a:solidFill>
                  <a:srgbClr val="001F5F"/>
                </a:solidFill>
                <a:latin typeface="Trebuchet MS"/>
                <a:cs typeface="Trebuchet MS"/>
              </a:rPr>
              <a:t>Maturation </a:t>
            </a:r>
            <a:r>
              <a:rPr sz="3200" b="1" spc="-45" dirty="0">
                <a:solidFill>
                  <a:srgbClr val="001F5F"/>
                </a:solidFill>
                <a:latin typeface="Trebuchet MS"/>
                <a:cs typeface="Trebuchet MS"/>
              </a:rPr>
              <a:t>Stages </a:t>
            </a:r>
            <a:r>
              <a:rPr sz="3200" b="1" spc="-25" dirty="0">
                <a:solidFill>
                  <a:srgbClr val="001F5F"/>
                </a:solidFill>
                <a:latin typeface="Trebuchet MS"/>
                <a:cs typeface="Trebuchet MS"/>
              </a:rPr>
              <a:t>of</a:t>
            </a:r>
            <a:r>
              <a:rPr sz="3200" b="1" spc="-735" dirty="0">
                <a:solidFill>
                  <a:srgbClr val="001F5F"/>
                </a:solidFill>
                <a:latin typeface="Trebuchet MS"/>
                <a:cs typeface="Trebuchet MS"/>
              </a:rPr>
              <a:t> </a:t>
            </a:r>
            <a:r>
              <a:rPr sz="3200" b="1" spc="-120" dirty="0">
                <a:solidFill>
                  <a:srgbClr val="001F5F"/>
                </a:solidFill>
                <a:latin typeface="Trebuchet MS"/>
                <a:cs typeface="Trebuchet MS"/>
              </a:rPr>
              <a:t>Ovarian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001F5F"/>
              </a:buClr>
              <a:buFont typeface="Wingdings"/>
              <a:buChar char=""/>
            </a:pPr>
            <a:endParaRPr sz="3500">
              <a:latin typeface="Trebuchet MS"/>
              <a:cs typeface="Trebuchet MS"/>
            </a:endParaRPr>
          </a:p>
          <a:p>
            <a:pPr marL="375920" indent="-363855">
              <a:lnSpc>
                <a:spcPct val="100000"/>
              </a:lnSpc>
              <a:buSzPct val="96875"/>
              <a:buFont typeface="Wingdings"/>
              <a:buChar char=""/>
              <a:tabLst>
                <a:tab pos="376555" algn="l"/>
              </a:tabLst>
            </a:pPr>
            <a:r>
              <a:rPr sz="3200" b="1" spc="-105" dirty="0">
                <a:solidFill>
                  <a:srgbClr val="001F5F"/>
                </a:solidFill>
                <a:latin typeface="Trebuchet MS"/>
                <a:cs typeface="Trebuchet MS"/>
              </a:rPr>
              <a:t>Embryo</a:t>
            </a:r>
            <a:endParaRPr sz="3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1F5F"/>
              </a:buClr>
              <a:buFont typeface="Wingdings"/>
              <a:buChar char=""/>
            </a:pPr>
            <a:endParaRPr sz="3500">
              <a:latin typeface="Trebuchet MS"/>
              <a:cs typeface="Trebuchet MS"/>
            </a:endParaRPr>
          </a:p>
          <a:p>
            <a:pPr marL="375920" indent="-363855">
              <a:lnSpc>
                <a:spcPct val="100000"/>
              </a:lnSpc>
              <a:spcBef>
                <a:spcPts val="5"/>
              </a:spcBef>
              <a:buSzPct val="96875"/>
              <a:buFont typeface="Wingdings"/>
              <a:buChar char=""/>
              <a:tabLst>
                <a:tab pos="376555" algn="l"/>
              </a:tabLst>
            </a:pPr>
            <a:r>
              <a:rPr sz="3200" b="1" spc="-145" dirty="0">
                <a:solidFill>
                  <a:srgbClr val="001F5F"/>
                </a:solidFill>
                <a:latin typeface="Trebuchet MS"/>
                <a:cs typeface="Trebuchet MS"/>
              </a:rPr>
              <a:t>Larval</a:t>
            </a:r>
            <a:r>
              <a:rPr sz="3200" b="1" spc="-280" dirty="0">
                <a:solidFill>
                  <a:srgbClr val="001F5F"/>
                </a:solidFill>
                <a:latin typeface="Trebuchet MS"/>
                <a:cs typeface="Trebuchet MS"/>
              </a:rPr>
              <a:t> </a:t>
            </a:r>
            <a:r>
              <a:rPr sz="3200" b="1" spc="-50" dirty="0">
                <a:solidFill>
                  <a:srgbClr val="001F5F"/>
                </a:solidFill>
                <a:latin typeface="Trebuchet MS"/>
                <a:cs typeface="Trebuchet MS"/>
              </a:rPr>
              <a:t>Stage</a:t>
            </a:r>
            <a:endParaRPr sz="3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065275" y="0"/>
              <a:ext cx="10271760" cy="1498091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/>
          <p:nvPr/>
        </p:nvSpPr>
        <p:spPr>
          <a:xfrm>
            <a:off x="391668" y="950975"/>
            <a:ext cx="11495531" cy="457047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988057" y="5546547"/>
            <a:ext cx="869632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86150" marR="5080" indent="-3473450">
              <a:lnSpc>
                <a:spcPct val="100000"/>
              </a:lnSpc>
              <a:spcBef>
                <a:spcPts val="100"/>
              </a:spcBef>
              <a:tabLst>
                <a:tab pos="2860675" algn="l"/>
                <a:tab pos="4427855" algn="l"/>
              </a:tabLst>
            </a:pPr>
            <a:r>
              <a:rPr sz="2000" b="1" spc="-5" dirty="0">
                <a:latin typeface="Georgia"/>
                <a:cs typeface="Georgia"/>
              </a:rPr>
              <a:t>Lateral </a:t>
            </a:r>
            <a:r>
              <a:rPr sz="2000" b="1" dirty="0">
                <a:latin typeface="Georgia"/>
                <a:cs typeface="Georgia"/>
              </a:rPr>
              <a:t>view</a:t>
            </a:r>
            <a:r>
              <a:rPr sz="2000" b="1" spc="15" dirty="0">
                <a:latin typeface="Georgia"/>
                <a:cs typeface="Georgia"/>
              </a:rPr>
              <a:t> </a:t>
            </a:r>
            <a:r>
              <a:rPr sz="2000" b="1" dirty="0">
                <a:latin typeface="Georgia"/>
                <a:cs typeface="Georgia"/>
              </a:rPr>
              <a:t>of</a:t>
            </a:r>
            <a:r>
              <a:rPr sz="2000" b="1" spc="10" dirty="0">
                <a:latin typeface="Georgia"/>
                <a:cs typeface="Georgia"/>
              </a:rPr>
              <a:t> </a:t>
            </a:r>
            <a:r>
              <a:rPr sz="2000" b="1" spc="-5" dirty="0">
                <a:latin typeface="Georgia"/>
                <a:cs typeface="Georgia"/>
              </a:rPr>
              <a:t>Adult	</a:t>
            </a:r>
            <a:r>
              <a:rPr sz="2400" b="1" i="1" u="heavy" spc="-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Penaeus</a:t>
            </a:r>
            <a:r>
              <a:rPr sz="2400" b="1" i="1" spc="-5" dirty="0">
                <a:latin typeface="Georgia"/>
                <a:cs typeface="Georgia"/>
              </a:rPr>
              <a:t>	</a:t>
            </a:r>
            <a:r>
              <a:rPr sz="2400" b="1" i="1" u="heavy" spc="-5" dirty="0">
                <a:uFill>
                  <a:solidFill>
                    <a:srgbClr val="000000"/>
                  </a:solidFill>
                </a:uFill>
                <a:latin typeface="Georgia"/>
                <a:cs typeface="Georgia"/>
              </a:rPr>
              <a:t>monodon</a:t>
            </a:r>
            <a:r>
              <a:rPr sz="2400" b="1" i="1" spc="-5" dirty="0">
                <a:latin typeface="Georgia"/>
                <a:cs typeface="Georgia"/>
              </a:rPr>
              <a:t> </a:t>
            </a:r>
            <a:r>
              <a:rPr sz="2000" b="1" i="1" dirty="0">
                <a:latin typeface="Georgia"/>
                <a:cs typeface="Georgia"/>
              </a:rPr>
              <a:t>with their</a:t>
            </a:r>
            <a:r>
              <a:rPr sz="2000" b="1" i="1" spc="-65" dirty="0">
                <a:latin typeface="Georgia"/>
                <a:cs typeface="Georgia"/>
              </a:rPr>
              <a:t> </a:t>
            </a:r>
            <a:r>
              <a:rPr sz="2000" b="1" i="1" spc="-5" dirty="0">
                <a:latin typeface="Georgia"/>
                <a:cs typeface="Georgia"/>
              </a:rPr>
              <a:t>Technical  Terminology</a:t>
            </a:r>
            <a:endParaRPr sz="20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1210055" y="192023"/>
              <a:ext cx="9890760" cy="89916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572000" y="630936"/>
              <a:ext cx="3078479" cy="89916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241300" marR="5080" indent="-228600">
              <a:lnSpc>
                <a:spcPct val="90700"/>
              </a:lnSpc>
              <a:spcBef>
                <a:spcPts val="405"/>
              </a:spcBef>
              <a:buFont typeface="Arial"/>
              <a:buChar char="•"/>
              <a:tabLst>
                <a:tab pos="241300" algn="l"/>
              </a:tabLst>
            </a:pPr>
            <a:r>
              <a:rPr u="heavy" spc="-10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Prawn </a:t>
            </a:r>
            <a:r>
              <a:rPr u="heavy" spc="-70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a</a:t>
            </a:r>
            <a:r>
              <a:rPr spc="-70" dirty="0"/>
              <a:t>- </a:t>
            </a:r>
            <a:r>
              <a:rPr spc="-10" dirty="0"/>
              <a:t>newly molted;  </a:t>
            </a:r>
            <a:r>
              <a:rPr spc="-5" dirty="0"/>
              <a:t>majority </a:t>
            </a:r>
            <a:r>
              <a:rPr b="1" spc="-5" dirty="0">
                <a:latin typeface="Carlito"/>
                <a:cs typeface="Carlito"/>
              </a:rPr>
              <a:t>blue </a:t>
            </a:r>
            <a:r>
              <a:rPr spc="-5" dirty="0"/>
              <a:t>and </a:t>
            </a:r>
            <a:r>
              <a:rPr spc="-10" dirty="0"/>
              <a:t>minority </a:t>
            </a:r>
            <a:r>
              <a:rPr b="1" spc="-5" dirty="0">
                <a:latin typeface="Carlito"/>
                <a:cs typeface="Carlito"/>
              </a:rPr>
              <a:t>black  </a:t>
            </a:r>
            <a:r>
              <a:rPr spc="-10" dirty="0"/>
              <a:t>color </a:t>
            </a:r>
            <a:r>
              <a:rPr spc="-5" dirty="0"/>
              <a:t>on </a:t>
            </a:r>
            <a:r>
              <a:rPr spc="-10" dirty="0"/>
              <a:t>shell white </a:t>
            </a:r>
            <a:r>
              <a:rPr spc="-15" dirty="0"/>
              <a:t>stripes  across </a:t>
            </a:r>
            <a:r>
              <a:rPr spc="-10" dirty="0"/>
              <a:t>body</a:t>
            </a:r>
            <a:r>
              <a:rPr spc="30" dirty="0"/>
              <a:t> </a:t>
            </a:r>
            <a:r>
              <a:rPr spc="-10" dirty="0"/>
              <a:t>segment.</a:t>
            </a:r>
          </a:p>
          <a:p>
            <a:pPr>
              <a:lnSpc>
                <a:spcPct val="100000"/>
              </a:lnSpc>
              <a:buFont typeface="Arial"/>
              <a:buChar char="•"/>
            </a:pPr>
            <a:endParaRPr spc="-10" dirty="0"/>
          </a:p>
          <a:p>
            <a:pPr>
              <a:lnSpc>
                <a:spcPct val="100000"/>
              </a:lnSpc>
              <a:spcBef>
                <a:spcPts val="55"/>
              </a:spcBef>
              <a:buFont typeface="Arial"/>
              <a:buChar char="•"/>
            </a:pPr>
            <a:endParaRPr sz="3400"/>
          </a:p>
          <a:p>
            <a:pPr marL="241300" marR="208915" indent="-228600">
              <a:lnSpc>
                <a:spcPct val="94300"/>
              </a:lnSpc>
              <a:buFont typeface="Arial"/>
              <a:buChar char="•"/>
              <a:tabLst>
                <a:tab pos="241300" algn="l"/>
              </a:tabLst>
            </a:pPr>
            <a:r>
              <a:rPr u="heavy" spc="-10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Prawn </a:t>
            </a:r>
            <a:r>
              <a:rPr u="heavy" spc="1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b </a:t>
            </a:r>
            <a:r>
              <a:rPr u="heavy" spc="-3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-</a:t>
            </a:r>
            <a:r>
              <a:rPr spc="-340" dirty="0">
                <a:latin typeface="Arial"/>
                <a:cs typeface="Arial"/>
              </a:rPr>
              <a:t> </a:t>
            </a:r>
            <a:r>
              <a:rPr spc="-10" dirty="0"/>
              <a:t>second </a:t>
            </a:r>
            <a:r>
              <a:rPr spc="-25" dirty="0"/>
              <a:t>day </a:t>
            </a:r>
            <a:r>
              <a:rPr spc="-15" dirty="0"/>
              <a:t>after  </a:t>
            </a:r>
            <a:r>
              <a:rPr spc="-5" dirty="0"/>
              <a:t>molting </a:t>
            </a:r>
            <a:r>
              <a:rPr spc="-15" dirty="0"/>
              <a:t>process </a:t>
            </a:r>
            <a:r>
              <a:rPr spc="-20" dirty="0"/>
              <a:t>stage, </a:t>
            </a:r>
            <a:r>
              <a:rPr spc="-10" dirty="0"/>
              <a:t>minority  </a:t>
            </a:r>
            <a:r>
              <a:rPr b="1" spc="-5" dirty="0">
                <a:latin typeface="Carlito"/>
                <a:cs typeface="Carlito"/>
              </a:rPr>
              <a:t>black </a:t>
            </a:r>
            <a:r>
              <a:rPr spc="-10" dirty="0"/>
              <a:t>color </a:t>
            </a:r>
            <a:r>
              <a:rPr spc="-5" dirty="0"/>
              <a:t>of the </a:t>
            </a:r>
            <a:r>
              <a:rPr spc="-10" dirty="0"/>
              <a:t>soft</a:t>
            </a:r>
            <a:r>
              <a:rPr spc="45" dirty="0"/>
              <a:t> </a:t>
            </a:r>
            <a:r>
              <a:rPr spc="-10" dirty="0"/>
              <a:t>shell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241300" marR="5080" indent="-228600">
              <a:lnSpc>
                <a:spcPct val="90600"/>
              </a:lnSpc>
              <a:spcBef>
                <a:spcPts val="409"/>
              </a:spcBef>
              <a:buFont typeface="Arial"/>
              <a:buChar char="•"/>
              <a:tabLst>
                <a:tab pos="241300" algn="l"/>
              </a:tabLst>
            </a:pPr>
            <a:r>
              <a:rPr u="heavy" spc="-10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Prawn </a:t>
            </a:r>
            <a:r>
              <a:rPr u="heavy" spc="-20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c</a:t>
            </a:r>
            <a:r>
              <a:rPr spc="-20" dirty="0"/>
              <a:t>- fourth </a:t>
            </a:r>
            <a:r>
              <a:rPr spc="-25" dirty="0"/>
              <a:t>day </a:t>
            </a:r>
            <a:r>
              <a:rPr spc="-15" dirty="0"/>
              <a:t>after </a:t>
            </a:r>
            <a:r>
              <a:rPr spc="-5" dirty="0"/>
              <a:t>the  molting, shell is </a:t>
            </a:r>
            <a:r>
              <a:rPr b="1" spc="-15" dirty="0">
                <a:latin typeface="Carlito"/>
                <a:cs typeface="Carlito"/>
              </a:rPr>
              <a:t>light green </a:t>
            </a:r>
            <a:r>
              <a:rPr spc="-5" dirty="0"/>
              <a:t>turn  </a:t>
            </a:r>
            <a:r>
              <a:rPr spc="-20" dirty="0"/>
              <a:t>to </a:t>
            </a:r>
            <a:r>
              <a:rPr b="1" spc="-10" dirty="0">
                <a:latin typeface="Carlito"/>
                <a:cs typeface="Carlito"/>
              </a:rPr>
              <a:t>very light </a:t>
            </a:r>
            <a:r>
              <a:rPr b="1" spc="-5" dirty="0">
                <a:latin typeface="Carlito"/>
                <a:cs typeface="Carlito"/>
              </a:rPr>
              <a:t>blue </a:t>
            </a:r>
            <a:r>
              <a:rPr spc="-10" dirty="0"/>
              <a:t>color; </a:t>
            </a:r>
            <a:r>
              <a:rPr b="1" spc="-10" dirty="0">
                <a:latin typeface="Carlito"/>
                <a:cs typeface="Carlito"/>
              </a:rPr>
              <a:t>light  </a:t>
            </a:r>
            <a:r>
              <a:rPr b="1" spc="-15" dirty="0">
                <a:latin typeface="Carlito"/>
                <a:cs typeface="Carlito"/>
              </a:rPr>
              <a:t>yellow </a:t>
            </a:r>
            <a:r>
              <a:rPr spc="-10" dirty="0"/>
              <a:t>color </a:t>
            </a:r>
            <a:r>
              <a:rPr spc="-15" dirty="0"/>
              <a:t>stripes </a:t>
            </a:r>
            <a:r>
              <a:rPr spc="-5" dirty="0"/>
              <a:t>on the </a:t>
            </a:r>
            <a:r>
              <a:rPr spc="-10" dirty="0"/>
              <a:t>body  segment.</a:t>
            </a:r>
          </a:p>
          <a:p>
            <a:pPr>
              <a:lnSpc>
                <a:spcPct val="100000"/>
              </a:lnSpc>
              <a:spcBef>
                <a:spcPts val="55"/>
              </a:spcBef>
              <a:buFont typeface="Arial"/>
              <a:buChar char="•"/>
            </a:pPr>
            <a:endParaRPr sz="3800"/>
          </a:p>
          <a:p>
            <a:pPr marL="241300" marR="90170" indent="-228600">
              <a:lnSpc>
                <a:spcPct val="92500"/>
              </a:lnSpc>
              <a:buFont typeface="Arial"/>
              <a:buChar char="•"/>
              <a:tabLst>
                <a:tab pos="241300" algn="l"/>
              </a:tabLst>
            </a:pPr>
            <a:r>
              <a:rPr u="heavy" spc="-10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Prawn </a:t>
            </a:r>
            <a:r>
              <a:rPr u="heavy" spc="5" dirty="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d</a:t>
            </a:r>
            <a:r>
              <a:rPr u="heavy" spc="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-</a:t>
            </a:r>
            <a:r>
              <a:rPr spc="5" dirty="0">
                <a:latin typeface="Arial"/>
                <a:cs typeface="Arial"/>
              </a:rPr>
              <a:t> </a:t>
            </a:r>
            <a:r>
              <a:rPr spc="-5" dirty="0"/>
              <a:t>in the </a:t>
            </a:r>
            <a:r>
              <a:rPr spc="-15" dirty="0"/>
              <a:t>matured</a:t>
            </a:r>
            <a:r>
              <a:rPr spc="-170" dirty="0"/>
              <a:t> </a:t>
            </a:r>
            <a:r>
              <a:rPr spc="-25" dirty="0"/>
              <a:t>stage  </a:t>
            </a:r>
            <a:r>
              <a:rPr spc="-10" dirty="0"/>
              <a:t>after </a:t>
            </a:r>
            <a:r>
              <a:rPr spc="-5" dirty="0"/>
              <a:t>molting, </a:t>
            </a:r>
            <a:r>
              <a:rPr spc="-10" dirty="0"/>
              <a:t>shell </a:t>
            </a:r>
            <a:r>
              <a:rPr spc="-5" dirty="0"/>
              <a:t>is </a:t>
            </a:r>
            <a:r>
              <a:rPr spc="-15" dirty="0"/>
              <a:t>hard </a:t>
            </a:r>
            <a:r>
              <a:rPr spc="-5" dirty="0"/>
              <a:t>and  </a:t>
            </a:r>
            <a:r>
              <a:rPr b="1" spc="-10" dirty="0">
                <a:latin typeface="Carlito"/>
                <a:cs typeface="Carlito"/>
              </a:rPr>
              <a:t>light </a:t>
            </a:r>
            <a:r>
              <a:rPr b="1" spc="-15" dirty="0">
                <a:latin typeface="Carlito"/>
                <a:cs typeface="Carlito"/>
              </a:rPr>
              <a:t>green yellow </a:t>
            </a:r>
            <a:r>
              <a:rPr spc="-10" dirty="0"/>
              <a:t>color </a:t>
            </a:r>
            <a:r>
              <a:rPr spc="-15" dirty="0"/>
              <a:t>across  </a:t>
            </a:r>
            <a:r>
              <a:rPr spc="-5" dirty="0"/>
              <a:t>the</a:t>
            </a:r>
            <a:r>
              <a:rPr dirty="0"/>
              <a:t> </a:t>
            </a:r>
            <a:r>
              <a:rPr spc="-45" dirty="0"/>
              <a:t>body.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98704" y="161544"/>
              <a:ext cx="11254740" cy="112166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98704" y="710183"/>
              <a:ext cx="7705344" cy="112166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914400" y="1642872"/>
            <a:ext cx="10674096" cy="501853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1355" y="4160520"/>
            <a:ext cx="6131052" cy="167030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38555" y="5184647"/>
            <a:ext cx="5216652" cy="9601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757172" y="202692"/>
              <a:ext cx="8712708" cy="122834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77469" y="980947"/>
            <a:ext cx="8093709" cy="4857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spc="-75" dirty="0">
                <a:solidFill>
                  <a:srgbClr val="FF0066"/>
                </a:solidFill>
                <a:latin typeface="Arial"/>
                <a:cs typeface="Arial"/>
              </a:rPr>
              <a:t>Soil</a:t>
            </a:r>
            <a:r>
              <a:rPr sz="3200" b="1" spc="5" dirty="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 spc="55" dirty="0">
                <a:solidFill>
                  <a:srgbClr val="FF0066"/>
                </a:solidFill>
                <a:latin typeface="Arial"/>
                <a:cs typeface="Arial"/>
              </a:rPr>
              <a:t>Material</a:t>
            </a:r>
            <a:endParaRPr sz="3200">
              <a:latin typeface="Arial"/>
              <a:cs typeface="Arial"/>
            </a:endParaRPr>
          </a:p>
          <a:p>
            <a:pPr marL="96520">
              <a:lnSpc>
                <a:spcPct val="100000"/>
              </a:lnSpc>
              <a:spcBef>
                <a:spcPts val="135"/>
              </a:spcBef>
            </a:pPr>
            <a:r>
              <a:rPr sz="2400" b="1" spc="-30" dirty="0">
                <a:latin typeface="Arial"/>
                <a:cs typeface="Arial"/>
              </a:rPr>
              <a:t>things </a:t>
            </a:r>
            <a:r>
              <a:rPr sz="2400" b="1" spc="20" dirty="0">
                <a:latin typeface="Arial"/>
                <a:cs typeface="Arial"/>
              </a:rPr>
              <a:t>found </a:t>
            </a:r>
            <a:r>
              <a:rPr sz="2400" b="1" spc="-5" dirty="0">
                <a:latin typeface="Arial"/>
                <a:cs typeface="Arial"/>
              </a:rPr>
              <a:t>in </a:t>
            </a:r>
            <a:r>
              <a:rPr sz="2400" b="1" spc="20" dirty="0">
                <a:latin typeface="Arial"/>
                <a:cs typeface="Arial"/>
              </a:rPr>
              <a:t>the</a:t>
            </a:r>
            <a:r>
              <a:rPr sz="2400" b="1" spc="-5" dirty="0">
                <a:latin typeface="Arial"/>
                <a:cs typeface="Arial"/>
              </a:rPr>
              <a:t> </a:t>
            </a:r>
            <a:r>
              <a:rPr sz="2400" b="1" spc="-55" dirty="0">
                <a:latin typeface="Arial"/>
                <a:cs typeface="Arial"/>
              </a:rPr>
              <a:t>area;</a:t>
            </a:r>
            <a:endParaRPr sz="2400">
              <a:latin typeface="Arial"/>
              <a:cs typeface="Arial"/>
            </a:endParaRPr>
          </a:p>
          <a:p>
            <a:pPr marL="96520">
              <a:lnSpc>
                <a:spcPct val="100000"/>
              </a:lnSpc>
              <a:spcBef>
                <a:spcPts val="150"/>
              </a:spcBef>
            </a:pPr>
            <a:r>
              <a:rPr sz="2400" b="1" spc="-95" dirty="0">
                <a:latin typeface="Arial"/>
                <a:cs typeface="Arial"/>
              </a:rPr>
              <a:t>houses, </a:t>
            </a:r>
            <a:r>
              <a:rPr sz="2400" b="1" spc="-40" dirty="0">
                <a:latin typeface="Arial"/>
                <a:cs typeface="Arial"/>
              </a:rPr>
              <a:t>trees, </a:t>
            </a:r>
            <a:r>
              <a:rPr sz="2400" b="1" spc="-20" dirty="0">
                <a:latin typeface="Arial"/>
                <a:cs typeface="Arial"/>
              </a:rPr>
              <a:t>and </a:t>
            </a:r>
            <a:r>
              <a:rPr sz="2400" b="1" spc="10" dirty="0">
                <a:latin typeface="Arial"/>
                <a:cs typeface="Arial"/>
              </a:rPr>
              <a:t>other </a:t>
            </a:r>
            <a:r>
              <a:rPr sz="2400" b="1" spc="-30" dirty="0">
                <a:latin typeface="Arial"/>
                <a:cs typeface="Arial"/>
              </a:rPr>
              <a:t>things </a:t>
            </a:r>
            <a:r>
              <a:rPr sz="2400" b="1" spc="-40" dirty="0">
                <a:latin typeface="Arial"/>
                <a:cs typeface="Arial"/>
              </a:rPr>
              <a:t>which </a:t>
            </a:r>
            <a:r>
              <a:rPr sz="2400" b="1" spc="-20" dirty="0">
                <a:latin typeface="Arial"/>
                <a:cs typeface="Arial"/>
              </a:rPr>
              <a:t>cannot </a:t>
            </a:r>
            <a:r>
              <a:rPr sz="2400" b="1" spc="-10" dirty="0">
                <a:latin typeface="Arial"/>
                <a:cs typeface="Arial"/>
              </a:rPr>
              <a:t>be</a:t>
            </a:r>
            <a:r>
              <a:rPr sz="2400" b="1" spc="19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moved.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850"/>
              </a:spcBef>
            </a:pPr>
            <a:r>
              <a:rPr sz="3200" b="1" spc="-75" dirty="0">
                <a:solidFill>
                  <a:srgbClr val="FF0066"/>
                </a:solidFill>
                <a:latin typeface="Arial"/>
                <a:cs typeface="Arial"/>
              </a:rPr>
              <a:t>Soil</a:t>
            </a:r>
            <a:r>
              <a:rPr sz="3200" b="1" spc="5" dirty="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 spc="10" dirty="0">
                <a:solidFill>
                  <a:srgbClr val="FF0066"/>
                </a:solidFill>
                <a:latin typeface="Arial"/>
                <a:cs typeface="Arial"/>
              </a:rPr>
              <a:t>quality</a:t>
            </a:r>
            <a:endParaRPr sz="3200">
              <a:latin typeface="Arial"/>
              <a:cs typeface="Arial"/>
            </a:endParaRPr>
          </a:p>
          <a:p>
            <a:pPr marL="96520">
              <a:lnSpc>
                <a:spcPct val="100000"/>
              </a:lnSpc>
              <a:spcBef>
                <a:spcPts val="140"/>
              </a:spcBef>
            </a:pPr>
            <a:r>
              <a:rPr sz="2400" b="1" spc="-55" dirty="0">
                <a:latin typeface="Arial"/>
                <a:cs typeface="Arial"/>
              </a:rPr>
              <a:t>kinds </a:t>
            </a:r>
            <a:r>
              <a:rPr sz="2400" b="1" spc="55" dirty="0">
                <a:latin typeface="Arial"/>
                <a:cs typeface="Arial"/>
              </a:rPr>
              <a:t>of </a:t>
            </a:r>
            <a:r>
              <a:rPr sz="2400" b="1" spc="-65" dirty="0">
                <a:latin typeface="Arial"/>
                <a:cs typeface="Arial"/>
              </a:rPr>
              <a:t>soil </a:t>
            </a:r>
            <a:r>
              <a:rPr sz="2400" b="1" spc="-15" dirty="0">
                <a:latin typeface="Arial"/>
                <a:cs typeface="Arial"/>
              </a:rPr>
              <a:t>e.g., </a:t>
            </a:r>
            <a:r>
              <a:rPr sz="2400" b="1" spc="-65" dirty="0">
                <a:latin typeface="Arial"/>
                <a:cs typeface="Arial"/>
              </a:rPr>
              <a:t>sandy, </a:t>
            </a:r>
            <a:r>
              <a:rPr sz="2400" b="1" spc="-55" dirty="0">
                <a:latin typeface="Arial"/>
                <a:cs typeface="Arial"/>
              </a:rPr>
              <a:t>clay, </a:t>
            </a:r>
            <a:r>
              <a:rPr sz="2400" b="1" spc="5" dirty="0">
                <a:latin typeface="Arial"/>
                <a:cs typeface="Arial"/>
              </a:rPr>
              <a:t>loam</a:t>
            </a:r>
            <a:r>
              <a:rPr sz="2400" b="1" spc="114" dirty="0">
                <a:latin typeface="Arial"/>
                <a:cs typeface="Arial"/>
              </a:rPr>
              <a:t> </a:t>
            </a:r>
            <a:r>
              <a:rPr sz="2400" b="1" spc="-55" dirty="0">
                <a:latin typeface="Arial"/>
                <a:cs typeface="Arial"/>
              </a:rPr>
              <a:t>etc.;</a:t>
            </a:r>
            <a:endParaRPr sz="2400">
              <a:latin typeface="Arial"/>
              <a:cs typeface="Arial"/>
            </a:endParaRPr>
          </a:p>
          <a:p>
            <a:pPr marL="96520">
              <a:lnSpc>
                <a:spcPct val="100000"/>
              </a:lnSpc>
              <a:spcBef>
                <a:spcPts val="145"/>
              </a:spcBef>
            </a:pPr>
            <a:r>
              <a:rPr sz="2400" b="1" spc="-15" dirty="0">
                <a:latin typeface="Arial"/>
                <a:cs typeface="Arial"/>
              </a:rPr>
              <a:t>directly </a:t>
            </a:r>
            <a:r>
              <a:rPr sz="2400" b="1" spc="15" dirty="0">
                <a:latin typeface="Arial"/>
                <a:cs typeface="Arial"/>
              </a:rPr>
              <a:t>affect </a:t>
            </a:r>
            <a:r>
              <a:rPr sz="2400" b="1" dirty="0">
                <a:latin typeface="Arial"/>
                <a:cs typeface="Arial"/>
              </a:rPr>
              <a:t>prawn</a:t>
            </a:r>
            <a:r>
              <a:rPr sz="2400" b="1" spc="-35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culture.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0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3200" b="1" spc="-75" dirty="0">
                <a:solidFill>
                  <a:srgbClr val="FF0066"/>
                </a:solidFill>
                <a:latin typeface="Arial"/>
                <a:cs typeface="Arial"/>
              </a:rPr>
              <a:t>Soil</a:t>
            </a:r>
            <a:r>
              <a:rPr sz="3200" b="1" dirty="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 spc="-125" dirty="0">
                <a:solidFill>
                  <a:srgbClr val="FF0066"/>
                </a:solidFill>
                <a:latin typeface="Arial"/>
                <a:cs typeface="Arial"/>
              </a:rPr>
              <a:t>gaseous</a:t>
            </a:r>
            <a:endParaRPr sz="3200">
              <a:latin typeface="Arial"/>
              <a:cs typeface="Arial"/>
            </a:endParaRPr>
          </a:p>
          <a:p>
            <a:pPr marL="96520">
              <a:lnSpc>
                <a:spcPct val="100000"/>
              </a:lnSpc>
              <a:spcBef>
                <a:spcPts val="150"/>
              </a:spcBef>
            </a:pPr>
            <a:r>
              <a:rPr sz="2400" b="1" spc="-80" dirty="0">
                <a:latin typeface="Arial"/>
                <a:cs typeface="Arial"/>
              </a:rPr>
              <a:t>also </a:t>
            </a:r>
            <a:r>
              <a:rPr sz="2400" b="1" spc="-65" dirty="0">
                <a:latin typeface="Arial"/>
                <a:cs typeface="Arial"/>
              </a:rPr>
              <a:t>soil</a:t>
            </a:r>
            <a:r>
              <a:rPr sz="2400" b="1" spc="55" dirty="0">
                <a:latin typeface="Arial"/>
                <a:cs typeface="Arial"/>
              </a:rPr>
              <a:t> </a:t>
            </a:r>
            <a:r>
              <a:rPr sz="2400" b="1" spc="-30" dirty="0">
                <a:latin typeface="Arial"/>
                <a:cs typeface="Arial"/>
              </a:rPr>
              <a:t>heat;</a:t>
            </a:r>
            <a:endParaRPr sz="2400">
              <a:latin typeface="Arial"/>
              <a:cs typeface="Arial"/>
            </a:endParaRPr>
          </a:p>
          <a:p>
            <a:pPr marL="96520" marR="2567305">
              <a:lnSpc>
                <a:spcPct val="104600"/>
              </a:lnSpc>
              <a:spcBef>
                <a:spcPts val="5"/>
              </a:spcBef>
            </a:pPr>
            <a:r>
              <a:rPr sz="2400" b="1" spc="30" dirty="0">
                <a:latin typeface="Arial"/>
                <a:cs typeface="Arial"/>
              </a:rPr>
              <a:t>hot </a:t>
            </a:r>
            <a:r>
              <a:rPr sz="2400" b="1" spc="-105" dirty="0">
                <a:latin typeface="Arial"/>
                <a:cs typeface="Arial"/>
              </a:rPr>
              <a:t>gas </a:t>
            </a:r>
            <a:r>
              <a:rPr sz="2400" b="1" spc="45" dirty="0">
                <a:latin typeface="Arial"/>
                <a:cs typeface="Arial"/>
              </a:rPr>
              <a:t>that </a:t>
            </a:r>
            <a:r>
              <a:rPr sz="2400" b="1" spc="-25" dirty="0">
                <a:latin typeface="Arial"/>
                <a:cs typeface="Arial"/>
              </a:rPr>
              <a:t>emits </a:t>
            </a:r>
            <a:r>
              <a:rPr sz="2400" b="1" spc="50" dirty="0">
                <a:latin typeface="Arial"/>
                <a:cs typeface="Arial"/>
              </a:rPr>
              <a:t>from </a:t>
            </a:r>
            <a:r>
              <a:rPr sz="2400" b="1" spc="10" dirty="0">
                <a:latin typeface="Arial"/>
                <a:cs typeface="Arial"/>
              </a:rPr>
              <a:t>earth</a:t>
            </a:r>
            <a:r>
              <a:rPr sz="2400" b="1" spc="-90" dirty="0">
                <a:latin typeface="Arial"/>
                <a:cs typeface="Arial"/>
              </a:rPr>
              <a:t> </a:t>
            </a:r>
            <a:r>
              <a:rPr sz="2400" b="1" spc="-70" dirty="0">
                <a:latin typeface="Arial"/>
                <a:cs typeface="Arial"/>
              </a:rPr>
              <a:t>surface;  </a:t>
            </a:r>
            <a:r>
              <a:rPr sz="2400" b="1" spc="15" dirty="0">
                <a:latin typeface="Arial"/>
                <a:cs typeface="Arial"/>
              </a:rPr>
              <a:t>affect </a:t>
            </a:r>
            <a:r>
              <a:rPr sz="2400" b="1" spc="20" dirty="0">
                <a:latin typeface="Arial"/>
                <a:cs typeface="Arial"/>
              </a:rPr>
              <a:t>the water </a:t>
            </a:r>
            <a:r>
              <a:rPr sz="2400" b="1" spc="5" dirty="0">
                <a:latin typeface="Arial"/>
                <a:cs typeface="Arial"/>
              </a:rPr>
              <a:t>quality </a:t>
            </a:r>
            <a:r>
              <a:rPr sz="2400" b="1" spc="65" dirty="0">
                <a:latin typeface="Arial"/>
                <a:cs typeface="Arial"/>
              </a:rPr>
              <a:t>to</a:t>
            </a:r>
            <a:r>
              <a:rPr sz="2400" b="1" spc="-100" dirty="0">
                <a:latin typeface="Arial"/>
                <a:cs typeface="Arial"/>
              </a:rPr>
              <a:t> </a:t>
            </a:r>
            <a:r>
              <a:rPr sz="2400" b="1" spc="-60" dirty="0">
                <a:latin typeface="Arial"/>
                <a:cs typeface="Arial"/>
              </a:rPr>
              <a:t>change;</a:t>
            </a:r>
            <a:endParaRPr sz="2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61289" y="5831230"/>
            <a:ext cx="110877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15" dirty="0">
                <a:latin typeface="Arial"/>
                <a:cs typeface="Arial"/>
              </a:rPr>
              <a:t>temperature, </a:t>
            </a:r>
            <a:r>
              <a:rPr sz="2400" b="1" spc="-30" dirty="0">
                <a:latin typeface="Arial"/>
                <a:cs typeface="Arial"/>
              </a:rPr>
              <a:t>color, </a:t>
            </a:r>
            <a:r>
              <a:rPr sz="2400" b="1" spc="25" dirty="0">
                <a:latin typeface="Arial"/>
                <a:cs typeface="Arial"/>
              </a:rPr>
              <a:t>growth </a:t>
            </a:r>
            <a:r>
              <a:rPr sz="2400" b="1" spc="55" dirty="0">
                <a:latin typeface="Arial"/>
                <a:cs typeface="Arial"/>
              </a:rPr>
              <a:t>of </a:t>
            </a:r>
            <a:r>
              <a:rPr sz="2400" b="1" spc="20" dirty="0">
                <a:latin typeface="Arial"/>
                <a:cs typeface="Arial"/>
              </a:rPr>
              <a:t>the </a:t>
            </a:r>
            <a:r>
              <a:rPr sz="2400" b="1" spc="-40" dirty="0">
                <a:latin typeface="Arial"/>
                <a:cs typeface="Arial"/>
              </a:rPr>
              <a:t>microorganisms, </a:t>
            </a:r>
            <a:r>
              <a:rPr sz="2400" b="1" spc="-15" dirty="0">
                <a:latin typeface="Arial"/>
                <a:cs typeface="Arial"/>
              </a:rPr>
              <a:t>and </a:t>
            </a:r>
            <a:r>
              <a:rPr sz="2400" b="1" spc="-20" dirty="0">
                <a:latin typeface="Arial"/>
                <a:cs typeface="Arial"/>
              </a:rPr>
              <a:t>taste and </a:t>
            </a:r>
            <a:r>
              <a:rPr sz="2400" b="1" spc="-45" dirty="0">
                <a:latin typeface="Arial"/>
                <a:cs typeface="Arial"/>
              </a:rPr>
              <a:t>smell </a:t>
            </a:r>
            <a:r>
              <a:rPr sz="2400" b="1" spc="-5" dirty="0">
                <a:latin typeface="Arial"/>
                <a:cs typeface="Arial"/>
              </a:rPr>
              <a:t>in</a:t>
            </a:r>
            <a:r>
              <a:rPr sz="2400" b="1" spc="-65" dirty="0">
                <a:latin typeface="Arial"/>
                <a:cs typeface="Arial"/>
              </a:rPr>
              <a:t> </a:t>
            </a:r>
            <a:r>
              <a:rPr sz="2400" b="1" spc="20" dirty="0">
                <a:latin typeface="Arial"/>
                <a:cs typeface="Arial"/>
              </a:rPr>
              <a:t>the</a:t>
            </a:r>
            <a:endParaRPr sz="24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7469" y="6086957"/>
            <a:ext cx="92075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20" dirty="0">
                <a:latin typeface="Arial"/>
                <a:cs typeface="Arial"/>
              </a:rPr>
              <a:t>wate</a:t>
            </a:r>
            <a:r>
              <a:rPr sz="2400" b="1" spc="15" dirty="0">
                <a:latin typeface="Arial"/>
                <a:cs typeface="Arial"/>
              </a:rPr>
              <a:t>r</a:t>
            </a:r>
            <a:r>
              <a:rPr sz="2400" b="1" spc="-20" dirty="0">
                <a:latin typeface="Arial"/>
                <a:cs typeface="Arial"/>
              </a:rPr>
              <a:t>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988308" y="0"/>
            <a:ext cx="4175760" cy="14401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16939" y="782523"/>
            <a:ext cx="10261600" cy="4615180"/>
          </a:xfrm>
          <a:prstGeom prst="rect">
            <a:avLst/>
          </a:prstGeom>
        </p:spPr>
        <p:txBody>
          <a:bodyPr vert="horz" wrap="square" lIns="0" tIns="115570" rIns="0" bIns="0" rtlCol="0">
            <a:spAutoFit/>
          </a:bodyPr>
          <a:lstStyle/>
          <a:p>
            <a:pPr marL="241300" marR="5080" indent="-229235">
              <a:lnSpc>
                <a:spcPct val="80800"/>
              </a:lnSpc>
              <a:spcBef>
                <a:spcPts val="910"/>
              </a:spcBef>
              <a:buSzPct val="97142"/>
              <a:buFont typeface="Wingdings"/>
              <a:buChar char=""/>
              <a:tabLst>
                <a:tab pos="367665" algn="l"/>
              </a:tabLst>
            </a:pPr>
            <a:r>
              <a:rPr sz="3500" b="1" spc="-165" dirty="0">
                <a:latin typeface="Trebuchet MS"/>
                <a:cs typeface="Trebuchet MS"/>
              </a:rPr>
              <a:t>Clay </a:t>
            </a:r>
            <a:r>
              <a:rPr sz="3500" b="1" spc="-100" dirty="0">
                <a:latin typeface="Trebuchet MS"/>
                <a:cs typeface="Trebuchet MS"/>
              </a:rPr>
              <a:t>loam </a:t>
            </a:r>
            <a:r>
              <a:rPr sz="2800" spc="-165" dirty="0">
                <a:latin typeface="Arimo"/>
                <a:cs typeface="Arimo"/>
              </a:rPr>
              <a:t>–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very sticky; </a:t>
            </a:r>
            <a:r>
              <a:rPr sz="2800" spc="-30" dirty="0">
                <a:solidFill>
                  <a:srgbClr val="0000FF"/>
                </a:solidFill>
                <a:latin typeface="Carlito"/>
                <a:cs typeface="Carlito"/>
              </a:rPr>
              <a:t>dike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is not easily </a:t>
            </a:r>
            <a:r>
              <a:rPr sz="2800" spc="-20" dirty="0">
                <a:solidFill>
                  <a:srgbClr val="0000FF"/>
                </a:solidFill>
                <a:latin typeface="Carlito"/>
                <a:cs typeface="Carlito"/>
              </a:rPr>
              <a:t>destroyed, </a:t>
            </a:r>
            <a:r>
              <a:rPr sz="2800" spc="-45" dirty="0">
                <a:solidFill>
                  <a:srgbClr val="0000FF"/>
                </a:solidFill>
                <a:latin typeface="Carlito"/>
                <a:cs typeface="Carlito"/>
              </a:rPr>
              <a:t>however, 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pond </a:t>
            </a:r>
            <a:r>
              <a:rPr sz="2800" spc="-20" dirty="0">
                <a:solidFill>
                  <a:srgbClr val="0000FF"/>
                </a:solidFill>
                <a:latin typeface="Carlito"/>
                <a:cs typeface="Carlito"/>
              </a:rPr>
              <a:t>bottom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cannot absorb </a:t>
            </a:r>
            <a:r>
              <a:rPr sz="2800" spc="-15" dirty="0">
                <a:solidFill>
                  <a:srgbClr val="0000FF"/>
                </a:solidFill>
                <a:latin typeface="Carlito"/>
                <a:cs typeface="Carlito"/>
              </a:rPr>
              <a:t>contaminated </a:t>
            </a:r>
            <a:r>
              <a:rPr sz="2800" spc="-20" dirty="0">
                <a:solidFill>
                  <a:srgbClr val="0000FF"/>
                </a:solidFill>
                <a:latin typeface="Carlito"/>
                <a:cs typeface="Carlito"/>
              </a:rPr>
              <a:t>water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that becomes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acidic 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causing </a:t>
            </a:r>
            <a:r>
              <a:rPr sz="2800" spc="-25" dirty="0">
                <a:solidFill>
                  <a:srgbClr val="0000FF"/>
                </a:solidFill>
                <a:latin typeface="Carlito"/>
                <a:cs typeface="Carlito"/>
              </a:rPr>
              <a:t>prawn</a:t>
            </a:r>
            <a:r>
              <a:rPr sz="2800" spc="50" dirty="0">
                <a:solidFill>
                  <a:srgbClr val="0000FF"/>
                </a:solidFill>
                <a:latin typeface="Carlito"/>
                <a:cs typeface="Carlito"/>
              </a:rPr>
              <a:t>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sickness.</a:t>
            </a:r>
            <a:endParaRPr sz="2800">
              <a:latin typeface="Carlito"/>
              <a:cs typeface="Carlito"/>
            </a:endParaRPr>
          </a:p>
          <a:p>
            <a:pPr marL="366395" indent="-354330">
              <a:lnSpc>
                <a:spcPct val="100000"/>
              </a:lnSpc>
              <a:spcBef>
                <a:spcPts val="130"/>
              </a:spcBef>
              <a:buSzPct val="97142"/>
              <a:buFont typeface="Wingdings"/>
              <a:buChar char=""/>
              <a:tabLst>
                <a:tab pos="367030" algn="l"/>
              </a:tabLst>
            </a:pPr>
            <a:r>
              <a:rPr sz="3500" b="1" spc="-30" dirty="0">
                <a:latin typeface="Trebuchet MS"/>
                <a:cs typeface="Trebuchet MS"/>
              </a:rPr>
              <a:t>Mangrove </a:t>
            </a:r>
            <a:r>
              <a:rPr sz="3500" b="1" spc="-145" dirty="0">
                <a:latin typeface="Trebuchet MS"/>
                <a:cs typeface="Trebuchet MS"/>
              </a:rPr>
              <a:t>type </a:t>
            </a:r>
            <a:r>
              <a:rPr sz="2800" spc="-165" dirty="0">
                <a:latin typeface="Arimo"/>
                <a:cs typeface="Arimo"/>
              </a:rPr>
              <a:t>– </a:t>
            </a:r>
            <a:r>
              <a:rPr sz="2800" spc="-30" dirty="0">
                <a:solidFill>
                  <a:srgbClr val="0000FF"/>
                </a:solidFill>
                <a:latin typeface="Carlito"/>
                <a:cs typeface="Carlito"/>
              </a:rPr>
              <a:t>worst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kind of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soil, has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no </a:t>
            </a:r>
            <a:r>
              <a:rPr sz="2800" spc="-15" dirty="0">
                <a:solidFill>
                  <a:srgbClr val="0000FF"/>
                </a:solidFill>
                <a:latin typeface="Carlito"/>
                <a:cs typeface="Carlito"/>
              </a:rPr>
              <a:t>advantages at</a:t>
            </a:r>
            <a:r>
              <a:rPr sz="2800" spc="-275" dirty="0">
                <a:solidFill>
                  <a:srgbClr val="0000FF"/>
                </a:solidFill>
                <a:latin typeface="Carlito"/>
                <a:cs typeface="Carlito"/>
              </a:rPr>
              <a:t>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all.</a:t>
            </a:r>
            <a:endParaRPr sz="2800">
              <a:latin typeface="Carlito"/>
              <a:cs typeface="Carlito"/>
            </a:endParaRPr>
          </a:p>
          <a:p>
            <a:pPr marL="241300" marR="65405" indent="-229235">
              <a:lnSpc>
                <a:spcPct val="80800"/>
              </a:lnSpc>
              <a:spcBef>
                <a:spcPts val="3665"/>
              </a:spcBef>
              <a:buSzPct val="97142"/>
              <a:buFont typeface="Wingdings"/>
              <a:buChar char=""/>
              <a:tabLst>
                <a:tab pos="367030" algn="l"/>
              </a:tabLst>
            </a:pPr>
            <a:r>
              <a:rPr sz="3500" b="1" spc="-100" dirty="0">
                <a:latin typeface="Trebuchet MS"/>
                <a:cs typeface="Trebuchet MS"/>
              </a:rPr>
              <a:t>Sandy</a:t>
            </a:r>
            <a:r>
              <a:rPr sz="3500" b="1" spc="-835" dirty="0">
                <a:latin typeface="Trebuchet MS"/>
                <a:cs typeface="Trebuchet MS"/>
              </a:rPr>
              <a:t> </a:t>
            </a:r>
            <a:r>
              <a:rPr sz="3500" b="1" spc="-170" dirty="0">
                <a:latin typeface="Trebuchet MS"/>
                <a:cs typeface="Trebuchet MS"/>
              </a:rPr>
              <a:t>clay </a:t>
            </a:r>
            <a:r>
              <a:rPr sz="3500" b="1" spc="-135" dirty="0">
                <a:latin typeface="Trebuchet MS"/>
                <a:cs typeface="Trebuchet MS"/>
              </a:rPr>
              <a:t>and </a:t>
            </a:r>
            <a:r>
              <a:rPr sz="3500" b="1" spc="-120" dirty="0">
                <a:latin typeface="Trebuchet MS"/>
                <a:cs typeface="Trebuchet MS"/>
              </a:rPr>
              <a:t>sandy </a:t>
            </a:r>
            <a:r>
              <a:rPr sz="3500" b="1" spc="-110" dirty="0">
                <a:latin typeface="Trebuchet MS"/>
                <a:cs typeface="Trebuchet MS"/>
              </a:rPr>
              <a:t>loan </a:t>
            </a:r>
            <a:r>
              <a:rPr sz="2800" spc="-165" dirty="0">
                <a:latin typeface="Arimo"/>
                <a:cs typeface="Arimo"/>
              </a:rPr>
              <a:t>– </a:t>
            </a:r>
            <a:r>
              <a:rPr sz="2800" spc="-15" dirty="0">
                <a:solidFill>
                  <a:srgbClr val="0000FF"/>
                </a:solidFill>
                <a:latin typeface="Carlito"/>
                <a:cs typeface="Carlito"/>
              </a:rPr>
              <a:t>most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suitable </a:t>
            </a:r>
            <a:r>
              <a:rPr sz="2800" spc="-25" dirty="0">
                <a:solidFill>
                  <a:srgbClr val="0000FF"/>
                </a:solidFill>
                <a:latin typeface="Carlito"/>
                <a:cs typeface="Carlito"/>
              </a:rPr>
              <a:t>for prawn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culture 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as it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has </a:t>
            </a:r>
            <a:r>
              <a:rPr sz="2800" spc="-25" dirty="0">
                <a:solidFill>
                  <a:srgbClr val="0000FF"/>
                </a:solidFill>
                <a:latin typeface="Carlito"/>
                <a:cs typeface="Carlito"/>
              </a:rPr>
              <a:t>faster </a:t>
            </a:r>
            <a:r>
              <a:rPr sz="2800" spc="-15" dirty="0">
                <a:solidFill>
                  <a:srgbClr val="0000FF"/>
                </a:solidFill>
                <a:latin typeface="Carlito"/>
                <a:cs typeface="Carlito"/>
              </a:rPr>
              <a:t>growth, most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ideal pH and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decreases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the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onset of  </a:t>
            </a:r>
            <a:r>
              <a:rPr sz="2800" spc="-25" dirty="0">
                <a:solidFill>
                  <a:srgbClr val="0000FF"/>
                </a:solidFill>
                <a:latin typeface="Carlito"/>
                <a:cs typeface="Carlito"/>
              </a:rPr>
              <a:t>prawn</a:t>
            </a:r>
            <a:r>
              <a:rPr sz="2800" spc="20" dirty="0">
                <a:solidFill>
                  <a:srgbClr val="0000FF"/>
                </a:solidFill>
                <a:latin typeface="Carlito"/>
                <a:cs typeface="Carlito"/>
              </a:rPr>
              <a:t>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diseases.</a:t>
            </a:r>
            <a:endParaRPr sz="28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"/>
            </a:pPr>
            <a:endParaRPr sz="2900">
              <a:latin typeface="Carlito"/>
              <a:cs typeface="Carlito"/>
            </a:endParaRPr>
          </a:p>
          <a:p>
            <a:pPr marL="241300" marR="260350" indent="-229235">
              <a:lnSpc>
                <a:spcPct val="81600"/>
              </a:lnSpc>
              <a:buSzPct val="97142"/>
              <a:buFont typeface="Wingdings"/>
              <a:buChar char=""/>
              <a:tabLst>
                <a:tab pos="367030" algn="l"/>
              </a:tabLst>
            </a:pPr>
            <a:r>
              <a:rPr sz="3500" b="1" spc="-120" dirty="0">
                <a:latin typeface="Trebuchet MS"/>
                <a:cs typeface="Trebuchet MS"/>
              </a:rPr>
              <a:t>Rocky </a:t>
            </a:r>
            <a:r>
              <a:rPr sz="3500" b="1" spc="-145" dirty="0">
                <a:latin typeface="Trebuchet MS"/>
                <a:cs typeface="Trebuchet MS"/>
              </a:rPr>
              <a:t>type </a:t>
            </a:r>
            <a:r>
              <a:rPr sz="2800" spc="-165" dirty="0">
                <a:latin typeface="Arimo"/>
                <a:cs typeface="Arimo"/>
              </a:rPr>
              <a:t>–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has high pH, very </a:t>
            </a:r>
            <a:r>
              <a:rPr sz="2800" spc="-15" dirty="0">
                <a:solidFill>
                  <a:srgbClr val="0000FF"/>
                </a:solidFill>
                <a:latin typeface="Carlito"/>
                <a:cs typeface="Carlito"/>
              </a:rPr>
              <a:t>difficult </a:t>
            </a:r>
            <a:r>
              <a:rPr sz="2800" spc="-20" dirty="0">
                <a:solidFill>
                  <a:srgbClr val="0000FF"/>
                </a:solidFill>
                <a:latin typeface="Carlito"/>
                <a:cs typeface="Carlito"/>
              </a:rPr>
              <a:t>to control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pond </a:t>
            </a:r>
            <a:r>
              <a:rPr sz="2800" spc="-20" dirty="0">
                <a:solidFill>
                  <a:srgbClr val="0000FF"/>
                </a:solidFill>
                <a:latin typeface="Carlito"/>
                <a:cs typeface="Carlito"/>
              </a:rPr>
              <a:t>bottom 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as it easily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causes </a:t>
            </a:r>
            <a:r>
              <a:rPr sz="2800" spc="-15" dirty="0">
                <a:solidFill>
                  <a:srgbClr val="0000FF"/>
                </a:solidFill>
                <a:latin typeface="Carlito"/>
                <a:cs typeface="Carlito"/>
              </a:rPr>
              <a:t>algae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and </a:t>
            </a:r>
            <a:r>
              <a:rPr sz="2800" spc="-15" dirty="0">
                <a:solidFill>
                  <a:srgbClr val="0000FF"/>
                </a:solidFill>
                <a:latin typeface="Carlito"/>
                <a:cs typeface="Carlito"/>
              </a:rPr>
              <a:t>microorganism growth </a:t>
            </a:r>
            <a:r>
              <a:rPr sz="2800" spc="-5" dirty="0">
                <a:solidFill>
                  <a:srgbClr val="0000FF"/>
                </a:solidFill>
                <a:latin typeface="Carlito"/>
                <a:cs typeface="Carlito"/>
              </a:rPr>
              <a:t>in </a:t>
            </a:r>
            <a:r>
              <a:rPr sz="2800" spc="-10" dirty="0">
                <a:solidFill>
                  <a:srgbClr val="0000FF"/>
                </a:solidFill>
                <a:latin typeface="Carlito"/>
                <a:cs typeface="Carlito"/>
              </a:rPr>
              <a:t>pond</a:t>
            </a:r>
            <a:r>
              <a:rPr sz="2800" spc="204" dirty="0">
                <a:solidFill>
                  <a:srgbClr val="0000FF"/>
                </a:solidFill>
                <a:latin typeface="Carlito"/>
                <a:cs typeface="Carlito"/>
              </a:rPr>
              <a:t> </a:t>
            </a:r>
            <a:r>
              <a:rPr sz="2800" spc="-20" dirty="0">
                <a:solidFill>
                  <a:srgbClr val="0000FF"/>
                </a:solidFill>
                <a:latin typeface="Carlito"/>
                <a:cs typeface="Carlito"/>
              </a:rPr>
              <a:t>bottom.</a:t>
            </a:r>
            <a:endParaRPr sz="28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269235" y="108204"/>
            <a:ext cx="7874508" cy="13411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07898" y="1139533"/>
            <a:ext cx="11008995" cy="5008880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292100" indent="-280035">
              <a:lnSpc>
                <a:spcPct val="100000"/>
              </a:lnSpc>
              <a:spcBef>
                <a:spcPts val="765"/>
              </a:spcBef>
              <a:buSzPct val="96428"/>
              <a:buFont typeface="Wingdings"/>
              <a:buChar char=""/>
              <a:tabLst>
                <a:tab pos="292735" algn="l"/>
              </a:tabLst>
            </a:pPr>
            <a:r>
              <a:rPr sz="2800" b="1" spc="-130" dirty="0">
                <a:latin typeface="Times New Roman"/>
                <a:cs typeface="Times New Roman"/>
              </a:rPr>
              <a:t>Cost</a:t>
            </a:r>
            <a:endParaRPr sz="2800">
              <a:latin typeface="Times New Roman"/>
              <a:cs typeface="Times New Roman"/>
            </a:endParaRPr>
          </a:p>
          <a:p>
            <a:pPr marL="12700" marR="1050290">
              <a:lnSpc>
                <a:spcPts val="3020"/>
              </a:lnSpc>
              <a:spcBef>
                <a:spcPts val="1045"/>
              </a:spcBef>
            </a:pPr>
            <a:r>
              <a:rPr sz="2800" spc="55" dirty="0">
                <a:latin typeface="Times New Roman"/>
                <a:cs typeface="Times New Roman"/>
              </a:rPr>
              <a:t>cheap </a:t>
            </a:r>
            <a:r>
              <a:rPr sz="2800" spc="60" dirty="0">
                <a:latin typeface="Times New Roman"/>
                <a:cs typeface="Times New Roman"/>
              </a:rPr>
              <a:t>in </a:t>
            </a:r>
            <a:r>
              <a:rPr sz="2800" spc="35" dirty="0">
                <a:latin typeface="Times New Roman"/>
                <a:cs typeface="Times New Roman"/>
              </a:rPr>
              <a:t>terms </a:t>
            </a:r>
            <a:r>
              <a:rPr sz="2800" spc="-45" dirty="0">
                <a:latin typeface="Times New Roman"/>
                <a:cs typeface="Times New Roman"/>
              </a:rPr>
              <a:t>of </a:t>
            </a:r>
            <a:r>
              <a:rPr sz="2800" spc="20" dirty="0">
                <a:latin typeface="Times New Roman"/>
                <a:cs typeface="Times New Roman"/>
              </a:rPr>
              <a:t>land, </a:t>
            </a:r>
            <a:r>
              <a:rPr sz="2800" spc="30" dirty="0">
                <a:latin typeface="Times New Roman"/>
                <a:cs typeface="Times New Roman"/>
              </a:rPr>
              <a:t>equipment, </a:t>
            </a:r>
            <a:r>
              <a:rPr sz="2800" spc="10" dirty="0">
                <a:latin typeface="Times New Roman"/>
                <a:cs typeface="Times New Roman"/>
              </a:rPr>
              <a:t>labor, </a:t>
            </a:r>
            <a:r>
              <a:rPr sz="2800" spc="35" dirty="0">
                <a:latin typeface="Times New Roman"/>
                <a:cs typeface="Times New Roman"/>
              </a:rPr>
              <a:t>management,</a:t>
            </a:r>
            <a:r>
              <a:rPr sz="2800" spc="-125" dirty="0">
                <a:latin typeface="Times New Roman"/>
                <a:cs typeface="Times New Roman"/>
              </a:rPr>
              <a:t> </a:t>
            </a:r>
            <a:r>
              <a:rPr sz="2800" spc="40" dirty="0">
                <a:latin typeface="Times New Roman"/>
                <a:cs typeface="Times New Roman"/>
              </a:rPr>
              <a:t>construction  </a:t>
            </a:r>
            <a:r>
              <a:rPr sz="2800" spc="10" dirty="0">
                <a:latin typeface="Times New Roman"/>
                <a:cs typeface="Times New Roman"/>
              </a:rPr>
              <a:t>materials.</a:t>
            </a:r>
            <a:endParaRPr sz="2800">
              <a:latin typeface="Times New Roman"/>
              <a:cs typeface="Times New Roman"/>
            </a:endParaRPr>
          </a:p>
          <a:p>
            <a:pPr marL="12700" marR="8507730">
              <a:lnSpc>
                <a:spcPts val="4029"/>
              </a:lnSpc>
              <a:spcBef>
                <a:spcPts val="195"/>
              </a:spcBef>
              <a:buSzPct val="96428"/>
              <a:buFont typeface="Wingdings"/>
              <a:buChar char=""/>
              <a:tabLst>
                <a:tab pos="292735" algn="l"/>
              </a:tabLst>
            </a:pPr>
            <a:r>
              <a:rPr sz="2800" b="1" spc="-245" dirty="0">
                <a:latin typeface="Times New Roman"/>
                <a:cs typeface="Times New Roman"/>
              </a:rPr>
              <a:t>Fry </a:t>
            </a:r>
            <a:r>
              <a:rPr sz="2800" b="1" spc="-85" dirty="0">
                <a:latin typeface="Times New Roman"/>
                <a:cs typeface="Times New Roman"/>
              </a:rPr>
              <a:t>Availability  </a:t>
            </a:r>
            <a:r>
              <a:rPr sz="2800" spc="45" dirty="0">
                <a:latin typeface="Times New Roman"/>
                <a:cs typeface="Times New Roman"/>
              </a:rPr>
              <a:t>nearby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40" dirty="0">
                <a:latin typeface="Times New Roman"/>
                <a:cs typeface="Times New Roman"/>
              </a:rPr>
              <a:t>areas</a:t>
            </a:r>
            <a:endParaRPr sz="2800">
              <a:latin typeface="Times New Roman"/>
              <a:cs typeface="Times New Roman"/>
            </a:endParaRPr>
          </a:p>
          <a:p>
            <a:pPr marL="292100" indent="-280035">
              <a:lnSpc>
                <a:spcPct val="100000"/>
              </a:lnSpc>
              <a:spcBef>
                <a:spcPts val="420"/>
              </a:spcBef>
              <a:buSzPct val="96428"/>
              <a:buFont typeface="Wingdings"/>
              <a:buChar char=""/>
              <a:tabLst>
                <a:tab pos="292735" algn="l"/>
              </a:tabLst>
            </a:pPr>
            <a:r>
              <a:rPr sz="2800" b="1" spc="-90" dirty="0">
                <a:latin typeface="Times New Roman"/>
                <a:cs typeface="Times New Roman"/>
              </a:rPr>
              <a:t>Environmental</a:t>
            </a:r>
            <a:r>
              <a:rPr sz="2800" b="1" spc="-45" dirty="0">
                <a:latin typeface="Times New Roman"/>
                <a:cs typeface="Times New Roman"/>
              </a:rPr>
              <a:t> </a:t>
            </a:r>
            <a:r>
              <a:rPr sz="2800" b="1" spc="-135" dirty="0">
                <a:latin typeface="Times New Roman"/>
                <a:cs typeface="Times New Roman"/>
              </a:rPr>
              <a:t>Factors</a:t>
            </a:r>
            <a:endParaRPr sz="2800">
              <a:latin typeface="Times New Roman"/>
              <a:cs typeface="Times New Roman"/>
            </a:endParaRPr>
          </a:p>
          <a:p>
            <a:pPr marL="12700" marR="5080">
              <a:lnSpc>
                <a:spcPts val="4040"/>
              </a:lnSpc>
              <a:spcBef>
                <a:spcPts val="225"/>
              </a:spcBef>
            </a:pPr>
            <a:r>
              <a:rPr sz="2800" spc="35" dirty="0">
                <a:latin typeface="Times New Roman"/>
                <a:cs typeface="Times New Roman"/>
              </a:rPr>
              <a:t>Water; </a:t>
            </a:r>
            <a:r>
              <a:rPr sz="2800" dirty="0">
                <a:latin typeface="Times New Roman"/>
                <a:cs typeface="Times New Roman"/>
              </a:rPr>
              <a:t>salinity </a:t>
            </a:r>
            <a:r>
              <a:rPr sz="2800" spc="80" dirty="0">
                <a:latin typeface="Times New Roman"/>
                <a:cs typeface="Times New Roman"/>
              </a:rPr>
              <a:t>(25-30ppt), </a:t>
            </a:r>
            <a:r>
              <a:rPr sz="2800" spc="65" dirty="0">
                <a:latin typeface="Times New Roman"/>
                <a:cs typeface="Times New Roman"/>
              </a:rPr>
              <a:t>temperature </a:t>
            </a:r>
            <a:r>
              <a:rPr sz="2800" spc="45" dirty="0">
                <a:latin typeface="Times New Roman"/>
                <a:cs typeface="Times New Roman"/>
              </a:rPr>
              <a:t>(25-30°C), </a:t>
            </a:r>
            <a:r>
              <a:rPr sz="2800" spc="-10" dirty="0">
                <a:latin typeface="Times New Roman"/>
                <a:cs typeface="Times New Roman"/>
              </a:rPr>
              <a:t>pH </a:t>
            </a:r>
            <a:r>
              <a:rPr sz="2800" spc="70" dirty="0">
                <a:latin typeface="Times New Roman"/>
                <a:cs typeface="Times New Roman"/>
              </a:rPr>
              <a:t>(7-9), </a:t>
            </a:r>
            <a:r>
              <a:rPr sz="2800" spc="-80" dirty="0">
                <a:latin typeface="Times New Roman"/>
                <a:cs typeface="Times New Roman"/>
              </a:rPr>
              <a:t>D.O.</a:t>
            </a:r>
            <a:r>
              <a:rPr sz="2800" spc="-350" dirty="0">
                <a:latin typeface="Times New Roman"/>
                <a:cs typeface="Times New Roman"/>
              </a:rPr>
              <a:t> </a:t>
            </a:r>
            <a:r>
              <a:rPr sz="2800" spc="25" dirty="0">
                <a:latin typeface="Times New Roman"/>
                <a:cs typeface="Times New Roman"/>
              </a:rPr>
              <a:t>(5ppm);  </a:t>
            </a:r>
            <a:r>
              <a:rPr sz="2800" spc="-95" dirty="0">
                <a:latin typeface="Times New Roman"/>
                <a:cs typeface="Times New Roman"/>
              </a:rPr>
              <a:t>Soil </a:t>
            </a:r>
            <a:r>
              <a:rPr sz="2800" spc="-10" dirty="0">
                <a:latin typeface="Times New Roman"/>
                <a:cs typeface="Times New Roman"/>
              </a:rPr>
              <a:t>pH </a:t>
            </a:r>
            <a:r>
              <a:rPr sz="2800" spc="25" dirty="0">
                <a:latin typeface="Times New Roman"/>
                <a:cs typeface="Times New Roman"/>
              </a:rPr>
              <a:t>(6.5 </a:t>
            </a:r>
            <a:r>
              <a:rPr sz="2800" spc="85" dirty="0">
                <a:latin typeface="Times New Roman"/>
                <a:cs typeface="Times New Roman"/>
              </a:rPr>
              <a:t>and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spc="-30" dirty="0">
                <a:latin typeface="Times New Roman"/>
                <a:cs typeface="Times New Roman"/>
              </a:rPr>
              <a:t>above).</a:t>
            </a:r>
            <a:endParaRPr sz="2800">
              <a:latin typeface="Times New Roman"/>
              <a:cs typeface="Times New Roman"/>
            </a:endParaRPr>
          </a:p>
          <a:p>
            <a:pPr marL="292100" indent="-280035">
              <a:lnSpc>
                <a:spcPct val="100000"/>
              </a:lnSpc>
              <a:spcBef>
                <a:spcPts val="409"/>
              </a:spcBef>
              <a:buSzPct val="96428"/>
              <a:buFont typeface="Wingdings"/>
              <a:buChar char=""/>
              <a:tabLst>
                <a:tab pos="292735" algn="l"/>
              </a:tabLst>
            </a:pPr>
            <a:r>
              <a:rPr sz="2800" b="1" spc="-70" dirty="0">
                <a:latin typeface="Times New Roman"/>
                <a:cs typeface="Times New Roman"/>
              </a:rPr>
              <a:t>Geographical</a:t>
            </a:r>
            <a:r>
              <a:rPr sz="2800" b="1" spc="-25" dirty="0">
                <a:latin typeface="Times New Roman"/>
                <a:cs typeface="Times New Roman"/>
              </a:rPr>
              <a:t> </a:t>
            </a:r>
            <a:r>
              <a:rPr sz="2800" b="1" spc="-105" dirty="0">
                <a:latin typeface="Times New Roman"/>
                <a:cs typeface="Times New Roman"/>
              </a:rPr>
              <a:t>Location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2800" spc="15" dirty="0">
                <a:latin typeface="Times New Roman"/>
                <a:cs typeface="Times New Roman"/>
              </a:rPr>
              <a:t>free </a:t>
            </a:r>
            <a:r>
              <a:rPr sz="2800" spc="35" dirty="0">
                <a:latin typeface="Times New Roman"/>
                <a:cs typeface="Times New Roman"/>
              </a:rPr>
              <a:t>from </a:t>
            </a:r>
            <a:r>
              <a:rPr sz="2800" spc="-20" dirty="0">
                <a:latin typeface="Times New Roman"/>
                <a:cs typeface="Times New Roman"/>
              </a:rPr>
              <a:t>flood </a:t>
            </a:r>
            <a:r>
              <a:rPr sz="2800" spc="85" dirty="0">
                <a:latin typeface="Times New Roman"/>
                <a:cs typeface="Times New Roman"/>
              </a:rPr>
              <a:t>and </a:t>
            </a:r>
            <a:r>
              <a:rPr sz="2800" spc="35" dirty="0">
                <a:latin typeface="Times New Roman"/>
                <a:cs typeface="Times New Roman"/>
              </a:rPr>
              <a:t>typhoon </a:t>
            </a:r>
            <a:r>
              <a:rPr sz="2800" spc="25" dirty="0">
                <a:latin typeface="Times New Roman"/>
                <a:cs typeface="Times New Roman"/>
              </a:rPr>
              <a:t>for </a:t>
            </a:r>
            <a:r>
              <a:rPr sz="2800" spc="45" dirty="0">
                <a:latin typeface="Times New Roman"/>
                <a:cs typeface="Times New Roman"/>
              </a:rPr>
              <a:t>continuous </a:t>
            </a:r>
            <a:r>
              <a:rPr sz="2800" spc="40" dirty="0">
                <a:latin typeface="Times New Roman"/>
                <a:cs typeface="Times New Roman"/>
              </a:rPr>
              <a:t>operation </a:t>
            </a:r>
            <a:r>
              <a:rPr sz="2800" spc="25" dirty="0">
                <a:latin typeface="Times New Roman"/>
                <a:cs typeface="Times New Roman"/>
              </a:rPr>
              <a:t>whole </a:t>
            </a:r>
            <a:r>
              <a:rPr sz="2800" spc="30" dirty="0">
                <a:latin typeface="Times New Roman"/>
                <a:cs typeface="Times New Roman"/>
              </a:rPr>
              <a:t>year</a:t>
            </a:r>
            <a:r>
              <a:rPr sz="2800" spc="-220" dirty="0">
                <a:latin typeface="Times New Roman"/>
                <a:cs typeface="Times New Roman"/>
              </a:rPr>
              <a:t> </a:t>
            </a:r>
            <a:r>
              <a:rPr sz="2800" spc="55" dirty="0">
                <a:latin typeface="Times New Roman"/>
                <a:cs typeface="Times New Roman"/>
              </a:rPr>
              <a:t>round.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6316" y="221056"/>
            <a:ext cx="10860405" cy="54121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32740" indent="-320675">
              <a:lnSpc>
                <a:spcPts val="3650"/>
              </a:lnSpc>
              <a:spcBef>
                <a:spcPts val="105"/>
              </a:spcBef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1" spc="-105" dirty="0">
                <a:latin typeface="Times New Roman"/>
                <a:cs typeface="Times New Roman"/>
              </a:rPr>
              <a:t>Transportation</a:t>
            </a:r>
            <a:endParaRPr sz="3200">
              <a:latin typeface="Times New Roman"/>
              <a:cs typeface="Times New Roman"/>
            </a:endParaRPr>
          </a:p>
          <a:p>
            <a:pPr marL="341630">
              <a:lnSpc>
                <a:spcPts val="3650"/>
              </a:lnSpc>
            </a:pPr>
            <a:r>
              <a:rPr sz="3200" spc="40" dirty="0">
                <a:latin typeface="Times New Roman"/>
                <a:cs typeface="Times New Roman"/>
              </a:rPr>
              <a:t>convenient </a:t>
            </a:r>
            <a:r>
              <a:rPr sz="3200" spc="105" dirty="0">
                <a:latin typeface="Times New Roman"/>
                <a:cs typeface="Times New Roman"/>
              </a:rPr>
              <a:t>and </a:t>
            </a:r>
            <a:r>
              <a:rPr sz="3200" spc="-10" dirty="0">
                <a:latin typeface="Times New Roman"/>
                <a:cs typeface="Times New Roman"/>
              </a:rPr>
              <a:t>accessible </a:t>
            </a:r>
            <a:r>
              <a:rPr sz="3200" spc="5" dirty="0">
                <a:latin typeface="Times New Roman"/>
                <a:cs typeface="Times New Roman"/>
              </a:rPr>
              <a:t>to </a:t>
            </a:r>
            <a:r>
              <a:rPr sz="3200" spc="70" dirty="0">
                <a:latin typeface="Times New Roman"/>
                <a:cs typeface="Times New Roman"/>
              </a:rPr>
              <a:t>pond</a:t>
            </a:r>
            <a:r>
              <a:rPr sz="3200" spc="-315" dirty="0">
                <a:latin typeface="Times New Roman"/>
                <a:cs typeface="Times New Roman"/>
              </a:rPr>
              <a:t> </a:t>
            </a:r>
            <a:r>
              <a:rPr sz="3200" spc="-50" dirty="0">
                <a:latin typeface="Times New Roman"/>
                <a:cs typeface="Times New Roman"/>
              </a:rPr>
              <a:t>site.</a:t>
            </a:r>
            <a:endParaRPr sz="3200">
              <a:latin typeface="Times New Roman"/>
              <a:cs typeface="Times New Roman"/>
            </a:endParaRPr>
          </a:p>
          <a:p>
            <a:pPr marL="332740" indent="-320675">
              <a:lnSpc>
                <a:spcPts val="3650"/>
              </a:lnSpc>
              <a:spcBef>
                <a:spcPts val="610"/>
              </a:spcBef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1" spc="-100" dirty="0">
                <a:latin typeface="Times New Roman"/>
                <a:cs typeface="Times New Roman"/>
              </a:rPr>
              <a:t>Electrical</a:t>
            </a:r>
            <a:r>
              <a:rPr sz="3200" b="1" spc="-35" dirty="0">
                <a:latin typeface="Times New Roman"/>
                <a:cs typeface="Times New Roman"/>
              </a:rPr>
              <a:t> power</a:t>
            </a:r>
            <a:endParaRPr sz="3200">
              <a:latin typeface="Times New Roman"/>
              <a:cs typeface="Times New Roman"/>
            </a:endParaRPr>
          </a:p>
          <a:p>
            <a:pPr marL="241300">
              <a:lnSpc>
                <a:spcPts val="3650"/>
              </a:lnSpc>
            </a:pPr>
            <a:r>
              <a:rPr sz="3200" spc="45" dirty="0">
                <a:latin typeface="Times New Roman"/>
                <a:cs typeface="Times New Roman"/>
              </a:rPr>
              <a:t>must </a:t>
            </a:r>
            <a:r>
              <a:rPr sz="3200" spc="5" dirty="0">
                <a:latin typeface="Times New Roman"/>
                <a:cs typeface="Times New Roman"/>
              </a:rPr>
              <a:t>be </a:t>
            </a:r>
            <a:r>
              <a:rPr sz="3200" spc="35" dirty="0">
                <a:latin typeface="Times New Roman"/>
                <a:cs typeface="Times New Roman"/>
              </a:rPr>
              <a:t>adequately</a:t>
            </a:r>
            <a:r>
              <a:rPr sz="3200" spc="-130" dirty="0">
                <a:latin typeface="Times New Roman"/>
                <a:cs typeface="Times New Roman"/>
              </a:rPr>
              <a:t> </a:t>
            </a:r>
            <a:r>
              <a:rPr sz="3200" spc="-5" dirty="0">
                <a:latin typeface="Times New Roman"/>
                <a:cs typeface="Times New Roman"/>
              </a:rPr>
              <a:t>available.</a:t>
            </a:r>
            <a:endParaRPr sz="3200">
              <a:latin typeface="Times New Roman"/>
              <a:cs typeface="Times New Roman"/>
            </a:endParaRPr>
          </a:p>
          <a:p>
            <a:pPr marL="241300" marR="2934970" indent="-228600">
              <a:lnSpc>
                <a:spcPts val="3460"/>
              </a:lnSpc>
              <a:spcBef>
                <a:spcPts val="1050"/>
              </a:spcBef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1" spc="-155" dirty="0">
                <a:latin typeface="Times New Roman"/>
                <a:cs typeface="Times New Roman"/>
              </a:rPr>
              <a:t>Feeds, </a:t>
            </a:r>
            <a:r>
              <a:rPr sz="3200" b="1" spc="-35" dirty="0">
                <a:latin typeface="Times New Roman"/>
                <a:cs typeface="Times New Roman"/>
              </a:rPr>
              <a:t>chemicals </a:t>
            </a:r>
            <a:r>
              <a:rPr sz="3200" b="1" spc="-70" dirty="0">
                <a:latin typeface="Times New Roman"/>
                <a:cs typeface="Times New Roman"/>
              </a:rPr>
              <a:t>and </a:t>
            </a:r>
            <a:r>
              <a:rPr sz="3200" b="1" spc="-50" dirty="0">
                <a:latin typeface="Times New Roman"/>
                <a:cs typeface="Times New Roman"/>
              </a:rPr>
              <a:t>medicines, </a:t>
            </a:r>
            <a:r>
              <a:rPr sz="3200" b="1" spc="-70" dirty="0">
                <a:latin typeface="Times New Roman"/>
                <a:cs typeface="Times New Roman"/>
              </a:rPr>
              <a:t>and </a:t>
            </a:r>
            <a:r>
              <a:rPr sz="3200" b="1" spc="-55" dirty="0">
                <a:latin typeface="Times New Roman"/>
                <a:cs typeface="Times New Roman"/>
              </a:rPr>
              <a:t>fertilizer  </a:t>
            </a:r>
            <a:r>
              <a:rPr sz="3200" spc="85" dirty="0">
                <a:latin typeface="Times New Roman"/>
                <a:cs typeface="Times New Roman"/>
              </a:rPr>
              <a:t>can </a:t>
            </a:r>
            <a:r>
              <a:rPr sz="3200" spc="5" dirty="0">
                <a:latin typeface="Times New Roman"/>
                <a:cs typeface="Times New Roman"/>
              </a:rPr>
              <a:t>be </a:t>
            </a:r>
            <a:r>
              <a:rPr sz="3200" spc="35" dirty="0">
                <a:latin typeface="Times New Roman"/>
                <a:cs typeface="Times New Roman"/>
              </a:rPr>
              <a:t>supplied</a:t>
            </a:r>
            <a:r>
              <a:rPr sz="3200" spc="-175" dirty="0">
                <a:latin typeface="Times New Roman"/>
                <a:cs typeface="Times New Roman"/>
              </a:rPr>
              <a:t> </a:t>
            </a:r>
            <a:r>
              <a:rPr sz="3200" spc="-50" dirty="0">
                <a:latin typeface="Times New Roman"/>
                <a:cs typeface="Times New Roman"/>
              </a:rPr>
              <a:t>easily.</a:t>
            </a:r>
            <a:endParaRPr sz="3200">
              <a:latin typeface="Times New Roman"/>
              <a:cs typeface="Times New Roman"/>
            </a:endParaRPr>
          </a:p>
          <a:p>
            <a:pPr marL="241300" marR="7849870" indent="-228600">
              <a:lnSpc>
                <a:spcPts val="3460"/>
              </a:lnSpc>
              <a:spcBef>
                <a:spcPts val="1000"/>
              </a:spcBef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1" spc="-105" dirty="0">
                <a:latin typeface="Times New Roman"/>
                <a:cs typeface="Times New Roman"/>
              </a:rPr>
              <a:t>Peace </a:t>
            </a:r>
            <a:r>
              <a:rPr sz="3200" b="1" spc="-70" dirty="0">
                <a:latin typeface="Times New Roman"/>
                <a:cs typeface="Times New Roman"/>
              </a:rPr>
              <a:t>and </a:t>
            </a:r>
            <a:r>
              <a:rPr sz="3200" b="1" spc="-85" dirty="0">
                <a:latin typeface="Times New Roman"/>
                <a:cs typeface="Times New Roman"/>
              </a:rPr>
              <a:t>order  </a:t>
            </a:r>
            <a:r>
              <a:rPr sz="3200" spc="-30" dirty="0">
                <a:latin typeface="Times New Roman"/>
                <a:cs typeface="Times New Roman"/>
              </a:rPr>
              <a:t>good.</a:t>
            </a:r>
            <a:endParaRPr sz="3200">
              <a:latin typeface="Times New Roman"/>
              <a:cs typeface="Times New Roman"/>
            </a:endParaRPr>
          </a:p>
          <a:p>
            <a:pPr marL="332740" indent="-320675">
              <a:lnSpc>
                <a:spcPts val="3650"/>
              </a:lnSpc>
              <a:spcBef>
                <a:spcPts val="555"/>
              </a:spcBef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1" spc="-145" dirty="0">
                <a:latin typeface="Times New Roman"/>
                <a:cs typeface="Times New Roman"/>
              </a:rPr>
              <a:t>Pond</a:t>
            </a:r>
            <a:r>
              <a:rPr sz="3200" b="1" spc="-25" dirty="0">
                <a:latin typeface="Times New Roman"/>
                <a:cs typeface="Times New Roman"/>
              </a:rPr>
              <a:t> </a:t>
            </a:r>
            <a:r>
              <a:rPr sz="3200" b="1" spc="-60" dirty="0">
                <a:latin typeface="Times New Roman"/>
                <a:cs typeface="Times New Roman"/>
              </a:rPr>
              <a:t>site</a:t>
            </a:r>
            <a:endParaRPr sz="3200">
              <a:latin typeface="Times New Roman"/>
              <a:cs typeface="Times New Roman"/>
            </a:endParaRPr>
          </a:p>
          <a:p>
            <a:pPr marL="241300" marR="5080">
              <a:lnSpc>
                <a:spcPts val="3460"/>
              </a:lnSpc>
              <a:spcBef>
                <a:spcPts val="240"/>
              </a:spcBef>
            </a:pPr>
            <a:r>
              <a:rPr sz="3200" spc="25" dirty="0">
                <a:latin typeface="Times New Roman"/>
                <a:cs typeface="Times New Roman"/>
              </a:rPr>
              <a:t>free </a:t>
            </a:r>
            <a:r>
              <a:rPr sz="3200" spc="45" dirty="0">
                <a:latin typeface="Times New Roman"/>
                <a:cs typeface="Times New Roman"/>
              </a:rPr>
              <a:t>from </a:t>
            </a:r>
            <a:r>
              <a:rPr sz="3200" spc="80" dirty="0">
                <a:latin typeface="Times New Roman"/>
                <a:cs typeface="Times New Roman"/>
              </a:rPr>
              <a:t>water </a:t>
            </a:r>
            <a:r>
              <a:rPr sz="3200" spc="30" dirty="0">
                <a:latin typeface="Times New Roman"/>
                <a:cs typeface="Times New Roman"/>
              </a:rPr>
              <a:t>polluted </a:t>
            </a:r>
            <a:r>
              <a:rPr sz="3200" spc="25" dirty="0">
                <a:latin typeface="Times New Roman"/>
                <a:cs typeface="Times New Roman"/>
              </a:rPr>
              <a:t>sources </a:t>
            </a:r>
            <a:r>
              <a:rPr sz="3200" spc="65" dirty="0">
                <a:latin typeface="Times New Roman"/>
                <a:cs typeface="Times New Roman"/>
              </a:rPr>
              <a:t>such </a:t>
            </a:r>
            <a:r>
              <a:rPr sz="3200" dirty="0">
                <a:latin typeface="Times New Roman"/>
                <a:cs typeface="Times New Roman"/>
              </a:rPr>
              <a:t>as </a:t>
            </a:r>
            <a:r>
              <a:rPr sz="3200" spc="35" dirty="0">
                <a:latin typeface="Times New Roman"/>
                <a:cs typeface="Times New Roman"/>
              </a:rPr>
              <a:t>industrial,</a:t>
            </a:r>
            <a:r>
              <a:rPr sz="3200" spc="-490" dirty="0">
                <a:latin typeface="Times New Roman"/>
                <a:cs typeface="Times New Roman"/>
              </a:rPr>
              <a:t> </a:t>
            </a:r>
            <a:r>
              <a:rPr sz="3200" spc="70" dirty="0">
                <a:latin typeface="Times New Roman"/>
                <a:cs typeface="Times New Roman"/>
              </a:rPr>
              <a:t>agricultural  </a:t>
            </a:r>
            <a:r>
              <a:rPr sz="3200" spc="105" dirty="0">
                <a:latin typeface="Times New Roman"/>
                <a:cs typeface="Times New Roman"/>
              </a:rPr>
              <a:t>and </a:t>
            </a:r>
            <a:r>
              <a:rPr sz="3200" spc="5" dirty="0">
                <a:latin typeface="Times New Roman"/>
                <a:cs typeface="Times New Roman"/>
              </a:rPr>
              <a:t>domestic </a:t>
            </a:r>
            <a:r>
              <a:rPr sz="3200" spc="-20" dirty="0">
                <a:latin typeface="Times New Roman"/>
                <a:cs typeface="Times New Roman"/>
              </a:rPr>
              <a:t>wastes,</a:t>
            </a:r>
            <a:r>
              <a:rPr sz="3200" spc="-215" dirty="0">
                <a:latin typeface="Times New Roman"/>
                <a:cs typeface="Times New Roman"/>
              </a:rPr>
              <a:t> </a:t>
            </a:r>
            <a:r>
              <a:rPr sz="3200" spc="-30" dirty="0">
                <a:latin typeface="Times New Roman"/>
                <a:cs typeface="Times New Roman"/>
              </a:rPr>
              <a:t>etc.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1056132" y="0"/>
              <a:ext cx="2205227" cy="1018032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596895" y="0"/>
              <a:ext cx="5625083" cy="1018032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557516" y="0"/>
              <a:ext cx="1007364" cy="1018032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071104" y="0"/>
              <a:ext cx="3073907" cy="1018032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317398" y="712424"/>
            <a:ext cx="10865485" cy="5584190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4984115">
              <a:lnSpc>
                <a:spcPct val="100000"/>
              </a:lnSpc>
              <a:spcBef>
                <a:spcPts val="894"/>
              </a:spcBef>
            </a:pPr>
            <a:r>
              <a:rPr sz="3200" b="1" spc="-15" dirty="0">
                <a:solidFill>
                  <a:srgbClr val="CC0099"/>
                </a:solidFill>
                <a:latin typeface="Carlito"/>
                <a:cs typeface="Carlito"/>
              </a:rPr>
              <a:t>Pond</a:t>
            </a:r>
            <a:r>
              <a:rPr sz="3200" b="1" spc="-25" dirty="0">
                <a:solidFill>
                  <a:srgbClr val="CC0099"/>
                </a:solidFill>
                <a:latin typeface="Carlito"/>
                <a:cs typeface="Carlito"/>
              </a:rPr>
              <a:t> </a:t>
            </a:r>
            <a:r>
              <a:rPr sz="3200" b="1" spc="-5" dirty="0">
                <a:solidFill>
                  <a:srgbClr val="CC0099"/>
                </a:solidFill>
                <a:latin typeface="Carlito"/>
                <a:cs typeface="Carlito"/>
              </a:rPr>
              <a:t>site</a:t>
            </a:r>
            <a:endParaRPr sz="32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690"/>
              </a:spcBef>
              <a:buFont typeface="Wingdings"/>
              <a:buChar char=""/>
              <a:tabLst>
                <a:tab pos="241300" algn="l"/>
              </a:tabLst>
            </a:pPr>
            <a:r>
              <a:rPr sz="2800" spc="-15" dirty="0">
                <a:latin typeface="Carlito"/>
                <a:cs typeface="Carlito"/>
              </a:rPr>
              <a:t>situated </a:t>
            </a:r>
            <a:r>
              <a:rPr sz="2800" spc="-10" dirty="0">
                <a:latin typeface="Carlito"/>
                <a:cs typeface="Carlito"/>
              </a:rPr>
              <a:t>above </a:t>
            </a:r>
            <a:r>
              <a:rPr sz="2800" spc="-5" dirty="0">
                <a:latin typeface="Carlito"/>
                <a:cs typeface="Carlito"/>
              </a:rPr>
              <a:t>the </a:t>
            </a:r>
            <a:r>
              <a:rPr sz="2800" spc="-15" dirty="0">
                <a:latin typeface="Carlito"/>
                <a:cs typeface="Carlito"/>
              </a:rPr>
              <a:t>highest </a:t>
            </a:r>
            <a:r>
              <a:rPr sz="2800" spc="-10" dirty="0">
                <a:latin typeface="Carlito"/>
                <a:cs typeface="Carlito"/>
              </a:rPr>
              <a:t>tide </a:t>
            </a:r>
            <a:r>
              <a:rPr sz="2800" spc="-5" dirty="0">
                <a:latin typeface="Carlito"/>
                <a:cs typeface="Carlito"/>
              </a:rPr>
              <a:t>of the </a:t>
            </a:r>
            <a:r>
              <a:rPr sz="2800" spc="-15" dirty="0">
                <a:latin typeface="Carlito"/>
                <a:cs typeface="Carlito"/>
              </a:rPr>
              <a:t>river </a:t>
            </a:r>
            <a:r>
              <a:rPr sz="2800" spc="-20" dirty="0">
                <a:latin typeface="Carlito"/>
                <a:cs typeface="Carlito"/>
              </a:rPr>
              <a:t>to avoid </a:t>
            </a:r>
            <a:r>
              <a:rPr sz="2800" spc="-10" dirty="0">
                <a:latin typeface="Carlito"/>
                <a:cs typeface="Carlito"/>
              </a:rPr>
              <a:t>flood</a:t>
            </a:r>
            <a:r>
              <a:rPr sz="2800" spc="215" dirty="0">
                <a:latin typeface="Carlito"/>
                <a:cs typeface="Carlito"/>
              </a:rPr>
              <a:t> </a:t>
            </a:r>
            <a:r>
              <a:rPr sz="2800" spc="-15" dirty="0">
                <a:latin typeface="Carlito"/>
                <a:cs typeface="Carlito"/>
              </a:rPr>
              <a:t>problems,</a:t>
            </a:r>
            <a:endParaRPr sz="28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660"/>
              </a:spcBef>
              <a:buFont typeface="Wingdings"/>
              <a:buChar char=""/>
              <a:tabLst>
                <a:tab pos="241300" algn="l"/>
              </a:tabLst>
            </a:pPr>
            <a:r>
              <a:rPr sz="2800" spc="-10" dirty="0">
                <a:latin typeface="Carlito"/>
                <a:cs typeface="Carlito"/>
              </a:rPr>
              <a:t>near </a:t>
            </a:r>
            <a:r>
              <a:rPr sz="2800" spc="-5" dirty="0">
                <a:latin typeface="Carlito"/>
                <a:cs typeface="Carlito"/>
              </a:rPr>
              <a:t>the </a:t>
            </a:r>
            <a:r>
              <a:rPr sz="2800" spc="-10" dirty="0">
                <a:latin typeface="Carlito"/>
                <a:cs typeface="Carlito"/>
              </a:rPr>
              <a:t>sea </a:t>
            </a:r>
            <a:r>
              <a:rPr sz="2800" spc="-15" dirty="0">
                <a:latin typeface="Carlito"/>
                <a:cs typeface="Carlito"/>
              </a:rPr>
              <a:t>coast </a:t>
            </a:r>
            <a:r>
              <a:rPr sz="2800" spc="-5" dirty="0">
                <a:latin typeface="Carlito"/>
                <a:cs typeface="Carlito"/>
              </a:rPr>
              <a:t>and </a:t>
            </a:r>
            <a:r>
              <a:rPr sz="2800" spc="-15" dirty="0">
                <a:latin typeface="Carlito"/>
                <a:cs typeface="Carlito"/>
              </a:rPr>
              <a:t>river</a:t>
            </a:r>
            <a:r>
              <a:rPr sz="2800" spc="60" dirty="0">
                <a:latin typeface="Carlito"/>
                <a:cs typeface="Carlito"/>
              </a:rPr>
              <a:t> </a:t>
            </a:r>
            <a:r>
              <a:rPr sz="2800" spc="-15" dirty="0">
                <a:latin typeface="Carlito"/>
                <a:cs typeface="Carlito"/>
              </a:rPr>
              <a:t>banks,</a:t>
            </a:r>
            <a:endParaRPr sz="2800">
              <a:latin typeface="Carlito"/>
              <a:cs typeface="Carlito"/>
            </a:endParaRPr>
          </a:p>
          <a:p>
            <a:pPr marL="241300" indent="-228600">
              <a:lnSpc>
                <a:spcPts val="3190"/>
              </a:lnSpc>
              <a:spcBef>
                <a:spcPts val="660"/>
              </a:spcBef>
              <a:buFont typeface="Wingdings"/>
              <a:buChar char=""/>
              <a:tabLst>
                <a:tab pos="241300" algn="l"/>
              </a:tabLst>
            </a:pPr>
            <a:r>
              <a:rPr sz="2800" spc="-5" dirty="0">
                <a:latin typeface="Carlito"/>
                <a:cs typeface="Carlito"/>
              </a:rPr>
              <a:t>accessible </a:t>
            </a:r>
            <a:r>
              <a:rPr sz="2800" spc="-20" dirty="0">
                <a:latin typeface="Carlito"/>
                <a:cs typeface="Carlito"/>
              </a:rPr>
              <a:t>to </a:t>
            </a:r>
            <a:r>
              <a:rPr sz="2800" spc="-10" dirty="0">
                <a:latin typeface="Carlito"/>
                <a:cs typeface="Carlito"/>
              </a:rPr>
              <a:t>vehicle </a:t>
            </a:r>
            <a:r>
              <a:rPr sz="2800" spc="-20" dirty="0">
                <a:latin typeface="Carlito"/>
                <a:cs typeface="Carlito"/>
              </a:rPr>
              <a:t>to facilitate </a:t>
            </a:r>
            <a:r>
              <a:rPr sz="2800" spc="-15" dirty="0">
                <a:latin typeface="Carlito"/>
                <a:cs typeface="Carlito"/>
              </a:rPr>
              <a:t>transportation </a:t>
            </a:r>
            <a:r>
              <a:rPr sz="2800" spc="-5" dirty="0">
                <a:latin typeface="Carlito"/>
                <a:cs typeface="Carlito"/>
              </a:rPr>
              <a:t>of </a:t>
            </a:r>
            <a:r>
              <a:rPr sz="2800" spc="-55" dirty="0">
                <a:latin typeface="Carlito"/>
                <a:cs typeface="Carlito"/>
              </a:rPr>
              <a:t>fry, </a:t>
            </a:r>
            <a:r>
              <a:rPr sz="2800" spc="-15" dirty="0">
                <a:latin typeface="Carlito"/>
                <a:cs typeface="Carlito"/>
              </a:rPr>
              <a:t>feeds, </a:t>
            </a:r>
            <a:r>
              <a:rPr sz="2800" spc="-5" dirty="0">
                <a:latin typeface="Carlito"/>
                <a:cs typeface="Carlito"/>
              </a:rPr>
              <a:t>and</a:t>
            </a:r>
            <a:r>
              <a:rPr sz="2800" spc="285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other</a:t>
            </a:r>
            <a:endParaRPr sz="2800">
              <a:latin typeface="Carlito"/>
              <a:cs typeface="Carlito"/>
            </a:endParaRPr>
          </a:p>
          <a:p>
            <a:pPr marL="240665">
              <a:lnSpc>
                <a:spcPts val="3190"/>
              </a:lnSpc>
            </a:pPr>
            <a:r>
              <a:rPr sz="2800" spc="-95" dirty="0">
                <a:latin typeface="Arimo"/>
                <a:cs typeface="Arimo"/>
              </a:rPr>
              <a:t>materials </a:t>
            </a:r>
            <a:r>
              <a:rPr sz="2800" spc="-35" dirty="0">
                <a:latin typeface="Arimo"/>
                <a:cs typeface="Arimo"/>
              </a:rPr>
              <a:t>from the </a:t>
            </a:r>
            <a:r>
              <a:rPr sz="2800" spc="-95" dirty="0">
                <a:latin typeface="Arimo"/>
                <a:cs typeface="Arimo"/>
              </a:rPr>
              <a:t>pond </a:t>
            </a:r>
            <a:r>
              <a:rPr sz="2800" spc="20" dirty="0">
                <a:latin typeface="Arimo"/>
                <a:cs typeface="Arimo"/>
              </a:rPr>
              <a:t>to </a:t>
            </a:r>
            <a:r>
              <a:rPr sz="2800" spc="-114" dirty="0">
                <a:latin typeface="Arimo"/>
                <a:cs typeface="Arimo"/>
              </a:rPr>
              <a:t>buyer’s </a:t>
            </a:r>
            <a:r>
              <a:rPr sz="2800" spc="-70" dirty="0">
                <a:latin typeface="Arimo"/>
                <a:cs typeface="Arimo"/>
              </a:rPr>
              <a:t>station</a:t>
            </a:r>
            <a:r>
              <a:rPr sz="2800" spc="-580" dirty="0">
                <a:latin typeface="Arimo"/>
                <a:cs typeface="Arimo"/>
              </a:rPr>
              <a:t> </a:t>
            </a:r>
            <a:r>
              <a:rPr sz="2800" spc="-130" dirty="0">
                <a:latin typeface="Arimo"/>
                <a:cs typeface="Arimo"/>
              </a:rPr>
              <a:t>vice </a:t>
            </a:r>
            <a:r>
              <a:rPr sz="2800" spc="-20" dirty="0">
                <a:latin typeface="Carlito"/>
                <a:cs typeface="Carlito"/>
              </a:rPr>
              <a:t>versa</a:t>
            </a:r>
            <a:endParaRPr sz="2800">
              <a:latin typeface="Carlito"/>
              <a:cs typeface="Carlito"/>
            </a:endParaRPr>
          </a:p>
          <a:p>
            <a:pPr marL="4644390">
              <a:lnSpc>
                <a:spcPct val="100000"/>
              </a:lnSpc>
              <a:spcBef>
                <a:spcPts val="600"/>
              </a:spcBef>
            </a:pPr>
            <a:r>
              <a:rPr sz="3200" b="1" spc="-35" dirty="0">
                <a:solidFill>
                  <a:srgbClr val="CC0099"/>
                </a:solidFill>
                <a:latin typeface="Carlito"/>
                <a:cs typeface="Carlito"/>
              </a:rPr>
              <a:t>Water</a:t>
            </a:r>
            <a:r>
              <a:rPr sz="3200" b="1" spc="-25" dirty="0">
                <a:solidFill>
                  <a:srgbClr val="CC0099"/>
                </a:solidFill>
                <a:latin typeface="Carlito"/>
                <a:cs typeface="Carlito"/>
              </a:rPr>
              <a:t> </a:t>
            </a:r>
            <a:r>
              <a:rPr sz="3200" b="1" spc="-10" dirty="0">
                <a:solidFill>
                  <a:srgbClr val="CC0099"/>
                </a:solidFill>
                <a:latin typeface="Carlito"/>
                <a:cs typeface="Carlito"/>
              </a:rPr>
              <a:t>source</a:t>
            </a:r>
            <a:endParaRPr sz="32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690"/>
              </a:spcBef>
              <a:buFont typeface="Wingdings"/>
              <a:buChar char=""/>
              <a:tabLst>
                <a:tab pos="241300" algn="l"/>
              </a:tabLst>
            </a:pPr>
            <a:r>
              <a:rPr sz="2800" spc="-20" dirty="0">
                <a:latin typeface="Carlito"/>
                <a:cs typeface="Carlito"/>
              </a:rPr>
              <a:t>from </a:t>
            </a:r>
            <a:r>
              <a:rPr sz="2800" spc="-5" dirty="0">
                <a:latin typeface="Carlito"/>
                <a:cs typeface="Carlito"/>
              </a:rPr>
              <a:t>a </a:t>
            </a:r>
            <a:r>
              <a:rPr sz="2800" spc="-15" dirty="0">
                <a:latin typeface="Carlito"/>
                <a:cs typeface="Carlito"/>
              </a:rPr>
              <a:t>river </a:t>
            </a:r>
            <a:r>
              <a:rPr sz="2800" spc="-5" dirty="0">
                <a:latin typeface="Carlito"/>
                <a:cs typeface="Carlito"/>
              </a:rPr>
              <a:t>or </a:t>
            </a:r>
            <a:r>
              <a:rPr sz="2800" spc="-10" dirty="0">
                <a:latin typeface="Carlito"/>
                <a:cs typeface="Carlito"/>
              </a:rPr>
              <a:t>sea </a:t>
            </a:r>
            <a:r>
              <a:rPr sz="2800" spc="-20" dirty="0">
                <a:latin typeface="Carlito"/>
                <a:cs typeface="Carlito"/>
              </a:rPr>
              <a:t>from </a:t>
            </a:r>
            <a:r>
              <a:rPr sz="2800" spc="-5" dirty="0">
                <a:latin typeface="Carlito"/>
                <a:cs typeface="Carlito"/>
              </a:rPr>
              <a:t>the </a:t>
            </a:r>
            <a:r>
              <a:rPr sz="2800" spc="-10" dirty="0">
                <a:latin typeface="Carlito"/>
                <a:cs typeface="Carlito"/>
              </a:rPr>
              <a:t>deep</a:t>
            </a:r>
            <a:r>
              <a:rPr sz="2800" spc="105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wells,</a:t>
            </a:r>
            <a:endParaRPr sz="28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660"/>
              </a:spcBef>
              <a:buFont typeface="Wingdings"/>
              <a:buChar char=""/>
              <a:tabLst>
                <a:tab pos="241300" algn="l"/>
              </a:tabLst>
            </a:pPr>
            <a:r>
              <a:rPr sz="2800" spc="-15" dirty="0">
                <a:latin typeface="Carlito"/>
                <a:cs typeface="Carlito"/>
              </a:rPr>
              <a:t>free </a:t>
            </a:r>
            <a:r>
              <a:rPr sz="2800" spc="-20" dirty="0">
                <a:latin typeface="Carlito"/>
                <a:cs typeface="Carlito"/>
              </a:rPr>
              <a:t>from </a:t>
            </a:r>
            <a:r>
              <a:rPr sz="2800" spc="-5" dirty="0">
                <a:latin typeface="Carlito"/>
                <a:cs typeface="Carlito"/>
              </a:rPr>
              <a:t>all types of</a:t>
            </a:r>
            <a:r>
              <a:rPr sz="2800" spc="30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pollution.</a:t>
            </a:r>
            <a:endParaRPr sz="2800">
              <a:latin typeface="Carlito"/>
              <a:cs typeface="Carlito"/>
            </a:endParaRPr>
          </a:p>
          <a:p>
            <a:pPr marL="4615180">
              <a:lnSpc>
                <a:spcPct val="100000"/>
              </a:lnSpc>
              <a:spcBef>
                <a:spcPts val="595"/>
              </a:spcBef>
            </a:pPr>
            <a:r>
              <a:rPr sz="3200" b="1" spc="-35" dirty="0">
                <a:solidFill>
                  <a:srgbClr val="CC0099"/>
                </a:solidFill>
                <a:latin typeface="Carlito"/>
                <a:cs typeface="Carlito"/>
              </a:rPr>
              <a:t>Water</a:t>
            </a:r>
            <a:r>
              <a:rPr sz="3200" b="1" spc="-25" dirty="0">
                <a:solidFill>
                  <a:srgbClr val="CC0099"/>
                </a:solidFill>
                <a:latin typeface="Carlito"/>
                <a:cs typeface="Carlito"/>
              </a:rPr>
              <a:t> </a:t>
            </a:r>
            <a:r>
              <a:rPr sz="3200" b="1" dirty="0">
                <a:solidFill>
                  <a:srgbClr val="CC0099"/>
                </a:solidFill>
                <a:latin typeface="Carlito"/>
                <a:cs typeface="Carlito"/>
              </a:rPr>
              <a:t>quality</a:t>
            </a:r>
            <a:endParaRPr sz="3200">
              <a:latin typeface="Carlito"/>
              <a:cs typeface="Carlito"/>
            </a:endParaRPr>
          </a:p>
          <a:p>
            <a:pPr marL="240665" marR="5080" indent="-228600">
              <a:lnSpc>
                <a:spcPts val="3020"/>
              </a:lnSpc>
              <a:spcBef>
                <a:spcPts val="1075"/>
              </a:spcBef>
              <a:buFont typeface="Wingdings"/>
              <a:buChar char=""/>
              <a:tabLst>
                <a:tab pos="241300" algn="l"/>
              </a:tabLst>
            </a:pPr>
            <a:r>
              <a:rPr sz="2800" spc="-15" dirty="0">
                <a:latin typeface="Carlito"/>
                <a:cs typeface="Carlito"/>
              </a:rPr>
              <a:t>filtered through filtration </a:t>
            </a:r>
            <a:r>
              <a:rPr sz="2800" spc="-30" dirty="0">
                <a:latin typeface="Carlito"/>
                <a:cs typeface="Carlito"/>
              </a:rPr>
              <a:t>system </a:t>
            </a:r>
            <a:r>
              <a:rPr sz="2800" spc="-20" dirty="0">
                <a:latin typeface="Carlito"/>
                <a:cs typeface="Carlito"/>
              </a:rPr>
              <a:t>to </a:t>
            </a:r>
            <a:r>
              <a:rPr sz="2800" spc="-15" dirty="0">
                <a:latin typeface="Carlito"/>
                <a:cs typeface="Carlito"/>
              </a:rPr>
              <a:t>get </a:t>
            </a:r>
            <a:r>
              <a:rPr sz="2800" spc="-10" dirty="0">
                <a:latin typeface="Carlito"/>
                <a:cs typeface="Carlito"/>
              </a:rPr>
              <a:t>rid </a:t>
            </a:r>
            <a:r>
              <a:rPr sz="2800" spc="-5" dirty="0">
                <a:latin typeface="Carlito"/>
                <a:cs typeface="Carlito"/>
              </a:rPr>
              <a:t>of </a:t>
            </a:r>
            <a:r>
              <a:rPr sz="2800" dirty="0">
                <a:latin typeface="Carlito"/>
                <a:cs typeface="Carlito"/>
              </a:rPr>
              <a:t>all </a:t>
            </a:r>
            <a:r>
              <a:rPr sz="2800" spc="-5" dirty="0">
                <a:latin typeface="Carlito"/>
                <a:cs typeface="Carlito"/>
              </a:rPr>
              <a:t>types of </a:t>
            </a:r>
            <a:r>
              <a:rPr sz="2800" spc="-10" dirty="0">
                <a:latin typeface="Carlito"/>
                <a:cs typeface="Carlito"/>
              </a:rPr>
              <a:t>small aquatic </a:t>
            </a:r>
            <a:r>
              <a:rPr sz="2800" spc="-25" dirty="0">
                <a:latin typeface="Carlito"/>
                <a:cs typeface="Carlito"/>
              </a:rPr>
              <a:t>life  </a:t>
            </a:r>
            <a:r>
              <a:rPr sz="2800" spc="-5" dirty="0">
                <a:latin typeface="Carlito"/>
                <a:cs typeface="Carlito"/>
              </a:rPr>
              <a:t>(small </a:t>
            </a:r>
            <a:r>
              <a:rPr sz="2800" dirty="0">
                <a:latin typeface="Carlito"/>
                <a:cs typeface="Carlito"/>
              </a:rPr>
              <a:t>eggs, </a:t>
            </a:r>
            <a:r>
              <a:rPr sz="2800" spc="-10" dirty="0">
                <a:latin typeface="Carlito"/>
                <a:cs typeface="Carlito"/>
              </a:rPr>
              <a:t>fishes, </a:t>
            </a:r>
            <a:r>
              <a:rPr sz="2800" spc="-5" dirty="0">
                <a:latin typeface="Carlito"/>
                <a:cs typeface="Carlito"/>
              </a:rPr>
              <a:t>and</a:t>
            </a:r>
            <a:r>
              <a:rPr sz="2800" spc="35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shrimps).</a:t>
            </a:r>
            <a:endParaRPr sz="28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3271DE2-504F-4802-868B-60255790C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4800600"/>
            <a:ext cx="10515600" cy="1325563"/>
          </a:xfrm>
        </p:spPr>
        <p:txBody>
          <a:bodyPr/>
          <a:lstStyle/>
          <a:p>
            <a:r>
              <a:rPr lang="en-US" dirty="0"/>
              <a:t>Pond preparation for soil and water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357022" y="1050416"/>
            <a:ext cx="11181715" cy="5203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Char char="•"/>
              <a:tabLst>
                <a:tab pos="241300" algn="l"/>
              </a:tabLst>
            </a:pPr>
            <a:r>
              <a:rPr sz="3000" spc="-100" dirty="0">
                <a:latin typeface="Arial"/>
                <a:cs typeface="Arial"/>
              </a:rPr>
              <a:t>Necessary </a:t>
            </a:r>
            <a:r>
              <a:rPr sz="3000" spc="-10" dirty="0">
                <a:latin typeface="Arial"/>
                <a:cs typeface="Arial"/>
              </a:rPr>
              <a:t>specification </a:t>
            </a:r>
            <a:r>
              <a:rPr sz="3000" spc="95" dirty="0">
                <a:latin typeface="Arial"/>
                <a:cs typeface="Arial"/>
              </a:rPr>
              <a:t>of </a:t>
            </a:r>
            <a:r>
              <a:rPr sz="3000" spc="30" dirty="0">
                <a:latin typeface="Arial"/>
                <a:cs typeface="Arial"/>
              </a:rPr>
              <a:t>fry </a:t>
            </a:r>
            <a:r>
              <a:rPr sz="3000" spc="-10" dirty="0">
                <a:latin typeface="Arial"/>
                <a:cs typeface="Arial"/>
              </a:rPr>
              <a:t>and </a:t>
            </a:r>
            <a:r>
              <a:rPr sz="3000" spc="-5" dirty="0">
                <a:latin typeface="Arial"/>
                <a:cs typeface="Arial"/>
              </a:rPr>
              <a:t>water </a:t>
            </a:r>
            <a:r>
              <a:rPr sz="3000" spc="50" dirty="0">
                <a:latin typeface="Arial"/>
                <a:cs typeface="Arial"/>
              </a:rPr>
              <a:t>condition </a:t>
            </a:r>
            <a:r>
              <a:rPr sz="3000" spc="55" dirty="0">
                <a:latin typeface="Arial"/>
                <a:cs typeface="Arial"/>
              </a:rPr>
              <a:t>upon</a:t>
            </a:r>
            <a:r>
              <a:rPr sz="3000" spc="-55" dirty="0">
                <a:latin typeface="Arial"/>
                <a:cs typeface="Arial"/>
              </a:rPr>
              <a:t> </a:t>
            </a:r>
            <a:r>
              <a:rPr sz="3000" spc="-15" dirty="0">
                <a:latin typeface="Arial"/>
                <a:cs typeface="Arial"/>
              </a:rPr>
              <a:t>stocking.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42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5"/>
              </a:spcBef>
              <a:buChar char="•"/>
              <a:tabLst>
                <a:tab pos="241300" algn="l"/>
              </a:tabLst>
            </a:pPr>
            <a:r>
              <a:rPr sz="3000" spc="10" dirty="0">
                <a:latin typeface="Arial"/>
                <a:cs typeface="Arial"/>
              </a:rPr>
              <a:t>Acclimation </a:t>
            </a:r>
            <a:r>
              <a:rPr sz="3000" spc="95" dirty="0">
                <a:latin typeface="Arial"/>
                <a:cs typeface="Arial"/>
              </a:rPr>
              <a:t>of </a:t>
            </a:r>
            <a:r>
              <a:rPr sz="3000" spc="35" dirty="0">
                <a:latin typeface="Arial"/>
                <a:cs typeface="Arial"/>
              </a:rPr>
              <a:t>the</a:t>
            </a:r>
            <a:r>
              <a:rPr sz="3000" spc="-135" dirty="0">
                <a:latin typeface="Arial"/>
                <a:cs typeface="Arial"/>
              </a:rPr>
              <a:t> </a:t>
            </a:r>
            <a:r>
              <a:rPr sz="3000" spc="-20" dirty="0">
                <a:latin typeface="Arial"/>
                <a:cs typeface="Arial"/>
              </a:rPr>
              <a:t>fry.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Arial"/>
              <a:buChar char="•"/>
            </a:pPr>
            <a:endParaRPr sz="42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buChar char="•"/>
              <a:tabLst>
                <a:tab pos="241300" algn="l"/>
              </a:tabLst>
            </a:pPr>
            <a:r>
              <a:rPr sz="3000" spc="-15" dirty="0">
                <a:latin typeface="Arial"/>
                <a:cs typeface="Arial"/>
              </a:rPr>
              <a:t>Water </a:t>
            </a:r>
            <a:r>
              <a:rPr sz="3000" spc="-25" dirty="0">
                <a:latin typeface="Arial"/>
                <a:cs typeface="Arial"/>
              </a:rPr>
              <a:t>salinity, </a:t>
            </a:r>
            <a:r>
              <a:rPr sz="3000" spc="5" dirty="0">
                <a:latin typeface="Arial"/>
                <a:cs typeface="Arial"/>
              </a:rPr>
              <a:t>maximum </a:t>
            </a:r>
            <a:r>
              <a:rPr sz="3000" dirty="0">
                <a:latin typeface="Arial"/>
                <a:cs typeface="Arial"/>
              </a:rPr>
              <a:t>difference </a:t>
            </a:r>
            <a:r>
              <a:rPr sz="3000" spc="40" dirty="0">
                <a:latin typeface="Arial"/>
                <a:cs typeface="Arial"/>
              </a:rPr>
              <a:t>in </a:t>
            </a:r>
            <a:r>
              <a:rPr sz="3000" spc="-5" dirty="0">
                <a:latin typeface="Arial"/>
                <a:cs typeface="Arial"/>
              </a:rPr>
              <a:t>salinity </a:t>
            </a:r>
            <a:r>
              <a:rPr sz="3000" spc="-90" dirty="0">
                <a:latin typeface="Arial"/>
                <a:cs typeface="Arial"/>
              </a:rPr>
              <a:t>is </a:t>
            </a:r>
            <a:r>
              <a:rPr sz="3000" spc="-55" dirty="0">
                <a:latin typeface="Arial"/>
                <a:cs typeface="Arial"/>
              </a:rPr>
              <a:t>2</a:t>
            </a:r>
            <a:r>
              <a:rPr sz="3000" spc="-20" dirty="0">
                <a:latin typeface="Arial"/>
                <a:cs typeface="Arial"/>
              </a:rPr>
              <a:t> </a:t>
            </a:r>
            <a:r>
              <a:rPr sz="3000" spc="45" dirty="0">
                <a:latin typeface="Arial"/>
                <a:cs typeface="Arial"/>
              </a:rPr>
              <a:t>ppt.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"/>
              <a:buChar char="•"/>
            </a:pPr>
            <a:endParaRPr sz="42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buChar char="•"/>
              <a:tabLst>
                <a:tab pos="241300" algn="l"/>
              </a:tabLst>
            </a:pPr>
            <a:r>
              <a:rPr sz="3000" spc="-15" dirty="0">
                <a:latin typeface="Arial"/>
                <a:cs typeface="Arial"/>
              </a:rPr>
              <a:t>Water </a:t>
            </a:r>
            <a:r>
              <a:rPr sz="3000" dirty="0">
                <a:latin typeface="Arial"/>
                <a:cs typeface="Arial"/>
              </a:rPr>
              <a:t>temperature, </a:t>
            </a:r>
            <a:r>
              <a:rPr sz="3000" spc="35" dirty="0">
                <a:latin typeface="Arial"/>
                <a:cs typeface="Arial"/>
              </a:rPr>
              <a:t>the </a:t>
            </a:r>
            <a:r>
              <a:rPr sz="3000" spc="5" dirty="0">
                <a:latin typeface="Arial"/>
                <a:cs typeface="Arial"/>
              </a:rPr>
              <a:t>maximum </a:t>
            </a:r>
            <a:r>
              <a:rPr sz="3000" dirty="0">
                <a:latin typeface="Arial"/>
                <a:cs typeface="Arial"/>
              </a:rPr>
              <a:t>difference </a:t>
            </a:r>
            <a:r>
              <a:rPr sz="3000" spc="-90" dirty="0">
                <a:latin typeface="Arial"/>
                <a:cs typeface="Arial"/>
              </a:rPr>
              <a:t>is </a:t>
            </a:r>
            <a:r>
              <a:rPr sz="3000" spc="-155" dirty="0">
                <a:latin typeface="Arial"/>
                <a:cs typeface="Arial"/>
              </a:rPr>
              <a:t>2°C.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4600">
              <a:latin typeface="Arial"/>
              <a:cs typeface="Arial"/>
            </a:endParaRPr>
          </a:p>
          <a:p>
            <a:pPr marL="241300" marR="436245" indent="-228600">
              <a:lnSpc>
                <a:spcPts val="3240"/>
              </a:lnSpc>
              <a:buChar char="•"/>
              <a:tabLst>
                <a:tab pos="241300" algn="l"/>
              </a:tabLst>
            </a:pPr>
            <a:r>
              <a:rPr sz="3000" spc="-55" dirty="0">
                <a:latin typeface="Arial"/>
                <a:cs typeface="Arial"/>
              </a:rPr>
              <a:t>Time </a:t>
            </a:r>
            <a:r>
              <a:rPr sz="3000" spc="95" dirty="0">
                <a:latin typeface="Arial"/>
                <a:cs typeface="Arial"/>
              </a:rPr>
              <a:t>of </a:t>
            </a:r>
            <a:r>
              <a:rPr sz="3000" spc="-15" dirty="0">
                <a:latin typeface="Arial"/>
                <a:cs typeface="Arial"/>
              </a:rPr>
              <a:t>stocking; </a:t>
            </a:r>
            <a:r>
              <a:rPr sz="3000" spc="55" dirty="0">
                <a:latin typeface="Arial"/>
                <a:cs typeface="Arial"/>
              </a:rPr>
              <a:t>morning </a:t>
            </a:r>
            <a:r>
              <a:rPr sz="3000" dirty="0">
                <a:latin typeface="Arial"/>
                <a:cs typeface="Arial"/>
              </a:rPr>
              <a:t>(6-9 </a:t>
            </a:r>
            <a:r>
              <a:rPr sz="3000" spc="-15" dirty="0">
                <a:latin typeface="Arial"/>
                <a:cs typeface="Arial"/>
              </a:rPr>
              <a:t>am)[preferable], </a:t>
            </a:r>
            <a:r>
              <a:rPr sz="3000" spc="35" dirty="0">
                <a:latin typeface="Arial"/>
                <a:cs typeface="Arial"/>
              </a:rPr>
              <a:t>afternoon</a:t>
            </a:r>
            <a:r>
              <a:rPr sz="3000" spc="-105" dirty="0">
                <a:latin typeface="Arial"/>
                <a:cs typeface="Arial"/>
              </a:rPr>
              <a:t> </a:t>
            </a:r>
            <a:r>
              <a:rPr sz="3000" spc="-5" dirty="0">
                <a:latin typeface="Arial"/>
                <a:cs typeface="Arial"/>
              </a:rPr>
              <a:t>(5-9  </a:t>
            </a:r>
            <a:r>
              <a:rPr sz="3000" spc="-30" dirty="0">
                <a:latin typeface="Arial"/>
                <a:cs typeface="Arial"/>
              </a:rPr>
              <a:t>pm).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16939" y="231724"/>
            <a:ext cx="9866630" cy="42672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9235">
              <a:lnSpc>
                <a:spcPts val="3650"/>
              </a:lnSpc>
              <a:spcBef>
                <a:spcPts val="105"/>
              </a:spcBef>
              <a:buChar char="•"/>
              <a:tabLst>
                <a:tab pos="241935" algn="l"/>
              </a:tabLst>
            </a:pPr>
            <a:r>
              <a:rPr sz="3200" spc="-60" dirty="0">
                <a:latin typeface="Arial"/>
                <a:cs typeface="Arial"/>
              </a:rPr>
              <a:t>Paddle </a:t>
            </a:r>
            <a:r>
              <a:rPr sz="3200" spc="-20" dirty="0">
                <a:latin typeface="Arial"/>
                <a:cs typeface="Arial"/>
              </a:rPr>
              <a:t>wheel </a:t>
            </a:r>
            <a:r>
              <a:rPr sz="3200" spc="15" dirty="0">
                <a:latin typeface="Arial"/>
                <a:cs typeface="Arial"/>
              </a:rPr>
              <a:t>must </a:t>
            </a:r>
            <a:r>
              <a:rPr sz="3200" dirty="0">
                <a:latin typeface="Arial"/>
                <a:cs typeface="Arial"/>
              </a:rPr>
              <a:t>be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spc="-30" dirty="0">
                <a:latin typeface="Arial"/>
                <a:cs typeface="Arial"/>
              </a:rPr>
              <a:t>activated;</a:t>
            </a:r>
            <a:endParaRPr sz="3200">
              <a:latin typeface="Arial"/>
              <a:cs typeface="Arial"/>
            </a:endParaRPr>
          </a:p>
          <a:p>
            <a:pPr marL="241300" marR="5080">
              <a:lnSpc>
                <a:spcPts val="3460"/>
              </a:lnSpc>
              <a:spcBef>
                <a:spcPts val="240"/>
              </a:spcBef>
            </a:pPr>
            <a:r>
              <a:rPr sz="3200" spc="20" dirty="0">
                <a:latin typeface="Arial"/>
                <a:cs typeface="Arial"/>
              </a:rPr>
              <a:t>at </a:t>
            </a:r>
            <a:r>
              <a:rPr sz="3200" spc="-55" dirty="0">
                <a:latin typeface="Arial"/>
                <a:cs typeface="Arial"/>
              </a:rPr>
              <a:t>least 3 </a:t>
            </a:r>
            <a:r>
              <a:rPr sz="3200" dirty="0">
                <a:latin typeface="Arial Black"/>
                <a:cs typeface="Arial Black"/>
              </a:rPr>
              <a:t>– </a:t>
            </a:r>
            <a:r>
              <a:rPr sz="3200" spc="-55" dirty="0">
                <a:latin typeface="Arial"/>
                <a:cs typeface="Arial"/>
              </a:rPr>
              <a:t>4 </a:t>
            </a:r>
            <a:r>
              <a:rPr sz="3200" spc="-10" dirty="0">
                <a:latin typeface="Arial"/>
                <a:cs typeface="Arial"/>
              </a:rPr>
              <a:t>hours </a:t>
            </a:r>
            <a:r>
              <a:rPr sz="3200" spc="-150" dirty="0">
                <a:latin typeface="Arial"/>
                <a:cs typeface="Arial"/>
              </a:rPr>
              <a:t>a </a:t>
            </a:r>
            <a:r>
              <a:rPr sz="3200" spc="-35" dirty="0">
                <a:latin typeface="Arial"/>
                <a:cs typeface="Arial"/>
              </a:rPr>
              <a:t>day </a:t>
            </a:r>
            <a:r>
              <a:rPr sz="3200" spc="85" dirty="0">
                <a:latin typeface="Arial"/>
                <a:cs typeface="Arial"/>
              </a:rPr>
              <a:t>for </a:t>
            </a:r>
            <a:r>
              <a:rPr sz="3200" spc="30" dirty="0">
                <a:latin typeface="Arial"/>
                <a:cs typeface="Arial"/>
              </a:rPr>
              <a:t>2-3 </a:t>
            </a:r>
            <a:r>
              <a:rPr sz="3200" spc="-85" dirty="0">
                <a:latin typeface="Arial"/>
                <a:cs typeface="Arial"/>
              </a:rPr>
              <a:t>days </a:t>
            </a:r>
            <a:r>
              <a:rPr sz="3200" spc="25" dirty="0">
                <a:latin typeface="Arial"/>
                <a:cs typeface="Arial"/>
              </a:rPr>
              <a:t>before</a:t>
            </a:r>
            <a:r>
              <a:rPr sz="3200" spc="-75" dirty="0">
                <a:latin typeface="Arial"/>
                <a:cs typeface="Arial"/>
              </a:rPr>
              <a:t> </a:t>
            </a:r>
            <a:r>
              <a:rPr sz="3200" spc="10" dirty="0">
                <a:latin typeface="Arial"/>
                <a:cs typeface="Arial"/>
              </a:rPr>
              <a:t>stocking  </a:t>
            </a:r>
            <a:r>
              <a:rPr sz="3200" spc="-30" dirty="0">
                <a:latin typeface="Arial"/>
                <a:cs typeface="Arial"/>
              </a:rPr>
              <a:t>date, </a:t>
            </a:r>
            <a:r>
              <a:rPr sz="3200" spc="-5" dirty="0">
                <a:latin typeface="Arial"/>
                <a:cs typeface="Arial"/>
              </a:rPr>
              <a:t>and </a:t>
            </a:r>
            <a:r>
              <a:rPr sz="3200" spc="35" dirty="0">
                <a:latin typeface="Arial"/>
                <a:cs typeface="Arial"/>
              </a:rPr>
              <a:t>3-4 </a:t>
            </a:r>
            <a:r>
              <a:rPr sz="3200" spc="-10" dirty="0">
                <a:latin typeface="Arial"/>
                <a:cs typeface="Arial"/>
              </a:rPr>
              <a:t>hours </a:t>
            </a:r>
            <a:r>
              <a:rPr sz="3200" spc="25" dirty="0">
                <a:latin typeface="Arial"/>
                <a:cs typeface="Arial"/>
              </a:rPr>
              <a:t>before </a:t>
            </a:r>
            <a:r>
              <a:rPr sz="3200" spc="35" dirty="0">
                <a:latin typeface="Arial"/>
                <a:cs typeface="Arial"/>
              </a:rPr>
              <a:t>the </a:t>
            </a:r>
            <a:r>
              <a:rPr sz="3200" spc="10" dirty="0">
                <a:latin typeface="Arial"/>
                <a:cs typeface="Arial"/>
              </a:rPr>
              <a:t>stocking </a:t>
            </a:r>
            <a:r>
              <a:rPr sz="3200" spc="105" dirty="0">
                <a:latin typeface="Arial"/>
                <a:cs typeface="Arial"/>
              </a:rPr>
              <a:t>of</a:t>
            </a:r>
            <a:r>
              <a:rPr sz="3200" spc="-215" dirty="0">
                <a:latin typeface="Arial"/>
                <a:cs typeface="Arial"/>
              </a:rPr>
              <a:t> </a:t>
            </a:r>
            <a:r>
              <a:rPr sz="3200" spc="-20" dirty="0">
                <a:latin typeface="Arial"/>
                <a:cs typeface="Arial"/>
              </a:rPr>
              <a:t>fry,</a:t>
            </a:r>
            <a:endParaRPr sz="3200">
              <a:latin typeface="Arial"/>
              <a:cs typeface="Arial"/>
            </a:endParaRPr>
          </a:p>
          <a:p>
            <a:pPr marL="241300">
              <a:lnSpc>
                <a:spcPts val="3400"/>
              </a:lnSpc>
            </a:pPr>
            <a:r>
              <a:rPr sz="3200" spc="145" dirty="0">
                <a:latin typeface="Arial"/>
                <a:cs typeface="Arial"/>
              </a:rPr>
              <a:t>to </a:t>
            </a:r>
            <a:r>
              <a:rPr sz="3200" spc="-60" dirty="0">
                <a:latin typeface="Arial"/>
                <a:cs typeface="Arial"/>
              </a:rPr>
              <a:t>ensure </a:t>
            </a:r>
            <a:r>
              <a:rPr sz="3200" spc="-10" dirty="0">
                <a:latin typeface="Arial"/>
                <a:cs typeface="Arial"/>
              </a:rPr>
              <a:t>adequate</a:t>
            </a:r>
            <a:r>
              <a:rPr sz="3200" spc="-165" dirty="0">
                <a:latin typeface="Arial"/>
                <a:cs typeface="Arial"/>
              </a:rPr>
              <a:t> </a:t>
            </a:r>
            <a:r>
              <a:rPr sz="3200" spc="-140" dirty="0">
                <a:latin typeface="Arial"/>
                <a:cs typeface="Arial"/>
              </a:rPr>
              <a:t>D.O.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4400">
              <a:latin typeface="Arial"/>
              <a:cs typeface="Arial"/>
            </a:endParaRPr>
          </a:p>
          <a:p>
            <a:pPr marL="241300" indent="-229235">
              <a:lnSpc>
                <a:spcPts val="3650"/>
              </a:lnSpc>
              <a:spcBef>
                <a:spcPts val="5"/>
              </a:spcBef>
              <a:buChar char="•"/>
              <a:tabLst>
                <a:tab pos="241935" algn="l"/>
              </a:tabLst>
            </a:pPr>
            <a:r>
              <a:rPr sz="3200" spc="-135" dirty="0">
                <a:latin typeface="Arial"/>
                <a:cs typeface="Arial"/>
              </a:rPr>
              <a:t>Fry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spc="25" dirty="0">
                <a:latin typeface="Arial"/>
                <a:cs typeface="Arial"/>
              </a:rPr>
              <a:t>counting;</a:t>
            </a:r>
            <a:endParaRPr sz="3200">
              <a:latin typeface="Arial"/>
              <a:cs typeface="Arial"/>
            </a:endParaRPr>
          </a:p>
          <a:p>
            <a:pPr marL="241300" marR="285115">
              <a:lnSpc>
                <a:spcPct val="88800"/>
              </a:lnSpc>
              <a:spcBef>
                <a:spcPts val="235"/>
              </a:spcBef>
            </a:pPr>
            <a:r>
              <a:rPr sz="3200" spc="-55" dirty="0">
                <a:latin typeface="Arial"/>
                <a:cs typeface="Arial"/>
              </a:rPr>
              <a:t>select </a:t>
            </a:r>
            <a:r>
              <a:rPr sz="3200" spc="-60" dirty="0">
                <a:latin typeface="Arial"/>
                <a:cs typeface="Arial"/>
              </a:rPr>
              <a:t>any </a:t>
            </a:r>
            <a:r>
              <a:rPr sz="3200" spc="5" dirty="0">
                <a:latin typeface="Arial"/>
                <a:cs typeface="Arial"/>
              </a:rPr>
              <a:t>one </a:t>
            </a:r>
            <a:r>
              <a:rPr sz="3200" spc="20" dirty="0">
                <a:latin typeface="Arial"/>
                <a:cs typeface="Arial"/>
              </a:rPr>
              <a:t>bag </a:t>
            </a:r>
            <a:r>
              <a:rPr sz="3200" spc="-5" dirty="0">
                <a:latin typeface="Arial"/>
                <a:cs typeface="Arial"/>
              </a:rPr>
              <a:t>and </a:t>
            </a:r>
            <a:r>
              <a:rPr sz="3200" spc="45" dirty="0">
                <a:latin typeface="Arial"/>
                <a:cs typeface="Arial"/>
              </a:rPr>
              <a:t>count </a:t>
            </a:r>
            <a:r>
              <a:rPr sz="3200" spc="40" dirty="0">
                <a:latin typeface="Arial"/>
                <a:cs typeface="Arial"/>
              </a:rPr>
              <a:t>the </a:t>
            </a:r>
            <a:r>
              <a:rPr sz="3200" spc="35" dirty="0">
                <a:latin typeface="Arial"/>
                <a:cs typeface="Arial"/>
              </a:rPr>
              <a:t>fry </a:t>
            </a:r>
            <a:r>
              <a:rPr sz="3200" spc="-65" dirty="0">
                <a:latin typeface="Arial"/>
                <a:cs typeface="Arial"/>
              </a:rPr>
              <a:t>head. </a:t>
            </a:r>
            <a:r>
              <a:rPr sz="3200" spc="-120" dirty="0">
                <a:latin typeface="Arial"/>
                <a:cs typeface="Arial"/>
              </a:rPr>
              <a:t>The </a:t>
            </a:r>
            <a:r>
              <a:rPr sz="3200" spc="75" dirty="0">
                <a:latin typeface="Arial"/>
                <a:cs typeface="Arial"/>
              </a:rPr>
              <a:t>total  </a:t>
            </a:r>
            <a:r>
              <a:rPr sz="3200" spc="35" dirty="0">
                <a:latin typeface="Arial"/>
                <a:cs typeface="Arial"/>
              </a:rPr>
              <a:t>number </a:t>
            </a:r>
            <a:r>
              <a:rPr sz="3200" spc="95" dirty="0">
                <a:latin typeface="Arial"/>
                <a:cs typeface="Arial"/>
              </a:rPr>
              <a:t>of </a:t>
            </a:r>
            <a:r>
              <a:rPr sz="3200" spc="35" dirty="0">
                <a:latin typeface="Arial"/>
                <a:cs typeface="Arial"/>
              </a:rPr>
              <a:t>fry </a:t>
            </a:r>
            <a:r>
              <a:rPr sz="3200" spc="30" dirty="0">
                <a:latin typeface="Arial"/>
                <a:cs typeface="Arial"/>
              </a:rPr>
              <a:t>counted </a:t>
            </a:r>
            <a:r>
              <a:rPr sz="3200" spc="90" dirty="0">
                <a:latin typeface="Arial"/>
                <a:cs typeface="Arial"/>
              </a:rPr>
              <a:t>from </a:t>
            </a:r>
            <a:r>
              <a:rPr sz="3200" spc="10" dirty="0">
                <a:latin typeface="Arial"/>
                <a:cs typeface="Arial"/>
              </a:rPr>
              <a:t>this </a:t>
            </a:r>
            <a:r>
              <a:rPr sz="3200" spc="20" dirty="0">
                <a:latin typeface="Arial"/>
                <a:cs typeface="Arial"/>
              </a:rPr>
              <a:t>bag </a:t>
            </a:r>
            <a:r>
              <a:rPr sz="3200" spc="-15" dirty="0">
                <a:latin typeface="Arial"/>
                <a:cs typeface="Arial"/>
              </a:rPr>
              <a:t>represent </a:t>
            </a:r>
            <a:r>
              <a:rPr sz="3200" spc="35" dirty="0">
                <a:latin typeface="Arial"/>
                <a:cs typeface="Arial"/>
              </a:rPr>
              <a:t>the  </a:t>
            </a:r>
            <a:r>
              <a:rPr sz="3200" spc="50" dirty="0">
                <a:latin typeface="Arial"/>
                <a:cs typeface="Arial"/>
              </a:rPr>
              <a:t>quantity </a:t>
            </a:r>
            <a:r>
              <a:rPr sz="3200" spc="105" dirty="0">
                <a:latin typeface="Arial"/>
                <a:cs typeface="Arial"/>
              </a:rPr>
              <a:t>of </a:t>
            </a:r>
            <a:r>
              <a:rPr sz="3200" spc="35" dirty="0">
                <a:latin typeface="Arial"/>
                <a:cs typeface="Arial"/>
              </a:rPr>
              <a:t>the </a:t>
            </a:r>
            <a:r>
              <a:rPr sz="3200" spc="50" dirty="0">
                <a:latin typeface="Arial"/>
                <a:cs typeface="Arial"/>
              </a:rPr>
              <a:t>other </a:t>
            </a:r>
            <a:r>
              <a:rPr sz="3200" spc="30" dirty="0">
                <a:latin typeface="Arial"/>
                <a:cs typeface="Arial"/>
              </a:rPr>
              <a:t>uncounted</a:t>
            </a:r>
            <a:r>
              <a:rPr sz="3200" spc="-325" dirty="0">
                <a:latin typeface="Arial"/>
                <a:cs typeface="Arial"/>
              </a:rPr>
              <a:t> </a:t>
            </a:r>
            <a:r>
              <a:rPr sz="3200" spc="-75" dirty="0">
                <a:latin typeface="Arial"/>
                <a:cs typeface="Arial"/>
              </a:rPr>
              <a:t>bags.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17670" y="922096"/>
            <a:ext cx="3757929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i="1" spc="20" dirty="0">
                <a:solidFill>
                  <a:srgbClr val="0000FF"/>
                </a:solidFill>
                <a:latin typeface="Times New Roman"/>
                <a:cs typeface="Times New Roman"/>
              </a:rPr>
              <a:t>Fry</a:t>
            </a:r>
            <a:r>
              <a:rPr sz="4000" i="1" spc="-155" dirty="0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4000" i="1" spc="275" dirty="0">
                <a:solidFill>
                  <a:srgbClr val="0000FF"/>
                </a:solidFill>
                <a:latin typeface="Times New Roman"/>
                <a:cs typeface="Times New Roman"/>
              </a:rPr>
              <a:t>acclimation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6939" y="1775205"/>
            <a:ext cx="10270490" cy="2802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7190" indent="-364490">
              <a:lnSpc>
                <a:spcPct val="100000"/>
              </a:lnSpc>
              <a:spcBef>
                <a:spcPts val="100"/>
              </a:spcBef>
              <a:buSzPct val="97222"/>
              <a:buFont typeface="Wingdings"/>
              <a:buChar char=""/>
              <a:tabLst>
                <a:tab pos="377190" algn="l"/>
              </a:tabLst>
            </a:pPr>
            <a:r>
              <a:rPr sz="3600" spc="-10" dirty="0">
                <a:latin typeface="Carlito"/>
                <a:cs typeface="Carlito"/>
              </a:rPr>
              <a:t>important </a:t>
            </a:r>
            <a:r>
              <a:rPr sz="3600" spc="-25" dirty="0">
                <a:latin typeface="Carlito"/>
                <a:cs typeface="Carlito"/>
              </a:rPr>
              <a:t>step </a:t>
            </a:r>
            <a:r>
              <a:rPr sz="3600" spc="-30" dirty="0">
                <a:latin typeface="Carlito"/>
                <a:cs typeface="Carlito"/>
              </a:rPr>
              <a:t>before </a:t>
            </a:r>
            <a:r>
              <a:rPr sz="3600" spc="-15" dirty="0">
                <a:latin typeface="Carlito"/>
                <a:cs typeface="Carlito"/>
              </a:rPr>
              <a:t>stocking </a:t>
            </a:r>
            <a:r>
              <a:rPr sz="3600" dirty="0">
                <a:latin typeface="Carlito"/>
                <a:cs typeface="Carlito"/>
              </a:rPr>
              <a:t>fry </a:t>
            </a:r>
            <a:r>
              <a:rPr sz="3600" spc="-30" dirty="0">
                <a:latin typeface="Carlito"/>
                <a:cs typeface="Carlito"/>
              </a:rPr>
              <a:t>to</a:t>
            </a:r>
            <a:r>
              <a:rPr sz="3600" spc="20" dirty="0">
                <a:latin typeface="Carlito"/>
                <a:cs typeface="Carlito"/>
              </a:rPr>
              <a:t> </a:t>
            </a:r>
            <a:r>
              <a:rPr sz="3600" spc="-5" dirty="0">
                <a:latin typeface="Carlito"/>
                <a:cs typeface="Carlito"/>
              </a:rPr>
              <a:t>pond;</a:t>
            </a:r>
            <a:endParaRPr sz="36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Wingdings"/>
              <a:buChar char=""/>
            </a:pPr>
            <a:endParaRPr sz="4850">
              <a:latin typeface="Carlito"/>
              <a:cs typeface="Carlito"/>
            </a:endParaRPr>
          </a:p>
          <a:p>
            <a:pPr marL="241300" marR="5080" indent="-229235">
              <a:lnSpc>
                <a:spcPts val="3890"/>
              </a:lnSpc>
              <a:buSzPct val="97222"/>
              <a:buFont typeface="Wingdings"/>
              <a:buChar char=""/>
              <a:tabLst>
                <a:tab pos="377190" algn="l"/>
              </a:tabLst>
            </a:pPr>
            <a:r>
              <a:rPr sz="3600" dirty="0">
                <a:latin typeface="Carlito"/>
                <a:cs typeface="Carlito"/>
              </a:rPr>
              <a:t>purpose is </a:t>
            </a:r>
            <a:r>
              <a:rPr sz="3600" spc="-25" dirty="0">
                <a:latin typeface="Carlito"/>
                <a:cs typeface="Carlito"/>
              </a:rPr>
              <a:t>to </a:t>
            </a:r>
            <a:r>
              <a:rPr sz="3600" spc="-30" dirty="0">
                <a:latin typeface="Carlito"/>
                <a:cs typeface="Carlito"/>
              </a:rPr>
              <a:t>make </a:t>
            </a:r>
            <a:r>
              <a:rPr sz="3600" dirty="0">
                <a:latin typeface="Carlito"/>
                <a:cs typeface="Carlito"/>
              </a:rPr>
              <a:t>the </a:t>
            </a:r>
            <a:r>
              <a:rPr sz="3600" spc="-5" dirty="0">
                <a:latin typeface="Carlito"/>
                <a:cs typeface="Carlito"/>
              </a:rPr>
              <a:t>both </a:t>
            </a:r>
            <a:r>
              <a:rPr sz="3600" spc="-10" dirty="0">
                <a:latin typeface="Carlito"/>
                <a:cs typeface="Carlito"/>
              </a:rPr>
              <a:t>transport </a:t>
            </a:r>
            <a:r>
              <a:rPr sz="3600" dirty="0">
                <a:latin typeface="Carlito"/>
                <a:cs typeface="Carlito"/>
              </a:rPr>
              <a:t>and </a:t>
            </a:r>
            <a:r>
              <a:rPr sz="3600" spc="-5" dirty="0">
                <a:latin typeface="Carlito"/>
                <a:cs typeface="Carlito"/>
              </a:rPr>
              <a:t>pond  </a:t>
            </a:r>
            <a:r>
              <a:rPr sz="3600" spc="-25" dirty="0">
                <a:latin typeface="Carlito"/>
                <a:cs typeface="Carlito"/>
              </a:rPr>
              <a:t>water </a:t>
            </a:r>
            <a:r>
              <a:rPr sz="3600" spc="-10" dirty="0">
                <a:latin typeface="Carlito"/>
                <a:cs typeface="Carlito"/>
              </a:rPr>
              <a:t>condition </a:t>
            </a:r>
            <a:r>
              <a:rPr sz="3600" spc="-20" dirty="0">
                <a:latin typeface="Carlito"/>
                <a:cs typeface="Carlito"/>
              </a:rPr>
              <a:t>(temperature </a:t>
            </a:r>
            <a:r>
              <a:rPr sz="3600" dirty="0">
                <a:latin typeface="Carlito"/>
                <a:cs typeface="Carlito"/>
              </a:rPr>
              <a:t>and </a:t>
            </a:r>
            <a:r>
              <a:rPr sz="3600" spc="-5" dirty="0">
                <a:latin typeface="Carlito"/>
                <a:cs typeface="Carlito"/>
              </a:rPr>
              <a:t>salinity) </a:t>
            </a:r>
            <a:r>
              <a:rPr sz="3600" spc="-25" dirty="0">
                <a:latin typeface="Carlito"/>
                <a:cs typeface="Carlito"/>
              </a:rPr>
              <a:t>to </a:t>
            </a:r>
            <a:r>
              <a:rPr sz="3600" spc="-5" dirty="0">
                <a:latin typeface="Carlito"/>
                <a:cs typeface="Carlito"/>
              </a:rPr>
              <a:t>be same  (or </a:t>
            </a:r>
            <a:r>
              <a:rPr sz="3600" spc="-10" dirty="0">
                <a:latin typeface="Carlito"/>
                <a:cs typeface="Carlito"/>
              </a:rPr>
              <a:t>almost </a:t>
            </a:r>
            <a:r>
              <a:rPr sz="3600" spc="-5" dirty="0">
                <a:latin typeface="Carlito"/>
                <a:cs typeface="Carlito"/>
              </a:rPr>
              <a:t>same) </a:t>
            </a:r>
            <a:r>
              <a:rPr sz="3600" spc="-25" dirty="0">
                <a:latin typeface="Carlito"/>
                <a:cs typeface="Carlito"/>
              </a:rPr>
              <a:t>to </a:t>
            </a:r>
            <a:r>
              <a:rPr sz="3600" spc="-10" dirty="0">
                <a:latin typeface="Carlito"/>
                <a:cs typeface="Carlito"/>
              </a:rPr>
              <a:t>minimize </a:t>
            </a:r>
            <a:r>
              <a:rPr sz="3600" spc="-15" dirty="0">
                <a:latin typeface="Carlito"/>
                <a:cs typeface="Carlito"/>
              </a:rPr>
              <a:t>stress </a:t>
            </a:r>
            <a:r>
              <a:rPr sz="3600" spc="-5" dirty="0">
                <a:latin typeface="Carlito"/>
                <a:cs typeface="Carlito"/>
              </a:rPr>
              <a:t>on </a:t>
            </a:r>
            <a:r>
              <a:rPr sz="3600" spc="-10" dirty="0">
                <a:latin typeface="Carlito"/>
                <a:cs typeface="Carlito"/>
              </a:rPr>
              <a:t>the</a:t>
            </a:r>
            <a:r>
              <a:rPr sz="3600" spc="-35" dirty="0">
                <a:latin typeface="Carlito"/>
                <a:cs typeface="Carlito"/>
              </a:rPr>
              <a:t> </a:t>
            </a:r>
            <a:r>
              <a:rPr sz="3600" spc="-60" dirty="0">
                <a:latin typeface="Carlito"/>
                <a:cs typeface="Carlito"/>
              </a:rPr>
              <a:t>fry.</a:t>
            </a:r>
            <a:endParaRPr sz="36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157727" y="0"/>
            <a:ext cx="5913120" cy="11521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77469" y="892809"/>
            <a:ext cx="11293475" cy="484632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527685" marR="5080" indent="-515620">
              <a:lnSpc>
                <a:spcPct val="90000"/>
              </a:lnSpc>
              <a:spcBef>
                <a:spcPts val="484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10" dirty="0">
                <a:latin typeface="Carlito"/>
                <a:cs typeface="Carlito"/>
              </a:rPr>
              <a:t>Stocking </a:t>
            </a:r>
            <a:r>
              <a:rPr sz="3200" spc="-5" dirty="0">
                <a:latin typeface="Carlito"/>
                <a:cs typeface="Carlito"/>
              </a:rPr>
              <a:t>time </a:t>
            </a:r>
            <a:r>
              <a:rPr sz="3200" spc="-10" dirty="0">
                <a:latin typeface="Carlito"/>
                <a:cs typeface="Carlito"/>
              </a:rPr>
              <a:t>between </a:t>
            </a:r>
            <a:r>
              <a:rPr sz="3200" spc="5" dirty="0">
                <a:latin typeface="Carlito"/>
                <a:cs typeface="Carlito"/>
              </a:rPr>
              <a:t>6-9 </a:t>
            </a:r>
            <a:r>
              <a:rPr sz="3200" spc="-5" dirty="0">
                <a:latin typeface="Carlito"/>
                <a:cs typeface="Carlito"/>
              </a:rPr>
              <a:t>AM </a:t>
            </a:r>
            <a:r>
              <a:rPr sz="3200" dirty="0">
                <a:latin typeface="Carlito"/>
                <a:cs typeface="Carlito"/>
              </a:rPr>
              <a:t>when </a:t>
            </a:r>
            <a:r>
              <a:rPr sz="3200" spc="-5" dirty="0">
                <a:latin typeface="Carlito"/>
                <a:cs typeface="Carlito"/>
              </a:rPr>
              <a:t>the </a:t>
            </a:r>
            <a:r>
              <a:rPr sz="3200" spc="-20" dirty="0">
                <a:latin typeface="Carlito"/>
                <a:cs typeface="Carlito"/>
              </a:rPr>
              <a:t>water temperature </a:t>
            </a:r>
            <a:r>
              <a:rPr sz="3200" dirty="0">
                <a:latin typeface="Carlito"/>
                <a:cs typeface="Carlito"/>
              </a:rPr>
              <a:t>is  </a:t>
            </a:r>
            <a:r>
              <a:rPr sz="3200" spc="-5" dirty="0">
                <a:latin typeface="Carlito"/>
                <a:cs typeface="Carlito"/>
              </a:rPr>
              <a:t>low </a:t>
            </a:r>
            <a:r>
              <a:rPr sz="3200" spc="-10" dirty="0">
                <a:latin typeface="Carlito"/>
                <a:cs typeface="Carlito"/>
              </a:rPr>
              <a:t>(around </a:t>
            </a:r>
            <a:r>
              <a:rPr sz="3200" spc="-5" dirty="0">
                <a:latin typeface="Carlito"/>
                <a:cs typeface="Carlito"/>
              </a:rPr>
              <a:t>26°C), </a:t>
            </a:r>
            <a:r>
              <a:rPr sz="3200" spc="-15" dirty="0">
                <a:latin typeface="Carlito"/>
                <a:cs typeface="Carlito"/>
              </a:rPr>
              <a:t>avoid stocking </a:t>
            </a:r>
            <a:r>
              <a:rPr sz="3200" spc="-5" dirty="0">
                <a:latin typeface="Carlito"/>
                <a:cs typeface="Carlito"/>
              </a:rPr>
              <a:t>during </a:t>
            </a:r>
            <a:r>
              <a:rPr sz="3200" dirty="0">
                <a:latin typeface="Carlito"/>
                <a:cs typeface="Carlito"/>
              </a:rPr>
              <a:t>cloudy and </a:t>
            </a:r>
            <a:r>
              <a:rPr sz="3200" spc="-25" dirty="0">
                <a:latin typeface="Carlito"/>
                <a:cs typeface="Carlito"/>
              </a:rPr>
              <a:t>rainy days </a:t>
            </a:r>
            <a:r>
              <a:rPr sz="3200" spc="-20" dirty="0">
                <a:latin typeface="Carlito"/>
                <a:cs typeface="Carlito"/>
              </a:rPr>
              <a:t>to  prevent </a:t>
            </a:r>
            <a:r>
              <a:rPr sz="3200" spc="-40" dirty="0">
                <a:latin typeface="Carlito"/>
                <a:cs typeface="Carlito"/>
              </a:rPr>
              <a:t>D.O.</a:t>
            </a:r>
            <a:r>
              <a:rPr sz="3200" spc="10" dirty="0">
                <a:latin typeface="Carlito"/>
                <a:cs typeface="Carlito"/>
              </a:rPr>
              <a:t> </a:t>
            </a:r>
            <a:r>
              <a:rPr sz="3200" spc="-10" dirty="0">
                <a:latin typeface="Carlito"/>
                <a:cs typeface="Carlito"/>
              </a:rPr>
              <a:t>problems.</a:t>
            </a:r>
            <a:endParaRPr sz="3200">
              <a:latin typeface="Carlito"/>
              <a:cs typeface="Carlito"/>
            </a:endParaRPr>
          </a:p>
          <a:p>
            <a:pPr marL="527685" marR="170180" indent="-515620">
              <a:lnSpc>
                <a:spcPts val="3460"/>
              </a:lnSpc>
              <a:spcBef>
                <a:spcPts val="1045"/>
              </a:spcBef>
              <a:buFont typeface="Carlito"/>
              <a:buAutoNum type="arabicPeriod"/>
              <a:tabLst>
                <a:tab pos="619125" algn="l"/>
                <a:tab pos="619760" algn="l"/>
              </a:tabLst>
            </a:pPr>
            <a:r>
              <a:rPr dirty="0"/>
              <a:t>	</a:t>
            </a:r>
            <a:r>
              <a:rPr sz="3200" spc="-10" dirty="0">
                <a:latin typeface="Carlito"/>
                <a:cs typeface="Carlito"/>
              </a:rPr>
              <a:t>Float </a:t>
            </a:r>
            <a:r>
              <a:rPr sz="3200" dirty="0">
                <a:latin typeface="Carlito"/>
                <a:cs typeface="Carlito"/>
              </a:rPr>
              <a:t>the </a:t>
            </a:r>
            <a:r>
              <a:rPr sz="3200" spc="-10" dirty="0">
                <a:latin typeface="Carlito"/>
                <a:cs typeface="Carlito"/>
              </a:rPr>
              <a:t>plastic </a:t>
            </a:r>
            <a:r>
              <a:rPr sz="3200" spc="-5" dirty="0">
                <a:latin typeface="Carlito"/>
                <a:cs typeface="Carlito"/>
              </a:rPr>
              <a:t>bags </a:t>
            </a:r>
            <a:r>
              <a:rPr sz="3200" spc="-10" dirty="0">
                <a:latin typeface="Carlito"/>
                <a:cs typeface="Carlito"/>
              </a:rPr>
              <a:t>containing </a:t>
            </a:r>
            <a:r>
              <a:rPr sz="3200" dirty="0">
                <a:latin typeface="Carlito"/>
                <a:cs typeface="Carlito"/>
              </a:rPr>
              <a:t>the </a:t>
            </a:r>
            <a:r>
              <a:rPr sz="3200" spc="-5" dirty="0">
                <a:latin typeface="Carlito"/>
                <a:cs typeface="Carlito"/>
              </a:rPr>
              <a:t>fry </a:t>
            </a:r>
            <a:r>
              <a:rPr sz="3200" dirty="0">
                <a:latin typeface="Carlito"/>
                <a:cs typeface="Carlito"/>
              </a:rPr>
              <a:t>in the </a:t>
            </a:r>
            <a:r>
              <a:rPr sz="3200" spc="-5" dirty="0">
                <a:latin typeface="Carlito"/>
                <a:cs typeface="Carlito"/>
              </a:rPr>
              <a:t>pond </a:t>
            </a:r>
            <a:r>
              <a:rPr sz="3200" spc="-20" dirty="0">
                <a:latin typeface="Carlito"/>
                <a:cs typeface="Carlito"/>
              </a:rPr>
              <a:t>water </a:t>
            </a:r>
            <a:r>
              <a:rPr sz="3200" spc="-30" dirty="0">
                <a:latin typeface="Carlito"/>
                <a:cs typeface="Carlito"/>
              </a:rPr>
              <a:t>for </a:t>
            </a:r>
            <a:r>
              <a:rPr sz="3200" spc="-15" dirty="0">
                <a:latin typeface="Carlito"/>
                <a:cs typeface="Carlito"/>
              </a:rPr>
              <a:t>at  </a:t>
            </a:r>
            <a:r>
              <a:rPr sz="3200" spc="-10" dirty="0">
                <a:latin typeface="Carlito"/>
                <a:cs typeface="Carlito"/>
              </a:rPr>
              <a:t>least </a:t>
            </a:r>
            <a:r>
              <a:rPr sz="3200" dirty="0">
                <a:latin typeface="Carlito"/>
                <a:cs typeface="Carlito"/>
              </a:rPr>
              <a:t>15 </a:t>
            </a:r>
            <a:r>
              <a:rPr sz="3200" spc="-185" dirty="0">
                <a:latin typeface="Arimo"/>
                <a:cs typeface="Arimo"/>
              </a:rPr>
              <a:t>– </a:t>
            </a:r>
            <a:r>
              <a:rPr sz="3200" dirty="0">
                <a:latin typeface="Carlito"/>
                <a:cs typeface="Carlito"/>
              </a:rPr>
              <a:t>20 </a:t>
            </a:r>
            <a:r>
              <a:rPr sz="3200" spc="-5" dirty="0">
                <a:latin typeface="Carlito"/>
                <a:cs typeface="Carlito"/>
              </a:rPr>
              <a:t>minutes </a:t>
            </a:r>
            <a:r>
              <a:rPr sz="3200" spc="-20" dirty="0">
                <a:latin typeface="Carlito"/>
                <a:cs typeface="Carlito"/>
              </a:rPr>
              <a:t>to </a:t>
            </a:r>
            <a:r>
              <a:rPr sz="3200" spc="-10" dirty="0">
                <a:latin typeface="Carlito"/>
                <a:cs typeface="Carlito"/>
              </a:rPr>
              <a:t>equalize </a:t>
            </a:r>
            <a:r>
              <a:rPr sz="3200" dirty="0">
                <a:latin typeface="Carlito"/>
                <a:cs typeface="Carlito"/>
              </a:rPr>
              <a:t>the </a:t>
            </a:r>
            <a:r>
              <a:rPr sz="3200" spc="-20" dirty="0">
                <a:latin typeface="Carlito"/>
                <a:cs typeface="Carlito"/>
              </a:rPr>
              <a:t>water </a:t>
            </a:r>
            <a:r>
              <a:rPr sz="3200" spc="-15" dirty="0">
                <a:latin typeface="Carlito"/>
                <a:cs typeface="Carlito"/>
              </a:rPr>
              <a:t>temperature </a:t>
            </a:r>
            <a:r>
              <a:rPr sz="3200" dirty="0">
                <a:latin typeface="Carlito"/>
                <a:cs typeface="Carlito"/>
              </a:rPr>
              <a:t>in the  </a:t>
            </a:r>
            <a:r>
              <a:rPr sz="3200" spc="-5" dirty="0">
                <a:latin typeface="Carlito"/>
                <a:cs typeface="Carlito"/>
              </a:rPr>
              <a:t>bag </a:t>
            </a:r>
            <a:r>
              <a:rPr sz="3200" dirty="0">
                <a:latin typeface="Carlito"/>
                <a:cs typeface="Carlito"/>
              </a:rPr>
              <a:t>and in the</a:t>
            </a:r>
            <a:r>
              <a:rPr sz="3200" spc="10" dirty="0">
                <a:latin typeface="Carlito"/>
                <a:cs typeface="Carlito"/>
              </a:rPr>
              <a:t> </a:t>
            </a:r>
            <a:r>
              <a:rPr sz="3200" spc="-5" dirty="0">
                <a:latin typeface="Carlito"/>
                <a:cs typeface="Carlito"/>
              </a:rPr>
              <a:t>pond.</a:t>
            </a:r>
            <a:endParaRPr sz="3200">
              <a:latin typeface="Carlito"/>
              <a:cs typeface="Carlito"/>
            </a:endParaRPr>
          </a:p>
          <a:p>
            <a:pPr marL="527685" indent="-515620">
              <a:lnSpc>
                <a:spcPts val="3650"/>
              </a:lnSpc>
              <a:spcBef>
                <a:spcPts val="55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5" dirty="0">
                <a:latin typeface="Carlito"/>
                <a:cs typeface="Carlito"/>
              </a:rPr>
              <a:t>Open </a:t>
            </a:r>
            <a:r>
              <a:rPr sz="3200" dirty="0">
                <a:latin typeface="Carlito"/>
                <a:cs typeface="Carlito"/>
              </a:rPr>
              <a:t>the bags </a:t>
            </a:r>
            <a:r>
              <a:rPr sz="3200" spc="-15" dirty="0">
                <a:latin typeface="Carlito"/>
                <a:cs typeface="Carlito"/>
              </a:rPr>
              <a:t>carefully </a:t>
            </a:r>
            <a:r>
              <a:rPr sz="3200" spc="-5" dirty="0">
                <a:latin typeface="Carlito"/>
                <a:cs typeface="Carlito"/>
              </a:rPr>
              <a:t>once </a:t>
            </a:r>
            <a:r>
              <a:rPr sz="3200" dirty="0">
                <a:latin typeface="Carlito"/>
                <a:cs typeface="Carlito"/>
              </a:rPr>
              <a:t>the </a:t>
            </a:r>
            <a:r>
              <a:rPr sz="3200" spc="-15" dirty="0">
                <a:latin typeface="Carlito"/>
                <a:cs typeface="Carlito"/>
              </a:rPr>
              <a:t>temperature </a:t>
            </a:r>
            <a:r>
              <a:rPr sz="3200" spc="-20" dirty="0">
                <a:latin typeface="Carlito"/>
                <a:cs typeface="Carlito"/>
              </a:rPr>
              <a:t>difference </a:t>
            </a:r>
            <a:r>
              <a:rPr sz="3200" dirty="0">
                <a:latin typeface="Carlito"/>
                <a:cs typeface="Carlito"/>
              </a:rPr>
              <a:t>is 1</a:t>
            </a:r>
            <a:r>
              <a:rPr sz="3200" spc="40" dirty="0">
                <a:latin typeface="Carlito"/>
                <a:cs typeface="Carlito"/>
              </a:rPr>
              <a:t> </a:t>
            </a:r>
            <a:r>
              <a:rPr sz="3200" spc="-185" dirty="0">
                <a:latin typeface="Arimo"/>
                <a:cs typeface="Arimo"/>
              </a:rPr>
              <a:t>–</a:t>
            </a:r>
            <a:endParaRPr sz="3200">
              <a:latin typeface="Arimo"/>
              <a:cs typeface="Arimo"/>
            </a:endParaRPr>
          </a:p>
          <a:p>
            <a:pPr marL="527685">
              <a:lnSpc>
                <a:spcPts val="3650"/>
              </a:lnSpc>
            </a:pPr>
            <a:r>
              <a:rPr sz="3200" spc="-10" dirty="0">
                <a:latin typeface="Carlito"/>
                <a:cs typeface="Carlito"/>
              </a:rPr>
              <a:t>2°C, ready </a:t>
            </a:r>
            <a:r>
              <a:rPr sz="3200" spc="-25" dirty="0">
                <a:latin typeface="Carlito"/>
                <a:cs typeface="Carlito"/>
              </a:rPr>
              <a:t>to </a:t>
            </a:r>
            <a:r>
              <a:rPr sz="3200" dirty="0">
                <a:latin typeface="Carlito"/>
                <a:cs typeface="Carlito"/>
              </a:rPr>
              <a:t>check the</a:t>
            </a:r>
            <a:r>
              <a:rPr sz="3200" spc="20" dirty="0">
                <a:latin typeface="Carlito"/>
                <a:cs typeface="Carlito"/>
              </a:rPr>
              <a:t> </a:t>
            </a:r>
            <a:r>
              <a:rPr sz="3200" spc="-30" dirty="0">
                <a:latin typeface="Carlito"/>
                <a:cs typeface="Carlito"/>
              </a:rPr>
              <a:t>salinity.</a:t>
            </a:r>
            <a:endParaRPr sz="3200">
              <a:latin typeface="Carlito"/>
              <a:cs typeface="Carlito"/>
            </a:endParaRPr>
          </a:p>
          <a:p>
            <a:pPr marL="527685" marR="302895" indent="-515620">
              <a:lnSpc>
                <a:spcPts val="3460"/>
              </a:lnSpc>
              <a:spcBef>
                <a:spcPts val="1060"/>
              </a:spcBef>
              <a:buAutoNum type="arabicPeriod" startAt="4"/>
              <a:tabLst>
                <a:tab pos="527685" algn="l"/>
                <a:tab pos="528320" algn="l"/>
              </a:tabLst>
            </a:pPr>
            <a:r>
              <a:rPr sz="3200" dirty="0">
                <a:latin typeface="Carlito"/>
                <a:cs typeface="Carlito"/>
              </a:rPr>
              <a:t>If the </a:t>
            </a:r>
            <a:r>
              <a:rPr sz="3200" spc="-10" dirty="0">
                <a:latin typeface="Carlito"/>
                <a:cs typeface="Carlito"/>
              </a:rPr>
              <a:t>salinity </a:t>
            </a:r>
            <a:r>
              <a:rPr sz="3200" spc="-20" dirty="0">
                <a:latin typeface="Carlito"/>
                <a:cs typeface="Carlito"/>
              </a:rPr>
              <a:t>difference </a:t>
            </a:r>
            <a:r>
              <a:rPr sz="3200" dirty="0">
                <a:latin typeface="Carlito"/>
                <a:cs typeface="Carlito"/>
              </a:rPr>
              <a:t>is within the </a:t>
            </a:r>
            <a:r>
              <a:rPr sz="3200" spc="-20" dirty="0">
                <a:latin typeface="Carlito"/>
                <a:cs typeface="Carlito"/>
              </a:rPr>
              <a:t>range </a:t>
            </a:r>
            <a:r>
              <a:rPr sz="3200" spc="-5" dirty="0">
                <a:latin typeface="Carlito"/>
                <a:cs typeface="Carlito"/>
              </a:rPr>
              <a:t>of 3- </a:t>
            </a:r>
            <a:r>
              <a:rPr sz="3200" dirty="0">
                <a:latin typeface="Carlito"/>
                <a:cs typeface="Carlito"/>
              </a:rPr>
              <a:t>5 </a:t>
            </a:r>
            <a:r>
              <a:rPr sz="3200" spc="-5" dirty="0">
                <a:latin typeface="Carlito"/>
                <a:cs typeface="Carlito"/>
              </a:rPr>
              <a:t>ppt, </a:t>
            </a:r>
            <a:r>
              <a:rPr sz="3200" dirty="0">
                <a:latin typeface="Carlito"/>
                <a:cs typeface="Carlito"/>
              </a:rPr>
              <a:t>then the  </a:t>
            </a:r>
            <a:r>
              <a:rPr sz="3200" spc="-5" dirty="0">
                <a:latin typeface="Carlito"/>
                <a:cs typeface="Carlito"/>
              </a:rPr>
              <a:t>fry </a:t>
            </a:r>
            <a:r>
              <a:rPr sz="3200" spc="-15" dirty="0">
                <a:latin typeface="Carlito"/>
                <a:cs typeface="Carlito"/>
              </a:rPr>
              <a:t>are </a:t>
            </a:r>
            <a:r>
              <a:rPr sz="3200" spc="-10" dirty="0">
                <a:latin typeface="Carlito"/>
                <a:cs typeface="Carlito"/>
              </a:rPr>
              <a:t>ready </a:t>
            </a:r>
            <a:r>
              <a:rPr sz="3200" spc="-25" dirty="0">
                <a:latin typeface="Carlito"/>
                <a:cs typeface="Carlito"/>
              </a:rPr>
              <a:t>to </a:t>
            </a:r>
            <a:r>
              <a:rPr sz="3200" spc="-5" dirty="0">
                <a:latin typeface="Carlito"/>
                <a:cs typeface="Carlito"/>
              </a:rPr>
              <a:t>be released </a:t>
            </a:r>
            <a:r>
              <a:rPr sz="3200" spc="-20" dirty="0">
                <a:latin typeface="Carlito"/>
                <a:cs typeface="Carlito"/>
              </a:rPr>
              <a:t>into </a:t>
            </a:r>
            <a:r>
              <a:rPr sz="3200" dirty="0">
                <a:latin typeface="Carlito"/>
                <a:cs typeface="Carlito"/>
              </a:rPr>
              <a:t>the</a:t>
            </a:r>
            <a:r>
              <a:rPr sz="3200" spc="50" dirty="0">
                <a:latin typeface="Carlito"/>
                <a:cs typeface="Carlito"/>
              </a:rPr>
              <a:t> </a:t>
            </a:r>
            <a:r>
              <a:rPr sz="3200" spc="-5" dirty="0">
                <a:latin typeface="Carlito"/>
                <a:cs typeface="Carlito"/>
              </a:rPr>
              <a:t>pond.</a:t>
            </a:r>
            <a:endParaRPr sz="32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57022" y="702945"/>
            <a:ext cx="11351260" cy="4280535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527685" marR="5080" indent="-515620">
              <a:lnSpc>
                <a:spcPct val="90000"/>
              </a:lnSpc>
              <a:spcBef>
                <a:spcPts val="484"/>
              </a:spcBef>
              <a:buAutoNum type="arabicPeriod" startAt="5"/>
              <a:tabLst>
                <a:tab pos="527685" algn="l"/>
                <a:tab pos="528320" algn="l"/>
              </a:tabLst>
            </a:pPr>
            <a:r>
              <a:rPr sz="3200" dirty="0">
                <a:latin typeface="Carlito"/>
                <a:cs typeface="Carlito"/>
              </a:rPr>
              <a:t>If the </a:t>
            </a:r>
            <a:r>
              <a:rPr sz="3200" spc="-5" dirty="0">
                <a:latin typeface="Carlito"/>
                <a:cs typeface="Carlito"/>
              </a:rPr>
              <a:t>salinity </a:t>
            </a:r>
            <a:r>
              <a:rPr sz="3200" dirty="0">
                <a:latin typeface="Carlito"/>
                <a:cs typeface="Carlito"/>
              </a:rPr>
              <a:t>and </a:t>
            </a:r>
            <a:r>
              <a:rPr sz="3200" spc="-15" dirty="0">
                <a:latin typeface="Carlito"/>
                <a:cs typeface="Carlito"/>
              </a:rPr>
              <a:t>temperature </a:t>
            </a:r>
            <a:r>
              <a:rPr sz="3200" spc="-20" dirty="0">
                <a:latin typeface="Carlito"/>
                <a:cs typeface="Carlito"/>
              </a:rPr>
              <a:t>difference </a:t>
            </a:r>
            <a:r>
              <a:rPr sz="3200" spc="-5" dirty="0">
                <a:latin typeface="Carlito"/>
                <a:cs typeface="Carlito"/>
              </a:rPr>
              <a:t>between bag </a:t>
            </a:r>
            <a:r>
              <a:rPr sz="3200" dirty="0">
                <a:latin typeface="Carlito"/>
                <a:cs typeface="Carlito"/>
              </a:rPr>
              <a:t>and </a:t>
            </a:r>
            <a:r>
              <a:rPr sz="3200" spc="-5" dirty="0">
                <a:latin typeface="Carlito"/>
                <a:cs typeface="Carlito"/>
              </a:rPr>
              <a:t>pond  </a:t>
            </a:r>
            <a:r>
              <a:rPr sz="3200" spc="-10" dirty="0">
                <a:latin typeface="Carlito"/>
                <a:cs typeface="Carlito"/>
              </a:rPr>
              <a:t>are great, </a:t>
            </a:r>
            <a:r>
              <a:rPr sz="3200" dirty="0">
                <a:latin typeface="Carlito"/>
                <a:cs typeface="Carlito"/>
              </a:rPr>
              <a:t>add </a:t>
            </a:r>
            <a:r>
              <a:rPr sz="3200" spc="-5" dirty="0">
                <a:latin typeface="Carlito"/>
                <a:cs typeface="Carlito"/>
              </a:rPr>
              <a:t>pond </a:t>
            </a:r>
            <a:r>
              <a:rPr sz="3200" spc="-20" dirty="0">
                <a:latin typeface="Carlito"/>
                <a:cs typeface="Carlito"/>
              </a:rPr>
              <a:t>water </a:t>
            </a:r>
            <a:r>
              <a:rPr sz="3200" spc="-5" dirty="0">
                <a:latin typeface="Carlito"/>
                <a:cs typeface="Carlito"/>
              </a:rPr>
              <a:t>gradually </a:t>
            </a:r>
            <a:r>
              <a:rPr sz="3200" spc="-15" dirty="0">
                <a:latin typeface="Carlito"/>
                <a:cs typeface="Carlito"/>
              </a:rPr>
              <a:t>into </a:t>
            </a:r>
            <a:r>
              <a:rPr sz="3200" dirty="0">
                <a:latin typeface="Carlito"/>
                <a:cs typeface="Carlito"/>
              </a:rPr>
              <a:t>the </a:t>
            </a:r>
            <a:r>
              <a:rPr sz="3200" spc="-10" dirty="0">
                <a:latin typeface="Carlito"/>
                <a:cs typeface="Carlito"/>
              </a:rPr>
              <a:t>plastic </a:t>
            </a:r>
            <a:r>
              <a:rPr sz="3200" spc="-5" dirty="0">
                <a:latin typeface="Carlito"/>
                <a:cs typeface="Carlito"/>
              </a:rPr>
              <a:t>bags </a:t>
            </a:r>
            <a:r>
              <a:rPr sz="3200" spc="-20" dirty="0">
                <a:latin typeface="Carlito"/>
                <a:cs typeface="Carlito"/>
              </a:rPr>
              <a:t>to </a:t>
            </a:r>
            <a:r>
              <a:rPr sz="3200" dirty="0">
                <a:latin typeface="Carlito"/>
                <a:cs typeface="Carlito"/>
              </a:rPr>
              <a:t>about  1/3 of the </a:t>
            </a:r>
            <a:r>
              <a:rPr sz="3200" spc="-15" dirty="0">
                <a:latin typeface="Carlito"/>
                <a:cs typeface="Carlito"/>
              </a:rPr>
              <a:t>total </a:t>
            </a:r>
            <a:r>
              <a:rPr sz="3200" spc="-5" dirty="0">
                <a:latin typeface="Carlito"/>
                <a:cs typeface="Carlito"/>
              </a:rPr>
              <a:t>original volume, </a:t>
            </a:r>
            <a:r>
              <a:rPr sz="3200" dirty="0">
                <a:latin typeface="Carlito"/>
                <a:cs typeface="Carlito"/>
              </a:rPr>
              <a:t>then </a:t>
            </a:r>
            <a:r>
              <a:rPr sz="3200" spc="-5" dirty="0">
                <a:latin typeface="Carlito"/>
                <a:cs typeface="Carlito"/>
              </a:rPr>
              <a:t>let </a:t>
            </a:r>
            <a:r>
              <a:rPr sz="3200" dirty="0">
                <a:latin typeface="Carlito"/>
                <a:cs typeface="Carlito"/>
              </a:rPr>
              <a:t>it </a:t>
            </a:r>
            <a:r>
              <a:rPr sz="3200" spc="-15" dirty="0">
                <a:latin typeface="Carlito"/>
                <a:cs typeface="Carlito"/>
              </a:rPr>
              <a:t>stand </a:t>
            </a:r>
            <a:r>
              <a:rPr sz="3200" spc="-30" dirty="0">
                <a:latin typeface="Carlito"/>
                <a:cs typeface="Carlito"/>
              </a:rPr>
              <a:t>for </a:t>
            </a:r>
            <a:r>
              <a:rPr sz="3200" dirty="0">
                <a:latin typeface="Carlito"/>
                <a:cs typeface="Carlito"/>
              </a:rPr>
              <a:t>10 </a:t>
            </a:r>
            <a:r>
              <a:rPr sz="3200" spc="-185" dirty="0">
                <a:latin typeface="Arimo"/>
                <a:cs typeface="Arimo"/>
              </a:rPr>
              <a:t>– </a:t>
            </a:r>
            <a:r>
              <a:rPr sz="3200" spc="-5" dirty="0">
                <a:latin typeface="Carlito"/>
                <a:cs typeface="Carlito"/>
              </a:rPr>
              <a:t>15  minutes. Observe </a:t>
            </a:r>
            <a:r>
              <a:rPr sz="3200" dirty="0">
                <a:latin typeface="Carlito"/>
                <a:cs typeface="Carlito"/>
              </a:rPr>
              <a:t>the </a:t>
            </a:r>
            <a:r>
              <a:rPr sz="3200" spc="-10" dirty="0">
                <a:latin typeface="Carlito"/>
                <a:cs typeface="Carlito"/>
              </a:rPr>
              <a:t>behavior </a:t>
            </a:r>
            <a:r>
              <a:rPr sz="3200" spc="-5" dirty="0">
                <a:latin typeface="Carlito"/>
                <a:cs typeface="Carlito"/>
              </a:rPr>
              <a:t>of </a:t>
            </a:r>
            <a:r>
              <a:rPr sz="3200" dirty="0">
                <a:latin typeface="Carlito"/>
                <a:cs typeface="Carlito"/>
              </a:rPr>
              <a:t>the </a:t>
            </a:r>
            <a:r>
              <a:rPr sz="3200" spc="-5" dirty="0">
                <a:latin typeface="Carlito"/>
                <a:cs typeface="Carlito"/>
              </a:rPr>
              <a:t>fry </a:t>
            </a:r>
            <a:r>
              <a:rPr sz="3200" spc="-25" dirty="0">
                <a:latin typeface="Carlito"/>
                <a:cs typeface="Carlito"/>
              </a:rPr>
              <a:t>before </a:t>
            </a:r>
            <a:r>
              <a:rPr sz="3200" spc="-5" dirty="0">
                <a:latin typeface="Carlito"/>
                <a:cs typeface="Carlito"/>
              </a:rPr>
              <a:t>releasing </a:t>
            </a:r>
            <a:r>
              <a:rPr sz="3200" dirty="0">
                <a:latin typeface="Carlito"/>
                <a:cs typeface="Carlito"/>
              </a:rPr>
              <a:t>them  </a:t>
            </a:r>
            <a:r>
              <a:rPr sz="3200" spc="-15" dirty="0">
                <a:latin typeface="Carlito"/>
                <a:cs typeface="Carlito"/>
              </a:rPr>
              <a:t>into </a:t>
            </a:r>
            <a:r>
              <a:rPr sz="3200" dirty="0">
                <a:latin typeface="Carlito"/>
                <a:cs typeface="Carlito"/>
              </a:rPr>
              <a:t>the</a:t>
            </a:r>
            <a:r>
              <a:rPr sz="3200" spc="35" dirty="0">
                <a:latin typeface="Carlito"/>
                <a:cs typeface="Carlito"/>
              </a:rPr>
              <a:t> </a:t>
            </a:r>
            <a:r>
              <a:rPr sz="3200" spc="-5" dirty="0">
                <a:latin typeface="Carlito"/>
                <a:cs typeface="Carlito"/>
              </a:rPr>
              <a:t>pond.</a:t>
            </a:r>
            <a:endParaRPr sz="32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Carlito"/>
              <a:buAutoNum type="arabicPeriod" startAt="5"/>
            </a:pPr>
            <a:endParaRPr sz="4500">
              <a:latin typeface="Carlito"/>
              <a:cs typeface="Carlito"/>
            </a:endParaRPr>
          </a:p>
          <a:p>
            <a:pPr marL="527685" marR="227965" indent="-515620">
              <a:lnSpc>
                <a:spcPts val="3460"/>
              </a:lnSpc>
              <a:spcBef>
                <a:spcPts val="5"/>
              </a:spcBef>
              <a:buAutoNum type="arabicPeriod" startAt="5"/>
              <a:tabLst>
                <a:tab pos="527685" algn="l"/>
                <a:tab pos="528320" algn="l"/>
              </a:tabLst>
            </a:pPr>
            <a:r>
              <a:rPr sz="3200" dirty="0">
                <a:latin typeface="Carlito"/>
                <a:cs typeface="Carlito"/>
              </a:rPr>
              <a:t>In </a:t>
            </a:r>
            <a:r>
              <a:rPr sz="3200" spc="-5" dirty="0">
                <a:latin typeface="Carlito"/>
                <a:cs typeface="Carlito"/>
              </a:rPr>
              <a:t>releasing, </a:t>
            </a:r>
            <a:r>
              <a:rPr sz="3200" dirty="0">
                <a:latin typeface="Carlito"/>
                <a:cs typeface="Carlito"/>
              </a:rPr>
              <a:t>the </a:t>
            </a:r>
            <a:r>
              <a:rPr sz="3200" spc="-5" dirty="0">
                <a:latin typeface="Carlito"/>
                <a:cs typeface="Carlito"/>
              </a:rPr>
              <a:t>fry should be </a:t>
            </a:r>
            <a:r>
              <a:rPr sz="3200" spc="-15" dirty="0">
                <a:latin typeface="Carlito"/>
                <a:cs typeface="Carlito"/>
              </a:rPr>
              <a:t>distributed </a:t>
            </a:r>
            <a:r>
              <a:rPr sz="3200" spc="-10" dirty="0">
                <a:latin typeface="Carlito"/>
                <a:cs typeface="Carlito"/>
              </a:rPr>
              <a:t>evenly throughout </a:t>
            </a:r>
            <a:r>
              <a:rPr sz="3200" dirty="0">
                <a:latin typeface="Carlito"/>
                <a:cs typeface="Carlito"/>
              </a:rPr>
              <a:t>the  </a:t>
            </a:r>
            <a:r>
              <a:rPr sz="3200" spc="-5" dirty="0">
                <a:latin typeface="Carlito"/>
                <a:cs typeface="Carlito"/>
              </a:rPr>
              <a:t>pond </a:t>
            </a:r>
            <a:r>
              <a:rPr sz="3200" spc="-20" dirty="0">
                <a:latin typeface="Carlito"/>
                <a:cs typeface="Carlito"/>
              </a:rPr>
              <a:t>to </a:t>
            </a:r>
            <a:r>
              <a:rPr sz="3200" spc="-15" dirty="0">
                <a:latin typeface="Carlito"/>
                <a:cs typeface="Carlito"/>
              </a:rPr>
              <a:t>avoid overcrowding </a:t>
            </a:r>
            <a:r>
              <a:rPr sz="3200" dirty="0">
                <a:latin typeface="Carlito"/>
                <a:cs typeface="Carlito"/>
              </a:rPr>
              <a:t>and </a:t>
            </a:r>
            <a:r>
              <a:rPr sz="3200" spc="-5" dirty="0">
                <a:latin typeface="Carlito"/>
                <a:cs typeface="Carlito"/>
              </a:rPr>
              <a:t>cannibalism. </a:t>
            </a:r>
            <a:r>
              <a:rPr sz="3200" dirty="0">
                <a:latin typeface="Carlito"/>
                <a:cs typeface="Carlito"/>
              </a:rPr>
              <a:t>A </a:t>
            </a:r>
            <a:r>
              <a:rPr sz="3200" spc="-10" dirty="0">
                <a:latin typeface="Carlito"/>
                <a:cs typeface="Carlito"/>
              </a:rPr>
              <a:t>healthy </a:t>
            </a:r>
            <a:r>
              <a:rPr sz="3200" spc="-5" dirty="0">
                <a:latin typeface="Carlito"/>
                <a:cs typeface="Carlito"/>
              </a:rPr>
              <a:t>fry </a:t>
            </a:r>
            <a:r>
              <a:rPr sz="3200" dirty="0">
                <a:latin typeface="Carlito"/>
                <a:cs typeface="Carlito"/>
              </a:rPr>
              <a:t>will  </a:t>
            </a:r>
            <a:r>
              <a:rPr sz="3200" spc="-5" dirty="0">
                <a:latin typeface="Carlito"/>
                <a:cs typeface="Carlito"/>
              </a:rPr>
              <a:t>swim </a:t>
            </a:r>
            <a:r>
              <a:rPr sz="3200" dirty="0">
                <a:latin typeface="Carlito"/>
                <a:cs typeface="Carlito"/>
              </a:rPr>
              <a:t>in </a:t>
            </a:r>
            <a:r>
              <a:rPr sz="3200" spc="-25" dirty="0">
                <a:latin typeface="Carlito"/>
                <a:cs typeface="Carlito"/>
              </a:rPr>
              <a:t>different </a:t>
            </a:r>
            <a:r>
              <a:rPr sz="3200" spc="-5" dirty="0">
                <a:latin typeface="Carlito"/>
                <a:cs typeface="Carlito"/>
              </a:rPr>
              <a:t>direction upon release </a:t>
            </a:r>
            <a:r>
              <a:rPr sz="3200" spc="-20" dirty="0">
                <a:latin typeface="Carlito"/>
                <a:cs typeface="Carlito"/>
              </a:rPr>
              <a:t>into </a:t>
            </a:r>
            <a:r>
              <a:rPr sz="3200" dirty="0">
                <a:latin typeface="Carlito"/>
                <a:cs typeface="Carlito"/>
              </a:rPr>
              <a:t>the</a:t>
            </a:r>
            <a:r>
              <a:rPr sz="3200" spc="130" dirty="0">
                <a:latin typeface="Carlito"/>
                <a:cs typeface="Carlito"/>
              </a:rPr>
              <a:t> </a:t>
            </a:r>
            <a:r>
              <a:rPr sz="3200" spc="-5" dirty="0">
                <a:latin typeface="Carlito"/>
                <a:cs typeface="Carlito"/>
              </a:rPr>
              <a:t>pond.</a:t>
            </a:r>
            <a:endParaRPr sz="32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52114" y="258826"/>
            <a:ext cx="6244590" cy="4679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900" spc="-490" dirty="0">
                <a:solidFill>
                  <a:srgbClr val="6F2F9F"/>
                </a:solidFill>
                <a:latin typeface="Times New Roman"/>
                <a:cs typeface="Times New Roman"/>
              </a:rPr>
              <a:t>Medicines </a:t>
            </a:r>
            <a:r>
              <a:rPr sz="2900" spc="-459" dirty="0">
                <a:solidFill>
                  <a:srgbClr val="6F2F9F"/>
                </a:solidFill>
                <a:latin typeface="Times New Roman"/>
                <a:cs typeface="Times New Roman"/>
              </a:rPr>
              <a:t>for </a:t>
            </a:r>
            <a:r>
              <a:rPr sz="2900" spc="-440" dirty="0">
                <a:solidFill>
                  <a:srgbClr val="6F2F9F"/>
                </a:solidFill>
                <a:latin typeface="Times New Roman"/>
                <a:cs typeface="Times New Roman"/>
              </a:rPr>
              <a:t>the </a:t>
            </a:r>
            <a:r>
              <a:rPr sz="2900" spc="-484" dirty="0">
                <a:solidFill>
                  <a:srgbClr val="6F2F9F"/>
                </a:solidFill>
                <a:latin typeface="Times New Roman"/>
                <a:cs typeface="Times New Roman"/>
              </a:rPr>
              <a:t>Prevention </a:t>
            </a:r>
            <a:r>
              <a:rPr sz="2900" spc="-560" dirty="0">
                <a:solidFill>
                  <a:srgbClr val="6F2F9F"/>
                </a:solidFill>
                <a:latin typeface="Times New Roman"/>
                <a:cs typeface="Times New Roman"/>
              </a:rPr>
              <a:t>and </a:t>
            </a:r>
            <a:r>
              <a:rPr sz="2900" spc="-480" dirty="0">
                <a:solidFill>
                  <a:srgbClr val="6F2F9F"/>
                </a:solidFill>
                <a:latin typeface="Times New Roman"/>
                <a:cs typeface="Times New Roman"/>
              </a:rPr>
              <a:t>Control </a:t>
            </a:r>
            <a:r>
              <a:rPr sz="2900" spc="-415" dirty="0">
                <a:solidFill>
                  <a:srgbClr val="6F2F9F"/>
                </a:solidFill>
                <a:latin typeface="Times New Roman"/>
                <a:cs typeface="Times New Roman"/>
              </a:rPr>
              <a:t>of</a:t>
            </a:r>
            <a:r>
              <a:rPr sz="2900" spc="-35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900" spc="-615" dirty="0">
                <a:solidFill>
                  <a:srgbClr val="6F2F9F"/>
                </a:solidFill>
                <a:latin typeface="Times New Roman"/>
                <a:cs typeface="Times New Roman"/>
              </a:rPr>
              <a:t>Prawn </a:t>
            </a:r>
            <a:r>
              <a:rPr sz="2900" spc="-445" dirty="0">
                <a:solidFill>
                  <a:srgbClr val="6F2F9F"/>
                </a:solidFill>
                <a:latin typeface="Times New Roman"/>
                <a:cs typeface="Times New Roman"/>
              </a:rPr>
              <a:t>Diseases</a:t>
            </a:r>
            <a:endParaRPr sz="29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76834" y="888619"/>
            <a:ext cx="11329035" cy="569722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</a:pPr>
            <a:r>
              <a:rPr sz="3000" b="1" spc="30" dirty="0">
                <a:latin typeface="Arial"/>
                <a:cs typeface="Arial"/>
              </a:rPr>
              <a:t>DAIMETIN</a:t>
            </a:r>
            <a:endParaRPr sz="3000">
              <a:latin typeface="Arial"/>
              <a:cs typeface="Arial"/>
            </a:endParaRPr>
          </a:p>
          <a:p>
            <a:pPr marL="241300" indent="-229235">
              <a:lnSpc>
                <a:spcPct val="100000"/>
              </a:lnSpc>
              <a:spcBef>
                <a:spcPts val="650"/>
              </a:spcBef>
              <a:buChar char="•"/>
              <a:tabLst>
                <a:tab pos="241935" algn="l"/>
              </a:tabLst>
            </a:pPr>
            <a:r>
              <a:rPr sz="3000" spc="-30" dirty="0">
                <a:latin typeface="Arial"/>
                <a:cs typeface="Arial"/>
              </a:rPr>
              <a:t>volcanic </a:t>
            </a:r>
            <a:r>
              <a:rPr sz="3000" dirty="0">
                <a:latin typeface="Arial"/>
                <a:cs typeface="Arial"/>
              </a:rPr>
              <a:t>mineral </a:t>
            </a:r>
            <a:r>
              <a:rPr sz="3000" spc="-10" dirty="0">
                <a:latin typeface="Arial"/>
                <a:cs typeface="Arial"/>
              </a:rPr>
              <a:t>design </a:t>
            </a:r>
            <a:r>
              <a:rPr sz="3000" spc="40" dirty="0">
                <a:latin typeface="Arial"/>
                <a:cs typeface="Arial"/>
              </a:rPr>
              <a:t>formulated </a:t>
            </a:r>
            <a:r>
              <a:rPr sz="3000" spc="75" dirty="0">
                <a:latin typeface="Arial"/>
                <a:cs typeface="Arial"/>
              </a:rPr>
              <a:t>for</a:t>
            </a:r>
            <a:r>
              <a:rPr sz="3000" spc="-50" dirty="0">
                <a:latin typeface="Arial"/>
                <a:cs typeface="Arial"/>
              </a:rPr>
              <a:t> </a:t>
            </a:r>
            <a:r>
              <a:rPr sz="3000" spc="-5" dirty="0">
                <a:latin typeface="Arial"/>
                <a:cs typeface="Arial"/>
              </a:rPr>
              <a:t>aquaculture</a:t>
            </a:r>
            <a:endParaRPr sz="3000">
              <a:latin typeface="Arial"/>
              <a:cs typeface="Arial"/>
            </a:endParaRPr>
          </a:p>
          <a:p>
            <a:pPr marL="241300" indent="-229235">
              <a:lnSpc>
                <a:spcPct val="100000"/>
              </a:lnSpc>
              <a:spcBef>
                <a:spcPts val="635"/>
              </a:spcBef>
              <a:buChar char="•"/>
              <a:tabLst>
                <a:tab pos="241935" algn="l"/>
              </a:tabLst>
            </a:pPr>
            <a:r>
              <a:rPr sz="3000" spc="-45" dirty="0">
                <a:latin typeface="Arial"/>
                <a:cs typeface="Arial"/>
              </a:rPr>
              <a:t>spread </a:t>
            </a:r>
            <a:r>
              <a:rPr sz="3000" spc="60" dirty="0">
                <a:latin typeface="Arial"/>
                <a:cs typeface="Arial"/>
              </a:rPr>
              <a:t>on </a:t>
            </a:r>
            <a:r>
              <a:rPr sz="3000" spc="15" dirty="0">
                <a:latin typeface="Arial"/>
                <a:cs typeface="Arial"/>
              </a:rPr>
              <a:t>ponds </a:t>
            </a:r>
            <a:r>
              <a:rPr sz="3000" spc="135" dirty="0">
                <a:latin typeface="Arial"/>
                <a:cs typeface="Arial"/>
              </a:rPr>
              <a:t>to </a:t>
            </a:r>
            <a:r>
              <a:rPr sz="3000" spc="45" dirty="0">
                <a:latin typeface="Arial"/>
                <a:cs typeface="Arial"/>
              </a:rPr>
              <a:t>purify </a:t>
            </a:r>
            <a:r>
              <a:rPr sz="3000" spc="-10" dirty="0">
                <a:latin typeface="Arial"/>
                <a:cs typeface="Arial"/>
              </a:rPr>
              <a:t>and </a:t>
            </a:r>
            <a:r>
              <a:rPr sz="3000" spc="-40" dirty="0">
                <a:latin typeface="Arial"/>
                <a:cs typeface="Arial"/>
              </a:rPr>
              <a:t>sanitize</a:t>
            </a:r>
            <a:r>
              <a:rPr sz="3000" spc="-270" dirty="0">
                <a:latin typeface="Arial"/>
                <a:cs typeface="Arial"/>
              </a:rPr>
              <a:t> </a:t>
            </a:r>
            <a:r>
              <a:rPr sz="3000" spc="-5" dirty="0">
                <a:latin typeface="Arial"/>
                <a:cs typeface="Arial"/>
              </a:rPr>
              <a:t>water</a:t>
            </a:r>
            <a:endParaRPr sz="3000">
              <a:latin typeface="Arial"/>
              <a:cs typeface="Arial"/>
            </a:endParaRPr>
          </a:p>
          <a:p>
            <a:pPr marL="241300" marR="504190" indent="-229235">
              <a:lnSpc>
                <a:spcPts val="3240"/>
              </a:lnSpc>
              <a:spcBef>
                <a:spcPts val="1045"/>
              </a:spcBef>
              <a:buChar char="•"/>
              <a:tabLst>
                <a:tab pos="241935" algn="l"/>
              </a:tabLst>
            </a:pPr>
            <a:r>
              <a:rPr sz="3000" spc="-10" dirty="0">
                <a:latin typeface="Arial"/>
                <a:cs typeface="Arial"/>
              </a:rPr>
              <a:t>improves </a:t>
            </a:r>
            <a:r>
              <a:rPr sz="3000" spc="-5" dirty="0">
                <a:latin typeface="Arial"/>
                <a:cs typeface="Arial"/>
              </a:rPr>
              <a:t>water </a:t>
            </a:r>
            <a:r>
              <a:rPr sz="3000" spc="30" dirty="0">
                <a:latin typeface="Arial"/>
                <a:cs typeface="Arial"/>
              </a:rPr>
              <a:t>quality </a:t>
            </a:r>
            <a:r>
              <a:rPr sz="3000" spc="20" dirty="0">
                <a:latin typeface="Arial"/>
                <a:cs typeface="Arial"/>
              </a:rPr>
              <a:t>by </a:t>
            </a:r>
            <a:r>
              <a:rPr sz="3000" spc="10" dirty="0">
                <a:latin typeface="Arial"/>
                <a:cs typeface="Arial"/>
              </a:rPr>
              <a:t>absorbing </a:t>
            </a:r>
            <a:r>
              <a:rPr sz="3000" spc="-20" dirty="0">
                <a:latin typeface="Arial"/>
                <a:cs typeface="Arial"/>
              </a:rPr>
              <a:t>ammonia, </a:t>
            </a:r>
            <a:r>
              <a:rPr sz="3000" spc="-5" dirty="0">
                <a:latin typeface="Arial"/>
                <a:cs typeface="Arial"/>
              </a:rPr>
              <a:t>carbon </a:t>
            </a:r>
            <a:r>
              <a:rPr sz="3000" dirty="0">
                <a:latin typeface="Arial"/>
                <a:cs typeface="Arial"/>
              </a:rPr>
              <a:t>dioxide,  </a:t>
            </a:r>
            <a:r>
              <a:rPr sz="3000" spc="25" dirty="0">
                <a:latin typeface="Arial"/>
                <a:cs typeface="Arial"/>
              </a:rPr>
              <a:t>hydrogen </a:t>
            </a:r>
            <a:r>
              <a:rPr sz="3000" spc="-25" dirty="0">
                <a:latin typeface="Arial"/>
                <a:cs typeface="Arial"/>
              </a:rPr>
              <a:t>sulfide, </a:t>
            </a:r>
            <a:r>
              <a:rPr sz="3000" spc="-5" dirty="0">
                <a:latin typeface="Arial"/>
                <a:cs typeface="Arial"/>
              </a:rPr>
              <a:t>and </a:t>
            </a:r>
            <a:r>
              <a:rPr sz="3000" spc="45" dirty="0">
                <a:latin typeface="Arial"/>
                <a:cs typeface="Arial"/>
              </a:rPr>
              <a:t>other </a:t>
            </a:r>
            <a:r>
              <a:rPr sz="3000" spc="15" dirty="0">
                <a:latin typeface="Arial"/>
                <a:cs typeface="Arial"/>
              </a:rPr>
              <a:t>toxic</a:t>
            </a:r>
            <a:r>
              <a:rPr sz="3000" spc="-75" dirty="0">
                <a:latin typeface="Arial"/>
                <a:cs typeface="Arial"/>
              </a:rPr>
              <a:t> </a:t>
            </a:r>
            <a:r>
              <a:rPr sz="3000" spc="15" dirty="0">
                <a:latin typeface="Arial"/>
                <a:cs typeface="Arial"/>
              </a:rPr>
              <a:t>pollutants.</a:t>
            </a:r>
            <a:endParaRPr sz="3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3000" b="1" spc="70" dirty="0">
                <a:latin typeface="Arial"/>
                <a:cs typeface="Arial"/>
              </a:rPr>
              <a:t>TAN- </a:t>
            </a:r>
            <a:r>
              <a:rPr sz="3000" b="1" spc="-10" dirty="0">
                <a:latin typeface="Arial"/>
                <a:cs typeface="Arial"/>
              </a:rPr>
              <a:t>PAX-</a:t>
            </a:r>
            <a:r>
              <a:rPr sz="3000" b="1" spc="-105" dirty="0">
                <a:latin typeface="Arial"/>
                <a:cs typeface="Arial"/>
              </a:rPr>
              <a:t> </a:t>
            </a:r>
            <a:r>
              <a:rPr sz="3000" b="1" spc="-195" dirty="0">
                <a:latin typeface="Arial"/>
                <a:cs typeface="Arial"/>
              </a:rPr>
              <a:t>SO</a:t>
            </a:r>
            <a:endParaRPr sz="3000">
              <a:latin typeface="Arial"/>
              <a:cs typeface="Arial"/>
            </a:endParaRPr>
          </a:p>
          <a:p>
            <a:pPr marL="241300" marR="5080" indent="-229235">
              <a:lnSpc>
                <a:spcPts val="3240"/>
              </a:lnSpc>
              <a:spcBef>
                <a:spcPts val="1050"/>
              </a:spcBef>
              <a:buChar char="•"/>
              <a:tabLst>
                <a:tab pos="241935" algn="l"/>
              </a:tabLst>
            </a:pPr>
            <a:r>
              <a:rPr sz="3000" spc="-90" dirty="0">
                <a:latin typeface="Arial"/>
                <a:cs typeface="Arial"/>
              </a:rPr>
              <a:t>is </a:t>
            </a:r>
            <a:r>
              <a:rPr sz="3000" spc="-145" dirty="0">
                <a:latin typeface="Arial"/>
                <a:cs typeface="Arial"/>
              </a:rPr>
              <a:t>a </a:t>
            </a:r>
            <a:r>
              <a:rPr sz="3000" spc="20" dirty="0">
                <a:latin typeface="Arial"/>
                <a:cs typeface="Arial"/>
              </a:rPr>
              <a:t>complete fertilizer </a:t>
            </a:r>
            <a:r>
              <a:rPr sz="3000" spc="-25" dirty="0">
                <a:latin typeface="Arial"/>
                <a:cs typeface="Arial"/>
              </a:rPr>
              <a:t>(contains </a:t>
            </a:r>
            <a:r>
              <a:rPr sz="3000" spc="25" dirty="0">
                <a:latin typeface="Arial"/>
                <a:cs typeface="Arial"/>
              </a:rPr>
              <a:t>nitrogen, </a:t>
            </a:r>
            <a:r>
              <a:rPr sz="3000" spc="-20" dirty="0">
                <a:latin typeface="Arial"/>
                <a:cs typeface="Arial"/>
              </a:rPr>
              <a:t>phosphorus, </a:t>
            </a:r>
            <a:r>
              <a:rPr sz="3000" spc="-15" dirty="0">
                <a:latin typeface="Arial"/>
                <a:cs typeface="Arial"/>
              </a:rPr>
              <a:t>potassium)  </a:t>
            </a:r>
            <a:r>
              <a:rPr sz="3000" spc="-10" dirty="0">
                <a:latin typeface="Arial"/>
                <a:cs typeface="Arial"/>
              </a:rPr>
              <a:t>and </a:t>
            </a:r>
            <a:r>
              <a:rPr sz="3000" spc="45" dirty="0">
                <a:latin typeface="Arial"/>
                <a:cs typeface="Arial"/>
              </a:rPr>
              <a:t>other </a:t>
            </a:r>
            <a:r>
              <a:rPr sz="3000" spc="-30" dirty="0">
                <a:latin typeface="Arial"/>
                <a:cs typeface="Arial"/>
              </a:rPr>
              <a:t>trace</a:t>
            </a:r>
            <a:r>
              <a:rPr sz="3000" spc="-75" dirty="0">
                <a:latin typeface="Arial"/>
                <a:cs typeface="Arial"/>
              </a:rPr>
              <a:t> </a:t>
            </a:r>
            <a:r>
              <a:rPr sz="3000" spc="-25" dirty="0">
                <a:latin typeface="Arial"/>
                <a:cs typeface="Arial"/>
              </a:rPr>
              <a:t>elements</a:t>
            </a:r>
            <a:endParaRPr sz="3000">
              <a:latin typeface="Arial"/>
              <a:cs typeface="Arial"/>
            </a:endParaRPr>
          </a:p>
          <a:p>
            <a:pPr marL="241300" indent="-229235">
              <a:lnSpc>
                <a:spcPct val="100000"/>
              </a:lnSpc>
              <a:spcBef>
                <a:spcPts val="585"/>
              </a:spcBef>
              <a:buChar char="•"/>
              <a:tabLst>
                <a:tab pos="241935" algn="l"/>
              </a:tabLst>
            </a:pPr>
            <a:r>
              <a:rPr sz="3000" spc="-5" dirty="0">
                <a:latin typeface="Arial"/>
                <a:cs typeface="Arial"/>
              </a:rPr>
              <a:t>improves </a:t>
            </a:r>
            <a:r>
              <a:rPr sz="3000" spc="70" dirty="0">
                <a:latin typeface="Arial"/>
                <a:cs typeface="Arial"/>
              </a:rPr>
              <a:t>growth </a:t>
            </a:r>
            <a:r>
              <a:rPr sz="3000" spc="95" dirty="0">
                <a:latin typeface="Arial"/>
                <a:cs typeface="Arial"/>
              </a:rPr>
              <a:t>of </a:t>
            </a:r>
            <a:r>
              <a:rPr sz="3000" spc="35" dirty="0">
                <a:latin typeface="Arial"/>
                <a:cs typeface="Arial"/>
              </a:rPr>
              <a:t>plankton </a:t>
            </a:r>
            <a:r>
              <a:rPr sz="3000" spc="-10" dirty="0">
                <a:latin typeface="Arial"/>
                <a:cs typeface="Arial"/>
              </a:rPr>
              <a:t>and</a:t>
            </a:r>
            <a:r>
              <a:rPr sz="3000" spc="-245" dirty="0">
                <a:latin typeface="Arial"/>
                <a:cs typeface="Arial"/>
              </a:rPr>
              <a:t> </a:t>
            </a:r>
            <a:r>
              <a:rPr sz="3000" spc="-30" dirty="0">
                <a:latin typeface="Arial"/>
                <a:cs typeface="Arial"/>
              </a:rPr>
              <a:t>lablab.</a:t>
            </a:r>
            <a:endParaRPr sz="3000">
              <a:latin typeface="Arial"/>
              <a:cs typeface="Arial"/>
            </a:endParaRPr>
          </a:p>
          <a:p>
            <a:pPr marL="241300" indent="-229235">
              <a:lnSpc>
                <a:spcPct val="100000"/>
              </a:lnSpc>
              <a:spcBef>
                <a:spcPts val="650"/>
              </a:spcBef>
              <a:buChar char="•"/>
              <a:tabLst>
                <a:tab pos="241935" algn="l"/>
              </a:tabLst>
            </a:pPr>
            <a:r>
              <a:rPr sz="3000" spc="20" dirty="0">
                <a:latin typeface="Arial"/>
                <a:cs typeface="Arial"/>
              </a:rPr>
              <a:t>applied </a:t>
            </a:r>
            <a:r>
              <a:rPr sz="3000" spc="55" dirty="0">
                <a:latin typeface="Arial"/>
                <a:cs typeface="Arial"/>
              </a:rPr>
              <a:t>on </a:t>
            </a:r>
            <a:r>
              <a:rPr sz="3000" spc="35" dirty="0">
                <a:latin typeface="Arial"/>
                <a:cs typeface="Arial"/>
              </a:rPr>
              <a:t>the </a:t>
            </a:r>
            <a:r>
              <a:rPr sz="3000" spc="75" dirty="0">
                <a:latin typeface="Arial"/>
                <a:cs typeface="Arial"/>
              </a:rPr>
              <a:t>pond </a:t>
            </a:r>
            <a:r>
              <a:rPr sz="3000" spc="120" dirty="0">
                <a:latin typeface="Arial"/>
                <a:cs typeface="Arial"/>
              </a:rPr>
              <a:t>bottom </a:t>
            </a:r>
            <a:r>
              <a:rPr sz="3000" spc="20" dirty="0">
                <a:latin typeface="Arial"/>
                <a:cs typeface="Arial"/>
              </a:rPr>
              <a:t>before </a:t>
            </a:r>
            <a:r>
              <a:rPr sz="3000" spc="-5" dirty="0">
                <a:latin typeface="Arial"/>
                <a:cs typeface="Arial"/>
              </a:rPr>
              <a:t>water </a:t>
            </a:r>
            <a:r>
              <a:rPr sz="3000" spc="-90" dirty="0">
                <a:latin typeface="Arial"/>
                <a:cs typeface="Arial"/>
              </a:rPr>
              <a:t>is </a:t>
            </a:r>
            <a:r>
              <a:rPr sz="3000" spc="10" dirty="0">
                <a:latin typeface="Arial"/>
                <a:cs typeface="Arial"/>
              </a:rPr>
              <a:t>allowed </a:t>
            </a:r>
            <a:r>
              <a:rPr sz="3000" spc="135" dirty="0">
                <a:latin typeface="Arial"/>
                <a:cs typeface="Arial"/>
              </a:rPr>
              <a:t>to</a:t>
            </a:r>
            <a:r>
              <a:rPr sz="3000" spc="-365" dirty="0">
                <a:latin typeface="Arial"/>
                <a:cs typeface="Arial"/>
              </a:rPr>
              <a:t> </a:t>
            </a:r>
            <a:r>
              <a:rPr sz="3000" spc="10" dirty="0">
                <a:latin typeface="Arial"/>
                <a:cs typeface="Arial"/>
              </a:rPr>
              <a:t>enter</a:t>
            </a:r>
            <a:endParaRPr sz="3000">
              <a:latin typeface="Arial"/>
              <a:cs typeface="Arial"/>
            </a:endParaRPr>
          </a:p>
          <a:p>
            <a:pPr marL="241300" indent="-229235">
              <a:lnSpc>
                <a:spcPct val="100000"/>
              </a:lnSpc>
              <a:spcBef>
                <a:spcPts val="635"/>
              </a:spcBef>
              <a:buChar char="•"/>
              <a:tabLst>
                <a:tab pos="241935" algn="l"/>
              </a:tabLst>
            </a:pPr>
            <a:r>
              <a:rPr sz="3000" spc="15" dirty="0">
                <a:latin typeface="Arial"/>
                <a:cs typeface="Arial"/>
              </a:rPr>
              <a:t>controls </a:t>
            </a:r>
            <a:r>
              <a:rPr sz="3000" spc="-5" dirty="0">
                <a:latin typeface="Arial"/>
                <a:cs typeface="Arial"/>
              </a:rPr>
              <a:t>water</a:t>
            </a:r>
            <a:r>
              <a:rPr sz="3000" spc="-45" dirty="0">
                <a:latin typeface="Arial"/>
                <a:cs typeface="Arial"/>
              </a:rPr>
              <a:t> pH.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16939" y="212950"/>
            <a:ext cx="9624060" cy="4610735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389255">
              <a:lnSpc>
                <a:spcPct val="100000"/>
              </a:lnSpc>
              <a:spcBef>
                <a:spcPts val="660"/>
              </a:spcBef>
            </a:pPr>
            <a:r>
              <a:rPr sz="3600" b="1" spc="114" dirty="0">
                <a:latin typeface="Arial"/>
                <a:cs typeface="Arial"/>
              </a:rPr>
              <a:t>HAI- </a:t>
            </a:r>
            <a:r>
              <a:rPr sz="3600" b="1" spc="40" dirty="0">
                <a:latin typeface="Arial"/>
                <a:cs typeface="Arial"/>
              </a:rPr>
              <a:t>CHON-</a:t>
            </a:r>
            <a:r>
              <a:rPr sz="3600" b="1" spc="-140" dirty="0">
                <a:latin typeface="Arial"/>
                <a:cs typeface="Arial"/>
              </a:rPr>
              <a:t> </a:t>
            </a:r>
            <a:r>
              <a:rPr sz="3600" b="1" spc="-175" dirty="0">
                <a:latin typeface="Arial"/>
                <a:cs typeface="Arial"/>
              </a:rPr>
              <a:t>POR</a:t>
            </a:r>
            <a:endParaRPr sz="3600">
              <a:latin typeface="Arial"/>
              <a:cs typeface="Arial"/>
            </a:endParaRPr>
          </a:p>
          <a:p>
            <a:pPr marL="241300" indent="-229235">
              <a:lnSpc>
                <a:spcPct val="100000"/>
              </a:lnSpc>
              <a:spcBef>
                <a:spcPts val="565"/>
              </a:spcBef>
              <a:buChar char="•"/>
              <a:tabLst>
                <a:tab pos="241935" algn="l"/>
              </a:tabLst>
            </a:pPr>
            <a:r>
              <a:rPr sz="3600" spc="10" dirty="0">
                <a:latin typeface="Arial"/>
                <a:cs typeface="Arial"/>
              </a:rPr>
              <a:t>organic </a:t>
            </a:r>
            <a:r>
              <a:rPr sz="3600" spc="-35" dirty="0">
                <a:latin typeface="Arial"/>
                <a:cs typeface="Arial"/>
              </a:rPr>
              <a:t>chemical </a:t>
            </a:r>
            <a:r>
              <a:rPr sz="3600" spc="-20" dirty="0">
                <a:latin typeface="Arial"/>
                <a:cs typeface="Arial"/>
              </a:rPr>
              <a:t>kills </a:t>
            </a:r>
            <a:r>
              <a:rPr sz="3600" spc="20" dirty="0">
                <a:latin typeface="Arial"/>
                <a:cs typeface="Arial"/>
              </a:rPr>
              <a:t>unwanted </a:t>
            </a:r>
            <a:r>
              <a:rPr sz="3600" spc="-55" dirty="0">
                <a:latin typeface="Arial"/>
                <a:cs typeface="Arial"/>
              </a:rPr>
              <a:t>algae </a:t>
            </a:r>
            <a:r>
              <a:rPr sz="3600" spc="50" dirty="0">
                <a:latin typeface="Arial"/>
                <a:cs typeface="Arial"/>
              </a:rPr>
              <a:t>in</a:t>
            </a:r>
            <a:r>
              <a:rPr sz="3600" spc="5" dirty="0">
                <a:latin typeface="Arial"/>
                <a:cs typeface="Arial"/>
              </a:rPr>
              <a:t> </a:t>
            </a:r>
            <a:r>
              <a:rPr sz="3600" spc="-5" dirty="0">
                <a:latin typeface="Arial"/>
                <a:cs typeface="Arial"/>
              </a:rPr>
              <a:t>water</a:t>
            </a:r>
            <a:endParaRPr sz="3600">
              <a:latin typeface="Arial"/>
              <a:cs typeface="Arial"/>
            </a:endParaRPr>
          </a:p>
          <a:p>
            <a:pPr marL="241300" marR="31750" indent="-229235">
              <a:lnSpc>
                <a:spcPts val="3890"/>
              </a:lnSpc>
              <a:spcBef>
                <a:spcPts val="1065"/>
              </a:spcBef>
              <a:buChar char="•"/>
              <a:tabLst>
                <a:tab pos="241935" algn="l"/>
              </a:tabLst>
            </a:pPr>
            <a:r>
              <a:rPr sz="3600" spc="-25" dirty="0">
                <a:latin typeface="Arial"/>
                <a:cs typeface="Arial"/>
              </a:rPr>
              <a:t>fosters </a:t>
            </a:r>
            <a:r>
              <a:rPr sz="3600" spc="85" dirty="0">
                <a:latin typeface="Arial"/>
                <a:cs typeface="Arial"/>
              </a:rPr>
              <a:t>growth </a:t>
            </a:r>
            <a:r>
              <a:rPr sz="3600" spc="114" dirty="0">
                <a:latin typeface="Arial"/>
                <a:cs typeface="Arial"/>
              </a:rPr>
              <a:t>of </a:t>
            </a:r>
            <a:r>
              <a:rPr sz="3600" spc="35" dirty="0">
                <a:latin typeface="Arial"/>
                <a:cs typeface="Arial"/>
              </a:rPr>
              <a:t>harmful </a:t>
            </a:r>
            <a:r>
              <a:rPr sz="3600" spc="25" dirty="0">
                <a:latin typeface="Arial"/>
                <a:cs typeface="Arial"/>
              </a:rPr>
              <a:t>fungi, </a:t>
            </a:r>
            <a:r>
              <a:rPr sz="3600" spc="15" dirty="0">
                <a:latin typeface="Arial"/>
                <a:cs typeface="Arial"/>
              </a:rPr>
              <a:t>protozoa,</a:t>
            </a:r>
            <a:r>
              <a:rPr sz="3600" spc="-340" dirty="0">
                <a:latin typeface="Arial"/>
                <a:cs typeface="Arial"/>
              </a:rPr>
              <a:t> </a:t>
            </a:r>
            <a:r>
              <a:rPr sz="3600" spc="-5" dirty="0">
                <a:latin typeface="Arial"/>
                <a:cs typeface="Arial"/>
              </a:rPr>
              <a:t>and  </a:t>
            </a:r>
            <a:r>
              <a:rPr sz="3600" spc="-40" dirty="0">
                <a:latin typeface="Arial"/>
                <a:cs typeface="Arial"/>
              </a:rPr>
              <a:t>bacteria.</a:t>
            </a:r>
            <a:endParaRPr sz="3600">
              <a:latin typeface="Arial"/>
              <a:cs typeface="Arial"/>
            </a:endParaRPr>
          </a:p>
          <a:p>
            <a:pPr marL="241300">
              <a:lnSpc>
                <a:spcPct val="100000"/>
              </a:lnSpc>
              <a:spcBef>
                <a:spcPts val="3400"/>
              </a:spcBef>
            </a:pPr>
            <a:r>
              <a:rPr sz="3600" b="1" spc="-175" dirty="0">
                <a:latin typeface="Arial"/>
                <a:cs typeface="Arial"/>
              </a:rPr>
              <a:t>F.G.C.</a:t>
            </a:r>
            <a:r>
              <a:rPr sz="3600" b="1" spc="-5" dirty="0">
                <a:latin typeface="Arial"/>
                <a:cs typeface="Arial"/>
              </a:rPr>
              <a:t> </a:t>
            </a:r>
            <a:r>
              <a:rPr sz="3600" b="1" spc="45" dirty="0">
                <a:latin typeface="Arial"/>
                <a:cs typeface="Arial"/>
              </a:rPr>
              <a:t>MYCIN</a:t>
            </a:r>
            <a:endParaRPr sz="3600">
              <a:latin typeface="Arial"/>
              <a:cs typeface="Arial"/>
            </a:endParaRPr>
          </a:p>
          <a:p>
            <a:pPr marL="241300" indent="-229235">
              <a:lnSpc>
                <a:spcPct val="100000"/>
              </a:lnSpc>
              <a:spcBef>
                <a:spcPts val="560"/>
              </a:spcBef>
              <a:buChar char="•"/>
              <a:tabLst>
                <a:tab pos="241935" algn="l"/>
              </a:tabLst>
            </a:pPr>
            <a:r>
              <a:rPr sz="3600" spc="5" dirty="0">
                <a:latin typeface="Arial"/>
                <a:cs typeface="Arial"/>
              </a:rPr>
              <a:t>prawn </a:t>
            </a:r>
            <a:r>
              <a:rPr sz="3600" spc="-5" dirty="0">
                <a:latin typeface="Arial"/>
                <a:cs typeface="Arial"/>
              </a:rPr>
              <a:t>medicine </a:t>
            </a:r>
            <a:r>
              <a:rPr sz="3600" spc="-65" dirty="0">
                <a:latin typeface="Arial"/>
                <a:cs typeface="Arial"/>
              </a:rPr>
              <a:t>appears </a:t>
            </a:r>
            <a:r>
              <a:rPr sz="3600" spc="160" dirty="0">
                <a:latin typeface="Arial"/>
                <a:cs typeface="Arial"/>
              </a:rPr>
              <a:t>to </a:t>
            </a:r>
            <a:r>
              <a:rPr sz="3600" spc="-5" dirty="0">
                <a:latin typeface="Arial"/>
                <a:cs typeface="Arial"/>
              </a:rPr>
              <a:t>be</a:t>
            </a:r>
            <a:r>
              <a:rPr sz="3600" spc="-180" dirty="0">
                <a:latin typeface="Arial"/>
                <a:cs typeface="Arial"/>
              </a:rPr>
              <a:t> </a:t>
            </a:r>
            <a:r>
              <a:rPr sz="3600" spc="-70" dirty="0">
                <a:latin typeface="Arial"/>
                <a:cs typeface="Arial"/>
              </a:rPr>
              <a:t>expensive</a:t>
            </a:r>
            <a:endParaRPr sz="3600">
              <a:latin typeface="Arial"/>
              <a:cs typeface="Arial"/>
            </a:endParaRPr>
          </a:p>
          <a:p>
            <a:pPr marL="241300" indent="-229235">
              <a:lnSpc>
                <a:spcPct val="100000"/>
              </a:lnSpc>
              <a:spcBef>
                <a:spcPts val="570"/>
              </a:spcBef>
              <a:buChar char="•"/>
              <a:tabLst>
                <a:tab pos="241935" algn="l"/>
              </a:tabLst>
            </a:pPr>
            <a:r>
              <a:rPr sz="3600" spc="30" dirty="0">
                <a:latin typeface="Arial"/>
                <a:cs typeface="Arial"/>
              </a:rPr>
              <a:t>application </a:t>
            </a:r>
            <a:r>
              <a:rPr sz="3600" spc="-5" dirty="0">
                <a:latin typeface="Arial"/>
                <a:cs typeface="Arial"/>
              </a:rPr>
              <a:t>rate </a:t>
            </a:r>
            <a:r>
              <a:rPr sz="3600" spc="-105" dirty="0">
                <a:latin typeface="Arial"/>
                <a:cs typeface="Arial"/>
              </a:rPr>
              <a:t>is </a:t>
            </a:r>
            <a:r>
              <a:rPr sz="3600" spc="35" dirty="0">
                <a:latin typeface="Arial"/>
                <a:cs typeface="Arial"/>
              </a:rPr>
              <a:t>only </a:t>
            </a:r>
            <a:r>
              <a:rPr sz="3600" spc="-65" dirty="0">
                <a:latin typeface="Arial"/>
                <a:cs typeface="Arial"/>
              </a:rPr>
              <a:t>1 </a:t>
            </a:r>
            <a:r>
              <a:rPr sz="3600" spc="40" dirty="0">
                <a:latin typeface="Arial"/>
                <a:cs typeface="Arial"/>
              </a:rPr>
              <a:t>kilogram </a:t>
            </a:r>
            <a:r>
              <a:rPr sz="3600" spc="15" dirty="0">
                <a:latin typeface="Arial"/>
                <a:cs typeface="Arial"/>
              </a:rPr>
              <a:t>per</a:t>
            </a:r>
            <a:r>
              <a:rPr sz="3600" spc="-45" dirty="0">
                <a:latin typeface="Arial"/>
                <a:cs typeface="Arial"/>
              </a:rPr>
              <a:t> </a:t>
            </a:r>
            <a:r>
              <a:rPr sz="3600" spc="-60" dirty="0">
                <a:latin typeface="Arial"/>
                <a:cs typeface="Arial"/>
              </a:rPr>
              <a:t>hectare.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3682745"/>
            <a:ext cx="6613525" cy="1763395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12700" marR="5080">
              <a:lnSpc>
                <a:spcPts val="6480"/>
              </a:lnSpc>
              <a:spcBef>
                <a:spcPts val="915"/>
              </a:spcBef>
            </a:pPr>
            <a:r>
              <a:rPr sz="6000" u="heavy" spc="-1135" dirty="0">
                <a:solidFill>
                  <a:srgbClr val="538235"/>
                </a:solidFill>
                <a:uFill>
                  <a:solidFill>
                    <a:srgbClr val="538235"/>
                  </a:solidFill>
                </a:uFill>
                <a:latin typeface="Arial"/>
                <a:cs typeface="Arial"/>
              </a:rPr>
              <a:t>Soil </a:t>
            </a:r>
            <a:r>
              <a:rPr sz="6000" u="heavy" spc="-1160" dirty="0">
                <a:solidFill>
                  <a:srgbClr val="538235"/>
                </a:solidFill>
                <a:uFill>
                  <a:solidFill>
                    <a:srgbClr val="538235"/>
                  </a:solidFill>
                </a:uFill>
                <a:latin typeface="Arial"/>
                <a:cs typeface="Arial"/>
              </a:rPr>
              <a:t>and </a:t>
            </a:r>
            <a:r>
              <a:rPr sz="6000" u="heavy" spc="-1075" dirty="0">
                <a:solidFill>
                  <a:srgbClr val="538235"/>
                </a:solidFill>
                <a:uFill>
                  <a:solidFill>
                    <a:srgbClr val="538235"/>
                  </a:solidFill>
                </a:uFill>
                <a:latin typeface="Arial"/>
                <a:cs typeface="Arial"/>
              </a:rPr>
              <a:t>Water </a:t>
            </a:r>
            <a:r>
              <a:rPr sz="6000" u="heavy" spc="-1270" dirty="0">
                <a:solidFill>
                  <a:srgbClr val="538235"/>
                </a:solidFill>
                <a:uFill>
                  <a:solidFill>
                    <a:srgbClr val="538235"/>
                  </a:solidFill>
                </a:uFill>
                <a:latin typeface="Arial"/>
                <a:cs typeface="Arial"/>
              </a:rPr>
              <a:t>Management </a:t>
            </a:r>
            <a:r>
              <a:rPr sz="6000" spc="-1270" dirty="0">
                <a:solidFill>
                  <a:srgbClr val="538235"/>
                </a:solidFill>
                <a:latin typeface="Arial"/>
                <a:cs typeface="Arial"/>
              </a:rPr>
              <a:t> </a:t>
            </a:r>
            <a:r>
              <a:rPr sz="6000" u="heavy" spc="-1040" dirty="0">
                <a:solidFill>
                  <a:srgbClr val="538235"/>
                </a:solidFill>
                <a:uFill>
                  <a:solidFill>
                    <a:srgbClr val="538235"/>
                  </a:solidFill>
                </a:uFill>
                <a:latin typeface="Arial"/>
                <a:cs typeface="Arial"/>
              </a:rPr>
              <a:t>(Intensive</a:t>
            </a:r>
            <a:r>
              <a:rPr sz="6000" u="heavy" spc="-725" dirty="0">
                <a:solidFill>
                  <a:srgbClr val="538235"/>
                </a:solidFill>
                <a:uFill>
                  <a:solidFill>
                    <a:srgbClr val="538235"/>
                  </a:solidFill>
                </a:uFill>
                <a:latin typeface="Arial"/>
                <a:cs typeface="Arial"/>
              </a:rPr>
              <a:t> </a:t>
            </a:r>
            <a:r>
              <a:rPr sz="6000" u="heavy" spc="-1110" dirty="0">
                <a:solidFill>
                  <a:srgbClr val="538235"/>
                </a:solidFill>
                <a:uFill>
                  <a:solidFill>
                    <a:srgbClr val="538235"/>
                  </a:solidFill>
                </a:uFill>
                <a:latin typeface="Arial"/>
                <a:cs typeface="Arial"/>
              </a:rPr>
              <a:t>Method)</a:t>
            </a:r>
            <a:endParaRPr sz="6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3665220" y="0"/>
              <a:ext cx="4901183" cy="1184148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496316" y="863295"/>
            <a:ext cx="249428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27100" indent="-914400">
              <a:lnSpc>
                <a:spcPct val="100000"/>
              </a:lnSpc>
              <a:spcBef>
                <a:spcPts val="105"/>
              </a:spcBef>
              <a:buFont typeface="Wingdings"/>
              <a:buChar char=""/>
              <a:tabLst>
                <a:tab pos="926465" algn="l"/>
                <a:tab pos="927100" algn="l"/>
              </a:tabLst>
            </a:pPr>
            <a:r>
              <a:rPr sz="2000" spc="-5" dirty="0">
                <a:latin typeface="Comic Sans MS"/>
                <a:cs typeface="Comic Sans MS"/>
              </a:rPr>
              <a:t>feeding</a:t>
            </a:r>
            <a:r>
              <a:rPr sz="2000" spc="-60" dirty="0">
                <a:latin typeface="Comic Sans MS"/>
                <a:cs typeface="Comic Sans MS"/>
              </a:rPr>
              <a:t> </a:t>
            </a:r>
            <a:r>
              <a:rPr sz="2000" spc="-5" dirty="0">
                <a:latin typeface="Comic Sans MS"/>
                <a:cs typeface="Comic Sans MS"/>
              </a:rPr>
              <a:t>rate,</a:t>
            </a:r>
            <a:endParaRPr sz="2000">
              <a:latin typeface="Comic Sans MS"/>
              <a:cs typeface="Comic Sans MS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725889" y="0"/>
            <a:ext cx="4441825" cy="1480820"/>
          </a:xfrm>
          <a:prstGeom prst="rect">
            <a:avLst/>
          </a:prstGeom>
        </p:spPr>
        <p:txBody>
          <a:bodyPr vert="horz" wrap="square" lIns="0" tIns="307340" rIns="0" bIns="0" rtlCol="0">
            <a:spAutoFit/>
          </a:bodyPr>
          <a:lstStyle/>
          <a:p>
            <a:pPr marL="314960">
              <a:lnSpc>
                <a:spcPct val="100000"/>
              </a:lnSpc>
              <a:spcBef>
                <a:spcPts val="2420"/>
              </a:spcBef>
            </a:pPr>
            <a:r>
              <a:rPr sz="4800" spc="-1080" dirty="0">
                <a:solidFill>
                  <a:srgbClr val="0000FF"/>
                </a:solidFill>
                <a:latin typeface="Arial"/>
                <a:cs typeface="Arial"/>
              </a:rPr>
              <a:t>DISSOLVED</a:t>
            </a:r>
            <a:r>
              <a:rPr sz="4800" spc="-88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4800" spc="-1165" dirty="0">
                <a:solidFill>
                  <a:srgbClr val="0000FF"/>
                </a:solidFill>
                <a:latin typeface="Arial"/>
                <a:cs typeface="Arial"/>
              </a:rPr>
              <a:t>OXYGEN</a:t>
            </a:r>
            <a:endParaRPr sz="4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75"/>
              </a:spcBef>
            </a:pPr>
            <a:r>
              <a:rPr sz="2000" b="0" dirty="0">
                <a:solidFill>
                  <a:srgbClr val="000000"/>
                </a:solidFill>
                <a:latin typeface="Comic Sans MS"/>
                <a:cs typeface="Comic Sans MS"/>
              </a:rPr>
              <a:t>D.O.</a:t>
            </a:r>
            <a:endParaRPr sz="2000">
              <a:latin typeface="Comic Sans MS"/>
              <a:cs typeface="Comic Sans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96316" y="1971307"/>
            <a:ext cx="10316210" cy="4572635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317500" indent="-304800">
              <a:lnSpc>
                <a:spcPct val="100000"/>
              </a:lnSpc>
              <a:spcBef>
                <a:spcPts val="860"/>
              </a:spcBef>
              <a:buFont typeface="Wingdings"/>
              <a:buChar char=""/>
              <a:tabLst>
                <a:tab pos="317500" algn="l"/>
              </a:tabLst>
            </a:pPr>
            <a:r>
              <a:rPr sz="2000" dirty="0">
                <a:latin typeface="Comic Sans MS"/>
                <a:cs typeface="Comic Sans MS"/>
              </a:rPr>
              <a:t>3-7 ppm- </a:t>
            </a:r>
            <a:r>
              <a:rPr sz="2000" spc="-5" dirty="0">
                <a:latin typeface="Comic Sans MS"/>
                <a:cs typeface="Comic Sans MS"/>
              </a:rPr>
              <a:t>ideal </a:t>
            </a:r>
            <a:r>
              <a:rPr sz="2000" dirty="0">
                <a:latin typeface="Comic Sans MS"/>
                <a:cs typeface="Comic Sans MS"/>
              </a:rPr>
              <a:t>D.O.</a:t>
            </a:r>
            <a:r>
              <a:rPr sz="2000" spc="-5" dirty="0">
                <a:latin typeface="Comic Sans MS"/>
                <a:cs typeface="Comic Sans MS"/>
              </a:rPr>
              <a:t> concentrations</a:t>
            </a:r>
            <a:endParaRPr sz="2000">
              <a:latin typeface="Comic Sans MS"/>
              <a:cs typeface="Comic Sans MS"/>
            </a:endParaRPr>
          </a:p>
          <a:p>
            <a:pPr marL="317500" indent="-304800">
              <a:lnSpc>
                <a:spcPct val="100000"/>
              </a:lnSpc>
              <a:spcBef>
                <a:spcPts val="770"/>
              </a:spcBef>
              <a:buFont typeface="Wingdings"/>
              <a:buChar char=""/>
              <a:tabLst>
                <a:tab pos="317500" algn="l"/>
              </a:tabLst>
            </a:pPr>
            <a:r>
              <a:rPr sz="2000" dirty="0">
                <a:latin typeface="Comic Sans MS"/>
                <a:cs typeface="Comic Sans MS"/>
              </a:rPr>
              <a:t>lower </a:t>
            </a:r>
            <a:r>
              <a:rPr sz="2000" spc="-5" dirty="0">
                <a:latin typeface="Comic Sans MS"/>
                <a:cs typeface="Comic Sans MS"/>
              </a:rPr>
              <a:t>than </a:t>
            </a:r>
            <a:r>
              <a:rPr sz="2000" dirty="0">
                <a:latin typeface="Comic Sans MS"/>
                <a:cs typeface="Comic Sans MS"/>
              </a:rPr>
              <a:t>2 ppm D.O.- </a:t>
            </a:r>
            <a:r>
              <a:rPr sz="2000" spc="-5" dirty="0">
                <a:latin typeface="Comic Sans MS"/>
                <a:cs typeface="Comic Sans MS"/>
              </a:rPr>
              <a:t>prawns are</a:t>
            </a:r>
            <a:r>
              <a:rPr sz="2000" dirty="0">
                <a:latin typeface="Comic Sans MS"/>
                <a:cs typeface="Comic Sans MS"/>
              </a:rPr>
              <a:t> </a:t>
            </a:r>
            <a:r>
              <a:rPr sz="2000" spc="-5" dirty="0">
                <a:latin typeface="Comic Sans MS"/>
                <a:cs typeface="Comic Sans MS"/>
              </a:rPr>
              <a:t>stressed</a:t>
            </a:r>
            <a:endParaRPr sz="2000">
              <a:latin typeface="Comic Sans MS"/>
              <a:cs typeface="Comic Sans MS"/>
            </a:endParaRPr>
          </a:p>
          <a:p>
            <a:pPr marL="241300" indent="-228600">
              <a:lnSpc>
                <a:spcPct val="100000"/>
              </a:lnSpc>
              <a:spcBef>
                <a:spcPts val="760"/>
              </a:spcBef>
              <a:buFont typeface="Wingdings"/>
              <a:buChar char=""/>
              <a:tabLst>
                <a:tab pos="241300" algn="l"/>
              </a:tabLst>
            </a:pPr>
            <a:r>
              <a:rPr sz="2000" spc="-5" dirty="0">
                <a:latin typeface="Comic Sans MS"/>
                <a:cs typeface="Comic Sans MS"/>
              </a:rPr>
              <a:t>At </a:t>
            </a:r>
            <a:r>
              <a:rPr sz="2000" dirty="0">
                <a:latin typeface="Comic Sans MS"/>
                <a:cs typeface="Comic Sans MS"/>
              </a:rPr>
              <a:t>1 </a:t>
            </a:r>
            <a:r>
              <a:rPr sz="2000" spc="-5" dirty="0">
                <a:latin typeface="Comic Sans MS"/>
                <a:cs typeface="Comic Sans MS"/>
              </a:rPr>
              <a:t>ppm </a:t>
            </a:r>
            <a:r>
              <a:rPr sz="2000" dirty="0">
                <a:latin typeface="Comic Sans MS"/>
                <a:cs typeface="Comic Sans MS"/>
              </a:rPr>
              <a:t>D.O.- </a:t>
            </a:r>
            <a:r>
              <a:rPr sz="2000" spc="-5" dirty="0">
                <a:latin typeface="Comic Sans MS"/>
                <a:cs typeface="Comic Sans MS"/>
              </a:rPr>
              <a:t>prawns died</a:t>
            </a:r>
            <a:endParaRPr sz="2000">
              <a:latin typeface="Comic Sans MS"/>
              <a:cs typeface="Comic Sans MS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750">
              <a:latin typeface="Comic Sans MS"/>
              <a:cs typeface="Comic Sans MS"/>
            </a:endParaRPr>
          </a:p>
          <a:p>
            <a:pPr marL="12700">
              <a:lnSpc>
                <a:spcPts val="2775"/>
              </a:lnSpc>
            </a:pPr>
            <a:r>
              <a:rPr sz="2400" b="1" spc="-5" dirty="0">
                <a:latin typeface="Comic Sans MS"/>
                <a:cs typeface="Comic Sans MS"/>
              </a:rPr>
              <a:t>Before</a:t>
            </a:r>
            <a:r>
              <a:rPr sz="2400" b="1" spc="-15" dirty="0">
                <a:latin typeface="Comic Sans MS"/>
                <a:cs typeface="Comic Sans MS"/>
              </a:rPr>
              <a:t> </a:t>
            </a:r>
            <a:r>
              <a:rPr sz="2400" b="1" spc="-5" dirty="0">
                <a:latin typeface="Comic Sans MS"/>
                <a:cs typeface="Comic Sans MS"/>
              </a:rPr>
              <a:t>Stocking:</a:t>
            </a:r>
            <a:endParaRPr sz="2400">
              <a:latin typeface="Comic Sans MS"/>
              <a:cs typeface="Comic Sans MS"/>
            </a:endParaRPr>
          </a:p>
          <a:p>
            <a:pPr marL="12700">
              <a:lnSpc>
                <a:spcPts val="2295"/>
              </a:lnSpc>
            </a:pPr>
            <a:r>
              <a:rPr sz="2000" spc="-5" dirty="0">
                <a:latin typeface="Comic Sans MS"/>
                <a:cs typeface="Comic Sans MS"/>
              </a:rPr>
              <a:t>aeration- begins several weeks before </a:t>
            </a:r>
            <a:r>
              <a:rPr sz="2000" dirty="0">
                <a:latin typeface="Comic Sans MS"/>
                <a:cs typeface="Comic Sans MS"/>
              </a:rPr>
              <a:t>stocking to condition pond D.O.</a:t>
            </a:r>
            <a:endParaRPr sz="2000">
              <a:latin typeface="Comic Sans MS"/>
              <a:cs typeface="Comic Sans MS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750">
              <a:latin typeface="Comic Sans MS"/>
              <a:cs typeface="Comic Sans MS"/>
            </a:endParaRPr>
          </a:p>
          <a:p>
            <a:pPr marL="12700">
              <a:lnSpc>
                <a:spcPts val="2770"/>
              </a:lnSpc>
              <a:spcBef>
                <a:spcPts val="5"/>
              </a:spcBef>
            </a:pPr>
            <a:r>
              <a:rPr sz="2400" b="1" dirty="0">
                <a:latin typeface="Comic Sans MS"/>
                <a:cs typeface="Comic Sans MS"/>
              </a:rPr>
              <a:t>Whole</a:t>
            </a:r>
            <a:r>
              <a:rPr sz="2400" b="1" spc="-10" dirty="0">
                <a:latin typeface="Comic Sans MS"/>
                <a:cs typeface="Comic Sans MS"/>
              </a:rPr>
              <a:t> </a:t>
            </a:r>
            <a:r>
              <a:rPr sz="2400" b="1" spc="-5" dirty="0">
                <a:latin typeface="Comic Sans MS"/>
                <a:cs typeface="Comic Sans MS"/>
              </a:rPr>
              <a:t>season:</a:t>
            </a:r>
            <a:endParaRPr sz="2400">
              <a:latin typeface="Comic Sans MS"/>
              <a:cs typeface="Comic Sans MS"/>
            </a:endParaRPr>
          </a:p>
          <a:p>
            <a:pPr marL="12700" marR="5080">
              <a:lnSpc>
                <a:spcPts val="2160"/>
              </a:lnSpc>
              <a:spcBef>
                <a:spcPts val="160"/>
              </a:spcBef>
            </a:pPr>
            <a:r>
              <a:rPr sz="2000" dirty="0">
                <a:latin typeface="Comic Sans MS"/>
                <a:cs typeface="Comic Sans MS"/>
              </a:rPr>
              <a:t>D.O.- recorded </a:t>
            </a:r>
            <a:r>
              <a:rPr sz="2000" spc="-5" dirty="0">
                <a:latin typeface="Comic Sans MS"/>
                <a:cs typeface="Comic Sans MS"/>
              </a:rPr>
              <a:t>in the </a:t>
            </a:r>
            <a:r>
              <a:rPr sz="2000" dirty="0">
                <a:latin typeface="Comic Sans MS"/>
                <a:cs typeface="Comic Sans MS"/>
              </a:rPr>
              <a:t>morning </a:t>
            </a:r>
            <a:r>
              <a:rPr sz="2000" spc="-5" dirty="0">
                <a:latin typeface="Comic Sans MS"/>
                <a:cs typeface="Comic Sans MS"/>
              </a:rPr>
              <a:t>and afternoon; (low </a:t>
            </a:r>
            <a:r>
              <a:rPr sz="2000" dirty="0">
                <a:latin typeface="Comic Sans MS"/>
                <a:cs typeface="Comic Sans MS"/>
              </a:rPr>
              <a:t>D.O.- </a:t>
            </a:r>
            <a:r>
              <a:rPr sz="2000" spc="-5" dirty="0">
                <a:latin typeface="Comic Sans MS"/>
                <a:cs typeface="Comic Sans MS"/>
              </a:rPr>
              <a:t>before sunrise, high </a:t>
            </a:r>
            <a:r>
              <a:rPr sz="2000" spc="5" dirty="0">
                <a:latin typeface="Comic Sans MS"/>
                <a:cs typeface="Comic Sans MS"/>
              </a:rPr>
              <a:t>D.O.- </a:t>
            </a:r>
            <a:r>
              <a:rPr sz="2000" dirty="0">
                <a:latin typeface="Comic Sans MS"/>
                <a:cs typeface="Comic Sans MS"/>
              </a:rPr>
              <a:t>late  </a:t>
            </a:r>
            <a:r>
              <a:rPr sz="2000" spc="-5" dirty="0">
                <a:latin typeface="Comic Sans MS"/>
                <a:cs typeface="Comic Sans MS"/>
              </a:rPr>
              <a:t>afternoon)</a:t>
            </a:r>
            <a:endParaRPr sz="2000">
              <a:latin typeface="Comic Sans MS"/>
              <a:cs typeface="Comic Sans MS"/>
            </a:endParaRPr>
          </a:p>
          <a:p>
            <a:pPr marL="12700">
              <a:lnSpc>
                <a:spcPct val="100000"/>
              </a:lnSpc>
              <a:spcBef>
                <a:spcPts val="735"/>
              </a:spcBef>
            </a:pPr>
            <a:r>
              <a:rPr sz="2000" dirty="0">
                <a:latin typeface="Comic Sans MS"/>
                <a:cs typeface="Comic Sans MS"/>
              </a:rPr>
              <a:t>6 AM </a:t>
            </a:r>
            <a:r>
              <a:rPr sz="2000" spc="-5" dirty="0">
                <a:latin typeface="Comic Sans MS"/>
                <a:cs typeface="Comic Sans MS"/>
              </a:rPr>
              <a:t>and </a:t>
            </a:r>
            <a:r>
              <a:rPr sz="2000" dirty="0">
                <a:latin typeface="Comic Sans MS"/>
                <a:cs typeface="Comic Sans MS"/>
              </a:rPr>
              <a:t>4 PM- </a:t>
            </a:r>
            <a:r>
              <a:rPr sz="2000" spc="-5" dirty="0">
                <a:latin typeface="Comic Sans MS"/>
                <a:cs typeface="Comic Sans MS"/>
              </a:rPr>
              <a:t>ideal </a:t>
            </a:r>
            <a:r>
              <a:rPr sz="2000" dirty="0">
                <a:latin typeface="Comic Sans MS"/>
                <a:cs typeface="Comic Sans MS"/>
              </a:rPr>
              <a:t>D.O. checking</a:t>
            </a:r>
            <a:r>
              <a:rPr sz="2000" spc="-25" dirty="0">
                <a:latin typeface="Comic Sans MS"/>
                <a:cs typeface="Comic Sans MS"/>
              </a:rPr>
              <a:t> </a:t>
            </a:r>
            <a:r>
              <a:rPr sz="2000" dirty="0">
                <a:latin typeface="Comic Sans MS"/>
                <a:cs typeface="Comic Sans MS"/>
              </a:rPr>
              <a:t>times</a:t>
            </a:r>
            <a:endParaRPr sz="2000">
              <a:latin typeface="Comic Sans MS"/>
              <a:cs typeface="Comic Sans MS"/>
            </a:endParaRPr>
          </a:p>
          <a:p>
            <a:pPr marL="12700">
              <a:lnSpc>
                <a:spcPct val="100000"/>
              </a:lnSpc>
              <a:spcBef>
                <a:spcPts val="755"/>
              </a:spcBef>
            </a:pPr>
            <a:r>
              <a:rPr sz="2000" dirty="0">
                <a:latin typeface="Comic Sans MS"/>
                <a:cs typeface="Comic Sans MS"/>
              </a:rPr>
              <a:t>D.O. </a:t>
            </a:r>
            <a:r>
              <a:rPr sz="2000" spc="-5" dirty="0">
                <a:latin typeface="Comic Sans MS"/>
                <a:cs typeface="Comic Sans MS"/>
              </a:rPr>
              <a:t>decrease by 1ppm </a:t>
            </a:r>
            <a:r>
              <a:rPr sz="2000" dirty="0">
                <a:latin typeface="Comic Sans MS"/>
                <a:cs typeface="Comic Sans MS"/>
              </a:rPr>
              <a:t>in 3 AM- </a:t>
            </a:r>
            <a:r>
              <a:rPr sz="2000" spc="-5" dirty="0">
                <a:latin typeface="Comic Sans MS"/>
                <a:cs typeface="Comic Sans MS"/>
              </a:rPr>
              <a:t>aeration is needed </a:t>
            </a:r>
            <a:r>
              <a:rPr sz="2000" dirty="0">
                <a:latin typeface="Comic Sans MS"/>
                <a:cs typeface="Comic Sans MS"/>
              </a:rPr>
              <a:t>shortly after</a:t>
            </a:r>
            <a:r>
              <a:rPr sz="2000" spc="70" dirty="0">
                <a:latin typeface="Comic Sans MS"/>
                <a:cs typeface="Comic Sans MS"/>
              </a:rPr>
              <a:t> </a:t>
            </a:r>
            <a:r>
              <a:rPr sz="2000" dirty="0">
                <a:latin typeface="Comic Sans MS"/>
                <a:cs typeface="Comic Sans MS"/>
              </a:rPr>
              <a:t>midnight</a:t>
            </a:r>
            <a:endParaRPr sz="2000">
              <a:latin typeface="Comic Sans MS"/>
              <a:cs typeface="Comic Sans MS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832103" y="868680"/>
            <a:ext cx="2839720" cy="998219"/>
            <a:chOff x="832103" y="868680"/>
            <a:chExt cx="2839720" cy="998219"/>
          </a:xfrm>
        </p:grpSpPr>
        <p:sp>
          <p:nvSpPr>
            <p:cNvPr id="9" name="object 9"/>
            <p:cNvSpPr/>
            <p:nvPr/>
          </p:nvSpPr>
          <p:spPr>
            <a:xfrm>
              <a:off x="838199" y="882396"/>
              <a:ext cx="485140" cy="978535"/>
            </a:xfrm>
            <a:custGeom>
              <a:avLst/>
              <a:gdLst/>
              <a:ahLst/>
              <a:cxnLst/>
              <a:rect l="l" t="t" r="r" b="b"/>
              <a:pathLst>
                <a:path w="485140" h="978535">
                  <a:moveTo>
                    <a:pt x="242315" y="0"/>
                  </a:moveTo>
                  <a:lnTo>
                    <a:pt x="0" y="242315"/>
                  </a:lnTo>
                  <a:lnTo>
                    <a:pt x="121158" y="242315"/>
                  </a:lnTo>
                  <a:lnTo>
                    <a:pt x="121158" y="978407"/>
                  </a:lnTo>
                  <a:lnTo>
                    <a:pt x="363474" y="978407"/>
                  </a:lnTo>
                  <a:lnTo>
                    <a:pt x="363474" y="242315"/>
                  </a:lnTo>
                  <a:lnTo>
                    <a:pt x="484631" y="242315"/>
                  </a:lnTo>
                  <a:lnTo>
                    <a:pt x="242315" y="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838199" y="882396"/>
              <a:ext cx="485140" cy="978535"/>
            </a:xfrm>
            <a:custGeom>
              <a:avLst/>
              <a:gdLst/>
              <a:ahLst/>
              <a:cxnLst/>
              <a:rect l="l" t="t" r="r" b="b"/>
              <a:pathLst>
                <a:path w="485140" h="978535">
                  <a:moveTo>
                    <a:pt x="0" y="242315"/>
                  </a:moveTo>
                  <a:lnTo>
                    <a:pt x="242315" y="0"/>
                  </a:lnTo>
                  <a:lnTo>
                    <a:pt x="484631" y="242315"/>
                  </a:lnTo>
                  <a:lnTo>
                    <a:pt x="363474" y="242315"/>
                  </a:lnTo>
                  <a:lnTo>
                    <a:pt x="363474" y="978407"/>
                  </a:lnTo>
                  <a:lnTo>
                    <a:pt x="121158" y="978407"/>
                  </a:lnTo>
                  <a:lnTo>
                    <a:pt x="121158" y="242315"/>
                  </a:lnTo>
                  <a:lnTo>
                    <a:pt x="0" y="242315"/>
                  </a:lnTo>
                  <a:close/>
                </a:path>
              </a:pathLst>
            </a:custGeom>
            <a:ln w="12192">
              <a:solidFill>
                <a:srgbClr val="417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180587" y="874776"/>
              <a:ext cx="485140" cy="978535"/>
            </a:xfrm>
            <a:custGeom>
              <a:avLst/>
              <a:gdLst/>
              <a:ahLst/>
              <a:cxnLst/>
              <a:rect l="l" t="t" r="r" b="b"/>
              <a:pathLst>
                <a:path w="485139" h="978535">
                  <a:moveTo>
                    <a:pt x="363474" y="0"/>
                  </a:moveTo>
                  <a:lnTo>
                    <a:pt x="121158" y="0"/>
                  </a:lnTo>
                  <a:lnTo>
                    <a:pt x="121158" y="736091"/>
                  </a:lnTo>
                  <a:lnTo>
                    <a:pt x="0" y="736091"/>
                  </a:lnTo>
                  <a:lnTo>
                    <a:pt x="242315" y="978408"/>
                  </a:lnTo>
                  <a:lnTo>
                    <a:pt x="484632" y="736091"/>
                  </a:lnTo>
                  <a:lnTo>
                    <a:pt x="363474" y="736091"/>
                  </a:lnTo>
                  <a:lnTo>
                    <a:pt x="363474" y="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180587" y="874776"/>
              <a:ext cx="485140" cy="978535"/>
            </a:xfrm>
            <a:custGeom>
              <a:avLst/>
              <a:gdLst/>
              <a:ahLst/>
              <a:cxnLst/>
              <a:rect l="l" t="t" r="r" b="b"/>
              <a:pathLst>
                <a:path w="485139" h="978535">
                  <a:moveTo>
                    <a:pt x="0" y="736091"/>
                  </a:moveTo>
                  <a:lnTo>
                    <a:pt x="121158" y="736091"/>
                  </a:lnTo>
                  <a:lnTo>
                    <a:pt x="121158" y="0"/>
                  </a:lnTo>
                  <a:lnTo>
                    <a:pt x="363474" y="0"/>
                  </a:lnTo>
                  <a:lnTo>
                    <a:pt x="363474" y="736091"/>
                  </a:lnTo>
                  <a:lnTo>
                    <a:pt x="484632" y="736091"/>
                  </a:lnTo>
                  <a:lnTo>
                    <a:pt x="242315" y="978408"/>
                  </a:lnTo>
                  <a:lnTo>
                    <a:pt x="0" y="736091"/>
                  </a:lnTo>
                  <a:close/>
                </a:path>
              </a:pathLst>
            </a:custGeom>
            <a:ln w="12192">
              <a:solidFill>
                <a:srgbClr val="417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3698747" y="481583"/>
              <a:ext cx="4832604" cy="1231391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031741" y="632536"/>
            <a:ext cx="413131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19" dirty="0">
                <a:solidFill>
                  <a:srgbClr val="0000FF"/>
                </a:solidFill>
                <a:latin typeface="Arial"/>
                <a:cs typeface="Arial"/>
              </a:rPr>
              <a:t>pH </a:t>
            </a:r>
            <a:r>
              <a:rPr spc="-690" dirty="0">
                <a:solidFill>
                  <a:srgbClr val="0000FF"/>
                </a:solidFill>
                <a:latin typeface="Arial"/>
                <a:cs typeface="Arial"/>
              </a:rPr>
              <a:t>(potential </a:t>
            </a:r>
            <a:r>
              <a:rPr spc="-865" dirty="0">
                <a:solidFill>
                  <a:srgbClr val="0000FF"/>
                </a:solidFill>
                <a:latin typeface="Arial"/>
                <a:cs typeface="Arial"/>
              </a:rPr>
              <a:t>hydrogen)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6939" y="1717293"/>
            <a:ext cx="10012680" cy="406907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17855" indent="-605790">
              <a:lnSpc>
                <a:spcPct val="100000"/>
              </a:lnSpc>
              <a:spcBef>
                <a:spcPts val="95"/>
              </a:spcBef>
              <a:buFont typeface="Wingdings"/>
              <a:buChar char=""/>
              <a:tabLst>
                <a:tab pos="618490" algn="l"/>
              </a:tabLst>
            </a:pPr>
            <a:r>
              <a:rPr sz="4000" spc="-10" dirty="0">
                <a:latin typeface="Comic Sans MS"/>
                <a:cs typeface="Comic Sans MS"/>
              </a:rPr>
              <a:t>9.0 </a:t>
            </a:r>
            <a:r>
              <a:rPr sz="4000" spc="-5" dirty="0">
                <a:latin typeface="Comic Sans MS"/>
                <a:cs typeface="Comic Sans MS"/>
              </a:rPr>
              <a:t>pH- prawns are</a:t>
            </a:r>
            <a:r>
              <a:rPr sz="4000" spc="85" dirty="0">
                <a:latin typeface="Comic Sans MS"/>
                <a:cs typeface="Comic Sans MS"/>
              </a:rPr>
              <a:t> </a:t>
            </a:r>
            <a:r>
              <a:rPr sz="4000" spc="-5" dirty="0">
                <a:latin typeface="Comic Sans MS"/>
                <a:cs typeface="Comic Sans MS"/>
              </a:rPr>
              <a:t>stressed</a:t>
            </a:r>
            <a:endParaRPr sz="4000">
              <a:latin typeface="Comic Sans MS"/>
              <a:cs typeface="Comic Sans MS"/>
            </a:endParaRPr>
          </a:p>
          <a:p>
            <a:pPr marL="617855" indent="-605790">
              <a:lnSpc>
                <a:spcPct val="100000"/>
              </a:lnSpc>
              <a:spcBef>
                <a:spcPts val="4885"/>
              </a:spcBef>
              <a:buFont typeface="Wingdings"/>
              <a:buChar char=""/>
              <a:tabLst>
                <a:tab pos="618490" algn="l"/>
              </a:tabLst>
            </a:pPr>
            <a:r>
              <a:rPr sz="4000" spc="-5" dirty="0">
                <a:latin typeface="Comic Sans MS"/>
                <a:cs typeface="Comic Sans MS"/>
              </a:rPr>
              <a:t>above </a:t>
            </a:r>
            <a:r>
              <a:rPr sz="4000" spc="-10" dirty="0">
                <a:latin typeface="Comic Sans MS"/>
                <a:cs typeface="Comic Sans MS"/>
              </a:rPr>
              <a:t>9.5 </a:t>
            </a:r>
            <a:r>
              <a:rPr sz="4000" spc="-5" dirty="0">
                <a:latin typeface="Comic Sans MS"/>
                <a:cs typeface="Comic Sans MS"/>
              </a:rPr>
              <a:t>pH- prawns</a:t>
            </a:r>
            <a:r>
              <a:rPr sz="4000" spc="65" dirty="0">
                <a:latin typeface="Comic Sans MS"/>
                <a:cs typeface="Comic Sans MS"/>
              </a:rPr>
              <a:t> </a:t>
            </a:r>
            <a:r>
              <a:rPr sz="4000" spc="-10" dirty="0">
                <a:latin typeface="Comic Sans MS"/>
                <a:cs typeface="Comic Sans MS"/>
              </a:rPr>
              <a:t>died</a:t>
            </a:r>
            <a:endParaRPr sz="4000">
              <a:latin typeface="Comic Sans MS"/>
              <a:cs typeface="Comic Sans MS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Wingdings"/>
              <a:buChar char=""/>
            </a:pPr>
            <a:endParaRPr sz="4150">
              <a:latin typeface="Comic Sans MS"/>
              <a:cs typeface="Comic Sans MS"/>
            </a:endParaRPr>
          </a:p>
          <a:p>
            <a:pPr marL="241300" marR="5080" indent="-229235">
              <a:lnSpc>
                <a:spcPts val="3840"/>
              </a:lnSpc>
              <a:buFont typeface="Wingdings"/>
              <a:buChar char=""/>
              <a:tabLst>
                <a:tab pos="618490" algn="l"/>
              </a:tabLst>
            </a:pPr>
            <a:r>
              <a:rPr sz="4000" spc="-10" dirty="0">
                <a:latin typeface="Comic Sans MS"/>
                <a:cs typeface="Comic Sans MS"/>
              </a:rPr>
              <a:t>increasing </a:t>
            </a:r>
            <a:r>
              <a:rPr sz="4000" spc="-5" dirty="0">
                <a:latin typeface="Comic Sans MS"/>
                <a:cs typeface="Comic Sans MS"/>
              </a:rPr>
              <a:t>pH- caused by metabolism of  microscopic </a:t>
            </a:r>
            <a:r>
              <a:rPr sz="4000" spc="-10" dirty="0">
                <a:latin typeface="Comic Sans MS"/>
                <a:cs typeface="Comic Sans MS"/>
              </a:rPr>
              <a:t>plants (phytoplanktons),</a:t>
            </a:r>
            <a:r>
              <a:rPr sz="4000" spc="145" dirty="0">
                <a:latin typeface="Comic Sans MS"/>
                <a:cs typeface="Comic Sans MS"/>
              </a:rPr>
              <a:t> </a:t>
            </a:r>
            <a:r>
              <a:rPr sz="4000" spc="-5" dirty="0">
                <a:latin typeface="Comic Sans MS"/>
                <a:cs typeface="Comic Sans MS"/>
              </a:rPr>
              <a:t>or</a:t>
            </a:r>
            <a:endParaRPr sz="4000">
              <a:latin typeface="Comic Sans MS"/>
              <a:cs typeface="Comic Sans MS"/>
            </a:endParaRPr>
          </a:p>
          <a:p>
            <a:pPr marL="241300">
              <a:lnSpc>
                <a:spcPts val="3870"/>
              </a:lnSpc>
            </a:pPr>
            <a:r>
              <a:rPr sz="4000" b="1" spc="-5" dirty="0">
                <a:solidFill>
                  <a:srgbClr val="00AF50"/>
                </a:solidFill>
                <a:latin typeface="Comic Sans MS"/>
                <a:cs typeface="Comic Sans MS"/>
              </a:rPr>
              <a:t>“ALGAL</a:t>
            </a:r>
            <a:r>
              <a:rPr sz="4000" b="1" spc="15" dirty="0">
                <a:solidFill>
                  <a:srgbClr val="00AF50"/>
                </a:solidFill>
                <a:latin typeface="Comic Sans MS"/>
                <a:cs typeface="Comic Sans MS"/>
              </a:rPr>
              <a:t> </a:t>
            </a:r>
            <a:r>
              <a:rPr sz="4000" b="1" spc="-10" dirty="0">
                <a:solidFill>
                  <a:srgbClr val="00AF50"/>
                </a:solidFill>
                <a:latin typeface="Comic Sans MS"/>
                <a:cs typeface="Comic Sans MS"/>
              </a:rPr>
              <a:t>BLOOM”</a:t>
            </a:r>
            <a:endParaRPr sz="4000">
              <a:latin typeface="Comic Sans MS"/>
              <a:cs typeface="Comic Sans MS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482846" y="516712"/>
            <a:ext cx="334137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30" dirty="0">
                <a:solidFill>
                  <a:srgbClr val="6F2F9F"/>
                </a:solidFill>
                <a:latin typeface="Times New Roman"/>
                <a:cs typeface="Times New Roman"/>
              </a:rPr>
              <a:t>pH </a:t>
            </a:r>
            <a:r>
              <a:rPr spc="-730" dirty="0">
                <a:solidFill>
                  <a:srgbClr val="6F2F9F"/>
                </a:solidFill>
                <a:latin typeface="Times New Roman"/>
                <a:cs typeface="Times New Roman"/>
              </a:rPr>
              <a:t>Cycle</a:t>
            </a:r>
            <a:r>
              <a:rPr spc="-725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pc="-705" dirty="0">
                <a:solidFill>
                  <a:srgbClr val="6F2F9F"/>
                </a:solidFill>
                <a:latin typeface="Times New Roman"/>
                <a:cs typeface="Times New Roman"/>
              </a:rPr>
              <a:t>(Narrative)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2005583" y="1648967"/>
            <a:ext cx="4110354" cy="3862070"/>
            <a:chOff x="2005583" y="1648967"/>
            <a:chExt cx="4110354" cy="3862070"/>
          </a:xfrm>
        </p:grpSpPr>
        <p:sp>
          <p:nvSpPr>
            <p:cNvPr id="5" name="object 5"/>
            <p:cNvSpPr/>
            <p:nvPr/>
          </p:nvSpPr>
          <p:spPr>
            <a:xfrm>
              <a:off x="4475988" y="1648967"/>
              <a:ext cx="1639824" cy="111861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005583" y="2197607"/>
              <a:ext cx="1527047" cy="1118615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450591" y="4392167"/>
              <a:ext cx="1527047" cy="1118616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916939" y="1766061"/>
            <a:ext cx="10188575" cy="337883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241300" marR="93980" indent="-229235">
              <a:lnSpc>
                <a:spcPct val="90000"/>
              </a:lnSpc>
              <a:spcBef>
                <a:spcPts val="575"/>
              </a:spcBef>
              <a:buFont typeface="Arial"/>
              <a:buChar char="•"/>
              <a:tabLst>
                <a:tab pos="241935" algn="l"/>
              </a:tabLst>
            </a:pPr>
            <a:r>
              <a:rPr sz="4000" spc="-5" dirty="0">
                <a:latin typeface="Carlito"/>
                <a:cs typeface="Carlito"/>
              </a:rPr>
              <a:t>Bloom </a:t>
            </a:r>
            <a:r>
              <a:rPr sz="4000" spc="-10" dirty="0">
                <a:latin typeface="Carlito"/>
                <a:cs typeface="Carlito"/>
              </a:rPr>
              <a:t>consumes </a:t>
            </a:r>
            <a:r>
              <a:rPr sz="4000" b="1" spc="-15" dirty="0">
                <a:solidFill>
                  <a:srgbClr val="6F2F9F"/>
                </a:solidFill>
                <a:latin typeface="Carlito"/>
                <a:cs typeface="Carlito"/>
              </a:rPr>
              <a:t>CO2 </a:t>
            </a:r>
            <a:r>
              <a:rPr sz="4000" spc="-10" dirty="0">
                <a:latin typeface="Carlito"/>
                <a:cs typeface="Carlito"/>
              </a:rPr>
              <a:t>through photosynthesis,  </a:t>
            </a:r>
            <a:r>
              <a:rPr sz="4000" spc="-5" dirty="0">
                <a:latin typeface="Carlito"/>
                <a:cs typeface="Carlito"/>
              </a:rPr>
              <a:t>since </a:t>
            </a:r>
            <a:r>
              <a:rPr sz="4000" b="1" spc="-15" dirty="0">
                <a:solidFill>
                  <a:srgbClr val="6F2F9F"/>
                </a:solidFill>
                <a:latin typeface="Carlito"/>
                <a:cs typeface="Carlito"/>
              </a:rPr>
              <a:t>CO2 </a:t>
            </a:r>
            <a:r>
              <a:rPr sz="4000" spc="-5" dirty="0">
                <a:latin typeface="Carlito"/>
                <a:cs typeface="Carlito"/>
              </a:rPr>
              <a:t>in </a:t>
            </a:r>
            <a:r>
              <a:rPr sz="4000" spc="-30" dirty="0">
                <a:latin typeface="Carlito"/>
                <a:cs typeface="Carlito"/>
              </a:rPr>
              <a:t>water </a:t>
            </a:r>
            <a:r>
              <a:rPr sz="4000" spc="-25" dirty="0">
                <a:latin typeface="Carlito"/>
                <a:cs typeface="Carlito"/>
              </a:rPr>
              <a:t>forms </a:t>
            </a:r>
            <a:r>
              <a:rPr sz="4000" spc="-15" dirty="0">
                <a:latin typeface="Carlito"/>
                <a:cs typeface="Carlito"/>
              </a:rPr>
              <a:t>weak </a:t>
            </a:r>
            <a:r>
              <a:rPr sz="4000" spc="-5" dirty="0">
                <a:latin typeface="Carlito"/>
                <a:cs typeface="Carlito"/>
              </a:rPr>
              <a:t>acid </a:t>
            </a:r>
            <a:r>
              <a:rPr sz="4000" spc="-10" dirty="0">
                <a:latin typeface="Carlito"/>
                <a:cs typeface="Carlito"/>
              </a:rPr>
              <a:t>(low </a:t>
            </a:r>
            <a:r>
              <a:rPr sz="4000" spc="-5" dirty="0">
                <a:latin typeface="Carlito"/>
                <a:cs typeface="Carlito"/>
              </a:rPr>
              <a:t>pH), </a:t>
            </a:r>
            <a:r>
              <a:rPr sz="4000" dirty="0">
                <a:latin typeface="Carlito"/>
                <a:cs typeface="Carlito"/>
              </a:rPr>
              <a:t>as  </a:t>
            </a:r>
            <a:r>
              <a:rPr sz="4000" spc="-5" dirty="0">
                <a:latin typeface="Carlito"/>
                <a:cs typeface="Carlito"/>
              </a:rPr>
              <a:t>it is </a:t>
            </a:r>
            <a:r>
              <a:rPr sz="4000" spc="-20" dirty="0">
                <a:latin typeface="Carlito"/>
                <a:cs typeface="Carlito"/>
              </a:rPr>
              <a:t>removed </a:t>
            </a:r>
            <a:r>
              <a:rPr sz="4000" spc="-15" dirty="0">
                <a:latin typeface="Carlito"/>
                <a:cs typeface="Carlito"/>
              </a:rPr>
              <a:t>by photosynthesis, </a:t>
            </a:r>
            <a:r>
              <a:rPr sz="4000" spc="-10" dirty="0">
                <a:latin typeface="Carlito"/>
                <a:cs typeface="Carlito"/>
              </a:rPr>
              <a:t>pond </a:t>
            </a:r>
            <a:r>
              <a:rPr sz="4000" spc="-5" dirty="0">
                <a:latin typeface="Carlito"/>
                <a:cs typeface="Carlito"/>
              </a:rPr>
              <a:t>pH </a:t>
            </a:r>
            <a:r>
              <a:rPr sz="4000" spc="-15" dirty="0">
                <a:latin typeface="Carlito"/>
                <a:cs typeface="Carlito"/>
              </a:rPr>
              <a:t>tends  </a:t>
            </a:r>
            <a:r>
              <a:rPr sz="4000" spc="-20" dirty="0">
                <a:latin typeface="Carlito"/>
                <a:cs typeface="Carlito"/>
              </a:rPr>
              <a:t>to </a:t>
            </a:r>
            <a:r>
              <a:rPr sz="4000" spc="-10" dirty="0">
                <a:latin typeface="Carlito"/>
                <a:cs typeface="Carlito"/>
              </a:rPr>
              <a:t>rise </a:t>
            </a:r>
            <a:r>
              <a:rPr sz="4000" spc="-15" dirty="0">
                <a:latin typeface="Carlito"/>
                <a:cs typeface="Carlito"/>
              </a:rPr>
              <a:t>at </a:t>
            </a:r>
            <a:r>
              <a:rPr sz="4000" spc="-10" dirty="0">
                <a:latin typeface="Carlito"/>
                <a:cs typeface="Carlito"/>
              </a:rPr>
              <a:t>daytime. </a:t>
            </a:r>
            <a:r>
              <a:rPr sz="4000" spc="-5" dirty="0">
                <a:latin typeface="Carlito"/>
                <a:cs typeface="Carlito"/>
              </a:rPr>
              <a:t>As </a:t>
            </a:r>
            <a:r>
              <a:rPr sz="4000" spc="-10" dirty="0">
                <a:latin typeface="Carlito"/>
                <a:cs typeface="Carlito"/>
              </a:rPr>
              <a:t>sun </a:t>
            </a:r>
            <a:r>
              <a:rPr sz="4000" spc="-15" dirty="0">
                <a:latin typeface="Carlito"/>
                <a:cs typeface="Carlito"/>
              </a:rPr>
              <a:t>goes</a:t>
            </a:r>
            <a:r>
              <a:rPr sz="4000" spc="15" dirty="0">
                <a:latin typeface="Carlito"/>
                <a:cs typeface="Carlito"/>
              </a:rPr>
              <a:t> </a:t>
            </a:r>
            <a:r>
              <a:rPr sz="4000" spc="-10" dirty="0">
                <a:latin typeface="Carlito"/>
                <a:cs typeface="Carlito"/>
              </a:rPr>
              <a:t>down,</a:t>
            </a:r>
            <a:endParaRPr sz="4000">
              <a:latin typeface="Carlito"/>
              <a:cs typeface="Carlito"/>
            </a:endParaRPr>
          </a:p>
          <a:p>
            <a:pPr marL="241300">
              <a:lnSpc>
                <a:spcPts val="4079"/>
              </a:lnSpc>
            </a:pPr>
            <a:r>
              <a:rPr sz="4000" spc="-155" dirty="0">
                <a:latin typeface="Arimo"/>
                <a:cs typeface="Arimo"/>
              </a:rPr>
              <a:t>photosynthesis </a:t>
            </a:r>
            <a:r>
              <a:rPr sz="4000" spc="-300" dirty="0">
                <a:latin typeface="Arimo"/>
                <a:cs typeface="Arimo"/>
              </a:rPr>
              <a:t>ceases, </a:t>
            </a:r>
            <a:r>
              <a:rPr sz="4000" spc="-265" dirty="0">
                <a:latin typeface="Arimo"/>
                <a:cs typeface="Arimo"/>
              </a:rPr>
              <a:t>pH </a:t>
            </a:r>
            <a:r>
              <a:rPr sz="4000" spc="-135" dirty="0">
                <a:latin typeface="Arimo"/>
                <a:cs typeface="Arimo"/>
              </a:rPr>
              <a:t>falls </a:t>
            </a:r>
            <a:r>
              <a:rPr sz="4000" spc="-375" dirty="0">
                <a:latin typeface="Arimo"/>
                <a:cs typeface="Arimo"/>
              </a:rPr>
              <a:t>as </a:t>
            </a:r>
            <a:r>
              <a:rPr sz="4000" spc="-135" dirty="0">
                <a:latin typeface="Arimo"/>
                <a:cs typeface="Arimo"/>
              </a:rPr>
              <a:t>plants</a:t>
            </a:r>
            <a:r>
              <a:rPr sz="4000" spc="-120" dirty="0">
                <a:latin typeface="Arimo"/>
                <a:cs typeface="Arimo"/>
              </a:rPr>
              <a:t> </a:t>
            </a:r>
            <a:r>
              <a:rPr sz="4000" spc="-105" dirty="0">
                <a:latin typeface="Arimo"/>
                <a:cs typeface="Arimo"/>
              </a:rPr>
              <a:t>doesn’t</a:t>
            </a:r>
            <a:endParaRPr sz="4000">
              <a:latin typeface="Arimo"/>
              <a:cs typeface="Arimo"/>
            </a:endParaRPr>
          </a:p>
          <a:p>
            <a:pPr marL="241300">
              <a:lnSpc>
                <a:spcPts val="4560"/>
              </a:lnSpc>
            </a:pPr>
            <a:r>
              <a:rPr sz="4000" spc="-20" dirty="0">
                <a:latin typeface="Carlito"/>
                <a:cs typeface="Carlito"/>
              </a:rPr>
              <a:t>utilized</a:t>
            </a:r>
            <a:r>
              <a:rPr sz="4000" spc="-25" dirty="0">
                <a:latin typeface="Carlito"/>
                <a:cs typeface="Carlito"/>
              </a:rPr>
              <a:t> </a:t>
            </a:r>
            <a:r>
              <a:rPr sz="4000" b="1" spc="-15" dirty="0">
                <a:solidFill>
                  <a:srgbClr val="6F2F9F"/>
                </a:solidFill>
                <a:latin typeface="Carlito"/>
                <a:cs typeface="Carlito"/>
              </a:rPr>
              <a:t>CO2</a:t>
            </a:r>
            <a:r>
              <a:rPr sz="4000" spc="-15" dirty="0">
                <a:latin typeface="Carlito"/>
                <a:cs typeface="Carlito"/>
              </a:rPr>
              <a:t>.</a:t>
            </a:r>
            <a:endParaRPr sz="40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691639" y="499872"/>
              <a:ext cx="8842248" cy="1228343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995578" y="589864"/>
            <a:ext cx="10195560" cy="37274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040765">
              <a:lnSpc>
                <a:spcPct val="100000"/>
              </a:lnSpc>
              <a:spcBef>
                <a:spcPts val="105"/>
              </a:spcBef>
            </a:pPr>
            <a:r>
              <a:rPr sz="4400" b="1" spc="-204" dirty="0">
                <a:solidFill>
                  <a:srgbClr val="6F2F9F"/>
                </a:solidFill>
                <a:latin typeface="Times New Roman"/>
                <a:cs typeface="Times New Roman"/>
              </a:rPr>
              <a:t>Factors </a:t>
            </a:r>
            <a:r>
              <a:rPr sz="4400" b="1" spc="-60" dirty="0">
                <a:solidFill>
                  <a:srgbClr val="6F2F9F"/>
                </a:solidFill>
                <a:latin typeface="Times New Roman"/>
                <a:cs typeface="Times New Roman"/>
              </a:rPr>
              <a:t>affecting </a:t>
            </a:r>
            <a:r>
              <a:rPr sz="4400" b="1" spc="-254" dirty="0">
                <a:solidFill>
                  <a:srgbClr val="6F2F9F"/>
                </a:solidFill>
                <a:latin typeface="Times New Roman"/>
                <a:cs typeface="Times New Roman"/>
              </a:rPr>
              <a:t>pH</a:t>
            </a:r>
            <a:r>
              <a:rPr sz="4400" b="1" spc="95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4400" b="1" spc="-65" dirty="0">
                <a:solidFill>
                  <a:srgbClr val="6F2F9F"/>
                </a:solidFill>
                <a:latin typeface="Times New Roman"/>
                <a:cs typeface="Times New Roman"/>
              </a:rPr>
              <a:t>concentrations</a:t>
            </a:r>
            <a:endParaRPr sz="4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9150">
              <a:latin typeface="Times New Roman"/>
              <a:cs typeface="Times New Roman"/>
            </a:endParaRPr>
          </a:p>
          <a:p>
            <a:pPr marL="253365" indent="-241300">
              <a:lnSpc>
                <a:spcPct val="100000"/>
              </a:lnSpc>
              <a:buSzPct val="98148"/>
              <a:buFont typeface="Arial"/>
              <a:buChar char="•"/>
              <a:tabLst>
                <a:tab pos="254000" algn="l"/>
              </a:tabLst>
            </a:pPr>
            <a:r>
              <a:rPr sz="5400" spc="-15" dirty="0">
                <a:latin typeface="Carlito"/>
                <a:cs typeface="Carlito"/>
              </a:rPr>
              <a:t>How </a:t>
            </a:r>
            <a:r>
              <a:rPr sz="5400" spc="-5" dirty="0">
                <a:latin typeface="Carlito"/>
                <a:cs typeface="Carlito"/>
              </a:rPr>
              <a:t>dense </a:t>
            </a:r>
            <a:r>
              <a:rPr sz="5400" dirty="0">
                <a:latin typeface="Carlito"/>
                <a:cs typeface="Carlito"/>
              </a:rPr>
              <a:t>a </a:t>
            </a:r>
            <a:r>
              <a:rPr sz="5400" spc="-20" dirty="0">
                <a:latin typeface="Carlito"/>
                <a:cs typeface="Carlito"/>
              </a:rPr>
              <a:t>phytoplankton</a:t>
            </a:r>
            <a:r>
              <a:rPr sz="5400" spc="-40" dirty="0">
                <a:latin typeface="Carlito"/>
                <a:cs typeface="Carlito"/>
              </a:rPr>
              <a:t> </a:t>
            </a:r>
            <a:r>
              <a:rPr sz="5400" spc="-5" dirty="0">
                <a:latin typeface="Carlito"/>
                <a:cs typeface="Carlito"/>
              </a:rPr>
              <a:t>bloom;</a:t>
            </a:r>
            <a:endParaRPr sz="5400">
              <a:latin typeface="Carlito"/>
              <a:cs typeface="Carlito"/>
            </a:endParaRPr>
          </a:p>
          <a:p>
            <a:pPr marL="859790" lvl="1" indent="-241300">
              <a:lnSpc>
                <a:spcPct val="100000"/>
              </a:lnSpc>
              <a:spcBef>
                <a:spcPts val="350"/>
              </a:spcBef>
              <a:buSzPct val="98148"/>
              <a:buFont typeface="Arial"/>
              <a:buChar char="•"/>
              <a:tabLst>
                <a:tab pos="860425" algn="l"/>
              </a:tabLst>
            </a:pPr>
            <a:r>
              <a:rPr sz="5400" spc="-15" dirty="0">
                <a:latin typeface="Carlito"/>
                <a:cs typeface="Carlito"/>
              </a:rPr>
              <a:t>How well </a:t>
            </a:r>
            <a:r>
              <a:rPr sz="5400" dirty="0">
                <a:latin typeface="Carlito"/>
                <a:cs typeface="Carlito"/>
              </a:rPr>
              <a:t>the </a:t>
            </a:r>
            <a:r>
              <a:rPr sz="5400" spc="-30" dirty="0">
                <a:latin typeface="Carlito"/>
                <a:cs typeface="Carlito"/>
              </a:rPr>
              <a:t>water </a:t>
            </a:r>
            <a:r>
              <a:rPr sz="5400" dirty="0">
                <a:latin typeface="Carlito"/>
                <a:cs typeface="Carlito"/>
              </a:rPr>
              <a:t>is</a:t>
            </a:r>
            <a:r>
              <a:rPr sz="5400" spc="35" dirty="0">
                <a:latin typeface="Carlito"/>
                <a:cs typeface="Carlito"/>
              </a:rPr>
              <a:t> </a:t>
            </a:r>
            <a:r>
              <a:rPr sz="5400" spc="-35" dirty="0">
                <a:latin typeface="Carlito"/>
                <a:cs typeface="Carlito"/>
              </a:rPr>
              <a:t>buffered.</a:t>
            </a:r>
            <a:endParaRPr sz="54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15588" y="117728"/>
            <a:ext cx="457200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30" dirty="0">
                <a:solidFill>
                  <a:srgbClr val="6F2F9F"/>
                </a:solidFill>
                <a:latin typeface="Arial"/>
                <a:cs typeface="Arial"/>
              </a:rPr>
              <a:t>pH </a:t>
            </a:r>
            <a:r>
              <a:rPr spc="-1090" dirty="0">
                <a:solidFill>
                  <a:srgbClr val="6F2F9F"/>
                </a:solidFill>
                <a:latin typeface="Arial"/>
                <a:cs typeface="Arial"/>
              </a:rPr>
              <a:t>Management</a:t>
            </a:r>
            <a:r>
              <a:rPr spc="-1065" dirty="0">
                <a:solidFill>
                  <a:srgbClr val="6F2F9F"/>
                </a:solidFill>
                <a:latin typeface="Arial"/>
                <a:cs typeface="Arial"/>
              </a:rPr>
              <a:t> </a:t>
            </a:r>
            <a:r>
              <a:rPr spc="-1150" dirty="0">
                <a:solidFill>
                  <a:srgbClr val="6F2F9F"/>
                </a:solidFill>
                <a:latin typeface="Arial"/>
                <a:cs typeface="Arial"/>
              </a:rPr>
              <a:t>continued…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6763" y="842010"/>
            <a:ext cx="11028045" cy="480060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3600" b="1" spc="-65" dirty="0">
                <a:latin typeface="Times New Roman"/>
                <a:cs typeface="Times New Roman"/>
              </a:rPr>
              <a:t>Before</a:t>
            </a:r>
            <a:r>
              <a:rPr sz="3600" b="1" spc="-190" dirty="0">
                <a:latin typeface="Times New Roman"/>
                <a:cs typeface="Times New Roman"/>
              </a:rPr>
              <a:t> </a:t>
            </a:r>
            <a:r>
              <a:rPr sz="3600" b="1" spc="-65" dirty="0">
                <a:latin typeface="Times New Roman"/>
                <a:cs typeface="Times New Roman"/>
              </a:rPr>
              <a:t>stocking:</a:t>
            </a:r>
            <a:endParaRPr sz="3600">
              <a:latin typeface="Times New Roman"/>
              <a:cs typeface="Times New Roman"/>
            </a:endParaRPr>
          </a:p>
          <a:p>
            <a:pPr marL="12700" marR="833755">
              <a:lnSpc>
                <a:spcPct val="113100"/>
              </a:lnSpc>
              <a:spcBef>
                <a:spcPts val="10"/>
              </a:spcBef>
              <a:buFont typeface="Arial"/>
              <a:buChar char="•"/>
              <a:tabLst>
                <a:tab pos="241300" algn="l"/>
              </a:tabLst>
            </a:pPr>
            <a:r>
              <a:rPr sz="3600" b="1" spc="-130" dirty="0">
                <a:latin typeface="Times New Roman"/>
                <a:cs typeface="Times New Roman"/>
              </a:rPr>
              <a:t>Add</a:t>
            </a:r>
            <a:r>
              <a:rPr sz="3600" b="1" spc="-185" dirty="0">
                <a:latin typeface="Times New Roman"/>
                <a:cs typeface="Times New Roman"/>
              </a:rPr>
              <a:t> </a:t>
            </a:r>
            <a:r>
              <a:rPr sz="3600" b="1" spc="-195" dirty="0">
                <a:latin typeface="Times New Roman"/>
                <a:cs typeface="Times New Roman"/>
              </a:rPr>
              <a:t>1-2</a:t>
            </a:r>
            <a:r>
              <a:rPr sz="3600" b="1" spc="-170" dirty="0">
                <a:latin typeface="Times New Roman"/>
                <a:cs typeface="Times New Roman"/>
              </a:rPr>
              <a:t> </a:t>
            </a:r>
            <a:r>
              <a:rPr sz="3600" b="1" spc="-100" dirty="0">
                <a:latin typeface="Times New Roman"/>
                <a:cs typeface="Times New Roman"/>
              </a:rPr>
              <a:t>tons</a:t>
            </a:r>
            <a:r>
              <a:rPr sz="3600" b="1" spc="-190" dirty="0">
                <a:latin typeface="Times New Roman"/>
                <a:cs typeface="Times New Roman"/>
              </a:rPr>
              <a:t> </a:t>
            </a:r>
            <a:r>
              <a:rPr sz="3600" b="1" dirty="0">
                <a:latin typeface="Times New Roman"/>
                <a:cs typeface="Times New Roman"/>
              </a:rPr>
              <a:t>of</a:t>
            </a:r>
            <a:r>
              <a:rPr sz="3600" b="1" spc="-160" dirty="0">
                <a:latin typeface="Times New Roman"/>
                <a:cs typeface="Times New Roman"/>
              </a:rPr>
              <a:t> </a:t>
            </a:r>
            <a:r>
              <a:rPr sz="3600" b="1" spc="-150" dirty="0">
                <a:latin typeface="Times New Roman"/>
                <a:cs typeface="Times New Roman"/>
              </a:rPr>
              <a:t>agricultural</a:t>
            </a:r>
            <a:r>
              <a:rPr sz="3600" b="1" spc="-175" dirty="0">
                <a:latin typeface="Times New Roman"/>
                <a:cs typeface="Times New Roman"/>
              </a:rPr>
              <a:t> </a:t>
            </a:r>
            <a:r>
              <a:rPr sz="3600" b="1" spc="-35" dirty="0">
                <a:latin typeface="Times New Roman"/>
                <a:cs typeface="Times New Roman"/>
              </a:rPr>
              <a:t>lime-</a:t>
            </a:r>
            <a:r>
              <a:rPr sz="3600" b="1" spc="-185" dirty="0">
                <a:latin typeface="Times New Roman"/>
                <a:cs typeface="Times New Roman"/>
              </a:rPr>
              <a:t> </a:t>
            </a:r>
            <a:r>
              <a:rPr sz="3600" b="1" spc="-155" dirty="0">
                <a:latin typeface="Times New Roman"/>
                <a:cs typeface="Times New Roman"/>
              </a:rPr>
              <a:t>after</a:t>
            </a:r>
            <a:r>
              <a:rPr sz="3600" b="1" spc="-185" dirty="0">
                <a:latin typeface="Times New Roman"/>
                <a:cs typeface="Times New Roman"/>
              </a:rPr>
              <a:t> </a:t>
            </a:r>
            <a:r>
              <a:rPr sz="3600" b="1" spc="-130" dirty="0">
                <a:latin typeface="Times New Roman"/>
                <a:cs typeface="Times New Roman"/>
              </a:rPr>
              <a:t>the</a:t>
            </a:r>
            <a:r>
              <a:rPr sz="3600" b="1" spc="-170" dirty="0">
                <a:latin typeface="Times New Roman"/>
                <a:cs typeface="Times New Roman"/>
              </a:rPr>
              <a:t> </a:t>
            </a:r>
            <a:r>
              <a:rPr sz="3600" b="1" spc="-150" dirty="0">
                <a:latin typeface="Times New Roman"/>
                <a:cs typeface="Times New Roman"/>
              </a:rPr>
              <a:t>pond</a:t>
            </a:r>
            <a:r>
              <a:rPr sz="3600" b="1" spc="-175" dirty="0">
                <a:latin typeface="Times New Roman"/>
                <a:cs typeface="Times New Roman"/>
              </a:rPr>
              <a:t> </a:t>
            </a:r>
            <a:r>
              <a:rPr sz="3600" b="1" dirty="0">
                <a:latin typeface="Times New Roman"/>
                <a:cs typeface="Times New Roman"/>
              </a:rPr>
              <a:t>is</a:t>
            </a:r>
            <a:r>
              <a:rPr sz="3600" b="1" spc="-165" dirty="0">
                <a:latin typeface="Times New Roman"/>
                <a:cs typeface="Times New Roman"/>
              </a:rPr>
              <a:t> </a:t>
            </a:r>
            <a:r>
              <a:rPr sz="3600" b="1" spc="-120" dirty="0">
                <a:latin typeface="Times New Roman"/>
                <a:cs typeface="Times New Roman"/>
              </a:rPr>
              <a:t>built  </a:t>
            </a:r>
            <a:r>
              <a:rPr sz="3600" b="1" spc="-75" dirty="0">
                <a:latin typeface="Times New Roman"/>
                <a:cs typeface="Times New Roman"/>
              </a:rPr>
              <a:t>Whole</a:t>
            </a:r>
            <a:r>
              <a:rPr sz="3600" b="1" spc="-200" dirty="0">
                <a:latin typeface="Times New Roman"/>
                <a:cs typeface="Times New Roman"/>
              </a:rPr>
              <a:t> </a:t>
            </a:r>
            <a:r>
              <a:rPr sz="3600" b="1" spc="-55" dirty="0">
                <a:latin typeface="Times New Roman"/>
                <a:cs typeface="Times New Roman"/>
              </a:rPr>
              <a:t>season:</a:t>
            </a:r>
            <a:endParaRPr sz="3600">
              <a:latin typeface="Times New Roman"/>
              <a:cs typeface="Times New Roman"/>
            </a:endParaRPr>
          </a:p>
          <a:p>
            <a:pPr marL="241300" indent="-228600">
              <a:lnSpc>
                <a:spcPct val="100000"/>
              </a:lnSpc>
              <a:spcBef>
                <a:spcPts val="580"/>
              </a:spcBef>
              <a:buFont typeface="Arial"/>
              <a:buChar char="•"/>
              <a:tabLst>
                <a:tab pos="241300" algn="l"/>
              </a:tabLst>
            </a:pPr>
            <a:r>
              <a:rPr sz="3600" b="1" spc="-800" dirty="0">
                <a:latin typeface="Arial"/>
                <a:cs typeface="Arial"/>
              </a:rPr>
              <a:t>˂ </a:t>
            </a:r>
            <a:r>
              <a:rPr sz="3600" b="1" spc="-305" dirty="0">
                <a:latin typeface="Times New Roman"/>
                <a:cs typeface="Times New Roman"/>
              </a:rPr>
              <a:t>50 </a:t>
            </a:r>
            <a:r>
              <a:rPr sz="3600" b="1" spc="-200" dirty="0">
                <a:latin typeface="Times New Roman"/>
                <a:cs typeface="Times New Roman"/>
              </a:rPr>
              <a:t>ppm </a:t>
            </a:r>
            <a:r>
              <a:rPr sz="3600" b="1" spc="-125" dirty="0">
                <a:latin typeface="Times New Roman"/>
                <a:cs typeface="Times New Roman"/>
              </a:rPr>
              <a:t>pH- </a:t>
            </a:r>
            <a:r>
              <a:rPr sz="3600" b="1" spc="-200" dirty="0">
                <a:latin typeface="Times New Roman"/>
                <a:cs typeface="Times New Roman"/>
              </a:rPr>
              <a:t>add </a:t>
            </a:r>
            <a:r>
              <a:rPr sz="3600" b="1" spc="-150" dirty="0">
                <a:latin typeface="Times New Roman"/>
                <a:cs typeface="Times New Roman"/>
              </a:rPr>
              <a:t>agricultural </a:t>
            </a:r>
            <a:r>
              <a:rPr sz="3600" b="1" spc="-50" dirty="0">
                <a:latin typeface="Times New Roman"/>
                <a:cs typeface="Times New Roman"/>
              </a:rPr>
              <a:t>lime </a:t>
            </a:r>
            <a:r>
              <a:rPr sz="3600" b="1" spc="-204" dirty="0">
                <a:latin typeface="Times New Roman"/>
                <a:cs typeface="Times New Roman"/>
              </a:rPr>
              <a:t>at a </a:t>
            </a:r>
            <a:r>
              <a:rPr sz="3600" b="1" spc="-195" dirty="0">
                <a:latin typeface="Times New Roman"/>
                <a:cs typeface="Times New Roman"/>
              </a:rPr>
              <a:t>rate </a:t>
            </a:r>
            <a:r>
              <a:rPr sz="3600" b="1" dirty="0">
                <a:latin typeface="Times New Roman"/>
                <a:cs typeface="Times New Roman"/>
              </a:rPr>
              <a:t>of </a:t>
            </a:r>
            <a:r>
              <a:rPr sz="3600" b="1" spc="-185" dirty="0">
                <a:latin typeface="Times New Roman"/>
                <a:cs typeface="Times New Roman"/>
              </a:rPr>
              <a:t>1-2</a:t>
            </a:r>
            <a:r>
              <a:rPr sz="3600" b="1" spc="-235" dirty="0">
                <a:latin typeface="Times New Roman"/>
                <a:cs typeface="Times New Roman"/>
              </a:rPr>
              <a:t> </a:t>
            </a:r>
            <a:r>
              <a:rPr sz="3600" b="1" spc="-100" dirty="0">
                <a:latin typeface="Times New Roman"/>
                <a:cs typeface="Times New Roman"/>
              </a:rPr>
              <a:t>tons/acre</a:t>
            </a:r>
            <a:endParaRPr sz="3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4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4000">
              <a:latin typeface="Times New Roman"/>
              <a:cs typeface="Times New Roman"/>
            </a:endParaRPr>
          </a:p>
          <a:p>
            <a:pPr marL="241300" marR="5080" indent="-228600">
              <a:lnSpc>
                <a:spcPts val="4320"/>
              </a:lnSpc>
              <a:buSzPct val="80000"/>
              <a:buFont typeface="Wingdings"/>
              <a:buChar char=""/>
              <a:tabLst>
                <a:tab pos="418465" algn="l"/>
              </a:tabLst>
            </a:pPr>
            <a:r>
              <a:rPr sz="4000" b="1" spc="-10" dirty="0">
                <a:solidFill>
                  <a:srgbClr val="FF0000"/>
                </a:solidFill>
                <a:latin typeface="Comic Sans MS"/>
                <a:cs typeface="Comic Sans MS"/>
              </a:rPr>
              <a:t>Remember when </a:t>
            </a:r>
            <a:r>
              <a:rPr sz="4000" b="1" spc="-5" dirty="0">
                <a:solidFill>
                  <a:srgbClr val="FF0000"/>
                </a:solidFill>
                <a:latin typeface="Comic Sans MS"/>
                <a:cs typeface="Comic Sans MS"/>
              </a:rPr>
              <a:t>you get a pH at </a:t>
            </a:r>
            <a:r>
              <a:rPr sz="4000" b="1" u="heavy" spc="-1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Comic Sans MS"/>
                <a:cs typeface="Comic Sans MS"/>
              </a:rPr>
              <a:t>9.5</a:t>
            </a:r>
            <a:r>
              <a:rPr sz="4000" b="1" spc="-10" dirty="0">
                <a:solidFill>
                  <a:srgbClr val="FF0000"/>
                </a:solidFill>
                <a:latin typeface="Comic Sans MS"/>
                <a:cs typeface="Comic Sans MS"/>
              </a:rPr>
              <a:t>, </a:t>
            </a:r>
            <a:r>
              <a:rPr sz="4000" b="1" spc="-5" dirty="0">
                <a:solidFill>
                  <a:srgbClr val="FF0000"/>
                </a:solidFill>
                <a:latin typeface="Comic Sans MS"/>
                <a:cs typeface="Comic Sans MS"/>
              </a:rPr>
              <a:t>it </a:t>
            </a:r>
            <a:r>
              <a:rPr sz="4000" b="1" spc="-10" dirty="0">
                <a:solidFill>
                  <a:srgbClr val="FF0000"/>
                </a:solidFill>
                <a:latin typeface="Comic Sans MS"/>
                <a:cs typeface="Comic Sans MS"/>
              </a:rPr>
              <a:t>is  </a:t>
            </a:r>
            <a:r>
              <a:rPr sz="4000" b="1" spc="-5" dirty="0">
                <a:solidFill>
                  <a:srgbClr val="FF0000"/>
                </a:solidFill>
                <a:latin typeface="Comic Sans MS"/>
                <a:cs typeface="Comic Sans MS"/>
              </a:rPr>
              <a:t>too late to look for things you</a:t>
            </a:r>
            <a:r>
              <a:rPr sz="4000" b="1" spc="50" dirty="0">
                <a:solidFill>
                  <a:srgbClr val="FF0000"/>
                </a:solidFill>
                <a:latin typeface="Comic Sans MS"/>
                <a:cs typeface="Comic Sans MS"/>
              </a:rPr>
              <a:t> </a:t>
            </a:r>
            <a:r>
              <a:rPr sz="4000" b="1" spc="-10" dirty="0">
                <a:solidFill>
                  <a:srgbClr val="FF0000"/>
                </a:solidFill>
                <a:latin typeface="Comic Sans MS"/>
                <a:cs typeface="Comic Sans MS"/>
              </a:rPr>
              <a:t>needed.</a:t>
            </a:r>
            <a:endParaRPr sz="4000">
              <a:latin typeface="Comic Sans MS"/>
              <a:cs typeface="Comic Sans MS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57069" y="319227"/>
            <a:ext cx="728218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>
                <a:solidFill>
                  <a:srgbClr val="6F2F9F"/>
                </a:solidFill>
                <a:latin typeface="Georgia"/>
                <a:cs typeface="Georgia"/>
              </a:rPr>
              <a:t>Practices </a:t>
            </a:r>
            <a:r>
              <a:rPr dirty="0">
                <a:solidFill>
                  <a:srgbClr val="6F2F9F"/>
                </a:solidFill>
                <a:latin typeface="Georgia"/>
                <a:cs typeface="Georgia"/>
              </a:rPr>
              <a:t>in Lowering</a:t>
            </a:r>
            <a:r>
              <a:rPr spc="-140" dirty="0">
                <a:solidFill>
                  <a:srgbClr val="6F2F9F"/>
                </a:solidFill>
                <a:latin typeface="Georgia"/>
                <a:cs typeface="Georgia"/>
              </a:rPr>
              <a:t> </a:t>
            </a:r>
            <a:r>
              <a:rPr spc="5" dirty="0">
                <a:solidFill>
                  <a:srgbClr val="6F2F9F"/>
                </a:solidFill>
                <a:latin typeface="Georgia"/>
                <a:cs typeface="Georgia"/>
              </a:rPr>
              <a:t>pH</a:t>
            </a:r>
          </a:p>
        </p:txBody>
      </p:sp>
      <p:sp>
        <p:nvSpPr>
          <p:cNvPr id="4" name="object 4"/>
          <p:cNvSpPr/>
          <p:nvPr/>
        </p:nvSpPr>
        <p:spPr>
          <a:xfrm>
            <a:off x="357809" y="1002068"/>
            <a:ext cx="11509248" cy="564337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354634" y="1002030"/>
          <a:ext cx="11510010" cy="56428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366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366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366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85113">
                <a:tc gridSpan="3">
                  <a:txBody>
                    <a:bodyPr/>
                    <a:lstStyle/>
                    <a:p>
                      <a:pPr marL="8884285" marR="416559" indent="-7637780">
                        <a:lnSpc>
                          <a:spcPct val="100000"/>
                        </a:lnSpc>
                        <a:spcBef>
                          <a:spcPts val="290"/>
                        </a:spcBef>
                        <a:tabLst>
                          <a:tab pos="5119370" algn="l"/>
                          <a:tab pos="8098155" algn="l"/>
                        </a:tabLst>
                      </a:pPr>
                      <a:r>
                        <a:rPr sz="2400" b="1" spc="-5" dirty="0">
                          <a:latin typeface="Georgia"/>
                          <a:cs typeface="Georgia"/>
                        </a:rPr>
                        <a:t>Material	Amount	Mechanism</a:t>
                      </a:r>
                      <a:r>
                        <a:rPr sz="2400" b="1" spc="-95" dirty="0">
                          <a:latin typeface="Georgia"/>
                          <a:cs typeface="Georgia"/>
                        </a:rPr>
                        <a:t>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and/or 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Remarks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6830" marB="0"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5338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400" b="1" spc="-5" dirty="0">
                          <a:latin typeface="Georgia"/>
                          <a:cs typeface="Georgia"/>
                        </a:rPr>
                        <a:t>Corn</a:t>
                      </a:r>
                      <a:r>
                        <a:rPr sz="2400" b="1" spc="-30" dirty="0">
                          <a:latin typeface="Georgia"/>
                          <a:cs typeface="Georgia"/>
                        </a:rPr>
                        <a:t>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(cracked)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6830" marB="0">
                    <a:lnL w="6350">
                      <a:solidFill>
                        <a:srgbClr val="FFC000"/>
                      </a:solidFill>
                      <a:prstDash val="solid"/>
                    </a:lnL>
                    <a:lnR w="6350">
                      <a:solidFill>
                        <a:srgbClr val="FFC000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C000"/>
                      </a:solidFill>
                      <a:prstDash val="solid"/>
                    </a:lnB>
                    <a:solidFill>
                      <a:srgbClr val="FFE599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400" b="1" dirty="0">
                          <a:latin typeface="Georgia"/>
                          <a:cs typeface="Georgia"/>
                        </a:rPr>
                        <a:t>30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lbs/ acre/2</a:t>
                      </a:r>
                      <a:r>
                        <a:rPr sz="2400" b="1" spc="-15" dirty="0">
                          <a:latin typeface="Georgia"/>
                          <a:cs typeface="Georgia"/>
                        </a:rPr>
                        <a:t>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weeks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6830" marB="0">
                    <a:lnL w="6350">
                      <a:solidFill>
                        <a:srgbClr val="FFC000"/>
                      </a:solidFill>
                      <a:prstDash val="solid"/>
                    </a:lnL>
                    <a:lnR w="6350">
                      <a:solidFill>
                        <a:srgbClr val="FFC000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C000"/>
                      </a:solidFill>
                      <a:prstDash val="solid"/>
                    </a:lnB>
                    <a:solidFill>
                      <a:srgbClr val="FFE599"/>
                    </a:solidFill>
                  </a:tcPr>
                </a:tc>
                <a:tc>
                  <a:txBody>
                    <a:bodyPr/>
                    <a:lstStyle/>
                    <a:p>
                      <a:pPr marL="118745" marR="108585"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400" b="1" spc="-5" dirty="0">
                          <a:latin typeface="Georgia"/>
                          <a:cs typeface="Georgia"/>
                        </a:rPr>
                        <a:t>Starch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in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corn</a:t>
                      </a:r>
                      <a:r>
                        <a:rPr sz="2400" b="1" spc="-75" dirty="0">
                          <a:latin typeface="Georgia"/>
                          <a:cs typeface="Georgia"/>
                        </a:rPr>
                        <a:t>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produce 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CO2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as it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breaks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down  in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water producing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a 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weak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acid and 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lowering</a:t>
                      </a:r>
                      <a:r>
                        <a:rPr sz="2400" b="1" spc="-15" dirty="0">
                          <a:latin typeface="Georgia"/>
                          <a:cs typeface="Georgia"/>
                        </a:rPr>
                        <a:t>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pH.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6830" marB="0">
                    <a:lnL w="6350">
                      <a:solidFill>
                        <a:srgbClr val="FFC000"/>
                      </a:solidFill>
                      <a:prstDash val="solid"/>
                    </a:lnL>
                    <a:lnR w="6350">
                      <a:solidFill>
                        <a:srgbClr val="FFC000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FFC000"/>
                      </a:solidFill>
                      <a:prstDash val="solid"/>
                    </a:lnB>
                    <a:solidFill>
                      <a:srgbClr val="FFE5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8136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b="1" spc="-5" dirty="0">
                          <a:latin typeface="Georgia"/>
                          <a:cs typeface="Georgia"/>
                        </a:rPr>
                        <a:t>Sugar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lnL w="6350">
                      <a:solidFill>
                        <a:srgbClr val="FFC000"/>
                      </a:solidFill>
                      <a:prstDash val="solid"/>
                    </a:lnL>
                    <a:lnR w="6350">
                      <a:solidFill>
                        <a:srgbClr val="FFC000"/>
                      </a:solidFill>
                      <a:prstDash val="solid"/>
                    </a:lnR>
                    <a:lnT w="6350">
                      <a:solidFill>
                        <a:srgbClr val="FFC000"/>
                      </a:solidFill>
                      <a:prstDash val="solid"/>
                    </a:lnT>
                    <a:lnB w="6350">
                      <a:solidFill>
                        <a:srgbClr val="FFC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b="1" spc="-5" dirty="0">
                          <a:latin typeface="Georgia"/>
                          <a:cs typeface="Georgia"/>
                        </a:rPr>
                        <a:t>10-20 lbs/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acre/day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lnL w="6350">
                      <a:solidFill>
                        <a:srgbClr val="FFC000"/>
                      </a:solidFill>
                      <a:prstDash val="solid"/>
                    </a:lnL>
                    <a:lnR w="6350">
                      <a:solidFill>
                        <a:srgbClr val="FFC000"/>
                      </a:solidFill>
                      <a:prstDash val="solid"/>
                    </a:lnR>
                    <a:lnT w="6350">
                      <a:solidFill>
                        <a:srgbClr val="FFC000"/>
                      </a:solidFill>
                      <a:prstDash val="solid"/>
                    </a:lnT>
                    <a:lnB w="6350">
                      <a:solidFill>
                        <a:srgbClr val="FFC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5760" marR="354965" algn="ctr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b="1" dirty="0">
                          <a:latin typeface="Georgia"/>
                          <a:cs typeface="Georgia"/>
                        </a:rPr>
                        <a:t>Used as a purer</a:t>
                      </a:r>
                      <a:r>
                        <a:rPr sz="2400" b="1" spc="-125" dirty="0">
                          <a:latin typeface="Georgia"/>
                          <a:cs typeface="Georgia"/>
                        </a:rPr>
                        <a:t>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and  </a:t>
                      </a:r>
                      <a:r>
                        <a:rPr sz="2400" b="1" spc="-10" dirty="0">
                          <a:latin typeface="Georgia"/>
                          <a:cs typeface="Georgia"/>
                        </a:rPr>
                        <a:t>quicker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dissolving  source of 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carbohydrate.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lnL w="6350">
                      <a:solidFill>
                        <a:srgbClr val="FFC000"/>
                      </a:solidFill>
                      <a:prstDash val="solid"/>
                    </a:lnL>
                    <a:lnR w="6350">
                      <a:solidFill>
                        <a:srgbClr val="FFC000"/>
                      </a:solidFill>
                      <a:prstDash val="solid"/>
                    </a:lnR>
                    <a:lnT w="6350">
                      <a:solidFill>
                        <a:srgbClr val="FFC000"/>
                      </a:solidFill>
                      <a:prstDash val="solid"/>
                    </a:lnT>
                    <a:lnB w="6350">
                      <a:solidFill>
                        <a:srgbClr val="FFC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9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b="1" spc="-5" dirty="0">
                          <a:latin typeface="Georgia"/>
                          <a:cs typeface="Georgia"/>
                        </a:rPr>
                        <a:t>Gypsum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lnL w="6350">
                      <a:solidFill>
                        <a:srgbClr val="FFC000"/>
                      </a:solidFill>
                      <a:prstDash val="solid"/>
                    </a:lnL>
                    <a:lnR w="6350">
                      <a:solidFill>
                        <a:srgbClr val="FFC000"/>
                      </a:solidFill>
                      <a:prstDash val="solid"/>
                    </a:lnR>
                    <a:lnT w="6350">
                      <a:solidFill>
                        <a:srgbClr val="FFC000"/>
                      </a:solidFill>
                      <a:prstDash val="solid"/>
                    </a:lnT>
                    <a:lnB w="6350">
                      <a:solidFill>
                        <a:srgbClr val="FFC000"/>
                      </a:solidFill>
                      <a:prstDash val="solid"/>
                    </a:lnB>
                    <a:solidFill>
                      <a:srgbClr val="FFE599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b="1" spc="-5" dirty="0">
                          <a:latin typeface="Georgia"/>
                          <a:cs typeface="Georgia"/>
                        </a:rPr>
                        <a:t>400 lbs/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acre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lnL w="6350">
                      <a:solidFill>
                        <a:srgbClr val="FFC000"/>
                      </a:solidFill>
                      <a:prstDash val="solid"/>
                    </a:lnL>
                    <a:lnR w="6350">
                      <a:solidFill>
                        <a:srgbClr val="FFC000"/>
                      </a:solidFill>
                      <a:prstDash val="solid"/>
                    </a:lnR>
                    <a:lnT w="6350">
                      <a:solidFill>
                        <a:srgbClr val="FFC000"/>
                      </a:solidFill>
                      <a:prstDash val="solid"/>
                    </a:lnT>
                    <a:lnB w="6350">
                      <a:solidFill>
                        <a:srgbClr val="FFC000"/>
                      </a:solidFill>
                      <a:prstDash val="solid"/>
                    </a:lnB>
                    <a:solidFill>
                      <a:srgbClr val="FFE599"/>
                    </a:solidFill>
                  </a:tcPr>
                </a:tc>
                <a:tc>
                  <a:txBody>
                    <a:bodyPr/>
                    <a:lstStyle/>
                    <a:p>
                      <a:pPr marL="650240" marR="255270" indent="-388620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b="1" spc="-5" dirty="0">
                          <a:latin typeface="Georgia"/>
                          <a:cs typeface="Georgia"/>
                        </a:rPr>
                        <a:t>Added </a:t>
                      </a:r>
                      <a:r>
                        <a:rPr sz="2400" b="1" spc="-10" dirty="0">
                          <a:latin typeface="Georgia"/>
                          <a:cs typeface="Georgia"/>
                        </a:rPr>
                        <a:t>to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water when 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pH </a:t>
                      </a:r>
                      <a:r>
                        <a:rPr sz="2400" b="1" spc="-5" dirty="0">
                          <a:latin typeface="Georgia"/>
                          <a:cs typeface="Georgia"/>
                        </a:rPr>
                        <a:t>reaches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9.0</a:t>
                      </a:r>
                      <a:r>
                        <a:rPr sz="2400" b="1" spc="-25" dirty="0">
                          <a:latin typeface="Georgia"/>
                          <a:cs typeface="Georgia"/>
                        </a:rPr>
                        <a:t> </a:t>
                      </a:r>
                      <a:r>
                        <a:rPr sz="2400" b="1" dirty="0">
                          <a:latin typeface="Georgia"/>
                          <a:cs typeface="Georgia"/>
                        </a:rPr>
                        <a:t>.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lnL w="6350">
                      <a:solidFill>
                        <a:srgbClr val="FFC000"/>
                      </a:solidFill>
                      <a:prstDash val="solid"/>
                    </a:lnL>
                    <a:lnR w="6350">
                      <a:solidFill>
                        <a:srgbClr val="FFC000"/>
                      </a:solidFill>
                      <a:prstDash val="solid"/>
                    </a:lnR>
                    <a:lnT w="6350">
                      <a:solidFill>
                        <a:srgbClr val="FFC000"/>
                      </a:solidFill>
                      <a:prstDash val="solid"/>
                    </a:lnT>
                    <a:lnB w="6350">
                      <a:solidFill>
                        <a:srgbClr val="FFC000"/>
                      </a:solidFill>
                      <a:prstDash val="solid"/>
                    </a:lnB>
                    <a:solidFill>
                      <a:srgbClr val="FFE5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480559" y="284988"/>
              <a:ext cx="3404616" cy="167030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936997" y="493852"/>
            <a:ext cx="2326005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1405" dirty="0">
                <a:solidFill>
                  <a:srgbClr val="0000FF"/>
                </a:solidFill>
                <a:latin typeface="Arial"/>
                <a:cs typeface="Arial"/>
              </a:rPr>
              <a:t>A</a:t>
            </a:r>
            <a:r>
              <a:rPr sz="6000" spc="-1695" dirty="0">
                <a:solidFill>
                  <a:srgbClr val="0000FF"/>
                </a:solidFill>
                <a:latin typeface="Arial"/>
                <a:cs typeface="Arial"/>
              </a:rPr>
              <a:t>mm</a:t>
            </a:r>
            <a:r>
              <a:rPr sz="6000" spc="-1580" dirty="0">
                <a:solidFill>
                  <a:srgbClr val="0000FF"/>
                </a:solidFill>
                <a:latin typeface="Arial"/>
                <a:cs typeface="Arial"/>
              </a:rPr>
              <a:t>o</a:t>
            </a:r>
            <a:r>
              <a:rPr sz="6000" spc="-1150" dirty="0">
                <a:solidFill>
                  <a:srgbClr val="0000FF"/>
                </a:solidFill>
                <a:latin typeface="Arial"/>
                <a:cs typeface="Arial"/>
              </a:rPr>
              <a:t>n</a:t>
            </a:r>
            <a:r>
              <a:rPr sz="6000" spc="-540" dirty="0">
                <a:solidFill>
                  <a:srgbClr val="0000FF"/>
                </a:solidFill>
                <a:latin typeface="Arial"/>
                <a:cs typeface="Arial"/>
              </a:rPr>
              <a:t>i</a:t>
            </a:r>
            <a:r>
              <a:rPr sz="6000" spc="-1190" dirty="0">
                <a:solidFill>
                  <a:srgbClr val="0000FF"/>
                </a:solidFill>
                <a:latin typeface="Arial"/>
                <a:cs typeface="Arial"/>
              </a:rPr>
              <a:t>a</a:t>
            </a:r>
            <a:endParaRPr sz="6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16939" y="1510665"/>
            <a:ext cx="10140950" cy="428688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241300" marR="1604010" indent="-229235">
              <a:lnSpc>
                <a:spcPts val="3020"/>
              </a:lnSpc>
              <a:spcBef>
                <a:spcPts val="480"/>
              </a:spcBef>
              <a:buFont typeface="Arial"/>
              <a:buChar char="•"/>
              <a:tabLst>
                <a:tab pos="241935" algn="l"/>
              </a:tabLst>
            </a:pPr>
            <a:r>
              <a:rPr sz="2800" spc="-5" dirty="0">
                <a:latin typeface="Georgia"/>
                <a:cs typeface="Georgia"/>
              </a:rPr>
              <a:t>Ammonia is </a:t>
            </a:r>
            <a:r>
              <a:rPr sz="2800" spc="-10" dirty="0">
                <a:latin typeface="Georgia"/>
                <a:cs typeface="Georgia"/>
              </a:rPr>
              <a:t>produced from excreted wastes </a:t>
            </a:r>
            <a:r>
              <a:rPr sz="2800" spc="-5" dirty="0">
                <a:latin typeface="Georgia"/>
                <a:cs typeface="Georgia"/>
              </a:rPr>
              <a:t>and feed  </a:t>
            </a:r>
            <a:r>
              <a:rPr sz="2800" spc="-10" dirty="0">
                <a:latin typeface="Georgia"/>
                <a:cs typeface="Georgia"/>
              </a:rPr>
              <a:t>decomposition.</a:t>
            </a:r>
            <a:endParaRPr sz="2800">
              <a:latin typeface="Georgia"/>
              <a:cs typeface="Georgia"/>
            </a:endParaRPr>
          </a:p>
          <a:p>
            <a:pPr marL="956310">
              <a:lnSpc>
                <a:spcPct val="100000"/>
              </a:lnSpc>
              <a:spcBef>
                <a:spcPts val="620"/>
              </a:spcBef>
              <a:tabLst>
                <a:tab pos="4472940" algn="l"/>
              </a:tabLst>
            </a:pPr>
            <a:r>
              <a:rPr sz="2800" spc="-5" dirty="0">
                <a:latin typeface="Georgia"/>
                <a:cs typeface="Georgia"/>
              </a:rPr>
              <a:t>ammonia</a:t>
            </a:r>
            <a:r>
              <a:rPr sz="2800" spc="25" dirty="0">
                <a:latin typeface="Georgia"/>
                <a:cs typeface="Georgia"/>
              </a:rPr>
              <a:t> </a:t>
            </a:r>
            <a:r>
              <a:rPr sz="2800" spc="-10" dirty="0">
                <a:latin typeface="Georgia"/>
                <a:cs typeface="Georgia"/>
              </a:rPr>
              <a:t>toxicity,	pH </a:t>
            </a:r>
            <a:r>
              <a:rPr sz="2800" spc="-5" dirty="0">
                <a:latin typeface="Georgia"/>
                <a:cs typeface="Georgia"/>
              </a:rPr>
              <a:t>and</a:t>
            </a:r>
            <a:r>
              <a:rPr sz="2800" spc="15" dirty="0">
                <a:latin typeface="Georgia"/>
                <a:cs typeface="Georgia"/>
              </a:rPr>
              <a:t> </a:t>
            </a:r>
            <a:r>
              <a:rPr sz="2800" spc="-10" dirty="0">
                <a:latin typeface="Georgia"/>
                <a:cs typeface="Georgia"/>
              </a:rPr>
              <a:t>temperature.</a:t>
            </a:r>
            <a:endParaRPr sz="2800">
              <a:latin typeface="Georgia"/>
              <a:cs typeface="Georgia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4100">
              <a:latin typeface="Georgia"/>
              <a:cs typeface="Georgia"/>
            </a:endParaRPr>
          </a:p>
          <a:p>
            <a:pPr marL="12700">
              <a:lnSpc>
                <a:spcPct val="100000"/>
              </a:lnSpc>
            </a:pPr>
            <a:r>
              <a:rPr sz="2800" spc="-5" dirty="0">
                <a:latin typeface="Georgia"/>
                <a:cs typeface="Georgia"/>
              </a:rPr>
              <a:t>Restrictions on Total</a:t>
            </a:r>
            <a:r>
              <a:rPr sz="2800" spc="45" dirty="0">
                <a:latin typeface="Georgia"/>
                <a:cs typeface="Georgia"/>
              </a:rPr>
              <a:t> </a:t>
            </a:r>
            <a:r>
              <a:rPr sz="2800" spc="-5" dirty="0">
                <a:latin typeface="Georgia"/>
                <a:cs typeface="Georgia"/>
              </a:rPr>
              <a:t>Ammonia</a:t>
            </a:r>
            <a:endParaRPr sz="2800">
              <a:latin typeface="Georgia"/>
              <a:cs typeface="Georgia"/>
            </a:endParaRPr>
          </a:p>
          <a:p>
            <a:pPr marL="326390" indent="-314325">
              <a:lnSpc>
                <a:spcPct val="100000"/>
              </a:lnSpc>
              <a:spcBef>
                <a:spcPts val="660"/>
              </a:spcBef>
              <a:buFont typeface="Arial"/>
              <a:buChar char="•"/>
              <a:tabLst>
                <a:tab pos="326390" algn="l"/>
                <a:tab pos="327025" algn="l"/>
              </a:tabLst>
            </a:pPr>
            <a:r>
              <a:rPr sz="2800" spc="-10" dirty="0">
                <a:latin typeface="Georgia"/>
                <a:cs typeface="Georgia"/>
              </a:rPr>
              <a:t>pH </a:t>
            </a:r>
            <a:r>
              <a:rPr sz="2800" spc="-5" dirty="0">
                <a:latin typeface="Georgia"/>
                <a:cs typeface="Georgia"/>
              </a:rPr>
              <a:t>9.0- </a:t>
            </a:r>
            <a:r>
              <a:rPr sz="2800" spc="-10" dirty="0">
                <a:latin typeface="Georgia"/>
                <a:cs typeface="Georgia"/>
              </a:rPr>
              <a:t>total </a:t>
            </a:r>
            <a:r>
              <a:rPr sz="2800" spc="-5" dirty="0">
                <a:latin typeface="Georgia"/>
                <a:cs typeface="Georgia"/>
              </a:rPr>
              <a:t>ammonia should not exceed at</a:t>
            </a:r>
            <a:r>
              <a:rPr sz="2800" spc="50" dirty="0">
                <a:latin typeface="Georgia"/>
                <a:cs typeface="Georgia"/>
              </a:rPr>
              <a:t> </a:t>
            </a:r>
            <a:r>
              <a:rPr sz="2800" spc="-5" dirty="0">
                <a:latin typeface="Georgia"/>
                <a:cs typeface="Georgia"/>
              </a:rPr>
              <a:t>1ppm</a:t>
            </a:r>
            <a:endParaRPr sz="2800">
              <a:latin typeface="Georgia"/>
              <a:cs typeface="Georgia"/>
            </a:endParaRPr>
          </a:p>
          <a:p>
            <a:pPr marL="241300" indent="-229235">
              <a:lnSpc>
                <a:spcPct val="100000"/>
              </a:lnSpc>
              <a:spcBef>
                <a:spcPts val="675"/>
              </a:spcBef>
              <a:buFont typeface="Arial"/>
              <a:buChar char="•"/>
              <a:tabLst>
                <a:tab pos="241935" algn="l"/>
              </a:tabLst>
            </a:pPr>
            <a:r>
              <a:rPr sz="2800" spc="-10" dirty="0">
                <a:latin typeface="Georgia"/>
                <a:cs typeface="Georgia"/>
              </a:rPr>
              <a:t>pH </a:t>
            </a:r>
            <a:r>
              <a:rPr sz="2800" spc="-5" dirty="0">
                <a:latin typeface="Georgia"/>
                <a:cs typeface="Georgia"/>
              </a:rPr>
              <a:t>8.0- </a:t>
            </a:r>
            <a:r>
              <a:rPr sz="2800" spc="-10" dirty="0">
                <a:latin typeface="Georgia"/>
                <a:cs typeface="Georgia"/>
              </a:rPr>
              <a:t>total </a:t>
            </a:r>
            <a:r>
              <a:rPr sz="2800" spc="-5" dirty="0">
                <a:latin typeface="Georgia"/>
                <a:cs typeface="Georgia"/>
              </a:rPr>
              <a:t>ammonia should not exceed at 2</a:t>
            </a:r>
            <a:r>
              <a:rPr sz="2800" spc="55" dirty="0">
                <a:latin typeface="Georgia"/>
                <a:cs typeface="Georgia"/>
              </a:rPr>
              <a:t> </a:t>
            </a:r>
            <a:r>
              <a:rPr sz="2800" spc="-10" dirty="0">
                <a:latin typeface="Georgia"/>
                <a:cs typeface="Georgia"/>
              </a:rPr>
              <a:t>ppm</a:t>
            </a:r>
            <a:endParaRPr sz="2800">
              <a:latin typeface="Georgia"/>
              <a:cs typeface="Georgia"/>
            </a:endParaRPr>
          </a:p>
          <a:p>
            <a:pPr marL="241300" marR="5080" indent="-229235">
              <a:lnSpc>
                <a:spcPts val="3020"/>
              </a:lnSpc>
              <a:spcBef>
                <a:spcPts val="1045"/>
              </a:spcBef>
              <a:buFont typeface="Arial"/>
              <a:buChar char="•"/>
              <a:tabLst>
                <a:tab pos="241935" algn="l"/>
              </a:tabLst>
            </a:pPr>
            <a:r>
              <a:rPr sz="2800" spc="-5" dirty="0">
                <a:latin typeface="Georgia"/>
                <a:cs typeface="Georgia"/>
              </a:rPr>
              <a:t>0.3 </a:t>
            </a:r>
            <a:r>
              <a:rPr sz="2800" spc="-10" dirty="0">
                <a:latin typeface="Georgia"/>
                <a:cs typeface="Georgia"/>
              </a:rPr>
              <a:t>ppm- toxic </a:t>
            </a:r>
            <a:r>
              <a:rPr sz="2800" spc="-5" dirty="0">
                <a:latin typeface="Georgia"/>
                <a:cs typeface="Georgia"/>
              </a:rPr>
              <a:t>ammonia (un-ionized) should </a:t>
            </a:r>
            <a:r>
              <a:rPr sz="2800" dirty="0">
                <a:latin typeface="Georgia"/>
                <a:cs typeface="Georgia"/>
              </a:rPr>
              <a:t>not </a:t>
            </a:r>
            <a:r>
              <a:rPr sz="2800" spc="-5" dirty="0">
                <a:latin typeface="Georgia"/>
                <a:cs typeface="Georgia"/>
              </a:rPr>
              <a:t>exceed at this  level</a:t>
            </a:r>
            <a:endParaRPr sz="2800">
              <a:latin typeface="Georgia"/>
              <a:cs typeface="Georgia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325880" y="2444495"/>
            <a:ext cx="3976370" cy="749935"/>
            <a:chOff x="1325880" y="2444495"/>
            <a:chExt cx="3976370" cy="749935"/>
          </a:xfrm>
        </p:grpSpPr>
        <p:sp>
          <p:nvSpPr>
            <p:cNvPr id="8" name="object 8"/>
            <p:cNvSpPr/>
            <p:nvPr/>
          </p:nvSpPr>
          <p:spPr>
            <a:xfrm>
              <a:off x="4811268" y="2497835"/>
              <a:ext cx="485140" cy="690880"/>
            </a:xfrm>
            <a:custGeom>
              <a:avLst/>
              <a:gdLst/>
              <a:ahLst/>
              <a:cxnLst/>
              <a:rect l="l" t="t" r="r" b="b"/>
              <a:pathLst>
                <a:path w="485139" h="690880">
                  <a:moveTo>
                    <a:pt x="242316" y="0"/>
                  </a:moveTo>
                  <a:lnTo>
                    <a:pt x="0" y="242315"/>
                  </a:lnTo>
                  <a:lnTo>
                    <a:pt x="121158" y="242315"/>
                  </a:lnTo>
                  <a:lnTo>
                    <a:pt x="121158" y="690372"/>
                  </a:lnTo>
                  <a:lnTo>
                    <a:pt x="363474" y="690372"/>
                  </a:lnTo>
                  <a:lnTo>
                    <a:pt x="363474" y="242315"/>
                  </a:lnTo>
                  <a:lnTo>
                    <a:pt x="484632" y="242315"/>
                  </a:lnTo>
                  <a:lnTo>
                    <a:pt x="242316" y="0"/>
                  </a:lnTo>
                  <a:close/>
                </a:path>
              </a:pathLst>
            </a:custGeom>
            <a:solidFill>
              <a:srgbClr val="FF006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811268" y="2497835"/>
              <a:ext cx="485140" cy="690880"/>
            </a:xfrm>
            <a:custGeom>
              <a:avLst/>
              <a:gdLst/>
              <a:ahLst/>
              <a:cxnLst/>
              <a:rect l="l" t="t" r="r" b="b"/>
              <a:pathLst>
                <a:path w="485139" h="690880">
                  <a:moveTo>
                    <a:pt x="0" y="242315"/>
                  </a:moveTo>
                  <a:lnTo>
                    <a:pt x="242316" y="0"/>
                  </a:lnTo>
                  <a:lnTo>
                    <a:pt x="484632" y="242315"/>
                  </a:lnTo>
                  <a:lnTo>
                    <a:pt x="363474" y="242315"/>
                  </a:lnTo>
                  <a:lnTo>
                    <a:pt x="363474" y="690372"/>
                  </a:lnTo>
                  <a:lnTo>
                    <a:pt x="121158" y="690372"/>
                  </a:lnTo>
                  <a:lnTo>
                    <a:pt x="121158" y="242315"/>
                  </a:lnTo>
                  <a:lnTo>
                    <a:pt x="0" y="242315"/>
                  </a:lnTo>
                  <a:close/>
                </a:path>
              </a:pathLst>
            </a:custGeom>
            <a:ln w="12192">
              <a:solidFill>
                <a:srgbClr val="417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31976" y="2450591"/>
              <a:ext cx="485140" cy="737870"/>
            </a:xfrm>
            <a:custGeom>
              <a:avLst/>
              <a:gdLst/>
              <a:ahLst/>
              <a:cxnLst/>
              <a:rect l="l" t="t" r="r" b="b"/>
              <a:pathLst>
                <a:path w="485139" h="737869">
                  <a:moveTo>
                    <a:pt x="242315" y="0"/>
                  </a:moveTo>
                  <a:lnTo>
                    <a:pt x="0" y="242316"/>
                  </a:lnTo>
                  <a:lnTo>
                    <a:pt x="121158" y="242316"/>
                  </a:lnTo>
                  <a:lnTo>
                    <a:pt x="121158" y="737616"/>
                  </a:lnTo>
                  <a:lnTo>
                    <a:pt x="363474" y="737616"/>
                  </a:lnTo>
                  <a:lnTo>
                    <a:pt x="363474" y="242316"/>
                  </a:lnTo>
                  <a:lnTo>
                    <a:pt x="484631" y="242316"/>
                  </a:lnTo>
                  <a:lnTo>
                    <a:pt x="242315" y="0"/>
                  </a:lnTo>
                  <a:close/>
                </a:path>
              </a:pathLst>
            </a:custGeom>
            <a:solidFill>
              <a:srgbClr val="FF006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331976" y="2450591"/>
              <a:ext cx="485140" cy="737870"/>
            </a:xfrm>
            <a:custGeom>
              <a:avLst/>
              <a:gdLst/>
              <a:ahLst/>
              <a:cxnLst/>
              <a:rect l="l" t="t" r="r" b="b"/>
              <a:pathLst>
                <a:path w="485139" h="737869">
                  <a:moveTo>
                    <a:pt x="0" y="242316"/>
                  </a:moveTo>
                  <a:lnTo>
                    <a:pt x="242315" y="0"/>
                  </a:lnTo>
                  <a:lnTo>
                    <a:pt x="484631" y="242316"/>
                  </a:lnTo>
                  <a:lnTo>
                    <a:pt x="363474" y="242316"/>
                  </a:lnTo>
                  <a:lnTo>
                    <a:pt x="363474" y="737616"/>
                  </a:lnTo>
                  <a:lnTo>
                    <a:pt x="121158" y="737616"/>
                  </a:lnTo>
                  <a:lnTo>
                    <a:pt x="121158" y="242316"/>
                  </a:lnTo>
                  <a:lnTo>
                    <a:pt x="0" y="242316"/>
                  </a:lnTo>
                  <a:close/>
                </a:path>
              </a:pathLst>
            </a:custGeom>
            <a:ln w="12191">
              <a:solidFill>
                <a:srgbClr val="417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6939" y="627964"/>
            <a:ext cx="246634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dirty="0">
                <a:solidFill>
                  <a:srgbClr val="0000FF"/>
                </a:solidFill>
                <a:latin typeface="Georgia"/>
                <a:cs typeface="Georgia"/>
              </a:rPr>
              <a:t>Ammonia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6939" y="1796542"/>
            <a:ext cx="10320655" cy="35293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701675">
              <a:lnSpc>
                <a:spcPct val="100000"/>
              </a:lnSpc>
              <a:spcBef>
                <a:spcPts val="105"/>
              </a:spcBef>
              <a:tabLst>
                <a:tab pos="3807460" algn="l"/>
              </a:tabLst>
            </a:pPr>
            <a:r>
              <a:rPr sz="3200" spc="-5" dirty="0">
                <a:latin typeface="Georgia"/>
                <a:cs typeface="Georgia"/>
              </a:rPr>
              <a:t>feeding</a:t>
            </a:r>
            <a:r>
              <a:rPr sz="3200" spc="-15" dirty="0">
                <a:latin typeface="Georgia"/>
                <a:cs typeface="Georgia"/>
              </a:rPr>
              <a:t> </a:t>
            </a:r>
            <a:r>
              <a:rPr sz="3200" dirty="0">
                <a:latin typeface="Georgia"/>
                <a:cs typeface="Georgia"/>
              </a:rPr>
              <a:t>rates,	</a:t>
            </a:r>
            <a:r>
              <a:rPr sz="3200" spc="-5" dirty="0">
                <a:latin typeface="Georgia"/>
                <a:cs typeface="Georgia"/>
              </a:rPr>
              <a:t>flushing </a:t>
            </a:r>
            <a:r>
              <a:rPr sz="3200" dirty="0">
                <a:latin typeface="Georgia"/>
                <a:cs typeface="Georgia"/>
              </a:rPr>
              <a:t>amount </a:t>
            </a:r>
            <a:r>
              <a:rPr sz="3200" spc="-5" dirty="0">
                <a:latin typeface="Georgia"/>
                <a:cs typeface="Georgia"/>
              </a:rPr>
              <a:t>of</a:t>
            </a:r>
            <a:r>
              <a:rPr sz="3200" spc="-70" dirty="0">
                <a:latin typeface="Georgia"/>
                <a:cs typeface="Georgia"/>
              </a:rPr>
              <a:t> </a:t>
            </a:r>
            <a:r>
              <a:rPr sz="3200" spc="-5" dirty="0">
                <a:latin typeface="Georgia"/>
                <a:cs typeface="Georgia"/>
              </a:rPr>
              <a:t>water</a:t>
            </a:r>
            <a:endParaRPr sz="3200">
              <a:latin typeface="Georgia"/>
              <a:cs typeface="Georgia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4450">
              <a:latin typeface="Georgia"/>
              <a:cs typeface="Georgia"/>
            </a:endParaRPr>
          </a:p>
          <a:p>
            <a:pPr marL="332740" indent="-320675">
              <a:lnSpc>
                <a:spcPct val="100000"/>
              </a:lnSpc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1" spc="-5" dirty="0">
                <a:latin typeface="Georgia"/>
                <a:cs typeface="Georgia"/>
              </a:rPr>
              <a:t>How does fertilizer helps lower the</a:t>
            </a:r>
            <a:r>
              <a:rPr sz="3200" b="1" spc="-45" dirty="0">
                <a:latin typeface="Georgia"/>
                <a:cs typeface="Georgia"/>
              </a:rPr>
              <a:t> </a:t>
            </a:r>
            <a:r>
              <a:rPr sz="3200" b="1" dirty="0">
                <a:latin typeface="Georgia"/>
                <a:cs typeface="Georgia"/>
              </a:rPr>
              <a:t>ammonia?</a:t>
            </a:r>
            <a:endParaRPr sz="3200">
              <a:latin typeface="Georgia"/>
              <a:cs typeface="Georgia"/>
            </a:endParaRPr>
          </a:p>
          <a:p>
            <a:pPr marL="12700" marR="5080">
              <a:lnSpc>
                <a:spcPct val="90000"/>
              </a:lnSpc>
              <a:spcBef>
                <a:spcPts val="994"/>
              </a:spcBef>
            </a:pPr>
            <a:r>
              <a:rPr sz="3200" spc="-5" dirty="0">
                <a:latin typeface="Georgia"/>
                <a:cs typeface="Georgia"/>
              </a:rPr>
              <a:t>Fertilizer </a:t>
            </a:r>
            <a:r>
              <a:rPr sz="3200" dirty="0">
                <a:latin typeface="Georgia"/>
                <a:cs typeface="Georgia"/>
              </a:rPr>
              <a:t>is added </a:t>
            </a:r>
            <a:r>
              <a:rPr sz="3200" spc="-5" dirty="0">
                <a:latin typeface="Georgia"/>
                <a:cs typeface="Georgia"/>
              </a:rPr>
              <a:t>to </a:t>
            </a:r>
            <a:r>
              <a:rPr sz="3200" dirty="0">
                <a:latin typeface="Georgia"/>
                <a:cs typeface="Georgia"/>
              </a:rPr>
              <a:t>water </a:t>
            </a:r>
            <a:r>
              <a:rPr sz="3200" spc="-5" dirty="0">
                <a:latin typeface="Georgia"/>
                <a:cs typeface="Georgia"/>
              </a:rPr>
              <a:t>to enhance phytoplankton  which </a:t>
            </a:r>
            <a:r>
              <a:rPr sz="3200" dirty="0">
                <a:latin typeface="Georgia"/>
                <a:cs typeface="Georgia"/>
              </a:rPr>
              <a:t>can </a:t>
            </a:r>
            <a:r>
              <a:rPr sz="3200" spc="-5" dirty="0">
                <a:latin typeface="Georgia"/>
                <a:cs typeface="Georgia"/>
              </a:rPr>
              <a:t>indirectly lower the </a:t>
            </a:r>
            <a:r>
              <a:rPr sz="3200" dirty="0">
                <a:latin typeface="Georgia"/>
                <a:cs typeface="Georgia"/>
              </a:rPr>
              <a:t>ammonia by </a:t>
            </a:r>
            <a:r>
              <a:rPr sz="3200" spc="-5" dirty="0">
                <a:latin typeface="Georgia"/>
                <a:cs typeface="Georgia"/>
              </a:rPr>
              <a:t>consuming </a:t>
            </a:r>
            <a:r>
              <a:rPr sz="3200" dirty="0">
                <a:latin typeface="Georgia"/>
                <a:cs typeface="Georgia"/>
              </a:rPr>
              <a:t>it  as a nutrient, </a:t>
            </a:r>
            <a:r>
              <a:rPr sz="3200" spc="-5" dirty="0">
                <a:latin typeface="Georgia"/>
                <a:cs typeface="Georgia"/>
              </a:rPr>
              <a:t>however </a:t>
            </a:r>
            <a:r>
              <a:rPr sz="3200" dirty="0">
                <a:latin typeface="Georgia"/>
                <a:cs typeface="Georgia"/>
              </a:rPr>
              <a:t>pH </a:t>
            </a:r>
            <a:r>
              <a:rPr sz="3200" spc="-5" dirty="0">
                <a:latin typeface="Georgia"/>
                <a:cs typeface="Georgia"/>
              </a:rPr>
              <a:t>increases. </a:t>
            </a:r>
            <a:r>
              <a:rPr sz="3200" dirty="0">
                <a:latin typeface="Georgia"/>
                <a:cs typeface="Georgia"/>
              </a:rPr>
              <a:t>Thus, it </a:t>
            </a:r>
            <a:r>
              <a:rPr sz="3200" spc="-5" dirty="0">
                <a:latin typeface="Georgia"/>
                <a:cs typeface="Georgia"/>
              </a:rPr>
              <a:t>is </a:t>
            </a:r>
            <a:r>
              <a:rPr sz="3200" dirty="0">
                <a:latin typeface="Georgia"/>
                <a:cs typeface="Georgia"/>
              </a:rPr>
              <a:t>important  </a:t>
            </a:r>
            <a:r>
              <a:rPr sz="3200" spc="-5" dirty="0">
                <a:latin typeface="Georgia"/>
                <a:cs typeface="Georgia"/>
              </a:rPr>
              <a:t>to control </a:t>
            </a:r>
            <a:r>
              <a:rPr sz="3200" dirty="0">
                <a:latin typeface="Georgia"/>
                <a:cs typeface="Georgia"/>
              </a:rPr>
              <a:t>amount </a:t>
            </a:r>
            <a:r>
              <a:rPr sz="3200" spc="-5" dirty="0">
                <a:latin typeface="Georgia"/>
                <a:cs typeface="Georgia"/>
              </a:rPr>
              <a:t>of fertilizers to be</a:t>
            </a:r>
            <a:r>
              <a:rPr sz="3200" spc="-50" dirty="0">
                <a:latin typeface="Georgia"/>
                <a:cs typeface="Georgia"/>
              </a:rPr>
              <a:t> </a:t>
            </a:r>
            <a:r>
              <a:rPr sz="3200" dirty="0">
                <a:latin typeface="Georgia"/>
                <a:cs typeface="Georgia"/>
              </a:rPr>
              <a:t>added.</a:t>
            </a:r>
            <a:endParaRPr sz="3200">
              <a:latin typeface="Georgia"/>
              <a:cs typeface="Georgia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056132" y="1850135"/>
            <a:ext cx="3629025" cy="741045"/>
            <a:chOff x="1056132" y="1850135"/>
            <a:chExt cx="3629025" cy="741045"/>
          </a:xfrm>
        </p:grpSpPr>
        <p:sp>
          <p:nvSpPr>
            <p:cNvPr id="6" name="object 6"/>
            <p:cNvSpPr/>
            <p:nvPr/>
          </p:nvSpPr>
          <p:spPr>
            <a:xfrm>
              <a:off x="1062228" y="1856231"/>
              <a:ext cx="485140" cy="728980"/>
            </a:xfrm>
            <a:custGeom>
              <a:avLst/>
              <a:gdLst/>
              <a:ahLst/>
              <a:cxnLst/>
              <a:rect l="l" t="t" r="r" b="b"/>
              <a:pathLst>
                <a:path w="485140" h="728980">
                  <a:moveTo>
                    <a:pt x="242315" y="0"/>
                  </a:moveTo>
                  <a:lnTo>
                    <a:pt x="0" y="242315"/>
                  </a:lnTo>
                  <a:lnTo>
                    <a:pt x="121158" y="242315"/>
                  </a:lnTo>
                  <a:lnTo>
                    <a:pt x="121158" y="728471"/>
                  </a:lnTo>
                  <a:lnTo>
                    <a:pt x="363474" y="728471"/>
                  </a:lnTo>
                  <a:lnTo>
                    <a:pt x="363474" y="242315"/>
                  </a:lnTo>
                  <a:lnTo>
                    <a:pt x="484631" y="242315"/>
                  </a:lnTo>
                  <a:lnTo>
                    <a:pt x="242315" y="0"/>
                  </a:lnTo>
                  <a:close/>
                </a:path>
              </a:pathLst>
            </a:custGeom>
            <a:solidFill>
              <a:srgbClr val="66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062228" y="1856231"/>
              <a:ext cx="485140" cy="728980"/>
            </a:xfrm>
            <a:custGeom>
              <a:avLst/>
              <a:gdLst/>
              <a:ahLst/>
              <a:cxnLst/>
              <a:rect l="l" t="t" r="r" b="b"/>
              <a:pathLst>
                <a:path w="485140" h="728980">
                  <a:moveTo>
                    <a:pt x="0" y="242315"/>
                  </a:moveTo>
                  <a:lnTo>
                    <a:pt x="242315" y="0"/>
                  </a:lnTo>
                  <a:lnTo>
                    <a:pt x="484631" y="242315"/>
                  </a:lnTo>
                  <a:lnTo>
                    <a:pt x="363474" y="242315"/>
                  </a:lnTo>
                  <a:lnTo>
                    <a:pt x="363474" y="728471"/>
                  </a:lnTo>
                  <a:lnTo>
                    <a:pt x="121158" y="728471"/>
                  </a:lnTo>
                  <a:lnTo>
                    <a:pt x="121158" y="242315"/>
                  </a:lnTo>
                  <a:lnTo>
                    <a:pt x="0" y="242315"/>
                  </a:lnTo>
                  <a:close/>
                </a:path>
              </a:pathLst>
            </a:custGeom>
            <a:ln w="12192">
              <a:solidFill>
                <a:srgbClr val="417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194048" y="1856231"/>
              <a:ext cx="485140" cy="728980"/>
            </a:xfrm>
            <a:custGeom>
              <a:avLst/>
              <a:gdLst/>
              <a:ahLst/>
              <a:cxnLst/>
              <a:rect l="l" t="t" r="r" b="b"/>
              <a:pathLst>
                <a:path w="485139" h="728980">
                  <a:moveTo>
                    <a:pt x="242315" y="0"/>
                  </a:moveTo>
                  <a:lnTo>
                    <a:pt x="0" y="242315"/>
                  </a:lnTo>
                  <a:lnTo>
                    <a:pt x="121157" y="242315"/>
                  </a:lnTo>
                  <a:lnTo>
                    <a:pt x="121157" y="728471"/>
                  </a:lnTo>
                  <a:lnTo>
                    <a:pt x="363474" y="728471"/>
                  </a:lnTo>
                  <a:lnTo>
                    <a:pt x="363474" y="242315"/>
                  </a:lnTo>
                  <a:lnTo>
                    <a:pt x="484631" y="242315"/>
                  </a:lnTo>
                  <a:lnTo>
                    <a:pt x="242315" y="0"/>
                  </a:lnTo>
                  <a:close/>
                </a:path>
              </a:pathLst>
            </a:custGeom>
            <a:solidFill>
              <a:srgbClr val="66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194048" y="1856231"/>
              <a:ext cx="485140" cy="728980"/>
            </a:xfrm>
            <a:custGeom>
              <a:avLst/>
              <a:gdLst/>
              <a:ahLst/>
              <a:cxnLst/>
              <a:rect l="l" t="t" r="r" b="b"/>
              <a:pathLst>
                <a:path w="485139" h="728980">
                  <a:moveTo>
                    <a:pt x="0" y="242315"/>
                  </a:moveTo>
                  <a:lnTo>
                    <a:pt x="242315" y="0"/>
                  </a:lnTo>
                  <a:lnTo>
                    <a:pt x="484631" y="242315"/>
                  </a:lnTo>
                  <a:lnTo>
                    <a:pt x="363474" y="242315"/>
                  </a:lnTo>
                  <a:lnTo>
                    <a:pt x="363474" y="728471"/>
                  </a:lnTo>
                  <a:lnTo>
                    <a:pt x="121157" y="728471"/>
                  </a:lnTo>
                  <a:lnTo>
                    <a:pt x="121157" y="242315"/>
                  </a:lnTo>
                  <a:lnTo>
                    <a:pt x="0" y="242315"/>
                  </a:lnTo>
                  <a:close/>
                </a:path>
              </a:pathLst>
            </a:custGeom>
            <a:ln w="12192">
              <a:solidFill>
                <a:srgbClr val="417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22570" y="493852"/>
            <a:ext cx="1548765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0" spc="-530" dirty="0">
                <a:solidFill>
                  <a:srgbClr val="0000FF"/>
                </a:solidFill>
                <a:latin typeface="Arial"/>
                <a:cs typeface="Arial"/>
              </a:rPr>
              <a:t>Nitrite</a:t>
            </a:r>
            <a:endParaRPr sz="6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16939" y="1647520"/>
            <a:ext cx="9864725" cy="3633470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241300" marR="151765" indent="-229235">
              <a:lnSpc>
                <a:spcPct val="90000"/>
              </a:lnSpc>
              <a:spcBef>
                <a:spcPts val="575"/>
              </a:spcBef>
              <a:buFont typeface="Arial"/>
              <a:buChar char="•"/>
              <a:tabLst>
                <a:tab pos="241935" algn="l"/>
              </a:tabLst>
            </a:pPr>
            <a:r>
              <a:rPr sz="4000" spc="-5" dirty="0">
                <a:latin typeface="Georgia"/>
                <a:cs typeface="Georgia"/>
              </a:rPr>
              <a:t>50 </a:t>
            </a:r>
            <a:r>
              <a:rPr sz="4000" spc="-10" dirty="0">
                <a:latin typeface="Georgia"/>
                <a:cs typeface="Georgia"/>
              </a:rPr>
              <a:t>lbs </a:t>
            </a:r>
            <a:r>
              <a:rPr sz="4000" spc="-5" dirty="0">
                <a:latin typeface="Georgia"/>
                <a:cs typeface="Georgia"/>
              </a:rPr>
              <a:t>of NaCl / acre-foot of pond volume-  added at </a:t>
            </a:r>
            <a:r>
              <a:rPr sz="4000" spc="-10" dirty="0">
                <a:latin typeface="Georgia"/>
                <a:cs typeface="Georgia"/>
              </a:rPr>
              <a:t>the start </a:t>
            </a:r>
            <a:r>
              <a:rPr sz="4000" spc="-5" dirty="0">
                <a:latin typeface="Georgia"/>
                <a:cs typeface="Georgia"/>
              </a:rPr>
              <a:t>of growing </a:t>
            </a:r>
            <a:r>
              <a:rPr sz="4000" spc="-10" dirty="0">
                <a:latin typeface="Georgia"/>
                <a:cs typeface="Georgia"/>
              </a:rPr>
              <a:t>season </a:t>
            </a:r>
            <a:r>
              <a:rPr sz="4000" spc="-5" dirty="0">
                <a:latin typeface="Georgia"/>
                <a:cs typeface="Georgia"/>
              </a:rPr>
              <a:t>and  maintained the whole</a:t>
            </a:r>
            <a:r>
              <a:rPr sz="4000" spc="-10" dirty="0">
                <a:latin typeface="Georgia"/>
                <a:cs typeface="Georgia"/>
              </a:rPr>
              <a:t> season.</a:t>
            </a:r>
            <a:endParaRPr sz="4000">
              <a:latin typeface="Georgia"/>
              <a:cs typeface="Georgia"/>
            </a:endParaRPr>
          </a:p>
          <a:p>
            <a:pPr marL="241300" marR="5080" indent="-229235">
              <a:lnSpc>
                <a:spcPts val="4320"/>
              </a:lnSpc>
              <a:spcBef>
                <a:spcPts val="1060"/>
              </a:spcBef>
              <a:buFont typeface="Arial"/>
              <a:buChar char="•"/>
              <a:tabLst>
                <a:tab pos="241935" algn="l"/>
                <a:tab pos="5802630" algn="l"/>
              </a:tabLst>
            </a:pPr>
            <a:r>
              <a:rPr sz="4000" spc="-5" dirty="0">
                <a:latin typeface="Georgia"/>
                <a:cs typeface="Georgia"/>
              </a:rPr>
              <a:t>1 acre, 4 ft.</a:t>
            </a:r>
            <a:r>
              <a:rPr sz="4000" spc="50" dirty="0">
                <a:latin typeface="Georgia"/>
                <a:cs typeface="Georgia"/>
              </a:rPr>
              <a:t> </a:t>
            </a:r>
            <a:r>
              <a:rPr sz="4000" spc="-10" dirty="0">
                <a:latin typeface="Georgia"/>
                <a:cs typeface="Georgia"/>
              </a:rPr>
              <a:t>depth</a:t>
            </a:r>
            <a:r>
              <a:rPr sz="4000" spc="5" dirty="0">
                <a:latin typeface="Georgia"/>
                <a:cs typeface="Georgia"/>
              </a:rPr>
              <a:t> </a:t>
            </a:r>
            <a:r>
              <a:rPr sz="4000" spc="-5" dirty="0">
                <a:latin typeface="Georgia"/>
                <a:cs typeface="Georgia"/>
              </a:rPr>
              <a:t>pond-	4 sacks or packs</a:t>
            </a:r>
            <a:r>
              <a:rPr sz="4000" spc="-85" dirty="0">
                <a:latin typeface="Georgia"/>
                <a:cs typeface="Georgia"/>
              </a:rPr>
              <a:t> </a:t>
            </a:r>
            <a:r>
              <a:rPr sz="4000" spc="-5" dirty="0">
                <a:latin typeface="Georgia"/>
                <a:cs typeface="Georgia"/>
              </a:rPr>
              <a:t>×  50 </a:t>
            </a:r>
            <a:r>
              <a:rPr sz="4000" spc="-10" dirty="0">
                <a:latin typeface="Georgia"/>
                <a:cs typeface="Georgia"/>
              </a:rPr>
              <a:t>lbs </a:t>
            </a:r>
            <a:r>
              <a:rPr sz="4000" spc="-5" dirty="0">
                <a:latin typeface="Georgia"/>
                <a:cs typeface="Georgia"/>
              </a:rPr>
              <a:t>of </a:t>
            </a:r>
            <a:r>
              <a:rPr sz="4000" spc="-10" dirty="0">
                <a:latin typeface="Georgia"/>
                <a:cs typeface="Georgia"/>
              </a:rPr>
              <a:t>NaCl= </a:t>
            </a:r>
            <a:r>
              <a:rPr sz="4000" spc="-5" dirty="0">
                <a:latin typeface="Georgia"/>
                <a:cs typeface="Georgia"/>
              </a:rPr>
              <a:t>11 </a:t>
            </a:r>
            <a:r>
              <a:rPr sz="4000" spc="-10" dirty="0">
                <a:latin typeface="Georgia"/>
                <a:cs typeface="Georgia"/>
              </a:rPr>
              <a:t>ppm</a:t>
            </a:r>
            <a:r>
              <a:rPr sz="4000" spc="40" dirty="0">
                <a:latin typeface="Georgia"/>
                <a:cs typeface="Georgia"/>
              </a:rPr>
              <a:t> </a:t>
            </a:r>
            <a:r>
              <a:rPr sz="4000" spc="-10" dirty="0">
                <a:latin typeface="Georgia"/>
                <a:cs typeface="Georgia"/>
              </a:rPr>
              <a:t>chloride</a:t>
            </a:r>
            <a:endParaRPr sz="4000">
              <a:latin typeface="Georgia"/>
              <a:cs typeface="Georgia"/>
            </a:endParaRPr>
          </a:p>
          <a:p>
            <a:pPr marL="241300" indent="-229235">
              <a:lnSpc>
                <a:spcPct val="100000"/>
              </a:lnSpc>
              <a:spcBef>
                <a:spcPts val="470"/>
              </a:spcBef>
              <a:buFont typeface="Arial"/>
              <a:buChar char="•"/>
              <a:tabLst>
                <a:tab pos="241935" algn="l"/>
              </a:tabLst>
            </a:pPr>
            <a:r>
              <a:rPr sz="4000" spc="-10" dirty="0">
                <a:latin typeface="Georgia"/>
                <a:cs typeface="Georgia"/>
              </a:rPr>
              <a:t>Above </a:t>
            </a:r>
            <a:r>
              <a:rPr sz="4000" spc="-5" dirty="0">
                <a:latin typeface="Georgia"/>
                <a:cs typeface="Georgia"/>
              </a:rPr>
              <a:t>3 ppm Nitrite- more salt is</a:t>
            </a:r>
            <a:r>
              <a:rPr sz="4000" spc="55" dirty="0">
                <a:latin typeface="Georgia"/>
                <a:cs typeface="Georgia"/>
              </a:rPr>
              <a:t> </a:t>
            </a:r>
            <a:r>
              <a:rPr sz="4000" spc="-5" dirty="0">
                <a:latin typeface="Georgia"/>
                <a:cs typeface="Georgia"/>
              </a:rPr>
              <a:t>needed.</a:t>
            </a:r>
            <a:endParaRPr sz="40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74314" y="493852"/>
            <a:ext cx="5653405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890" dirty="0">
                <a:solidFill>
                  <a:srgbClr val="0000FF"/>
                </a:solidFill>
                <a:latin typeface="Arial"/>
                <a:cs typeface="Arial"/>
              </a:rPr>
              <a:t>Alkalinity </a:t>
            </a:r>
            <a:r>
              <a:rPr sz="6000" spc="-1160" dirty="0">
                <a:solidFill>
                  <a:srgbClr val="0000FF"/>
                </a:solidFill>
                <a:latin typeface="Arial"/>
                <a:cs typeface="Arial"/>
              </a:rPr>
              <a:t>and</a:t>
            </a:r>
            <a:r>
              <a:rPr sz="6000" spc="-112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6000" spc="-1245" dirty="0">
                <a:solidFill>
                  <a:srgbClr val="0000FF"/>
                </a:solidFill>
                <a:latin typeface="Arial"/>
                <a:cs typeface="Arial"/>
              </a:rPr>
              <a:t>Hardness</a:t>
            </a:r>
            <a:endParaRPr sz="6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6387" y="1481708"/>
            <a:ext cx="11219815" cy="453517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241300" marR="5080" indent="-228600">
              <a:lnSpc>
                <a:spcPts val="3460"/>
              </a:lnSpc>
              <a:spcBef>
                <a:spcPts val="535"/>
              </a:spcBef>
              <a:buFont typeface="Arial"/>
              <a:buChar char="•"/>
              <a:tabLst>
                <a:tab pos="241300" algn="l"/>
              </a:tabLst>
            </a:pPr>
            <a:r>
              <a:rPr sz="3200" b="1" dirty="0">
                <a:solidFill>
                  <a:srgbClr val="1F3863"/>
                </a:solidFill>
                <a:latin typeface="Georgia"/>
                <a:cs typeface="Georgia"/>
              </a:rPr>
              <a:t>Total alkalinity </a:t>
            </a:r>
            <a:r>
              <a:rPr sz="3200" dirty="0">
                <a:latin typeface="Georgia"/>
                <a:cs typeface="Georgia"/>
              </a:rPr>
              <a:t>– indicates quantity </a:t>
            </a:r>
            <a:r>
              <a:rPr sz="3200" spc="-5" dirty="0">
                <a:latin typeface="Georgia"/>
                <a:cs typeface="Georgia"/>
              </a:rPr>
              <a:t>of </a:t>
            </a:r>
            <a:r>
              <a:rPr sz="3200" dirty="0">
                <a:latin typeface="Georgia"/>
                <a:cs typeface="Georgia"/>
              </a:rPr>
              <a:t>base </a:t>
            </a:r>
            <a:r>
              <a:rPr sz="3200" spc="-5" dirty="0">
                <a:latin typeface="Georgia"/>
                <a:cs typeface="Georgia"/>
              </a:rPr>
              <a:t>present </a:t>
            </a:r>
            <a:r>
              <a:rPr sz="3200" dirty="0">
                <a:latin typeface="Georgia"/>
                <a:cs typeface="Georgia"/>
              </a:rPr>
              <a:t>in </a:t>
            </a:r>
            <a:r>
              <a:rPr sz="3200" spc="-5" dirty="0">
                <a:latin typeface="Georgia"/>
                <a:cs typeface="Georgia"/>
              </a:rPr>
              <a:t>the  water-bicarbonates, carbonates, phosphates, </a:t>
            </a:r>
            <a:r>
              <a:rPr sz="3200" dirty="0">
                <a:latin typeface="Georgia"/>
                <a:cs typeface="Georgia"/>
              </a:rPr>
              <a:t>and</a:t>
            </a:r>
            <a:r>
              <a:rPr sz="3200" spc="-35" dirty="0">
                <a:latin typeface="Georgia"/>
                <a:cs typeface="Georgia"/>
              </a:rPr>
              <a:t> </a:t>
            </a:r>
            <a:r>
              <a:rPr sz="3200" spc="-5" dirty="0">
                <a:latin typeface="Georgia"/>
                <a:cs typeface="Georgia"/>
              </a:rPr>
              <a:t>hydroxides.</a:t>
            </a:r>
            <a:endParaRPr sz="3200">
              <a:latin typeface="Georgia"/>
              <a:cs typeface="Georgia"/>
            </a:endParaRPr>
          </a:p>
          <a:p>
            <a:pPr marL="241300" marR="23495" indent="-228600">
              <a:lnSpc>
                <a:spcPct val="90000"/>
              </a:lnSpc>
              <a:spcBef>
                <a:spcPts val="950"/>
              </a:spcBef>
              <a:buFont typeface="Arial"/>
              <a:buChar char="•"/>
              <a:tabLst>
                <a:tab pos="241300" algn="l"/>
              </a:tabLst>
            </a:pPr>
            <a:r>
              <a:rPr sz="3200" b="1" spc="-5" dirty="0">
                <a:solidFill>
                  <a:srgbClr val="1F3863"/>
                </a:solidFill>
                <a:latin typeface="Georgia"/>
                <a:cs typeface="Georgia"/>
              </a:rPr>
              <a:t>Hardness</a:t>
            </a:r>
            <a:r>
              <a:rPr sz="3200" spc="-5" dirty="0">
                <a:latin typeface="Georgia"/>
                <a:cs typeface="Georgia"/>
              </a:rPr>
              <a:t>- overall concentration </a:t>
            </a:r>
            <a:r>
              <a:rPr sz="3200" dirty="0">
                <a:latin typeface="Georgia"/>
                <a:cs typeface="Georgia"/>
              </a:rPr>
              <a:t>of </a:t>
            </a:r>
            <a:r>
              <a:rPr sz="3200" spc="-5" dirty="0">
                <a:latin typeface="Georgia"/>
                <a:cs typeface="Georgia"/>
              </a:rPr>
              <a:t>divalent salts </a:t>
            </a:r>
            <a:r>
              <a:rPr sz="3200" dirty="0">
                <a:latin typeface="Georgia"/>
                <a:cs typeface="Georgia"/>
              </a:rPr>
              <a:t>present  (calcium, magnesium, and iron) but </a:t>
            </a:r>
            <a:r>
              <a:rPr sz="3200" spc="-5" dirty="0">
                <a:latin typeface="Georgia"/>
                <a:cs typeface="Georgia"/>
              </a:rPr>
              <a:t>doesn’t </a:t>
            </a:r>
            <a:r>
              <a:rPr sz="3200" dirty="0">
                <a:latin typeface="Georgia"/>
                <a:cs typeface="Georgia"/>
              </a:rPr>
              <a:t>identify </a:t>
            </a:r>
            <a:r>
              <a:rPr sz="3200" spc="-5" dirty="0">
                <a:latin typeface="Georgia"/>
                <a:cs typeface="Georgia"/>
              </a:rPr>
              <a:t>which </a:t>
            </a:r>
            <a:r>
              <a:rPr sz="3200" dirty="0">
                <a:latin typeface="Georgia"/>
                <a:cs typeface="Georgia"/>
              </a:rPr>
              <a:t>of  </a:t>
            </a:r>
            <a:r>
              <a:rPr sz="3200" spc="-5" dirty="0">
                <a:latin typeface="Georgia"/>
                <a:cs typeface="Georgia"/>
              </a:rPr>
              <a:t>these elements </a:t>
            </a:r>
            <a:r>
              <a:rPr sz="3200" dirty="0">
                <a:latin typeface="Georgia"/>
                <a:cs typeface="Georgia"/>
              </a:rPr>
              <a:t>are source </a:t>
            </a:r>
            <a:r>
              <a:rPr sz="3200" spc="-5" dirty="0">
                <a:latin typeface="Georgia"/>
                <a:cs typeface="Georgia"/>
              </a:rPr>
              <a:t>of</a:t>
            </a:r>
            <a:r>
              <a:rPr sz="3200" spc="25" dirty="0">
                <a:latin typeface="Georgia"/>
                <a:cs typeface="Georgia"/>
              </a:rPr>
              <a:t> </a:t>
            </a:r>
            <a:r>
              <a:rPr sz="3200" spc="-5" dirty="0">
                <a:latin typeface="Georgia"/>
                <a:cs typeface="Georgia"/>
              </a:rPr>
              <a:t>hardness</a:t>
            </a:r>
            <a:endParaRPr sz="3200">
              <a:latin typeface="Georgia"/>
              <a:cs typeface="Georgia"/>
            </a:endParaRPr>
          </a:p>
          <a:p>
            <a:pPr marL="241300" indent="-228600">
              <a:lnSpc>
                <a:spcPct val="100000"/>
              </a:lnSpc>
              <a:spcBef>
                <a:spcPts val="615"/>
              </a:spcBef>
              <a:buFont typeface="Arial"/>
              <a:buChar char="•"/>
              <a:tabLst>
                <a:tab pos="241300" algn="l"/>
              </a:tabLst>
            </a:pPr>
            <a:r>
              <a:rPr sz="3200" b="1" spc="5" dirty="0">
                <a:solidFill>
                  <a:srgbClr val="1F3863"/>
                </a:solidFill>
                <a:latin typeface="Georgia"/>
                <a:cs typeface="Georgia"/>
              </a:rPr>
              <a:t>pH</a:t>
            </a:r>
            <a:r>
              <a:rPr sz="3200" spc="5" dirty="0">
                <a:latin typeface="Georgia"/>
                <a:cs typeface="Georgia"/>
              </a:rPr>
              <a:t>- </a:t>
            </a:r>
            <a:r>
              <a:rPr sz="3200" dirty="0">
                <a:latin typeface="Georgia"/>
                <a:cs typeface="Georgia"/>
              </a:rPr>
              <a:t>determination of </a:t>
            </a:r>
            <a:r>
              <a:rPr sz="3200" spc="-5" dirty="0">
                <a:latin typeface="Georgia"/>
                <a:cs typeface="Georgia"/>
              </a:rPr>
              <a:t>whether water </a:t>
            </a:r>
            <a:r>
              <a:rPr sz="3200" spc="-10" dirty="0">
                <a:latin typeface="Georgia"/>
                <a:cs typeface="Georgia"/>
              </a:rPr>
              <a:t>is </a:t>
            </a:r>
            <a:r>
              <a:rPr sz="3200" dirty="0">
                <a:latin typeface="Georgia"/>
                <a:cs typeface="Georgia"/>
              </a:rPr>
              <a:t>acid, neutral, or</a:t>
            </a:r>
            <a:r>
              <a:rPr sz="3200" spc="-85" dirty="0">
                <a:latin typeface="Georgia"/>
                <a:cs typeface="Georgia"/>
              </a:rPr>
              <a:t> </a:t>
            </a:r>
            <a:r>
              <a:rPr sz="3200" spc="-5" dirty="0">
                <a:latin typeface="Georgia"/>
                <a:cs typeface="Georgia"/>
              </a:rPr>
              <a:t>base.</a:t>
            </a:r>
            <a:endParaRPr sz="3200">
              <a:latin typeface="Georgia"/>
              <a:cs typeface="Georgia"/>
            </a:endParaRPr>
          </a:p>
          <a:p>
            <a:pPr marL="241300" marR="1791335" indent="-228600">
              <a:lnSpc>
                <a:spcPts val="3460"/>
              </a:lnSpc>
              <a:spcBef>
                <a:spcPts val="1045"/>
              </a:spcBef>
              <a:buFont typeface="Arial"/>
              <a:buChar char="•"/>
              <a:tabLst>
                <a:tab pos="241300" algn="l"/>
              </a:tabLst>
            </a:pPr>
            <a:r>
              <a:rPr sz="3200" b="1" dirty="0">
                <a:solidFill>
                  <a:srgbClr val="2E5496"/>
                </a:solidFill>
                <a:latin typeface="Georgia"/>
                <a:cs typeface="Georgia"/>
              </a:rPr>
              <a:t>alkalinity</a:t>
            </a:r>
            <a:r>
              <a:rPr sz="3200" dirty="0">
                <a:latin typeface="Georgia"/>
                <a:cs typeface="Georgia"/>
              </a:rPr>
              <a:t>- ability </a:t>
            </a:r>
            <a:r>
              <a:rPr sz="3200" spc="-5" dirty="0">
                <a:latin typeface="Georgia"/>
                <a:cs typeface="Georgia"/>
              </a:rPr>
              <a:t>to </a:t>
            </a:r>
            <a:r>
              <a:rPr sz="3200" spc="-10" dirty="0">
                <a:latin typeface="Georgia"/>
                <a:cs typeface="Georgia"/>
              </a:rPr>
              <a:t>resist </a:t>
            </a:r>
            <a:r>
              <a:rPr sz="3200" spc="-5" dirty="0">
                <a:latin typeface="Georgia"/>
                <a:cs typeface="Georgia"/>
              </a:rPr>
              <a:t>large changes </a:t>
            </a:r>
            <a:r>
              <a:rPr sz="3200" dirty="0">
                <a:latin typeface="Georgia"/>
                <a:cs typeface="Georgia"/>
              </a:rPr>
              <a:t>in pH (or  </a:t>
            </a:r>
            <a:r>
              <a:rPr sz="3200" spc="-5" dirty="0">
                <a:latin typeface="Georgia"/>
                <a:cs typeface="Georgia"/>
              </a:rPr>
              <a:t>buffering)</a:t>
            </a:r>
            <a:endParaRPr sz="3200">
              <a:latin typeface="Georgia"/>
              <a:cs typeface="Georgia"/>
            </a:endParaRPr>
          </a:p>
          <a:p>
            <a:pPr marL="241300" indent="-228600">
              <a:lnSpc>
                <a:spcPct val="100000"/>
              </a:lnSpc>
              <a:spcBef>
                <a:spcPts val="570"/>
              </a:spcBef>
              <a:buFont typeface="Arial"/>
              <a:buChar char="•"/>
              <a:tabLst>
                <a:tab pos="241300" algn="l"/>
              </a:tabLst>
            </a:pPr>
            <a:r>
              <a:rPr sz="3200" b="1" dirty="0">
                <a:solidFill>
                  <a:srgbClr val="1F3863"/>
                </a:solidFill>
                <a:latin typeface="Georgia"/>
                <a:cs typeface="Georgia"/>
              </a:rPr>
              <a:t>Ca and </a:t>
            </a:r>
            <a:r>
              <a:rPr sz="3200" b="1" spc="-5" dirty="0">
                <a:solidFill>
                  <a:srgbClr val="1F3863"/>
                </a:solidFill>
                <a:latin typeface="Georgia"/>
                <a:cs typeface="Georgia"/>
              </a:rPr>
              <a:t>Mg</a:t>
            </a:r>
            <a:r>
              <a:rPr sz="3200" spc="-5" dirty="0">
                <a:latin typeface="Georgia"/>
                <a:cs typeface="Georgia"/>
              </a:rPr>
              <a:t>- </a:t>
            </a:r>
            <a:r>
              <a:rPr sz="3200" dirty="0">
                <a:latin typeface="Georgia"/>
                <a:cs typeface="Georgia"/>
              </a:rPr>
              <a:t>most common sources of water</a:t>
            </a:r>
            <a:r>
              <a:rPr sz="3200" spc="5" dirty="0">
                <a:latin typeface="Georgia"/>
                <a:cs typeface="Georgia"/>
              </a:rPr>
              <a:t> </a:t>
            </a:r>
            <a:r>
              <a:rPr sz="3200" spc="-5" dirty="0">
                <a:latin typeface="Georgia"/>
                <a:cs typeface="Georgia"/>
              </a:rPr>
              <a:t>hardness</a:t>
            </a:r>
            <a:endParaRPr sz="32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799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297586" y="689813"/>
            <a:ext cx="11467465" cy="55740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4560"/>
              </a:lnSpc>
              <a:spcBef>
                <a:spcPts val="95"/>
              </a:spcBef>
            </a:pPr>
            <a:r>
              <a:rPr sz="4000" b="1" spc="-10" dirty="0">
                <a:solidFill>
                  <a:srgbClr val="990099"/>
                </a:solidFill>
                <a:latin typeface="Georgia"/>
                <a:cs typeface="Georgia"/>
              </a:rPr>
              <a:t>Alkalinity</a:t>
            </a:r>
            <a:endParaRPr sz="4000">
              <a:latin typeface="Georgia"/>
              <a:cs typeface="Georgia"/>
            </a:endParaRPr>
          </a:p>
          <a:p>
            <a:pPr marL="12700" marR="795020">
              <a:lnSpc>
                <a:spcPts val="4320"/>
              </a:lnSpc>
              <a:spcBef>
                <a:spcPts val="305"/>
              </a:spcBef>
            </a:pPr>
            <a:r>
              <a:rPr sz="4000" spc="-5" dirty="0">
                <a:latin typeface="Georgia"/>
                <a:cs typeface="Georgia"/>
              </a:rPr>
              <a:t>20 mg/ L of </a:t>
            </a:r>
            <a:r>
              <a:rPr sz="4000" spc="-10" dirty="0">
                <a:latin typeface="Georgia"/>
                <a:cs typeface="Georgia"/>
              </a:rPr>
              <a:t>total </a:t>
            </a:r>
            <a:r>
              <a:rPr sz="4000" spc="-5" dirty="0">
                <a:latin typeface="Georgia"/>
                <a:cs typeface="Georgia"/>
              </a:rPr>
              <a:t>alkalinity- lower </a:t>
            </a:r>
            <a:r>
              <a:rPr sz="4000" spc="-10" dirty="0">
                <a:latin typeface="Georgia"/>
                <a:cs typeface="Georgia"/>
              </a:rPr>
              <a:t>than this, </a:t>
            </a:r>
            <a:r>
              <a:rPr sz="4000" spc="-15" dirty="0">
                <a:latin typeface="Georgia"/>
                <a:cs typeface="Georgia"/>
              </a:rPr>
              <a:t>pH  </a:t>
            </a:r>
            <a:r>
              <a:rPr sz="4000" spc="-5" dirty="0">
                <a:latin typeface="Georgia"/>
                <a:cs typeface="Georgia"/>
              </a:rPr>
              <a:t>swings </a:t>
            </a:r>
            <a:r>
              <a:rPr sz="4000" spc="-10" dirty="0">
                <a:latin typeface="Georgia"/>
                <a:cs typeface="Georgia"/>
              </a:rPr>
              <a:t>from</a:t>
            </a:r>
            <a:r>
              <a:rPr sz="4000" spc="10" dirty="0">
                <a:latin typeface="Georgia"/>
                <a:cs typeface="Georgia"/>
              </a:rPr>
              <a:t> </a:t>
            </a:r>
            <a:r>
              <a:rPr sz="4000" spc="-5" dirty="0">
                <a:latin typeface="Georgia"/>
                <a:cs typeface="Georgia"/>
              </a:rPr>
              <a:t>6-10.</a:t>
            </a:r>
            <a:endParaRPr sz="4000">
              <a:latin typeface="Georgia"/>
              <a:cs typeface="Georgi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800">
              <a:latin typeface="Georgia"/>
              <a:cs typeface="Georgia"/>
            </a:endParaRPr>
          </a:p>
          <a:p>
            <a:pPr marL="12700" marR="667385">
              <a:lnSpc>
                <a:spcPts val="4320"/>
              </a:lnSpc>
            </a:pPr>
            <a:r>
              <a:rPr sz="4000" spc="-5" dirty="0">
                <a:latin typeface="Georgia"/>
                <a:cs typeface="Georgia"/>
              </a:rPr>
              <a:t>50-150 mg/L- suggested range of total alkalinity  </a:t>
            </a:r>
            <a:r>
              <a:rPr sz="4000" spc="-10" dirty="0">
                <a:latin typeface="Georgia"/>
                <a:cs typeface="Georgia"/>
              </a:rPr>
              <a:t>concentrations.</a:t>
            </a:r>
            <a:endParaRPr sz="4000">
              <a:latin typeface="Georgia"/>
              <a:cs typeface="Georgia"/>
            </a:endParaRPr>
          </a:p>
          <a:p>
            <a:pPr marL="12700">
              <a:lnSpc>
                <a:spcPts val="4560"/>
              </a:lnSpc>
              <a:spcBef>
                <a:spcPts val="3779"/>
              </a:spcBef>
            </a:pPr>
            <a:r>
              <a:rPr sz="4000" b="1" spc="-10" dirty="0">
                <a:solidFill>
                  <a:srgbClr val="990099"/>
                </a:solidFill>
                <a:latin typeface="Georgia"/>
                <a:cs typeface="Georgia"/>
              </a:rPr>
              <a:t>Hardness</a:t>
            </a:r>
            <a:endParaRPr sz="4000">
              <a:latin typeface="Georgia"/>
              <a:cs typeface="Georgia"/>
            </a:endParaRPr>
          </a:p>
          <a:p>
            <a:pPr marL="12700" marR="5080">
              <a:lnSpc>
                <a:spcPts val="4320"/>
              </a:lnSpc>
              <a:spcBef>
                <a:spcPts val="305"/>
              </a:spcBef>
            </a:pPr>
            <a:r>
              <a:rPr sz="4000" spc="-5" dirty="0">
                <a:latin typeface="Georgia"/>
                <a:cs typeface="Georgia"/>
              </a:rPr>
              <a:t>50-150 mg/L- suggested range of calcium </a:t>
            </a:r>
            <a:r>
              <a:rPr sz="4000" spc="-10" dirty="0">
                <a:latin typeface="Georgia"/>
                <a:cs typeface="Georgia"/>
              </a:rPr>
              <a:t>hardness  concentrations</a:t>
            </a:r>
            <a:endParaRPr sz="40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3032760" y="356615"/>
              <a:ext cx="1595627" cy="1504188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741420" y="356615"/>
              <a:ext cx="1991868" cy="1504188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846320" y="356615"/>
              <a:ext cx="1420368" cy="1504188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379720" y="356615"/>
              <a:ext cx="4049268" cy="1504188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443478" y="518236"/>
            <a:ext cx="530796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0" spc="60" dirty="0">
                <a:solidFill>
                  <a:srgbClr val="990099"/>
                </a:solidFill>
                <a:latin typeface="Arial Black"/>
                <a:cs typeface="Arial Black"/>
              </a:rPr>
              <a:t>Why</a:t>
            </a:r>
            <a:r>
              <a:rPr sz="5400" b="0" spc="-95" dirty="0">
                <a:solidFill>
                  <a:srgbClr val="990099"/>
                </a:solidFill>
                <a:latin typeface="Arial Black"/>
                <a:cs typeface="Arial Black"/>
              </a:rPr>
              <a:t> </a:t>
            </a:r>
            <a:r>
              <a:rPr sz="5400" b="0" dirty="0">
                <a:solidFill>
                  <a:srgbClr val="990099"/>
                </a:solidFill>
                <a:latin typeface="Arial Black"/>
                <a:cs typeface="Arial Black"/>
              </a:rPr>
              <a:t>Calcium?</a:t>
            </a:r>
            <a:endParaRPr sz="54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16939" y="1775205"/>
            <a:ext cx="9625965" cy="3790315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241300" marR="303530" indent="-229235">
              <a:lnSpc>
                <a:spcPts val="3890"/>
              </a:lnSpc>
              <a:spcBef>
                <a:spcPts val="585"/>
              </a:spcBef>
              <a:buFont typeface="Arial"/>
              <a:buChar char="•"/>
              <a:tabLst>
                <a:tab pos="241935" algn="l"/>
              </a:tabLst>
            </a:pPr>
            <a:r>
              <a:rPr sz="3600" b="1" spc="-5" dirty="0">
                <a:solidFill>
                  <a:srgbClr val="990099"/>
                </a:solidFill>
                <a:latin typeface="Carlito"/>
                <a:cs typeface="Carlito"/>
              </a:rPr>
              <a:t>Calcium </a:t>
            </a:r>
            <a:r>
              <a:rPr sz="3600" b="1" spc="-10" dirty="0">
                <a:solidFill>
                  <a:srgbClr val="990099"/>
                </a:solidFill>
                <a:latin typeface="Carlito"/>
                <a:cs typeface="Carlito"/>
              </a:rPr>
              <a:t>hardness</a:t>
            </a:r>
            <a:r>
              <a:rPr sz="3600" b="1" spc="-10" dirty="0">
                <a:latin typeface="Carlito"/>
                <a:cs typeface="Carlito"/>
              </a:rPr>
              <a:t>- </a:t>
            </a:r>
            <a:r>
              <a:rPr sz="3600" dirty="0">
                <a:latin typeface="Carlito"/>
                <a:cs typeface="Carlito"/>
              </a:rPr>
              <a:t>is </a:t>
            </a:r>
            <a:r>
              <a:rPr sz="3600" spc="-5" dirty="0">
                <a:latin typeface="Carlito"/>
                <a:cs typeface="Carlito"/>
              </a:rPr>
              <a:t>critical </a:t>
            </a:r>
            <a:r>
              <a:rPr sz="3600" spc="-10" dirty="0">
                <a:latin typeface="Carlito"/>
                <a:cs typeface="Carlito"/>
              </a:rPr>
              <a:t>component </a:t>
            </a:r>
            <a:r>
              <a:rPr sz="3600" spc="-5" dirty="0">
                <a:latin typeface="Carlito"/>
                <a:cs typeface="Carlito"/>
              </a:rPr>
              <a:t>of </a:t>
            </a:r>
            <a:r>
              <a:rPr sz="3600" spc="-25" dirty="0">
                <a:latin typeface="Carlito"/>
                <a:cs typeface="Carlito"/>
              </a:rPr>
              <a:t>water  </a:t>
            </a:r>
            <a:r>
              <a:rPr sz="3600" spc="-10" dirty="0">
                <a:latin typeface="Carlito"/>
                <a:cs typeface="Carlito"/>
              </a:rPr>
              <a:t>hardness.</a:t>
            </a:r>
            <a:endParaRPr sz="3600">
              <a:latin typeface="Carlito"/>
              <a:cs typeface="Carlito"/>
            </a:endParaRPr>
          </a:p>
          <a:p>
            <a:pPr marL="241300" marR="235585" indent="-229235">
              <a:lnSpc>
                <a:spcPts val="3890"/>
              </a:lnSpc>
              <a:spcBef>
                <a:spcPts val="994"/>
              </a:spcBef>
              <a:buFont typeface="Arial"/>
              <a:buChar char="•"/>
              <a:tabLst>
                <a:tab pos="241935" algn="l"/>
              </a:tabLst>
            </a:pPr>
            <a:r>
              <a:rPr sz="3600" b="1" spc="-5" dirty="0">
                <a:solidFill>
                  <a:srgbClr val="990099"/>
                </a:solidFill>
                <a:latin typeface="Carlito"/>
                <a:cs typeface="Carlito"/>
              </a:rPr>
              <a:t>Calcium </a:t>
            </a:r>
            <a:r>
              <a:rPr sz="3600" b="1" spc="-10" dirty="0">
                <a:solidFill>
                  <a:srgbClr val="990099"/>
                </a:solidFill>
                <a:latin typeface="Carlito"/>
                <a:cs typeface="Carlito"/>
              </a:rPr>
              <a:t>(Ca) </a:t>
            </a:r>
            <a:r>
              <a:rPr sz="3600" spc="-210" dirty="0">
                <a:latin typeface="Arimo"/>
                <a:cs typeface="Arimo"/>
              </a:rPr>
              <a:t>– </a:t>
            </a:r>
            <a:r>
              <a:rPr sz="3600" spc="-5" dirty="0">
                <a:latin typeface="Carlito"/>
                <a:cs typeface="Carlito"/>
              </a:rPr>
              <a:t>essential </a:t>
            </a:r>
            <a:r>
              <a:rPr sz="3600" dirty="0">
                <a:latin typeface="Carlito"/>
                <a:cs typeface="Carlito"/>
              </a:rPr>
              <a:t>in </a:t>
            </a:r>
            <a:r>
              <a:rPr sz="3600" spc="-10" dirty="0">
                <a:latin typeface="Carlito"/>
                <a:cs typeface="Carlito"/>
              </a:rPr>
              <a:t>biological </a:t>
            </a:r>
            <a:r>
              <a:rPr sz="3600" spc="-15" dirty="0">
                <a:latin typeface="Carlito"/>
                <a:cs typeface="Carlito"/>
              </a:rPr>
              <a:t>processes </a:t>
            </a:r>
            <a:r>
              <a:rPr sz="3600" spc="-5" dirty="0">
                <a:latin typeface="Carlito"/>
                <a:cs typeface="Carlito"/>
              </a:rPr>
              <a:t>of  aquatic </a:t>
            </a:r>
            <a:r>
              <a:rPr sz="3600" dirty="0">
                <a:latin typeface="Carlito"/>
                <a:cs typeface="Carlito"/>
              </a:rPr>
              <a:t>animals; molting </a:t>
            </a:r>
            <a:r>
              <a:rPr sz="3600" spc="-15" dirty="0">
                <a:latin typeface="Carlito"/>
                <a:cs typeface="Carlito"/>
              </a:rPr>
              <a:t>process, </a:t>
            </a:r>
            <a:r>
              <a:rPr sz="3600" spc="-20" dirty="0">
                <a:latin typeface="Carlito"/>
                <a:cs typeface="Carlito"/>
              </a:rPr>
              <a:t>affects </a:t>
            </a:r>
            <a:r>
              <a:rPr sz="3600" spc="-10" dirty="0">
                <a:latin typeface="Carlito"/>
                <a:cs typeface="Carlito"/>
              </a:rPr>
              <a:t>the  hardening </a:t>
            </a:r>
            <a:r>
              <a:rPr sz="3600" spc="-5" dirty="0">
                <a:latin typeface="Carlito"/>
                <a:cs typeface="Carlito"/>
              </a:rPr>
              <a:t>of newly </a:t>
            </a:r>
            <a:r>
              <a:rPr sz="3600" spc="-15" dirty="0">
                <a:latin typeface="Carlito"/>
                <a:cs typeface="Carlito"/>
              </a:rPr>
              <a:t>formed</a:t>
            </a:r>
            <a:r>
              <a:rPr sz="3600" spc="-100" dirty="0">
                <a:latin typeface="Carlito"/>
                <a:cs typeface="Carlito"/>
              </a:rPr>
              <a:t> </a:t>
            </a:r>
            <a:r>
              <a:rPr sz="3600" spc="-5" dirty="0">
                <a:latin typeface="Carlito"/>
                <a:cs typeface="Carlito"/>
              </a:rPr>
              <a:t>shell.</a:t>
            </a:r>
            <a:endParaRPr sz="3600">
              <a:latin typeface="Carlito"/>
              <a:cs typeface="Carlito"/>
            </a:endParaRPr>
          </a:p>
          <a:p>
            <a:pPr marL="241300" marR="5080" indent="-229235">
              <a:lnSpc>
                <a:spcPts val="3890"/>
              </a:lnSpc>
              <a:spcBef>
                <a:spcPts val="995"/>
              </a:spcBef>
              <a:buSzPct val="97222"/>
              <a:buFont typeface="Wingdings"/>
              <a:buChar char=""/>
              <a:tabLst>
                <a:tab pos="421640" algn="l"/>
              </a:tabLst>
            </a:pPr>
            <a:r>
              <a:rPr sz="3600" dirty="0">
                <a:solidFill>
                  <a:srgbClr val="990099"/>
                </a:solidFill>
                <a:latin typeface="Carlito"/>
                <a:cs typeface="Carlito"/>
              </a:rPr>
              <a:t>If all is </a:t>
            </a:r>
            <a:r>
              <a:rPr sz="3600" spc="-10" dirty="0">
                <a:solidFill>
                  <a:srgbClr val="990099"/>
                </a:solidFill>
                <a:latin typeface="Carlito"/>
                <a:cs typeface="Carlito"/>
              </a:rPr>
              <a:t>well, </a:t>
            </a:r>
            <a:r>
              <a:rPr sz="3600" spc="-20" dirty="0">
                <a:solidFill>
                  <a:srgbClr val="990099"/>
                </a:solidFill>
                <a:latin typeface="Carlito"/>
                <a:cs typeface="Carlito"/>
              </a:rPr>
              <a:t>prawns </a:t>
            </a:r>
            <a:r>
              <a:rPr sz="3600" dirty="0">
                <a:solidFill>
                  <a:srgbClr val="990099"/>
                </a:solidFill>
                <a:latin typeface="Carlito"/>
                <a:cs typeface="Carlito"/>
              </a:rPr>
              <a:t>will </a:t>
            </a:r>
            <a:r>
              <a:rPr sz="3600" spc="-45" dirty="0">
                <a:solidFill>
                  <a:srgbClr val="990099"/>
                </a:solidFill>
                <a:latin typeface="Carlito"/>
                <a:cs typeface="Carlito"/>
              </a:rPr>
              <a:t>stay </a:t>
            </a:r>
            <a:r>
              <a:rPr sz="3600" spc="-5" dirty="0">
                <a:solidFill>
                  <a:srgbClr val="990099"/>
                </a:solidFill>
                <a:latin typeface="Carlito"/>
                <a:cs typeface="Carlito"/>
              </a:rPr>
              <a:t>on </a:t>
            </a:r>
            <a:r>
              <a:rPr sz="3600" dirty="0">
                <a:solidFill>
                  <a:srgbClr val="990099"/>
                </a:solidFill>
                <a:latin typeface="Carlito"/>
                <a:cs typeface="Carlito"/>
              </a:rPr>
              <a:t>the </a:t>
            </a:r>
            <a:r>
              <a:rPr sz="3600" spc="-20" dirty="0">
                <a:solidFill>
                  <a:srgbClr val="990099"/>
                </a:solidFill>
                <a:latin typeface="Carlito"/>
                <a:cs typeface="Carlito"/>
              </a:rPr>
              <a:t>bottom </a:t>
            </a:r>
            <a:r>
              <a:rPr sz="3600" spc="-5" dirty="0">
                <a:solidFill>
                  <a:srgbClr val="990099"/>
                </a:solidFill>
                <a:latin typeface="Carlito"/>
                <a:cs typeface="Carlito"/>
              </a:rPr>
              <a:t>of </a:t>
            </a:r>
            <a:r>
              <a:rPr sz="3600" dirty="0">
                <a:solidFill>
                  <a:srgbClr val="990099"/>
                </a:solidFill>
                <a:latin typeface="Carlito"/>
                <a:cs typeface="Carlito"/>
              </a:rPr>
              <a:t>the  </a:t>
            </a:r>
            <a:r>
              <a:rPr sz="3600" spc="-5" dirty="0">
                <a:solidFill>
                  <a:srgbClr val="990099"/>
                </a:solidFill>
                <a:latin typeface="Carlito"/>
                <a:cs typeface="Carlito"/>
              </a:rPr>
              <a:t>pond.</a:t>
            </a:r>
            <a:endParaRPr sz="36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829055" y="512063"/>
              <a:ext cx="873252" cy="119786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95172" y="512063"/>
              <a:ext cx="10402824" cy="119786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52550" y="600202"/>
            <a:ext cx="9877425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90" dirty="0">
                <a:solidFill>
                  <a:srgbClr val="CC0000"/>
                </a:solidFill>
                <a:latin typeface="Times New Roman"/>
                <a:cs typeface="Times New Roman"/>
              </a:rPr>
              <a:t>Increasing </a:t>
            </a:r>
            <a:r>
              <a:rPr sz="4300" spc="-135" dirty="0">
                <a:solidFill>
                  <a:srgbClr val="CC0000"/>
                </a:solidFill>
                <a:latin typeface="Times New Roman"/>
                <a:cs typeface="Times New Roman"/>
              </a:rPr>
              <a:t>Alkalinity </a:t>
            </a:r>
            <a:r>
              <a:rPr sz="4300" spc="-100" dirty="0">
                <a:solidFill>
                  <a:srgbClr val="CC0000"/>
                </a:solidFill>
                <a:latin typeface="Times New Roman"/>
                <a:cs typeface="Times New Roman"/>
              </a:rPr>
              <a:t>and </a:t>
            </a:r>
            <a:r>
              <a:rPr sz="4300" spc="-140" dirty="0">
                <a:solidFill>
                  <a:srgbClr val="CC0000"/>
                </a:solidFill>
                <a:latin typeface="Times New Roman"/>
                <a:cs typeface="Times New Roman"/>
              </a:rPr>
              <a:t>Hardness </a:t>
            </a:r>
            <a:r>
              <a:rPr sz="4300" spc="-25" dirty="0">
                <a:solidFill>
                  <a:srgbClr val="CC0000"/>
                </a:solidFill>
                <a:latin typeface="Times New Roman"/>
                <a:cs typeface="Times New Roman"/>
              </a:rPr>
              <a:t>in</a:t>
            </a:r>
            <a:r>
              <a:rPr sz="4300" spc="150" dirty="0">
                <a:solidFill>
                  <a:srgbClr val="CC0000"/>
                </a:solidFill>
                <a:latin typeface="Times New Roman"/>
                <a:cs typeface="Times New Roman"/>
              </a:rPr>
              <a:t> </a:t>
            </a:r>
            <a:r>
              <a:rPr sz="4300" spc="-175" dirty="0">
                <a:solidFill>
                  <a:srgbClr val="CC0000"/>
                </a:solidFill>
                <a:latin typeface="Times New Roman"/>
                <a:cs typeface="Times New Roman"/>
              </a:rPr>
              <a:t>Ponds</a:t>
            </a:r>
            <a:endParaRPr sz="4300">
              <a:latin typeface="Times New Roman"/>
              <a:cs typeface="Times New Roman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38200" y="1825625"/>
          <a:ext cx="10515599" cy="43366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804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994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356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45514">
                <a:tc>
                  <a:txBody>
                    <a:bodyPr/>
                    <a:lstStyle/>
                    <a:p>
                      <a:pPr marL="969644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400" b="1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Condition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6830" marB="0">
                    <a:lnB w="28575">
                      <a:solidFill>
                        <a:srgbClr val="FFFFFF"/>
                      </a:solidFill>
                      <a:prstDash val="soli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56515"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400" b="1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Action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6830" marB="0">
                    <a:lnB w="28575">
                      <a:solidFill>
                        <a:srgbClr val="FFFFFF"/>
                      </a:solidFill>
                      <a:prstDash val="soli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33020"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400" b="1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Effect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6830" marB="0">
                    <a:lnB w="28575">
                      <a:solidFill>
                        <a:srgbClr val="FFFFFF"/>
                      </a:solidFill>
                      <a:prstDash val="soli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45602">
                <a:tc>
                  <a:txBody>
                    <a:bodyPr/>
                    <a:lstStyle/>
                    <a:p>
                      <a:pPr marL="582930" marR="551815" algn="ctr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Below 50 </a:t>
                      </a:r>
                      <a:r>
                        <a:rPr sz="240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mg/L  </a:t>
                      </a:r>
                      <a:r>
                        <a:rPr sz="2400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concentrations</a:t>
                      </a:r>
                      <a:r>
                        <a:rPr sz="2400" spc="-7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 </a:t>
                      </a:r>
                      <a:r>
                        <a:rPr sz="2400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of  </a:t>
                      </a:r>
                      <a:r>
                        <a:rPr sz="240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alkalinity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lnT w="28575">
                      <a:solidFill>
                        <a:srgbClr val="FFFFFF"/>
                      </a:solidFill>
                      <a:prstDash val="solid"/>
                    </a:lnT>
                    <a:solidFill>
                      <a:srgbClr val="CA9900"/>
                    </a:solidFill>
                  </a:tcPr>
                </a:tc>
                <a:tc>
                  <a:txBody>
                    <a:bodyPr/>
                    <a:lstStyle/>
                    <a:p>
                      <a:pPr marL="1116965" marR="495300" indent="-558165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Apply agricultural  limestone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lnT w="28575">
                      <a:solidFill>
                        <a:srgbClr val="FFFFFF"/>
                      </a:solidFill>
                      <a:prstDash val="solid"/>
                    </a:lnT>
                    <a:solidFill>
                      <a:srgbClr val="CA9900"/>
                    </a:solidFill>
                  </a:tcPr>
                </a:tc>
                <a:tc>
                  <a:txBody>
                    <a:bodyPr/>
                    <a:lstStyle/>
                    <a:p>
                      <a:pPr marL="579120" marR="462280" indent="-76200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Both alkalinity</a:t>
                      </a:r>
                      <a:r>
                        <a:rPr sz="2400" spc="-9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 </a:t>
                      </a:r>
                      <a:r>
                        <a:rPr sz="240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and  </a:t>
                      </a:r>
                      <a:r>
                        <a:rPr sz="2400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hardness</a:t>
                      </a:r>
                      <a:r>
                        <a:rPr sz="2400" spc="-5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 </a:t>
                      </a:r>
                      <a:r>
                        <a:rPr sz="240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increase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lnT w="28575">
                      <a:solidFill>
                        <a:srgbClr val="FFFFFF"/>
                      </a:solidFill>
                      <a:prstDash val="solid"/>
                    </a:lnT>
                    <a:solidFill>
                      <a:srgbClr val="CA99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45514">
                <a:tc>
                  <a:txBody>
                    <a:bodyPr/>
                    <a:lstStyle/>
                    <a:p>
                      <a:pPr marL="582930" marR="551815" indent="-635" algn="ctr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Above </a:t>
                      </a:r>
                      <a:r>
                        <a:rPr sz="2400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50 </a:t>
                      </a:r>
                      <a:r>
                        <a:rPr sz="240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mg/L  </a:t>
                      </a:r>
                      <a:r>
                        <a:rPr sz="2400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concentrations</a:t>
                      </a:r>
                      <a:r>
                        <a:rPr sz="2400" spc="-7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 </a:t>
                      </a:r>
                      <a:r>
                        <a:rPr sz="2400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of  </a:t>
                      </a:r>
                      <a:r>
                        <a:rPr sz="240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alkalinity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1251585" marR="495300" indent="-692150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Apply agricultural  gypsum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579120" marR="461645" indent="-76200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240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Both alkalinity</a:t>
                      </a:r>
                      <a:r>
                        <a:rPr sz="2400" spc="-9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 </a:t>
                      </a:r>
                      <a:r>
                        <a:rPr sz="240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and  </a:t>
                      </a:r>
                      <a:r>
                        <a:rPr sz="2400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hardness</a:t>
                      </a:r>
                      <a:r>
                        <a:rPr sz="2400" spc="-5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 </a:t>
                      </a:r>
                      <a:r>
                        <a:rPr sz="240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increase</a:t>
                      </a:r>
                      <a:endParaRPr sz="2400">
                        <a:latin typeface="Georgia"/>
                        <a:cs typeface="Georgia"/>
                      </a:endParaRPr>
                    </a:p>
                  </a:txBody>
                  <a:tcPr marL="0" marR="0" marT="37465" marB="0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197096" y="0"/>
              <a:ext cx="3840479" cy="133502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607814" y="17475"/>
            <a:ext cx="298196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960" dirty="0">
                <a:solidFill>
                  <a:srgbClr val="0000FF"/>
                </a:solidFill>
                <a:latin typeface="Arial"/>
                <a:cs typeface="Arial"/>
              </a:rPr>
              <a:t>Water</a:t>
            </a:r>
            <a:r>
              <a:rPr sz="5400" spc="-71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5400" spc="-880" dirty="0">
                <a:solidFill>
                  <a:srgbClr val="0000FF"/>
                </a:solidFill>
                <a:latin typeface="Arial"/>
                <a:cs typeface="Arial"/>
              </a:rPr>
              <a:t>Salinity</a:t>
            </a:r>
            <a:endParaRPr sz="54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16939" y="851407"/>
            <a:ext cx="10132060" cy="95313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241300" marR="5080" indent="-229235">
              <a:lnSpc>
                <a:spcPts val="3460"/>
              </a:lnSpc>
              <a:spcBef>
                <a:spcPts val="535"/>
              </a:spcBef>
              <a:buFont typeface="Arial"/>
              <a:buChar char="•"/>
              <a:tabLst>
                <a:tab pos="241935" algn="l"/>
              </a:tabLst>
            </a:pPr>
            <a:r>
              <a:rPr sz="3200" spc="-5" dirty="0">
                <a:latin typeface="Comic Sans MS"/>
                <a:cs typeface="Comic Sans MS"/>
              </a:rPr>
              <a:t>the normal </a:t>
            </a:r>
            <a:r>
              <a:rPr sz="3200" dirty="0">
                <a:latin typeface="Comic Sans MS"/>
                <a:cs typeface="Comic Sans MS"/>
              </a:rPr>
              <a:t>condition of salinity </a:t>
            </a:r>
            <a:r>
              <a:rPr sz="3200" spc="-5" dirty="0">
                <a:latin typeface="Comic Sans MS"/>
                <a:cs typeface="Comic Sans MS"/>
              </a:rPr>
              <a:t>is between 15 </a:t>
            </a:r>
            <a:r>
              <a:rPr sz="3200" dirty="0">
                <a:latin typeface="Comic Sans MS"/>
                <a:cs typeface="Comic Sans MS"/>
              </a:rPr>
              <a:t>ppt </a:t>
            </a:r>
            <a:r>
              <a:rPr sz="3200" spc="-5" dirty="0">
                <a:latin typeface="Comic Sans MS"/>
                <a:cs typeface="Comic Sans MS"/>
              </a:rPr>
              <a:t>to  </a:t>
            </a:r>
            <a:r>
              <a:rPr sz="3200" dirty="0">
                <a:latin typeface="Comic Sans MS"/>
                <a:cs typeface="Comic Sans MS"/>
              </a:rPr>
              <a:t>25</a:t>
            </a:r>
            <a:r>
              <a:rPr sz="3200" spc="-15" dirty="0">
                <a:latin typeface="Comic Sans MS"/>
                <a:cs typeface="Comic Sans MS"/>
              </a:rPr>
              <a:t> </a:t>
            </a:r>
            <a:r>
              <a:rPr sz="3200" dirty="0">
                <a:latin typeface="Comic Sans MS"/>
                <a:cs typeface="Comic Sans MS"/>
              </a:rPr>
              <a:t>ppt.</a:t>
            </a:r>
            <a:endParaRPr sz="3200">
              <a:latin typeface="Comic Sans MS"/>
              <a:cs typeface="Comic Sans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04444" y="1898904"/>
            <a:ext cx="10133076" cy="472592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0817097" y="5912916"/>
            <a:ext cx="1014094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5" dirty="0">
                <a:latin typeface="Comic Sans MS"/>
                <a:cs typeface="Comic Sans MS"/>
              </a:rPr>
              <a:t>DAYS</a:t>
            </a:r>
            <a:endParaRPr sz="2800">
              <a:latin typeface="Comic Sans MS"/>
              <a:cs typeface="Comic Sans MS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495800" y="0"/>
              <a:ext cx="3273552" cy="124815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859782" y="72593"/>
            <a:ext cx="241173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940" dirty="0">
                <a:solidFill>
                  <a:srgbClr val="0000FF"/>
                </a:solidFill>
                <a:latin typeface="Arial"/>
                <a:cs typeface="Arial"/>
              </a:rPr>
              <a:t>Temperature</a:t>
            </a:r>
            <a:endParaRPr sz="4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37210" y="781034"/>
            <a:ext cx="8013700" cy="1430655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420"/>
              </a:spcBef>
              <a:buFont typeface="Arial"/>
              <a:buChar char="•"/>
              <a:tabLst>
                <a:tab pos="241300" algn="l"/>
              </a:tabLst>
            </a:pPr>
            <a:r>
              <a:rPr sz="2800" b="1" spc="-5" dirty="0">
                <a:latin typeface="Carlito"/>
                <a:cs typeface="Carlito"/>
              </a:rPr>
              <a:t>25°C- 32°C </a:t>
            </a:r>
            <a:r>
              <a:rPr sz="2800" b="0" spc="-235" dirty="0">
                <a:latin typeface="Lato Medium"/>
                <a:cs typeface="Lato Medium"/>
              </a:rPr>
              <a:t>– </a:t>
            </a:r>
            <a:r>
              <a:rPr sz="2800" b="1" spc="-5" dirty="0">
                <a:latin typeface="Carlito"/>
                <a:cs typeface="Carlito"/>
              </a:rPr>
              <a:t>optimum </a:t>
            </a:r>
            <a:r>
              <a:rPr sz="2800" b="1" spc="-20" dirty="0">
                <a:latin typeface="Carlito"/>
                <a:cs typeface="Carlito"/>
              </a:rPr>
              <a:t>temperature range for</a:t>
            </a:r>
            <a:r>
              <a:rPr sz="2800" b="1" spc="-160" dirty="0">
                <a:latin typeface="Carlito"/>
                <a:cs typeface="Carlito"/>
              </a:rPr>
              <a:t> </a:t>
            </a:r>
            <a:r>
              <a:rPr sz="2800" b="1" spc="-20" dirty="0">
                <a:latin typeface="Carlito"/>
                <a:cs typeface="Carlito"/>
              </a:rPr>
              <a:t>prawns</a:t>
            </a:r>
            <a:endParaRPr sz="28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325"/>
              </a:spcBef>
              <a:buFont typeface="Arial"/>
              <a:buChar char="•"/>
              <a:tabLst>
                <a:tab pos="241300" algn="l"/>
              </a:tabLst>
            </a:pPr>
            <a:r>
              <a:rPr sz="2800" b="0" spc="-235" dirty="0">
                <a:latin typeface="Lato Medium"/>
                <a:cs typeface="Lato Medium"/>
              </a:rPr>
              <a:t>˂ </a:t>
            </a:r>
            <a:r>
              <a:rPr sz="2800" b="0" spc="-105" dirty="0">
                <a:latin typeface="Lato Medium"/>
                <a:cs typeface="Lato Medium"/>
              </a:rPr>
              <a:t>19</a:t>
            </a:r>
            <a:r>
              <a:rPr sz="2800" b="1" spc="-105" dirty="0">
                <a:latin typeface="Carlito"/>
                <a:cs typeface="Carlito"/>
              </a:rPr>
              <a:t>°C </a:t>
            </a:r>
            <a:r>
              <a:rPr sz="2800" b="1" spc="-5" dirty="0">
                <a:latin typeface="Carlito"/>
                <a:cs typeface="Carlito"/>
              </a:rPr>
              <a:t>and </a:t>
            </a:r>
            <a:r>
              <a:rPr sz="2800" b="1" spc="-15" dirty="0">
                <a:latin typeface="Carlito"/>
                <a:cs typeface="Carlito"/>
              </a:rPr>
              <a:t>above </a:t>
            </a:r>
            <a:r>
              <a:rPr sz="2800" b="1" spc="-5" dirty="0">
                <a:latin typeface="Carlito"/>
                <a:cs typeface="Carlito"/>
              </a:rPr>
              <a:t>34°C </a:t>
            </a:r>
            <a:r>
              <a:rPr sz="2800" b="0" spc="-235" dirty="0">
                <a:latin typeface="Lato Medium"/>
                <a:cs typeface="Lato Medium"/>
              </a:rPr>
              <a:t>– </a:t>
            </a:r>
            <a:r>
              <a:rPr sz="2800" b="1" spc="-10" dirty="0">
                <a:latin typeface="Carlito"/>
                <a:cs typeface="Carlito"/>
              </a:rPr>
              <a:t>survival </a:t>
            </a:r>
            <a:r>
              <a:rPr sz="2800" b="1" spc="-5" dirty="0">
                <a:latin typeface="Carlito"/>
                <a:cs typeface="Carlito"/>
              </a:rPr>
              <a:t>is</a:t>
            </a:r>
            <a:r>
              <a:rPr sz="2800" b="1" spc="-385" dirty="0">
                <a:latin typeface="Carlito"/>
                <a:cs typeface="Carlito"/>
              </a:rPr>
              <a:t> </a:t>
            </a:r>
            <a:r>
              <a:rPr sz="2800" b="1" spc="-10" dirty="0">
                <a:latin typeface="Carlito"/>
                <a:cs typeface="Carlito"/>
              </a:rPr>
              <a:t>shortened</a:t>
            </a:r>
            <a:endParaRPr sz="28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340"/>
              </a:spcBef>
              <a:buFont typeface="Arial"/>
              <a:buChar char="•"/>
              <a:tabLst>
                <a:tab pos="241300" algn="l"/>
              </a:tabLst>
            </a:pPr>
            <a:r>
              <a:rPr sz="2800" b="1" spc="-5" dirty="0">
                <a:latin typeface="Carlito"/>
                <a:cs typeface="Carlito"/>
              </a:rPr>
              <a:t>13°C </a:t>
            </a:r>
            <a:r>
              <a:rPr sz="2800" b="0" spc="-235" dirty="0">
                <a:latin typeface="Lato Medium"/>
                <a:cs typeface="Lato Medium"/>
              </a:rPr>
              <a:t>– </a:t>
            </a:r>
            <a:r>
              <a:rPr sz="2800" b="1" spc="-10" dirty="0">
                <a:latin typeface="Carlito"/>
                <a:cs typeface="Carlito"/>
              </a:rPr>
              <a:t>death occurs</a:t>
            </a:r>
            <a:r>
              <a:rPr sz="2800" b="1" spc="-254" dirty="0">
                <a:latin typeface="Carlito"/>
                <a:cs typeface="Carlito"/>
              </a:rPr>
              <a:t> </a:t>
            </a:r>
            <a:r>
              <a:rPr sz="2800" b="1" spc="-5" dirty="0">
                <a:latin typeface="Carlito"/>
                <a:cs typeface="Carlito"/>
              </a:rPr>
              <a:t>quickly</a:t>
            </a:r>
            <a:endParaRPr sz="2800">
              <a:latin typeface="Carlito"/>
              <a:cs typeface="Carlito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59079" y="2183892"/>
            <a:ext cx="9774936" cy="445922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0113644" y="6008623"/>
            <a:ext cx="12979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latin typeface="Comic Sans MS"/>
                <a:cs typeface="Comic Sans MS"/>
              </a:rPr>
              <a:t>DAYS</a:t>
            </a:r>
            <a:endParaRPr sz="3600">
              <a:latin typeface="Comic Sans MS"/>
              <a:cs typeface="Comic Sans MS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9643" y="4370908"/>
            <a:ext cx="2717165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u="heavy" spc="-1250" dirty="0">
                <a:solidFill>
                  <a:srgbClr val="A40020"/>
                </a:solidFill>
                <a:uFill>
                  <a:solidFill>
                    <a:srgbClr val="A40020"/>
                  </a:solidFill>
                </a:uFill>
                <a:latin typeface="Arial"/>
                <a:cs typeface="Arial"/>
              </a:rPr>
              <a:t>Prawn</a:t>
            </a:r>
            <a:r>
              <a:rPr sz="6000" u="heavy" spc="-1225" dirty="0">
                <a:solidFill>
                  <a:srgbClr val="A40020"/>
                </a:solidFill>
                <a:uFill>
                  <a:solidFill>
                    <a:srgbClr val="A40020"/>
                  </a:solidFill>
                </a:uFill>
                <a:latin typeface="Arial"/>
                <a:cs typeface="Arial"/>
              </a:rPr>
              <a:t> </a:t>
            </a:r>
            <a:r>
              <a:rPr sz="6000" u="heavy" spc="-1385" dirty="0">
                <a:solidFill>
                  <a:srgbClr val="A40020"/>
                </a:solidFill>
                <a:uFill>
                  <a:solidFill>
                    <a:srgbClr val="A40020"/>
                  </a:solidFill>
                </a:uFill>
                <a:latin typeface="Arial"/>
                <a:cs typeface="Arial"/>
              </a:rPr>
              <a:t>Feed</a:t>
            </a:r>
            <a:endParaRPr sz="6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30066" y="122301"/>
            <a:ext cx="566928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u="sng" spc="-1145" dirty="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Times New Roman"/>
                <a:cs typeface="Times New Roman"/>
              </a:rPr>
              <a:t>Nutrient</a:t>
            </a:r>
            <a:r>
              <a:rPr sz="7200" u="sng" spc="-1115" dirty="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7200" u="sng" spc="-1335" dirty="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Times New Roman"/>
                <a:cs typeface="Times New Roman"/>
              </a:rPr>
              <a:t>Requirement</a:t>
            </a:r>
            <a:endParaRPr sz="7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96036" y="1464640"/>
            <a:ext cx="9591040" cy="26625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241300" algn="l"/>
              </a:tabLst>
            </a:pPr>
            <a:r>
              <a:rPr sz="4000" b="1" spc="-20" dirty="0">
                <a:latin typeface="Carlito"/>
                <a:cs typeface="Carlito"/>
              </a:rPr>
              <a:t>Formulated</a:t>
            </a:r>
            <a:r>
              <a:rPr sz="4000" b="1" spc="20" dirty="0">
                <a:latin typeface="Carlito"/>
                <a:cs typeface="Carlito"/>
              </a:rPr>
              <a:t> </a:t>
            </a:r>
            <a:r>
              <a:rPr sz="4000" b="1" spc="-5" dirty="0">
                <a:latin typeface="Carlito"/>
                <a:cs typeface="Carlito"/>
              </a:rPr>
              <a:t>diet</a:t>
            </a:r>
            <a:endParaRPr sz="4000">
              <a:latin typeface="Carlito"/>
              <a:cs typeface="Carlito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46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Font typeface="Arial"/>
              <a:buChar char="•"/>
            </a:pPr>
            <a:endParaRPr sz="45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buFont typeface="Arial"/>
              <a:buChar char="•"/>
              <a:tabLst>
                <a:tab pos="241300" algn="l"/>
              </a:tabLst>
            </a:pPr>
            <a:r>
              <a:rPr sz="4000" b="1" spc="-10" dirty="0">
                <a:latin typeface="Carlito"/>
                <a:cs typeface="Carlito"/>
              </a:rPr>
              <a:t>Nutrient </a:t>
            </a:r>
            <a:r>
              <a:rPr sz="4000" b="1" spc="-20" dirty="0">
                <a:latin typeface="Carlito"/>
                <a:cs typeface="Carlito"/>
              </a:rPr>
              <a:t>requirement </a:t>
            </a:r>
            <a:r>
              <a:rPr sz="4000" b="1" spc="-5" dirty="0">
                <a:latin typeface="Carlito"/>
                <a:cs typeface="Carlito"/>
              </a:rPr>
              <a:t>of the </a:t>
            </a:r>
            <a:r>
              <a:rPr sz="4000" b="1" spc="-20" dirty="0">
                <a:latin typeface="Carlito"/>
                <a:cs typeface="Carlito"/>
              </a:rPr>
              <a:t>formulated</a:t>
            </a:r>
            <a:r>
              <a:rPr sz="4000" b="1" spc="114" dirty="0">
                <a:latin typeface="Carlito"/>
                <a:cs typeface="Carlito"/>
              </a:rPr>
              <a:t> </a:t>
            </a:r>
            <a:r>
              <a:rPr sz="4000" b="1" spc="-10" dirty="0">
                <a:latin typeface="Carlito"/>
                <a:cs typeface="Carlito"/>
              </a:rPr>
              <a:t>diet</a:t>
            </a:r>
            <a:endParaRPr sz="40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928116" y="16764"/>
              <a:ext cx="4748784" cy="112166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5012435" y="16764"/>
              <a:ext cx="6201156" cy="112166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229664" y="151003"/>
            <a:ext cx="964755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0" dirty="0">
                <a:solidFill>
                  <a:srgbClr val="000000"/>
                </a:solidFill>
                <a:latin typeface="Georgia"/>
                <a:cs typeface="Georgia"/>
              </a:rPr>
              <a:t>Characteristics </a:t>
            </a:r>
            <a:r>
              <a:rPr sz="4000" spc="-5" dirty="0">
                <a:solidFill>
                  <a:srgbClr val="000000"/>
                </a:solidFill>
                <a:latin typeface="Georgia"/>
                <a:cs typeface="Georgia"/>
              </a:rPr>
              <a:t>of a Good </a:t>
            </a:r>
            <a:r>
              <a:rPr sz="4000" spc="-10" dirty="0">
                <a:solidFill>
                  <a:srgbClr val="000000"/>
                </a:solidFill>
                <a:latin typeface="Georgia"/>
                <a:cs typeface="Georgia"/>
              </a:rPr>
              <a:t>Prawn</a:t>
            </a:r>
            <a:r>
              <a:rPr sz="4000" spc="40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4000" spc="-5" dirty="0">
                <a:solidFill>
                  <a:srgbClr val="000000"/>
                </a:solidFill>
                <a:latin typeface="Georgia"/>
                <a:cs typeface="Georgia"/>
              </a:rPr>
              <a:t>Diet</a:t>
            </a:r>
            <a:endParaRPr sz="4000">
              <a:latin typeface="Georgia"/>
              <a:cs typeface="Georgi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96951" y="773683"/>
            <a:ext cx="11266170" cy="579247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241300" marR="281940" indent="-228600">
              <a:lnSpc>
                <a:spcPts val="3460"/>
              </a:lnSpc>
              <a:spcBef>
                <a:spcPts val="535"/>
              </a:spcBef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1" spc="-10" dirty="0">
                <a:solidFill>
                  <a:srgbClr val="6F2F9F"/>
                </a:solidFill>
                <a:latin typeface="Carlito"/>
                <a:cs typeface="Carlito"/>
              </a:rPr>
              <a:t>Provides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essential nutrients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in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amounts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specified in</a:t>
            </a:r>
            <a:r>
              <a:rPr sz="3200" b="1" spc="-105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3200" b="1" spc="-10" dirty="0">
                <a:solidFill>
                  <a:srgbClr val="6F2F9F"/>
                </a:solidFill>
                <a:latin typeface="Carlito"/>
                <a:cs typeface="Carlito"/>
              </a:rPr>
              <a:t>formulated 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diet.</a:t>
            </a:r>
            <a:endParaRPr sz="3200">
              <a:latin typeface="Carlito"/>
              <a:cs typeface="Carlito"/>
            </a:endParaRPr>
          </a:p>
          <a:p>
            <a:pPr marL="332740" indent="-320675">
              <a:lnSpc>
                <a:spcPct val="100000"/>
              </a:lnSpc>
              <a:spcBef>
                <a:spcPts val="555"/>
              </a:spcBef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Supplied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in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suitable combinations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of</a:t>
            </a:r>
            <a:r>
              <a:rPr sz="3200" b="1" spc="-100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ingredients.</a:t>
            </a:r>
            <a:endParaRPr sz="3200">
              <a:latin typeface="Carlito"/>
              <a:cs typeface="Carlito"/>
            </a:endParaRPr>
          </a:p>
          <a:p>
            <a:pPr marL="422275" indent="-410209">
              <a:lnSpc>
                <a:spcPct val="100000"/>
              </a:lnSpc>
              <a:spcBef>
                <a:spcPts val="615"/>
              </a:spcBef>
              <a:buSzPct val="96875"/>
              <a:buFont typeface="Wingdings"/>
              <a:buChar char=""/>
              <a:tabLst>
                <a:tab pos="422909" algn="l"/>
              </a:tabLst>
            </a:pPr>
            <a:r>
              <a:rPr sz="3200" b="1" spc="-10" dirty="0">
                <a:solidFill>
                  <a:srgbClr val="6F2F9F"/>
                </a:solidFill>
                <a:latin typeface="Carlito"/>
                <a:cs typeface="Carlito"/>
              </a:rPr>
              <a:t>Adequate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in </a:t>
            </a:r>
            <a:r>
              <a:rPr sz="3200" b="1" spc="-20" dirty="0">
                <a:solidFill>
                  <a:srgbClr val="6F2F9F"/>
                </a:solidFill>
                <a:latin typeface="Carlito"/>
                <a:cs typeface="Carlito"/>
              </a:rPr>
              <a:t>feed</a:t>
            </a:r>
            <a:r>
              <a:rPr sz="3200" b="1" spc="-30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3200" b="1" spc="-20" dirty="0">
                <a:solidFill>
                  <a:srgbClr val="6F2F9F"/>
                </a:solidFill>
                <a:latin typeface="Carlito"/>
                <a:cs typeface="Carlito"/>
              </a:rPr>
              <a:t>attractant.</a:t>
            </a:r>
            <a:endParaRPr sz="3200">
              <a:latin typeface="Carlito"/>
              <a:cs typeface="Carlito"/>
            </a:endParaRPr>
          </a:p>
          <a:p>
            <a:pPr marL="332740" indent="-320675">
              <a:lnSpc>
                <a:spcPct val="100000"/>
              </a:lnSpc>
              <a:spcBef>
                <a:spcPts val="625"/>
              </a:spcBef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1" spc="-10" dirty="0">
                <a:solidFill>
                  <a:srgbClr val="6F2F9F"/>
                </a:solidFill>
                <a:latin typeface="Carlito"/>
                <a:cs typeface="Carlito"/>
              </a:rPr>
              <a:t>Contains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essential</a:t>
            </a:r>
            <a:r>
              <a:rPr sz="3200" b="1" spc="-60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3200" b="1" spc="-20" dirty="0">
                <a:solidFill>
                  <a:srgbClr val="6F2F9F"/>
                </a:solidFill>
                <a:latin typeface="Carlito"/>
                <a:cs typeface="Carlito"/>
              </a:rPr>
              <a:t>palatability.</a:t>
            </a:r>
            <a:endParaRPr sz="3200">
              <a:latin typeface="Carlito"/>
              <a:cs typeface="Carlito"/>
            </a:endParaRPr>
          </a:p>
          <a:p>
            <a:pPr marL="332740" indent="-320675">
              <a:lnSpc>
                <a:spcPct val="100000"/>
              </a:lnSpc>
              <a:spcBef>
                <a:spcPts val="610"/>
              </a:spcBef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Could </a:t>
            </a:r>
            <a:r>
              <a:rPr sz="3200" b="1" spc="-15" dirty="0">
                <a:solidFill>
                  <a:srgbClr val="6F2F9F"/>
                </a:solidFill>
                <a:latin typeface="Carlito"/>
                <a:cs typeface="Carlito"/>
              </a:rPr>
              <a:t>digest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and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absorb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the </a:t>
            </a:r>
            <a:r>
              <a:rPr sz="3200" b="1" spc="-20" dirty="0">
                <a:solidFill>
                  <a:srgbClr val="6F2F9F"/>
                </a:solidFill>
                <a:latin typeface="Carlito"/>
                <a:cs typeface="Carlito"/>
              </a:rPr>
              <a:t>feed</a:t>
            </a:r>
            <a:r>
              <a:rPr sz="3200" b="1" spc="-60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nutrients.</a:t>
            </a:r>
            <a:endParaRPr sz="3200">
              <a:latin typeface="Carlito"/>
              <a:cs typeface="Carlito"/>
            </a:endParaRPr>
          </a:p>
          <a:p>
            <a:pPr marL="241300" marR="5080" indent="-228600">
              <a:lnSpc>
                <a:spcPts val="3460"/>
              </a:lnSpc>
              <a:spcBef>
                <a:spcPts val="1050"/>
              </a:spcBef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Has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rich </a:t>
            </a:r>
            <a:r>
              <a:rPr sz="3200" b="1" spc="-10" dirty="0">
                <a:solidFill>
                  <a:srgbClr val="6F2F9F"/>
                </a:solidFill>
                <a:latin typeface="Carlito"/>
                <a:cs typeface="Carlito"/>
              </a:rPr>
              <a:t>sources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of amino acids,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vitamins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and </a:t>
            </a:r>
            <a:r>
              <a:rPr sz="3200" b="1" spc="-10" dirty="0">
                <a:solidFill>
                  <a:srgbClr val="6F2F9F"/>
                </a:solidFill>
                <a:latin typeface="Carlito"/>
                <a:cs typeface="Carlito"/>
              </a:rPr>
              <a:t>minerals,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sufficient  calcium.</a:t>
            </a:r>
            <a:endParaRPr sz="3200">
              <a:latin typeface="Carlito"/>
              <a:cs typeface="Carlito"/>
            </a:endParaRPr>
          </a:p>
          <a:p>
            <a:pPr marL="241300" marR="297815" indent="-228600">
              <a:lnSpc>
                <a:spcPts val="3460"/>
              </a:lnSpc>
              <a:spcBef>
                <a:spcPts val="1000"/>
              </a:spcBef>
              <a:buSzPct val="96875"/>
              <a:buFont typeface="Wingdings"/>
              <a:buChar char=""/>
              <a:tabLst>
                <a:tab pos="333375" algn="l"/>
              </a:tabLst>
            </a:pPr>
            <a:r>
              <a:rPr sz="3200" b="0" spc="-100" dirty="0">
                <a:solidFill>
                  <a:srgbClr val="6F2F9F"/>
                </a:solidFill>
                <a:latin typeface="Lato Medium"/>
                <a:cs typeface="Lato Medium"/>
              </a:rPr>
              <a:t>Doesn’t </a:t>
            </a:r>
            <a:r>
              <a:rPr sz="3200" b="0" spc="-55" dirty="0">
                <a:solidFill>
                  <a:srgbClr val="6F2F9F"/>
                </a:solidFill>
                <a:latin typeface="Lato Medium"/>
                <a:cs typeface="Lato Medium"/>
              </a:rPr>
              <a:t>easily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dissolve in </a:t>
            </a:r>
            <a:r>
              <a:rPr sz="3200" b="1" spc="-60" dirty="0">
                <a:solidFill>
                  <a:srgbClr val="6F2F9F"/>
                </a:solidFill>
                <a:latin typeface="Carlito"/>
                <a:cs typeface="Carlito"/>
              </a:rPr>
              <a:t>water,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could </a:t>
            </a:r>
            <a:r>
              <a:rPr sz="3200" b="1" spc="-10" dirty="0">
                <a:solidFill>
                  <a:srgbClr val="6F2F9F"/>
                </a:solidFill>
                <a:latin typeface="Carlito"/>
                <a:cs typeface="Carlito"/>
              </a:rPr>
              <a:t>last </a:t>
            </a:r>
            <a:r>
              <a:rPr sz="3200" b="1" spc="-20" dirty="0">
                <a:solidFill>
                  <a:srgbClr val="6F2F9F"/>
                </a:solidFill>
                <a:latin typeface="Carlito"/>
                <a:cs typeface="Carlito"/>
              </a:rPr>
              <a:t>for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12 </a:t>
            </a: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hours without  changing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its</a:t>
            </a:r>
            <a:r>
              <a:rPr sz="3200" b="1" spc="-45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shape.</a:t>
            </a:r>
            <a:endParaRPr sz="3200">
              <a:latin typeface="Carlito"/>
              <a:cs typeface="Carlito"/>
            </a:endParaRPr>
          </a:p>
          <a:p>
            <a:pPr marL="422275" indent="-410209">
              <a:lnSpc>
                <a:spcPct val="100000"/>
              </a:lnSpc>
              <a:spcBef>
                <a:spcPts val="555"/>
              </a:spcBef>
              <a:buSzPct val="96875"/>
              <a:buFont typeface="Wingdings"/>
              <a:buChar char=""/>
              <a:tabLst>
                <a:tab pos="422909" algn="l"/>
              </a:tabLst>
            </a:pPr>
            <a:r>
              <a:rPr sz="3200" b="1" spc="-5" dirty="0">
                <a:solidFill>
                  <a:srgbClr val="6F2F9F"/>
                </a:solidFill>
                <a:latin typeface="Carlito"/>
                <a:cs typeface="Carlito"/>
              </a:rPr>
              <a:t>Does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not </a:t>
            </a:r>
            <a:r>
              <a:rPr sz="3200" b="1" spc="-15" dirty="0">
                <a:solidFill>
                  <a:srgbClr val="6F2F9F"/>
                </a:solidFill>
                <a:latin typeface="Carlito"/>
                <a:cs typeface="Carlito"/>
              </a:rPr>
              <a:t>contaminate </a:t>
            </a:r>
            <a:r>
              <a:rPr sz="3200" b="1" dirty="0">
                <a:solidFill>
                  <a:srgbClr val="6F2F9F"/>
                </a:solidFill>
                <a:latin typeface="Carlito"/>
                <a:cs typeface="Carlito"/>
              </a:rPr>
              <a:t>the </a:t>
            </a:r>
            <a:r>
              <a:rPr sz="3200" b="1" spc="-20" dirty="0">
                <a:solidFill>
                  <a:srgbClr val="6F2F9F"/>
                </a:solidFill>
                <a:latin typeface="Carlito"/>
                <a:cs typeface="Carlito"/>
              </a:rPr>
              <a:t>water</a:t>
            </a:r>
            <a:r>
              <a:rPr sz="3200" b="1" spc="-45" dirty="0">
                <a:solidFill>
                  <a:srgbClr val="6F2F9F"/>
                </a:solidFill>
                <a:latin typeface="Carlito"/>
                <a:cs typeface="Carlito"/>
              </a:rPr>
              <a:t> </a:t>
            </a:r>
            <a:r>
              <a:rPr sz="3200" b="1" spc="-25" dirty="0">
                <a:solidFill>
                  <a:srgbClr val="6F2F9F"/>
                </a:solidFill>
                <a:latin typeface="Carlito"/>
                <a:cs typeface="Carlito"/>
              </a:rPr>
              <a:t>quality.</a:t>
            </a:r>
            <a:endParaRPr sz="32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655319" y="333756"/>
              <a:ext cx="3671316" cy="199644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3153155" y="333756"/>
              <a:ext cx="4834128" cy="199644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813804" y="333756"/>
              <a:ext cx="4773167" cy="1996440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204366" y="579196"/>
            <a:ext cx="9785350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spc="-10" dirty="0">
                <a:solidFill>
                  <a:srgbClr val="FF0066"/>
                </a:solidFill>
                <a:latin typeface="Georgia"/>
                <a:cs typeface="Georgia"/>
              </a:rPr>
              <a:t>Feed </a:t>
            </a:r>
            <a:r>
              <a:rPr sz="7200" dirty="0">
                <a:solidFill>
                  <a:srgbClr val="FF0066"/>
                </a:solidFill>
                <a:latin typeface="Georgia"/>
                <a:cs typeface="Georgia"/>
              </a:rPr>
              <a:t>Quality</a:t>
            </a:r>
            <a:r>
              <a:rPr sz="7200" spc="-70" dirty="0">
                <a:solidFill>
                  <a:srgbClr val="FF0066"/>
                </a:solidFill>
                <a:latin typeface="Georgia"/>
                <a:cs typeface="Georgia"/>
              </a:rPr>
              <a:t> </a:t>
            </a:r>
            <a:r>
              <a:rPr sz="7200" spc="-5" dirty="0">
                <a:solidFill>
                  <a:srgbClr val="FF0066"/>
                </a:solidFill>
                <a:latin typeface="Georgia"/>
                <a:cs typeface="Georgia"/>
              </a:rPr>
              <a:t>Control</a:t>
            </a:r>
            <a:endParaRPr sz="7200">
              <a:latin typeface="Georgia"/>
              <a:cs typeface="Georgia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365125" marR="356870" algn="ctr">
              <a:lnSpc>
                <a:spcPts val="3460"/>
              </a:lnSpc>
              <a:spcBef>
                <a:spcPts val="535"/>
              </a:spcBef>
            </a:pPr>
            <a:r>
              <a:rPr dirty="0"/>
              <a:t>Nutritional quality and the cost for different</a:t>
            </a:r>
            <a:r>
              <a:rPr spc="-240" dirty="0"/>
              <a:t> </a:t>
            </a:r>
            <a:r>
              <a:rPr spc="-5" dirty="0"/>
              <a:t>feed </a:t>
            </a:r>
            <a:r>
              <a:rPr u="none" spc="-5" dirty="0"/>
              <a:t> </a:t>
            </a:r>
            <a:r>
              <a:rPr spc="-5" dirty="0"/>
              <a:t>ingredients vary </a:t>
            </a:r>
            <a:r>
              <a:rPr dirty="0"/>
              <a:t>with wide</a:t>
            </a:r>
            <a:r>
              <a:rPr spc="-90" dirty="0"/>
              <a:t> </a:t>
            </a:r>
            <a:r>
              <a:rPr spc="-5" dirty="0"/>
              <a:t>ranges.</a:t>
            </a:r>
          </a:p>
          <a:p>
            <a:pPr marL="635" algn="ctr">
              <a:lnSpc>
                <a:spcPts val="3210"/>
              </a:lnSpc>
            </a:pPr>
            <a:r>
              <a:rPr b="0" u="none" spc="-5" dirty="0">
                <a:latin typeface="Arial"/>
                <a:cs typeface="Arial"/>
              </a:rPr>
              <a:t>That </a:t>
            </a:r>
            <a:r>
              <a:rPr b="0" u="none" dirty="0">
                <a:latin typeface="Arial"/>
                <a:cs typeface="Arial"/>
              </a:rPr>
              <a:t>is why it </a:t>
            </a:r>
            <a:r>
              <a:rPr b="0" u="none" spc="-10" dirty="0">
                <a:latin typeface="Arial"/>
                <a:cs typeface="Arial"/>
              </a:rPr>
              <a:t>is </a:t>
            </a:r>
            <a:r>
              <a:rPr b="0" u="none" dirty="0">
                <a:latin typeface="Arial"/>
                <a:cs typeface="Arial"/>
              </a:rPr>
              <a:t>necessary to analyze </a:t>
            </a:r>
            <a:r>
              <a:rPr b="0" u="none" spc="-5" dirty="0">
                <a:latin typeface="Arial"/>
                <a:cs typeface="Arial"/>
              </a:rPr>
              <a:t>continuously</a:t>
            </a:r>
            <a:r>
              <a:rPr b="0" u="none" spc="-105" dirty="0">
                <a:latin typeface="Arial"/>
                <a:cs typeface="Arial"/>
              </a:rPr>
              <a:t> </a:t>
            </a:r>
            <a:r>
              <a:rPr b="0" u="none" dirty="0">
                <a:latin typeface="Arial"/>
                <a:cs typeface="Arial"/>
              </a:rPr>
              <a:t>the</a:t>
            </a:r>
          </a:p>
          <a:p>
            <a:pPr marL="12700" marR="5080" algn="ctr">
              <a:lnSpc>
                <a:spcPct val="90000"/>
              </a:lnSpc>
              <a:spcBef>
                <a:spcPts val="195"/>
              </a:spcBef>
            </a:pPr>
            <a:r>
              <a:rPr b="0" u="none" spc="-5" dirty="0">
                <a:latin typeface="Arial"/>
                <a:cs typeface="Arial"/>
              </a:rPr>
              <a:t>quality of the </a:t>
            </a:r>
            <a:r>
              <a:rPr b="0" u="none" dirty="0">
                <a:latin typeface="Arial"/>
                <a:cs typeface="Arial"/>
              </a:rPr>
              <a:t>feed </a:t>
            </a:r>
            <a:r>
              <a:rPr b="0" u="none" spc="-5" dirty="0">
                <a:latin typeface="Arial"/>
                <a:cs typeface="Arial"/>
              </a:rPr>
              <a:t>produced and </a:t>
            </a:r>
            <a:r>
              <a:rPr b="0" u="none" dirty="0">
                <a:latin typeface="Arial"/>
                <a:cs typeface="Arial"/>
              </a:rPr>
              <a:t>feed </a:t>
            </a:r>
            <a:r>
              <a:rPr b="0" u="none" spc="-5" dirty="0">
                <a:latin typeface="Arial"/>
                <a:cs typeface="Arial"/>
              </a:rPr>
              <a:t>ingredient </a:t>
            </a:r>
            <a:r>
              <a:rPr b="0" u="none" dirty="0">
                <a:latin typeface="Arial"/>
                <a:cs typeface="Arial"/>
              </a:rPr>
              <a:t>level</a:t>
            </a:r>
            <a:r>
              <a:rPr b="0" u="none" spc="-95" dirty="0">
                <a:latin typeface="Arial"/>
                <a:cs typeface="Arial"/>
              </a:rPr>
              <a:t> </a:t>
            </a:r>
            <a:r>
              <a:rPr b="0" u="none" spc="-5" dirty="0">
                <a:latin typeface="Arial"/>
                <a:cs typeface="Arial"/>
              </a:rPr>
              <a:t>to  </a:t>
            </a:r>
            <a:r>
              <a:rPr b="0" u="none" dirty="0">
                <a:latin typeface="Arial"/>
                <a:cs typeface="Arial"/>
              </a:rPr>
              <a:t>be used to assure </a:t>
            </a:r>
            <a:r>
              <a:rPr b="0" u="none" spc="-5" dirty="0">
                <a:latin typeface="Arial"/>
                <a:cs typeface="Arial"/>
              </a:rPr>
              <a:t>that they correspond </a:t>
            </a:r>
            <a:r>
              <a:rPr b="0" u="none" dirty="0">
                <a:latin typeface="Arial"/>
                <a:cs typeface="Arial"/>
              </a:rPr>
              <a:t>to the  specification necessary in the </a:t>
            </a:r>
            <a:r>
              <a:rPr b="0" u="none" spc="-5" dirty="0">
                <a:latin typeface="Arial"/>
                <a:cs typeface="Arial"/>
              </a:rPr>
              <a:t>feed</a:t>
            </a:r>
            <a:r>
              <a:rPr b="0" u="none" spc="-130" dirty="0">
                <a:latin typeface="Arial"/>
                <a:cs typeface="Arial"/>
              </a:rPr>
              <a:t> </a:t>
            </a:r>
            <a:r>
              <a:rPr b="0" u="none" spc="-5" dirty="0">
                <a:latin typeface="Arial"/>
                <a:cs typeface="Arial"/>
              </a:rPr>
              <a:t>formulations.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58492" y="531952"/>
            <a:ext cx="887793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</a:rPr>
              <a:t>Protein </a:t>
            </a:r>
            <a:r>
              <a:rPr u="heavy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</a:rPr>
              <a:t>and </a:t>
            </a:r>
            <a:r>
              <a:rPr u="heavy" spc="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</a:rPr>
              <a:t>Vitamin</a:t>
            </a:r>
            <a:r>
              <a:rPr u="heavy" spc="-7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</a:rPr>
              <a:t> </a:t>
            </a:r>
            <a:r>
              <a:rPr u="heavy" spc="-6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</a:rPr>
              <a:t>Supplements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64537"/>
            <a:ext cx="10190480" cy="3691254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241300" marR="5080" indent="-229235">
              <a:lnSpc>
                <a:spcPts val="2690"/>
              </a:lnSpc>
              <a:spcBef>
                <a:spcPts val="740"/>
              </a:spcBef>
              <a:buFont typeface="Arial"/>
              <a:buChar char="•"/>
              <a:tabLst>
                <a:tab pos="241935" algn="l"/>
              </a:tabLst>
            </a:pPr>
            <a:r>
              <a:rPr sz="2800" b="1" spc="-5" dirty="0">
                <a:latin typeface="Arial"/>
                <a:cs typeface="Arial"/>
              </a:rPr>
              <a:t>Protein </a:t>
            </a:r>
            <a:r>
              <a:rPr sz="2800" spc="-5" dirty="0">
                <a:latin typeface="Arial"/>
                <a:cs typeface="Arial"/>
              </a:rPr>
              <a:t>– main </a:t>
            </a:r>
            <a:r>
              <a:rPr sz="2800" dirty="0">
                <a:latin typeface="Arial"/>
                <a:cs typeface="Arial"/>
              </a:rPr>
              <a:t>essential nutrient for </a:t>
            </a:r>
            <a:r>
              <a:rPr sz="2800" spc="-5" dirty="0">
                <a:latin typeface="Arial"/>
                <a:cs typeface="Arial"/>
              </a:rPr>
              <a:t>promoting health and  maintain life. In general, the </a:t>
            </a:r>
            <a:r>
              <a:rPr sz="2800" dirty="0">
                <a:latin typeface="Arial"/>
                <a:cs typeface="Arial"/>
              </a:rPr>
              <a:t>protein requirement </a:t>
            </a:r>
            <a:r>
              <a:rPr sz="2800" spc="-5" dirty="0">
                <a:latin typeface="Arial"/>
                <a:cs typeface="Arial"/>
              </a:rPr>
              <a:t>for prawn </a:t>
            </a:r>
            <a:r>
              <a:rPr sz="2800" dirty="0">
                <a:latin typeface="Arial"/>
                <a:cs typeface="Arial"/>
              </a:rPr>
              <a:t>feed  </a:t>
            </a:r>
            <a:r>
              <a:rPr sz="2800" spc="-5" dirty="0">
                <a:latin typeface="Arial"/>
                <a:cs typeface="Arial"/>
              </a:rPr>
              <a:t>is about </a:t>
            </a:r>
            <a:r>
              <a:rPr sz="2800" b="1" spc="-5" dirty="0">
                <a:latin typeface="Arial"/>
                <a:cs typeface="Arial"/>
              </a:rPr>
              <a:t>35 –</a:t>
            </a:r>
            <a:r>
              <a:rPr sz="2800" b="1" spc="25" dirty="0">
                <a:latin typeface="Arial"/>
                <a:cs typeface="Arial"/>
              </a:rPr>
              <a:t> </a:t>
            </a:r>
            <a:r>
              <a:rPr sz="2800" b="1" spc="-30" dirty="0">
                <a:latin typeface="Arial"/>
                <a:cs typeface="Arial"/>
              </a:rPr>
              <a:t>50%.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buFont typeface="Arial"/>
              <a:buChar char="•"/>
            </a:pPr>
            <a:endParaRPr sz="4100">
              <a:latin typeface="Arial"/>
              <a:cs typeface="Arial"/>
            </a:endParaRPr>
          </a:p>
          <a:p>
            <a:pPr marL="241300" marR="594360" indent="-229235">
              <a:lnSpc>
                <a:spcPct val="80000"/>
              </a:lnSpc>
              <a:buFont typeface="Arial"/>
              <a:buChar char="•"/>
              <a:tabLst>
                <a:tab pos="241935" algn="l"/>
              </a:tabLst>
            </a:pPr>
            <a:r>
              <a:rPr sz="2800" b="1" spc="-5" dirty="0">
                <a:latin typeface="Arial"/>
                <a:cs typeface="Arial"/>
              </a:rPr>
              <a:t>Lipid </a:t>
            </a:r>
            <a:r>
              <a:rPr sz="2800" spc="-5" dirty="0">
                <a:latin typeface="Arial"/>
                <a:cs typeface="Arial"/>
              </a:rPr>
              <a:t>– </a:t>
            </a:r>
            <a:r>
              <a:rPr sz="2800" dirty="0">
                <a:latin typeface="Arial"/>
                <a:cs typeface="Arial"/>
              </a:rPr>
              <a:t>functions; </a:t>
            </a:r>
            <a:r>
              <a:rPr sz="2800" spc="-5" dirty="0">
                <a:latin typeface="Arial"/>
                <a:cs typeface="Arial"/>
              </a:rPr>
              <a:t>supply of </a:t>
            </a:r>
            <a:r>
              <a:rPr sz="2800" spc="-30" dirty="0">
                <a:latin typeface="Arial"/>
                <a:cs typeface="Arial"/>
              </a:rPr>
              <a:t>energy, </a:t>
            </a:r>
            <a:r>
              <a:rPr sz="2800" dirty="0">
                <a:latin typeface="Arial"/>
                <a:cs typeface="Arial"/>
              </a:rPr>
              <a:t>supply </a:t>
            </a:r>
            <a:r>
              <a:rPr sz="2800" spc="-5" dirty="0">
                <a:latin typeface="Arial"/>
                <a:cs typeface="Arial"/>
              </a:rPr>
              <a:t>of </a:t>
            </a:r>
            <a:r>
              <a:rPr sz="2800" dirty="0">
                <a:latin typeface="Arial"/>
                <a:cs typeface="Arial"/>
              </a:rPr>
              <a:t>essential </a:t>
            </a:r>
            <a:r>
              <a:rPr sz="2800" spc="-5" dirty="0">
                <a:latin typeface="Arial"/>
                <a:cs typeface="Arial"/>
              </a:rPr>
              <a:t>fatty  </a:t>
            </a:r>
            <a:r>
              <a:rPr sz="2800" dirty="0">
                <a:latin typeface="Arial"/>
                <a:cs typeface="Arial"/>
              </a:rPr>
              <a:t>acid, </a:t>
            </a:r>
            <a:r>
              <a:rPr sz="2800" spc="-5" dirty="0">
                <a:latin typeface="Arial"/>
                <a:cs typeface="Arial"/>
              </a:rPr>
              <a:t>economize in </a:t>
            </a:r>
            <a:r>
              <a:rPr sz="2800" dirty="0">
                <a:latin typeface="Arial"/>
                <a:cs typeface="Arial"/>
              </a:rPr>
              <a:t>protein, digestive</a:t>
            </a:r>
            <a:r>
              <a:rPr sz="2800" spc="55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enzymes.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4050">
              <a:latin typeface="Arial"/>
              <a:cs typeface="Arial"/>
            </a:endParaRPr>
          </a:p>
          <a:p>
            <a:pPr marL="241300" marR="214629" indent="-229235">
              <a:lnSpc>
                <a:spcPct val="80000"/>
              </a:lnSpc>
              <a:buFont typeface="Arial"/>
              <a:buChar char="•"/>
              <a:tabLst>
                <a:tab pos="241935" algn="l"/>
              </a:tabLst>
            </a:pPr>
            <a:r>
              <a:rPr sz="2800" b="1" spc="-5" dirty="0">
                <a:latin typeface="Arial"/>
                <a:cs typeface="Arial"/>
              </a:rPr>
              <a:t>Carbohydrate </a:t>
            </a:r>
            <a:r>
              <a:rPr sz="2800" spc="-5" dirty="0">
                <a:latin typeface="Arial"/>
                <a:cs typeface="Arial"/>
              </a:rPr>
              <a:t>– needed for </a:t>
            </a:r>
            <a:r>
              <a:rPr sz="2800" dirty="0">
                <a:latin typeface="Arial"/>
                <a:cs typeface="Arial"/>
              </a:rPr>
              <a:t>producing </a:t>
            </a:r>
            <a:r>
              <a:rPr sz="2800" spc="-30" dirty="0">
                <a:latin typeface="Arial"/>
                <a:cs typeface="Arial"/>
              </a:rPr>
              <a:t>energy. </a:t>
            </a:r>
            <a:r>
              <a:rPr sz="2800" spc="-5" dirty="0">
                <a:latin typeface="Arial"/>
                <a:cs typeface="Arial"/>
              </a:rPr>
              <a:t>The amount of  carbohydrate in the </a:t>
            </a:r>
            <a:r>
              <a:rPr sz="2800" dirty="0">
                <a:latin typeface="Arial"/>
                <a:cs typeface="Arial"/>
              </a:rPr>
              <a:t>diet </a:t>
            </a:r>
            <a:r>
              <a:rPr sz="2800" spc="-5" dirty="0">
                <a:latin typeface="Arial"/>
                <a:cs typeface="Arial"/>
              </a:rPr>
              <a:t>is about </a:t>
            </a:r>
            <a:r>
              <a:rPr sz="2800" b="1" spc="-5" dirty="0">
                <a:latin typeface="Arial"/>
                <a:cs typeface="Arial"/>
              </a:rPr>
              <a:t>20 –</a:t>
            </a:r>
            <a:r>
              <a:rPr sz="2800" b="1" spc="80" dirty="0">
                <a:latin typeface="Arial"/>
                <a:cs typeface="Arial"/>
              </a:rPr>
              <a:t> </a:t>
            </a:r>
            <a:r>
              <a:rPr sz="2800" b="1" spc="-20" dirty="0">
                <a:latin typeface="Arial"/>
                <a:cs typeface="Arial"/>
              </a:rPr>
              <a:t>30%.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532002"/>
            <a:ext cx="11149965" cy="484124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469900" marR="884555" indent="-457200">
              <a:lnSpc>
                <a:spcPct val="90000"/>
              </a:lnSpc>
              <a:spcBef>
                <a:spcPts val="450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2900" b="1" dirty="0">
                <a:latin typeface="Arial"/>
                <a:cs typeface="Arial"/>
              </a:rPr>
              <a:t>Energy </a:t>
            </a:r>
            <a:r>
              <a:rPr sz="2900" dirty="0">
                <a:latin typeface="Arial"/>
                <a:cs typeface="Arial"/>
              </a:rPr>
              <a:t>– protein, lipid, and carbohydrate are decomposed,  digested, and absorbed then produce energy for growth</a:t>
            </a:r>
            <a:r>
              <a:rPr sz="2900" spc="-170" dirty="0">
                <a:latin typeface="Arial"/>
                <a:cs typeface="Arial"/>
              </a:rPr>
              <a:t> </a:t>
            </a:r>
            <a:r>
              <a:rPr sz="2900" dirty="0">
                <a:latin typeface="Arial"/>
                <a:cs typeface="Arial"/>
              </a:rPr>
              <a:t>and  metabolism. The energy rate is </a:t>
            </a:r>
            <a:r>
              <a:rPr sz="2900" spc="5" dirty="0">
                <a:latin typeface="Arial"/>
                <a:cs typeface="Arial"/>
              </a:rPr>
              <a:t>about </a:t>
            </a:r>
            <a:r>
              <a:rPr sz="2900" dirty="0">
                <a:latin typeface="Arial"/>
                <a:cs typeface="Arial"/>
              </a:rPr>
              <a:t>3 – 3.85 Kcal/g for  </a:t>
            </a:r>
            <a:r>
              <a:rPr sz="2900" spc="5" dirty="0">
                <a:latin typeface="Arial"/>
                <a:cs typeface="Arial"/>
              </a:rPr>
              <a:t>prawn.</a:t>
            </a:r>
            <a:endParaRPr sz="2900">
              <a:latin typeface="Arial"/>
              <a:cs typeface="Arial"/>
            </a:endParaRPr>
          </a:p>
          <a:p>
            <a:pPr>
              <a:lnSpc>
                <a:spcPct val="100000"/>
              </a:lnSpc>
              <a:buChar char="•"/>
            </a:pPr>
            <a:endParaRPr sz="3200">
              <a:latin typeface="Arial"/>
              <a:cs typeface="Arial"/>
            </a:endParaRPr>
          </a:p>
          <a:p>
            <a:pPr marL="241300" marR="105410" indent="-228600">
              <a:lnSpc>
                <a:spcPct val="90000"/>
              </a:lnSpc>
              <a:spcBef>
                <a:spcPts val="2210"/>
              </a:spcBef>
              <a:buFont typeface="Arial"/>
              <a:buChar char="•"/>
              <a:tabLst>
                <a:tab pos="241300" algn="l"/>
              </a:tabLst>
            </a:pPr>
            <a:r>
              <a:rPr sz="2800" b="1" spc="-10" dirty="0">
                <a:latin typeface="Arial"/>
                <a:cs typeface="Arial"/>
              </a:rPr>
              <a:t>Vitamins </a:t>
            </a:r>
            <a:r>
              <a:rPr sz="2800" spc="-5" dirty="0">
                <a:latin typeface="Arial"/>
                <a:cs typeface="Arial"/>
              </a:rPr>
              <a:t>– essential vitamins for </a:t>
            </a:r>
            <a:r>
              <a:rPr sz="2800" spc="-185" dirty="0">
                <a:latin typeface="Arial"/>
                <a:cs typeface="Arial"/>
              </a:rPr>
              <a:t>P. </a:t>
            </a:r>
            <a:r>
              <a:rPr sz="2800" spc="-5" dirty="0">
                <a:latin typeface="Arial"/>
                <a:cs typeface="Arial"/>
              </a:rPr>
              <a:t>monodon are </a:t>
            </a:r>
            <a:r>
              <a:rPr sz="2800" spc="-10" dirty="0">
                <a:latin typeface="Arial"/>
                <a:cs typeface="Arial"/>
              </a:rPr>
              <a:t>Vitamin </a:t>
            </a:r>
            <a:r>
              <a:rPr sz="2800" spc="-5" dirty="0">
                <a:latin typeface="Arial"/>
                <a:cs typeface="Arial"/>
              </a:rPr>
              <a:t>A, D, E, K,  B1, B2, B6, B1, C, Niacin, </a:t>
            </a:r>
            <a:r>
              <a:rPr sz="2800" dirty="0">
                <a:latin typeface="Arial"/>
                <a:cs typeface="Arial"/>
              </a:rPr>
              <a:t>folic acid, panthothenic acid, </a:t>
            </a:r>
            <a:r>
              <a:rPr sz="2800" spc="-5" dirty="0">
                <a:latin typeface="Arial"/>
                <a:cs typeface="Arial"/>
              </a:rPr>
              <a:t>choline,  </a:t>
            </a:r>
            <a:r>
              <a:rPr sz="2800" dirty="0">
                <a:latin typeface="Arial"/>
                <a:cs typeface="Arial"/>
              </a:rPr>
              <a:t>inositol, </a:t>
            </a:r>
            <a:r>
              <a:rPr sz="2800" spc="-5" dirty="0">
                <a:latin typeface="Arial"/>
                <a:cs typeface="Arial"/>
              </a:rPr>
              <a:t>biotin,</a:t>
            </a:r>
            <a:r>
              <a:rPr sz="2800" spc="-1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etc.</a:t>
            </a:r>
            <a:endParaRPr sz="2800">
              <a:latin typeface="Arial"/>
              <a:cs typeface="Arial"/>
            </a:endParaRPr>
          </a:p>
          <a:p>
            <a:pPr marL="241300" marR="5080" indent="-228600">
              <a:lnSpc>
                <a:spcPts val="3030"/>
              </a:lnSpc>
              <a:spcBef>
                <a:spcPts val="1040"/>
              </a:spcBef>
              <a:buFont typeface="Arial"/>
              <a:buChar char="•"/>
              <a:tabLst>
                <a:tab pos="241300" algn="l"/>
              </a:tabLst>
            </a:pPr>
            <a:r>
              <a:rPr sz="2800" b="1" spc="-10" dirty="0">
                <a:latin typeface="Arial"/>
                <a:cs typeface="Arial"/>
              </a:rPr>
              <a:t>Vitamin </a:t>
            </a:r>
            <a:r>
              <a:rPr sz="2800" b="1" spc="-5" dirty="0">
                <a:latin typeface="Arial"/>
                <a:cs typeface="Arial"/>
              </a:rPr>
              <a:t>D </a:t>
            </a:r>
            <a:r>
              <a:rPr sz="2800" spc="-5" dirty="0">
                <a:latin typeface="Arial"/>
                <a:cs typeface="Arial"/>
              </a:rPr>
              <a:t>– promote absorption </a:t>
            </a:r>
            <a:r>
              <a:rPr sz="2800" dirty="0">
                <a:latin typeface="Arial"/>
                <a:cs typeface="Arial"/>
              </a:rPr>
              <a:t>of </a:t>
            </a:r>
            <a:r>
              <a:rPr sz="2800" spc="-5" dirty="0">
                <a:latin typeface="Arial"/>
                <a:cs typeface="Arial"/>
              </a:rPr>
              <a:t>calcium and </a:t>
            </a:r>
            <a:r>
              <a:rPr sz="2800" dirty="0">
                <a:latin typeface="Arial"/>
                <a:cs typeface="Arial"/>
              </a:rPr>
              <a:t>phosphorus </a:t>
            </a:r>
            <a:r>
              <a:rPr sz="2800" spc="-5" dirty="0">
                <a:latin typeface="Arial"/>
                <a:cs typeface="Arial"/>
              </a:rPr>
              <a:t>and </a:t>
            </a:r>
            <a:r>
              <a:rPr sz="2800" dirty="0">
                <a:latin typeface="Arial"/>
                <a:cs typeface="Arial"/>
              </a:rPr>
              <a:t>also  involves </a:t>
            </a:r>
            <a:r>
              <a:rPr sz="2800" spc="-5" dirty="0">
                <a:latin typeface="Arial"/>
                <a:cs typeface="Arial"/>
              </a:rPr>
              <a:t>in the </a:t>
            </a:r>
            <a:r>
              <a:rPr sz="2800" dirty="0">
                <a:latin typeface="Arial"/>
                <a:cs typeface="Arial"/>
              </a:rPr>
              <a:t>metabolism </a:t>
            </a:r>
            <a:r>
              <a:rPr sz="2800" spc="-5" dirty="0">
                <a:latin typeface="Arial"/>
                <a:cs typeface="Arial"/>
              </a:rPr>
              <a:t>of </a:t>
            </a:r>
            <a:r>
              <a:rPr sz="2800" dirty="0">
                <a:latin typeface="Arial"/>
                <a:cs typeface="Arial"/>
              </a:rPr>
              <a:t>calcium and phosphorus </a:t>
            </a:r>
            <a:r>
              <a:rPr sz="2800" spc="-5" dirty="0">
                <a:latin typeface="Arial"/>
                <a:cs typeface="Arial"/>
              </a:rPr>
              <a:t>to form </a:t>
            </a:r>
            <a:r>
              <a:rPr sz="2800" dirty="0">
                <a:latin typeface="Arial"/>
                <a:cs typeface="Arial"/>
              </a:rPr>
              <a:t>the  </a:t>
            </a:r>
            <a:r>
              <a:rPr sz="2800" spc="-5" dirty="0">
                <a:latin typeface="Arial"/>
                <a:cs typeface="Arial"/>
              </a:rPr>
              <a:t>outer </a:t>
            </a:r>
            <a:r>
              <a:rPr sz="2800" dirty="0">
                <a:latin typeface="Arial"/>
                <a:cs typeface="Arial"/>
              </a:rPr>
              <a:t>shell </a:t>
            </a:r>
            <a:r>
              <a:rPr sz="2800" spc="-5" dirty="0">
                <a:latin typeface="Arial"/>
                <a:cs typeface="Arial"/>
              </a:rPr>
              <a:t>of the</a:t>
            </a:r>
            <a:r>
              <a:rPr sz="2800" spc="20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prawn.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77951" y="260095"/>
            <a:ext cx="10375900" cy="543369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469900" marR="268605" indent="-457200">
              <a:lnSpc>
                <a:spcPts val="3130"/>
              </a:lnSpc>
              <a:spcBef>
                <a:spcPts val="500"/>
              </a:spcBef>
              <a:buFont typeface="Arial"/>
              <a:buChar char="•"/>
              <a:tabLst>
                <a:tab pos="469265" algn="l"/>
                <a:tab pos="469900" algn="l"/>
              </a:tabLst>
            </a:pPr>
            <a:r>
              <a:rPr sz="2900" b="1" spc="-10" dirty="0">
                <a:latin typeface="Arial"/>
                <a:cs typeface="Arial"/>
              </a:rPr>
              <a:t>Vitamin </a:t>
            </a:r>
            <a:r>
              <a:rPr sz="2900" b="1" dirty="0">
                <a:latin typeface="Arial"/>
                <a:cs typeface="Arial"/>
              </a:rPr>
              <a:t>E </a:t>
            </a:r>
            <a:r>
              <a:rPr sz="2900" dirty="0">
                <a:latin typeface="Arial"/>
                <a:cs typeface="Arial"/>
              </a:rPr>
              <a:t>– maintains muscular and peripheral vascular  system in normal state. Will prevent </a:t>
            </a:r>
            <a:r>
              <a:rPr sz="2900" spc="-10" dirty="0">
                <a:latin typeface="Arial"/>
                <a:cs typeface="Arial"/>
              </a:rPr>
              <a:t>Vitamin </a:t>
            </a:r>
            <a:r>
              <a:rPr sz="2900" dirty="0">
                <a:latin typeface="Arial"/>
                <a:cs typeface="Arial"/>
              </a:rPr>
              <a:t>A or lipid</a:t>
            </a:r>
            <a:r>
              <a:rPr sz="2900" spc="-484" dirty="0">
                <a:latin typeface="Arial"/>
                <a:cs typeface="Arial"/>
              </a:rPr>
              <a:t> </a:t>
            </a:r>
            <a:r>
              <a:rPr sz="2900" dirty="0">
                <a:latin typeface="Arial"/>
                <a:cs typeface="Arial"/>
              </a:rPr>
              <a:t>being  oxidized and destroyed. Recommended ratio in the diet is  about 280 –</a:t>
            </a:r>
            <a:r>
              <a:rPr sz="2900" spc="-70" dirty="0">
                <a:latin typeface="Arial"/>
                <a:cs typeface="Arial"/>
              </a:rPr>
              <a:t> </a:t>
            </a:r>
            <a:r>
              <a:rPr sz="2900" dirty="0">
                <a:latin typeface="Arial"/>
                <a:cs typeface="Arial"/>
              </a:rPr>
              <a:t>500ppm.</a:t>
            </a:r>
            <a:endParaRPr sz="29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3900">
              <a:latin typeface="Arial"/>
              <a:cs typeface="Arial"/>
            </a:endParaRPr>
          </a:p>
          <a:p>
            <a:pPr marL="380365" marR="518159" lvl="1" indent="-229235">
              <a:lnSpc>
                <a:spcPts val="3020"/>
              </a:lnSpc>
              <a:buFont typeface="Arial"/>
              <a:buChar char="•"/>
              <a:tabLst>
                <a:tab pos="381000" algn="l"/>
              </a:tabLst>
            </a:pPr>
            <a:r>
              <a:rPr sz="2800" b="1" spc="-10" dirty="0">
                <a:latin typeface="Arial"/>
                <a:cs typeface="Arial"/>
              </a:rPr>
              <a:t>Vitamin </a:t>
            </a:r>
            <a:r>
              <a:rPr sz="2800" b="1" spc="-5" dirty="0">
                <a:latin typeface="Arial"/>
                <a:cs typeface="Arial"/>
              </a:rPr>
              <a:t>K </a:t>
            </a:r>
            <a:r>
              <a:rPr sz="2800" spc="-5" dirty="0">
                <a:latin typeface="Arial"/>
                <a:cs typeface="Arial"/>
              </a:rPr>
              <a:t>– some </a:t>
            </a:r>
            <a:r>
              <a:rPr sz="2800" dirty="0">
                <a:latin typeface="Arial"/>
                <a:cs typeface="Arial"/>
              </a:rPr>
              <a:t>function </a:t>
            </a:r>
            <a:r>
              <a:rPr sz="2800" spc="-5" dirty="0">
                <a:latin typeface="Arial"/>
                <a:cs typeface="Arial"/>
              </a:rPr>
              <a:t>is </a:t>
            </a:r>
            <a:r>
              <a:rPr sz="2800" dirty="0">
                <a:latin typeface="Arial"/>
                <a:cs typeface="Arial"/>
              </a:rPr>
              <a:t>related </a:t>
            </a:r>
            <a:r>
              <a:rPr sz="2800" spc="-5" dirty="0">
                <a:latin typeface="Arial"/>
                <a:cs typeface="Arial"/>
              </a:rPr>
              <a:t>to </a:t>
            </a:r>
            <a:r>
              <a:rPr sz="2800" spc="5" dirty="0">
                <a:latin typeface="Arial"/>
                <a:cs typeface="Arial"/>
              </a:rPr>
              <a:t>co- </a:t>
            </a:r>
            <a:r>
              <a:rPr sz="2800" spc="-5" dirty="0">
                <a:latin typeface="Arial"/>
                <a:cs typeface="Arial"/>
              </a:rPr>
              <a:t>enzyme Q </a:t>
            </a:r>
            <a:r>
              <a:rPr sz="2800" dirty="0">
                <a:latin typeface="Arial"/>
                <a:cs typeface="Arial"/>
              </a:rPr>
              <a:t>for </a:t>
            </a:r>
            <a:r>
              <a:rPr sz="2800" spc="-5" dirty="0">
                <a:latin typeface="Arial"/>
                <a:cs typeface="Arial"/>
              </a:rPr>
              <a:t>its  </a:t>
            </a:r>
            <a:r>
              <a:rPr sz="2800" dirty="0">
                <a:latin typeface="Arial"/>
                <a:cs typeface="Arial"/>
              </a:rPr>
              <a:t>structure </a:t>
            </a:r>
            <a:r>
              <a:rPr sz="2800" spc="-5" dirty="0">
                <a:latin typeface="Arial"/>
                <a:cs typeface="Arial"/>
              </a:rPr>
              <a:t>is similar to the </a:t>
            </a:r>
            <a:r>
              <a:rPr sz="2800" spc="-25" dirty="0">
                <a:latin typeface="Arial"/>
                <a:cs typeface="Arial"/>
              </a:rPr>
              <a:t>latter, </a:t>
            </a:r>
            <a:r>
              <a:rPr sz="2800" spc="-5" dirty="0">
                <a:latin typeface="Arial"/>
                <a:cs typeface="Arial"/>
              </a:rPr>
              <a:t>acceptor on </a:t>
            </a:r>
            <a:r>
              <a:rPr sz="2800" dirty="0">
                <a:latin typeface="Arial"/>
                <a:cs typeface="Arial"/>
              </a:rPr>
              <a:t>oxidative  phosphorylation reaction for promoting metabolism.  </a:t>
            </a:r>
            <a:r>
              <a:rPr sz="2800" spc="-5" dirty="0">
                <a:latin typeface="Arial"/>
                <a:cs typeface="Arial"/>
              </a:rPr>
              <a:t>Recommended </a:t>
            </a:r>
            <a:r>
              <a:rPr sz="2800" dirty="0">
                <a:latin typeface="Arial"/>
                <a:cs typeface="Arial"/>
              </a:rPr>
              <a:t>rate of vit. </a:t>
            </a:r>
            <a:r>
              <a:rPr sz="2800" spc="-5" dirty="0">
                <a:latin typeface="Arial"/>
                <a:cs typeface="Arial"/>
              </a:rPr>
              <a:t>K is 10 – 20</a:t>
            </a:r>
            <a:r>
              <a:rPr sz="2800" spc="65" dirty="0">
                <a:latin typeface="Arial"/>
                <a:cs typeface="Arial"/>
              </a:rPr>
              <a:t> </a:t>
            </a:r>
            <a:r>
              <a:rPr sz="2800" spc="-5" dirty="0">
                <a:latin typeface="Arial"/>
                <a:cs typeface="Arial"/>
              </a:rPr>
              <a:t>ppm.</a:t>
            </a:r>
            <a:endParaRPr sz="2800">
              <a:latin typeface="Arial"/>
              <a:cs typeface="Arial"/>
            </a:endParaRPr>
          </a:p>
          <a:p>
            <a:pPr marL="380365" marR="5080" lvl="1" indent="-229235">
              <a:lnSpc>
                <a:spcPts val="3020"/>
              </a:lnSpc>
              <a:spcBef>
                <a:spcPts val="1015"/>
              </a:spcBef>
              <a:buFont typeface="Arial"/>
              <a:buChar char="•"/>
              <a:tabLst>
                <a:tab pos="381000" algn="l"/>
              </a:tabLst>
            </a:pPr>
            <a:r>
              <a:rPr sz="2800" b="1" spc="-5" dirty="0">
                <a:latin typeface="Arial"/>
                <a:cs typeface="Arial"/>
              </a:rPr>
              <a:t>Inositol</a:t>
            </a:r>
            <a:r>
              <a:rPr sz="2800" spc="-5" dirty="0">
                <a:latin typeface="Arial"/>
                <a:cs typeface="Arial"/>
              </a:rPr>
              <a:t>- </a:t>
            </a:r>
            <a:r>
              <a:rPr sz="2800" dirty="0">
                <a:latin typeface="Arial"/>
                <a:cs typeface="Arial"/>
              </a:rPr>
              <a:t>functions </a:t>
            </a:r>
            <a:r>
              <a:rPr sz="2800" spc="-5" dirty="0">
                <a:latin typeface="Arial"/>
                <a:cs typeface="Arial"/>
              </a:rPr>
              <a:t>is still not </a:t>
            </a:r>
            <a:r>
              <a:rPr sz="2800" dirty="0">
                <a:latin typeface="Arial"/>
                <a:cs typeface="Arial"/>
              </a:rPr>
              <a:t>clear but </a:t>
            </a:r>
            <a:r>
              <a:rPr sz="2800" spc="-5" dirty="0">
                <a:latin typeface="Arial"/>
                <a:cs typeface="Arial"/>
              </a:rPr>
              <a:t>if its </a:t>
            </a:r>
            <a:r>
              <a:rPr sz="2800" dirty="0">
                <a:latin typeface="Arial"/>
                <a:cs typeface="Arial"/>
              </a:rPr>
              <a:t>lacking </a:t>
            </a:r>
            <a:r>
              <a:rPr sz="2800" spc="-5" dirty="0">
                <a:latin typeface="Arial"/>
                <a:cs typeface="Arial"/>
              </a:rPr>
              <a:t>in the feed  the prawn will lose </a:t>
            </a:r>
            <a:r>
              <a:rPr sz="2800" dirty="0">
                <a:latin typeface="Arial"/>
                <a:cs typeface="Arial"/>
              </a:rPr>
              <a:t>its </a:t>
            </a:r>
            <a:r>
              <a:rPr sz="2800" spc="-5" dirty="0">
                <a:latin typeface="Arial"/>
                <a:cs typeface="Arial"/>
              </a:rPr>
              <a:t>appetite or stop growing and cause some  </a:t>
            </a:r>
            <a:r>
              <a:rPr sz="2800" dirty="0">
                <a:latin typeface="Arial"/>
                <a:cs typeface="Arial"/>
              </a:rPr>
              <a:t>physiological diseases. </a:t>
            </a:r>
            <a:r>
              <a:rPr sz="2800" spc="-5" dirty="0">
                <a:latin typeface="Arial"/>
                <a:cs typeface="Arial"/>
              </a:rPr>
              <a:t>Ratio for prawn </a:t>
            </a:r>
            <a:r>
              <a:rPr sz="2800" dirty="0">
                <a:latin typeface="Arial"/>
                <a:cs typeface="Arial"/>
              </a:rPr>
              <a:t>feed is </a:t>
            </a:r>
            <a:r>
              <a:rPr sz="2800" spc="-5" dirty="0">
                <a:latin typeface="Arial"/>
                <a:cs typeface="Arial"/>
              </a:rPr>
              <a:t>about 200 – </a:t>
            </a:r>
            <a:r>
              <a:rPr sz="2800" dirty="0">
                <a:latin typeface="Arial"/>
                <a:cs typeface="Arial"/>
              </a:rPr>
              <a:t>500  </a:t>
            </a:r>
            <a:r>
              <a:rPr sz="2800" spc="-5" dirty="0">
                <a:latin typeface="Arial"/>
                <a:cs typeface="Arial"/>
              </a:rPr>
              <a:t>ppm.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16939" y="389636"/>
            <a:ext cx="10186670" cy="4189729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469900" marR="5080" indent="-457834">
              <a:lnSpc>
                <a:spcPct val="90000"/>
              </a:lnSpc>
              <a:spcBef>
                <a:spcPts val="484"/>
              </a:spcBef>
              <a:buFont typeface="Arial"/>
              <a:buChar char="•"/>
              <a:tabLst>
                <a:tab pos="469900" algn="l"/>
                <a:tab pos="470534" algn="l"/>
              </a:tabLst>
            </a:pPr>
            <a:r>
              <a:rPr sz="3200" b="1" dirty="0">
                <a:latin typeface="Arial"/>
                <a:cs typeface="Arial"/>
              </a:rPr>
              <a:t>Copper </a:t>
            </a:r>
            <a:r>
              <a:rPr sz="3200" dirty="0">
                <a:latin typeface="Arial"/>
                <a:cs typeface="Arial"/>
              </a:rPr>
              <a:t>– has a </a:t>
            </a:r>
            <a:r>
              <a:rPr sz="3200" spc="-5" dirty="0">
                <a:latin typeface="Arial"/>
                <a:cs typeface="Arial"/>
              </a:rPr>
              <a:t>positive influence </a:t>
            </a:r>
            <a:r>
              <a:rPr sz="3200" spc="-10" dirty="0">
                <a:latin typeface="Arial"/>
                <a:cs typeface="Arial"/>
              </a:rPr>
              <a:t>on </a:t>
            </a:r>
            <a:r>
              <a:rPr sz="3200" spc="-5" dirty="0">
                <a:latin typeface="Arial"/>
                <a:cs typeface="Arial"/>
              </a:rPr>
              <a:t>the </a:t>
            </a:r>
            <a:r>
              <a:rPr sz="3200" dirty="0">
                <a:latin typeface="Arial"/>
                <a:cs typeface="Arial"/>
              </a:rPr>
              <a:t>activity of</a:t>
            </a:r>
            <a:r>
              <a:rPr sz="3200" spc="-4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he  </a:t>
            </a:r>
            <a:r>
              <a:rPr sz="3200" dirty="0">
                <a:latin typeface="Arial"/>
                <a:cs typeface="Arial"/>
              </a:rPr>
              <a:t>enzymes in </a:t>
            </a:r>
            <a:r>
              <a:rPr sz="3200" spc="-5" dirty="0">
                <a:latin typeface="Arial"/>
                <a:cs typeface="Arial"/>
              </a:rPr>
              <a:t>the formulated diet, also </a:t>
            </a:r>
            <a:r>
              <a:rPr sz="3200" dirty="0">
                <a:latin typeface="Arial"/>
                <a:cs typeface="Arial"/>
              </a:rPr>
              <a:t>an essential  </a:t>
            </a:r>
            <a:r>
              <a:rPr sz="3200" spc="-5" dirty="0">
                <a:latin typeface="Arial"/>
                <a:cs typeface="Arial"/>
              </a:rPr>
              <a:t>element </a:t>
            </a:r>
            <a:r>
              <a:rPr sz="3200" dirty="0">
                <a:latin typeface="Arial"/>
                <a:cs typeface="Arial"/>
              </a:rPr>
              <a:t>for synthesis of </a:t>
            </a:r>
            <a:r>
              <a:rPr sz="3200" spc="-5" dirty="0">
                <a:latin typeface="Arial"/>
                <a:cs typeface="Arial"/>
              </a:rPr>
              <a:t>blood </a:t>
            </a:r>
            <a:r>
              <a:rPr sz="3200" dirty="0">
                <a:latin typeface="Arial"/>
                <a:cs typeface="Arial"/>
              </a:rPr>
              <a:t>– corpuscle </a:t>
            </a:r>
            <a:r>
              <a:rPr sz="3200" spc="-5" dirty="0">
                <a:latin typeface="Arial"/>
                <a:cs typeface="Arial"/>
              </a:rPr>
              <a:t>protein </a:t>
            </a:r>
            <a:r>
              <a:rPr sz="3200" dirty="0">
                <a:latin typeface="Arial"/>
                <a:cs typeface="Arial"/>
              </a:rPr>
              <a:t>in  the </a:t>
            </a:r>
            <a:r>
              <a:rPr sz="3200" spc="-5" dirty="0">
                <a:latin typeface="Arial"/>
                <a:cs typeface="Arial"/>
              </a:rPr>
              <a:t>prawn </a:t>
            </a:r>
            <a:r>
              <a:rPr sz="3200" spc="-50" dirty="0">
                <a:latin typeface="Arial"/>
                <a:cs typeface="Arial"/>
              </a:rPr>
              <a:t>body. </a:t>
            </a:r>
            <a:r>
              <a:rPr sz="3200" spc="-5" dirty="0">
                <a:latin typeface="Arial"/>
                <a:cs typeface="Arial"/>
              </a:rPr>
              <a:t>Content </a:t>
            </a:r>
            <a:r>
              <a:rPr sz="3200" dirty="0">
                <a:latin typeface="Arial"/>
                <a:cs typeface="Arial"/>
              </a:rPr>
              <a:t>in the </a:t>
            </a:r>
            <a:r>
              <a:rPr sz="3200" spc="-5" dirty="0">
                <a:latin typeface="Arial"/>
                <a:cs typeface="Arial"/>
              </a:rPr>
              <a:t>prawn diet </a:t>
            </a:r>
            <a:r>
              <a:rPr sz="3200" dirty="0">
                <a:latin typeface="Arial"/>
                <a:cs typeface="Arial"/>
              </a:rPr>
              <a:t>is </a:t>
            </a:r>
            <a:r>
              <a:rPr sz="3200" spc="-5" dirty="0">
                <a:latin typeface="Arial"/>
                <a:cs typeface="Arial"/>
              </a:rPr>
              <a:t>about  170-320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ppm.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4100">
              <a:latin typeface="Arial"/>
              <a:cs typeface="Arial"/>
            </a:endParaRPr>
          </a:p>
          <a:p>
            <a:pPr marL="241300" marR="531495" indent="-229235">
              <a:lnSpc>
                <a:spcPct val="90000"/>
              </a:lnSpc>
              <a:buFont typeface="Arial"/>
              <a:buChar char="•"/>
              <a:tabLst>
                <a:tab pos="241935" algn="l"/>
              </a:tabLst>
            </a:pPr>
            <a:r>
              <a:rPr sz="3200" b="1" spc="-5" dirty="0">
                <a:latin typeface="Arial"/>
                <a:cs typeface="Arial"/>
              </a:rPr>
              <a:t>Zinc </a:t>
            </a:r>
            <a:r>
              <a:rPr sz="3200" dirty="0">
                <a:latin typeface="Arial"/>
                <a:cs typeface="Arial"/>
              </a:rPr>
              <a:t>– </a:t>
            </a:r>
            <a:r>
              <a:rPr sz="3200" spc="-5" dirty="0">
                <a:latin typeface="Arial"/>
                <a:cs typeface="Arial"/>
              </a:rPr>
              <a:t>has important physiological function for some  </a:t>
            </a:r>
            <a:r>
              <a:rPr sz="3200" dirty="0">
                <a:latin typeface="Arial"/>
                <a:cs typeface="Arial"/>
              </a:rPr>
              <a:t>enzyme such as </a:t>
            </a:r>
            <a:r>
              <a:rPr sz="3200" spc="-5" dirty="0">
                <a:latin typeface="Arial"/>
                <a:cs typeface="Arial"/>
              </a:rPr>
              <a:t>carbonic </a:t>
            </a:r>
            <a:r>
              <a:rPr sz="3200" dirty="0">
                <a:latin typeface="Arial"/>
                <a:cs typeface="Arial"/>
              </a:rPr>
              <a:t>anhydrase, </a:t>
            </a:r>
            <a:r>
              <a:rPr sz="3200" spc="-5" dirty="0">
                <a:latin typeface="Arial"/>
                <a:cs typeface="Arial"/>
              </a:rPr>
              <a:t>alkaline  phosphatase.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4026408" y="50292"/>
              <a:ext cx="1775460" cy="122224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5082540" y="50292"/>
              <a:ext cx="3105912" cy="1222247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358132" y="199720"/>
            <a:ext cx="347345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25" dirty="0">
                <a:solidFill>
                  <a:srgbClr val="990099"/>
                </a:solidFill>
                <a:latin typeface="Arial"/>
                <a:cs typeface="Arial"/>
              </a:rPr>
              <a:t>Types </a:t>
            </a:r>
            <a:r>
              <a:rPr spc="-795" dirty="0">
                <a:solidFill>
                  <a:srgbClr val="990099"/>
                </a:solidFill>
                <a:latin typeface="Arial"/>
                <a:cs typeface="Arial"/>
              </a:rPr>
              <a:t>of </a:t>
            </a:r>
            <a:r>
              <a:rPr spc="-915" dirty="0">
                <a:solidFill>
                  <a:srgbClr val="990099"/>
                </a:solidFill>
                <a:latin typeface="Arial"/>
                <a:cs typeface="Arial"/>
              </a:rPr>
              <a:t>Prawn</a:t>
            </a:r>
            <a:r>
              <a:rPr spc="-844" dirty="0">
                <a:solidFill>
                  <a:srgbClr val="990099"/>
                </a:solidFill>
                <a:latin typeface="Arial"/>
                <a:cs typeface="Arial"/>
              </a:rPr>
              <a:t> </a:t>
            </a:r>
            <a:r>
              <a:rPr spc="-1015" dirty="0">
                <a:solidFill>
                  <a:srgbClr val="990099"/>
                </a:solidFill>
                <a:latin typeface="Arial"/>
                <a:cs typeface="Arial"/>
              </a:rPr>
              <a:t>Feed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6504" y="2207767"/>
            <a:ext cx="11284585" cy="30111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241300" algn="l"/>
              </a:tabLst>
            </a:pPr>
            <a:r>
              <a:rPr sz="2800" b="1" spc="-10" dirty="0">
                <a:latin typeface="Comic Sans MS"/>
                <a:cs typeface="Comic Sans MS"/>
              </a:rPr>
              <a:t>Natural </a:t>
            </a:r>
            <a:r>
              <a:rPr sz="2800" b="1" spc="-5" dirty="0">
                <a:latin typeface="Comic Sans MS"/>
                <a:cs typeface="Comic Sans MS"/>
              </a:rPr>
              <a:t>food</a:t>
            </a:r>
            <a:r>
              <a:rPr sz="2800" spc="-5" dirty="0">
                <a:latin typeface="Comic Sans MS"/>
                <a:cs typeface="Comic Sans MS"/>
              </a:rPr>
              <a:t>- </a:t>
            </a:r>
            <a:r>
              <a:rPr sz="2800" spc="-10" dirty="0">
                <a:latin typeface="Comic Sans MS"/>
                <a:cs typeface="Comic Sans MS"/>
              </a:rPr>
              <a:t>Lab- </a:t>
            </a:r>
            <a:r>
              <a:rPr sz="2800" spc="-5" dirty="0">
                <a:latin typeface="Comic Sans MS"/>
                <a:cs typeface="Comic Sans MS"/>
              </a:rPr>
              <a:t>lab, and other planktonic</a:t>
            </a:r>
            <a:r>
              <a:rPr sz="2800" spc="120" dirty="0">
                <a:latin typeface="Comic Sans MS"/>
                <a:cs typeface="Comic Sans MS"/>
              </a:rPr>
              <a:t> </a:t>
            </a:r>
            <a:r>
              <a:rPr sz="2800" spc="-5" dirty="0">
                <a:latin typeface="Comic Sans MS"/>
                <a:cs typeface="Comic Sans MS"/>
              </a:rPr>
              <a:t>organisms</a:t>
            </a:r>
            <a:r>
              <a:rPr sz="2800" b="1" spc="-5" dirty="0">
                <a:latin typeface="Comic Sans MS"/>
                <a:cs typeface="Comic Sans MS"/>
              </a:rPr>
              <a:t>.</a:t>
            </a:r>
            <a:endParaRPr sz="2800">
              <a:latin typeface="Comic Sans MS"/>
              <a:cs typeface="Comic Sans MS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900">
              <a:latin typeface="Comic Sans MS"/>
              <a:cs typeface="Comic Sans MS"/>
            </a:endParaRPr>
          </a:p>
          <a:p>
            <a:pPr marL="241300" marR="5080" indent="-228600">
              <a:lnSpc>
                <a:spcPts val="3020"/>
              </a:lnSpc>
              <a:spcBef>
                <a:spcPts val="5"/>
              </a:spcBef>
              <a:buFont typeface="Arial"/>
              <a:buChar char="•"/>
              <a:tabLst>
                <a:tab pos="241300" algn="l"/>
              </a:tabLst>
            </a:pPr>
            <a:r>
              <a:rPr sz="2800" b="1" spc="-5" dirty="0">
                <a:latin typeface="Comic Sans MS"/>
                <a:cs typeface="Comic Sans MS"/>
              </a:rPr>
              <a:t>Wet food </a:t>
            </a:r>
            <a:r>
              <a:rPr sz="2800" spc="-5" dirty="0">
                <a:latin typeface="Comic Sans MS"/>
                <a:cs typeface="Comic Sans MS"/>
              </a:rPr>
              <a:t>such as </a:t>
            </a:r>
            <a:r>
              <a:rPr sz="2800" spc="-10" dirty="0">
                <a:latin typeface="Comic Sans MS"/>
                <a:cs typeface="Comic Sans MS"/>
              </a:rPr>
              <a:t>trash fish, </a:t>
            </a:r>
            <a:r>
              <a:rPr sz="2800" spc="-5" dirty="0">
                <a:latin typeface="Comic Sans MS"/>
                <a:cs typeface="Comic Sans MS"/>
              </a:rPr>
              <a:t>mussel meal etc., traditionally </a:t>
            </a:r>
            <a:r>
              <a:rPr sz="2800" spc="-10" dirty="0">
                <a:latin typeface="Comic Sans MS"/>
                <a:cs typeface="Comic Sans MS"/>
              </a:rPr>
              <a:t>fed</a:t>
            </a:r>
            <a:r>
              <a:rPr sz="2800" spc="-175" dirty="0">
                <a:latin typeface="Comic Sans MS"/>
                <a:cs typeface="Comic Sans MS"/>
              </a:rPr>
              <a:t> </a:t>
            </a:r>
            <a:r>
              <a:rPr sz="2800" spc="-10" dirty="0">
                <a:latin typeface="Comic Sans MS"/>
                <a:cs typeface="Comic Sans MS"/>
              </a:rPr>
              <a:t>to  </a:t>
            </a:r>
            <a:r>
              <a:rPr sz="2800" spc="-5" dirty="0">
                <a:latin typeface="Comic Sans MS"/>
                <a:cs typeface="Comic Sans MS"/>
              </a:rPr>
              <a:t>growing</a:t>
            </a:r>
            <a:r>
              <a:rPr sz="2800" spc="5" dirty="0">
                <a:latin typeface="Comic Sans MS"/>
                <a:cs typeface="Comic Sans MS"/>
              </a:rPr>
              <a:t> </a:t>
            </a:r>
            <a:r>
              <a:rPr sz="2800" spc="-5" dirty="0">
                <a:latin typeface="Comic Sans MS"/>
                <a:cs typeface="Comic Sans MS"/>
              </a:rPr>
              <a:t>prawns.</a:t>
            </a:r>
            <a:endParaRPr sz="2800">
              <a:latin typeface="Comic Sans MS"/>
              <a:cs typeface="Comic Sans MS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Font typeface="Arial"/>
              <a:buChar char="•"/>
            </a:pPr>
            <a:endParaRPr sz="2850">
              <a:latin typeface="Comic Sans MS"/>
              <a:cs typeface="Comic Sans MS"/>
            </a:endParaRPr>
          </a:p>
          <a:p>
            <a:pPr marL="241300" marR="1214120" indent="-228600">
              <a:lnSpc>
                <a:spcPts val="3030"/>
              </a:lnSpc>
              <a:buFont typeface="Arial"/>
              <a:buChar char="•"/>
              <a:tabLst>
                <a:tab pos="241300" algn="l"/>
              </a:tabLst>
            </a:pPr>
            <a:r>
              <a:rPr sz="2800" b="1" spc="-10" dirty="0">
                <a:latin typeface="Comic Sans MS"/>
                <a:cs typeface="Comic Sans MS"/>
              </a:rPr>
              <a:t>Artificial feeds </a:t>
            </a:r>
            <a:r>
              <a:rPr sz="2800" spc="-5" dirty="0">
                <a:latin typeface="Comic Sans MS"/>
                <a:cs typeface="Comic Sans MS"/>
              </a:rPr>
              <a:t>are available for </a:t>
            </a:r>
            <a:r>
              <a:rPr sz="2800" dirty="0">
                <a:latin typeface="Comic Sans MS"/>
                <a:cs typeface="Comic Sans MS"/>
              </a:rPr>
              <a:t>growth, </a:t>
            </a:r>
            <a:r>
              <a:rPr sz="2800" spc="-5" dirty="0">
                <a:latin typeface="Comic Sans MS"/>
                <a:cs typeface="Comic Sans MS"/>
              </a:rPr>
              <a:t>and tested</a:t>
            </a:r>
            <a:r>
              <a:rPr sz="2800" spc="-180" dirty="0">
                <a:latin typeface="Comic Sans MS"/>
                <a:cs typeface="Comic Sans MS"/>
              </a:rPr>
              <a:t> </a:t>
            </a:r>
            <a:r>
              <a:rPr sz="2800" spc="-10" dirty="0">
                <a:latin typeface="Comic Sans MS"/>
                <a:cs typeface="Comic Sans MS"/>
              </a:rPr>
              <a:t>under  </a:t>
            </a:r>
            <a:r>
              <a:rPr sz="2800" spc="-5" dirty="0">
                <a:latin typeface="Comic Sans MS"/>
                <a:cs typeface="Comic Sans MS"/>
              </a:rPr>
              <a:t>laboratory and pond</a:t>
            </a:r>
            <a:r>
              <a:rPr sz="2800" spc="60" dirty="0">
                <a:latin typeface="Comic Sans MS"/>
                <a:cs typeface="Comic Sans MS"/>
              </a:rPr>
              <a:t> </a:t>
            </a:r>
            <a:r>
              <a:rPr sz="2800" spc="-5" dirty="0">
                <a:latin typeface="Comic Sans MS"/>
                <a:cs typeface="Comic Sans MS"/>
              </a:rPr>
              <a:t>conditions.</a:t>
            </a:r>
            <a:endParaRPr sz="2800">
              <a:latin typeface="Comic Sans MS"/>
              <a:cs typeface="Comic Sans MS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3931285" marR="5080" indent="-3916045">
              <a:lnSpc>
                <a:spcPts val="4700"/>
              </a:lnSpc>
              <a:spcBef>
                <a:spcPts val="740"/>
              </a:spcBef>
            </a:pPr>
            <a:r>
              <a:rPr dirty="0"/>
              <a:t>Why </a:t>
            </a:r>
            <a:r>
              <a:rPr spc="-5" dirty="0"/>
              <a:t>does </a:t>
            </a:r>
            <a:r>
              <a:rPr dirty="0"/>
              <a:t>Wet Foods are </a:t>
            </a:r>
            <a:r>
              <a:rPr spc="-5" dirty="0"/>
              <a:t>not used </a:t>
            </a:r>
            <a:r>
              <a:rPr dirty="0"/>
              <a:t>as  </a:t>
            </a:r>
            <a:r>
              <a:rPr spc="-5" dirty="0"/>
              <a:t>full</a:t>
            </a:r>
            <a:r>
              <a:rPr spc="-30" dirty="0"/>
              <a:t> </a:t>
            </a:r>
            <a:r>
              <a:rPr dirty="0"/>
              <a:t>diet?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2285745"/>
            <a:ext cx="9799320" cy="33248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40360" indent="-328295">
              <a:lnSpc>
                <a:spcPct val="100000"/>
              </a:lnSpc>
              <a:spcBef>
                <a:spcPts val="105"/>
              </a:spcBef>
              <a:buFont typeface="Wingdings"/>
              <a:buChar char=""/>
              <a:tabLst>
                <a:tab pos="340360" algn="l"/>
                <a:tab pos="340995" algn="l"/>
              </a:tabLst>
            </a:pPr>
            <a:r>
              <a:rPr sz="2600" dirty="0">
                <a:latin typeface="Comic Sans MS"/>
                <a:cs typeface="Comic Sans MS"/>
              </a:rPr>
              <a:t>Water </a:t>
            </a:r>
            <a:r>
              <a:rPr sz="2600" spc="-5" dirty="0">
                <a:latin typeface="Comic Sans MS"/>
                <a:cs typeface="Comic Sans MS"/>
              </a:rPr>
              <a:t>quality is affected </a:t>
            </a:r>
            <a:r>
              <a:rPr sz="2600" dirty="0">
                <a:latin typeface="Comic Sans MS"/>
                <a:cs typeface="Comic Sans MS"/>
              </a:rPr>
              <a:t>and cause </a:t>
            </a:r>
            <a:r>
              <a:rPr sz="2600" spc="-5" dirty="0">
                <a:latin typeface="Comic Sans MS"/>
                <a:cs typeface="Comic Sans MS"/>
              </a:rPr>
              <a:t>unhealthy</a:t>
            </a:r>
            <a:r>
              <a:rPr sz="2600" spc="-130" dirty="0">
                <a:latin typeface="Comic Sans MS"/>
                <a:cs typeface="Comic Sans MS"/>
              </a:rPr>
              <a:t> </a:t>
            </a:r>
            <a:r>
              <a:rPr sz="2600" dirty="0">
                <a:latin typeface="Comic Sans MS"/>
                <a:cs typeface="Comic Sans MS"/>
              </a:rPr>
              <a:t>environment.</a:t>
            </a:r>
            <a:endParaRPr sz="2600">
              <a:latin typeface="Comic Sans MS"/>
              <a:cs typeface="Comic Sans MS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Wingdings"/>
              <a:buChar char=""/>
            </a:pPr>
            <a:endParaRPr sz="3200">
              <a:latin typeface="Comic Sans MS"/>
              <a:cs typeface="Comic Sans MS"/>
            </a:endParaRPr>
          </a:p>
          <a:p>
            <a:pPr marL="241300" indent="-229235">
              <a:lnSpc>
                <a:spcPct val="100000"/>
              </a:lnSpc>
              <a:buFont typeface="Wingdings"/>
              <a:buChar char=""/>
              <a:tabLst>
                <a:tab pos="241935" algn="l"/>
              </a:tabLst>
            </a:pPr>
            <a:r>
              <a:rPr sz="2600" spc="-5" dirty="0">
                <a:latin typeface="Comic Sans MS"/>
                <a:cs typeface="Comic Sans MS"/>
              </a:rPr>
              <a:t>Survival rate is</a:t>
            </a:r>
            <a:r>
              <a:rPr sz="2600" spc="-55" dirty="0">
                <a:latin typeface="Comic Sans MS"/>
                <a:cs typeface="Comic Sans MS"/>
              </a:rPr>
              <a:t> </a:t>
            </a:r>
            <a:r>
              <a:rPr sz="2600" spc="-5" dirty="0">
                <a:latin typeface="Comic Sans MS"/>
                <a:cs typeface="Comic Sans MS"/>
              </a:rPr>
              <a:t>unpredictable.</a:t>
            </a:r>
            <a:endParaRPr sz="2600">
              <a:latin typeface="Comic Sans MS"/>
              <a:cs typeface="Comic Sans MS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Wingdings"/>
              <a:buChar char=""/>
            </a:pPr>
            <a:endParaRPr sz="3200">
              <a:latin typeface="Comic Sans MS"/>
              <a:cs typeface="Comic Sans MS"/>
            </a:endParaRPr>
          </a:p>
          <a:p>
            <a:pPr marL="241300" indent="-229235">
              <a:lnSpc>
                <a:spcPct val="100000"/>
              </a:lnSpc>
              <a:buFont typeface="Wingdings"/>
              <a:buChar char=""/>
              <a:tabLst>
                <a:tab pos="241935" algn="l"/>
              </a:tabLst>
            </a:pPr>
            <a:r>
              <a:rPr sz="2600" dirty="0">
                <a:latin typeface="Comic Sans MS"/>
                <a:cs typeface="Comic Sans MS"/>
              </a:rPr>
              <a:t>Feed’s </a:t>
            </a:r>
            <a:r>
              <a:rPr sz="2600" spc="-5" dirty="0">
                <a:latin typeface="Comic Sans MS"/>
                <a:cs typeface="Comic Sans MS"/>
              </a:rPr>
              <a:t>quality is inconsistent </a:t>
            </a:r>
            <a:r>
              <a:rPr sz="2600" dirty="0">
                <a:latin typeface="Comic Sans MS"/>
                <a:cs typeface="Comic Sans MS"/>
              </a:rPr>
              <a:t>and </a:t>
            </a:r>
            <a:r>
              <a:rPr sz="2600" spc="-5" dirty="0">
                <a:latin typeface="Comic Sans MS"/>
                <a:cs typeface="Comic Sans MS"/>
              </a:rPr>
              <a:t>is </a:t>
            </a:r>
            <a:r>
              <a:rPr sz="2600" dirty="0">
                <a:latin typeface="Comic Sans MS"/>
                <a:cs typeface="Comic Sans MS"/>
              </a:rPr>
              <a:t>often </a:t>
            </a:r>
            <a:r>
              <a:rPr sz="2600" spc="-5" dirty="0">
                <a:latin typeface="Comic Sans MS"/>
                <a:cs typeface="Comic Sans MS"/>
              </a:rPr>
              <a:t>nutritionally</a:t>
            </a:r>
            <a:r>
              <a:rPr sz="2600" spc="-140" dirty="0">
                <a:latin typeface="Comic Sans MS"/>
                <a:cs typeface="Comic Sans MS"/>
              </a:rPr>
              <a:t> </a:t>
            </a:r>
            <a:r>
              <a:rPr sz="2600" dirty="0">
                <a:latin typeface="Comic Sans MS"/>
                <a:cs typeface="Comic Sans MS"/>
              </a:rPr>
              <a:t>limited.</a:t>
            </a:r>
            <a:endParaRPr sz="2600">
              <a:latin typeface="Comic Sans MS"/>
              <a:cs typeface="Comic Sans MS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Wingdings"/>
              <a:buChar char=""/>
            </a:pPr>
            <a:endParaRPr sz="3200">
              <a:latin typeface="Comic Sans MS"/>
              <a:cs typeface="Comic Sans MS"/>
            </a:endParaRPr>
          </a:p>
          <a:p>
            <a:pPr marL="241300" indent="-229235">
              <a:lnSpc>
                <a:spcPct val="100000"/>
              </a:lnSpc>
              <a:buFont typeface="Wingdings"/>
              <a:buChar char=""/>
              <a:tabLst>
                <a:tab pos="241935" algn="l"/>
              </a:tabLst>
            </a:pPr>
            <a:r>
              <a:rPr sz="2600" spc="-5" dirty="0">
                <a:latin typeface="Comic Sans MS"/>
                <a:cs typeface="Comic Sans MS"/>
              </a:rPr>
              <a:t>Their </a:t>
            </a:r>
            <a:r>
              <a:rPr sz="2600" dirty="0">
                <a:latin typeface="Comic Sans MS"/>
                <a:cs typeface="Comic Sans MS"/>
              </a:rPr>
              <a:t>price </a:t>
            </a:r>
            <a:r>
              <a:rPr sz="2600" spc="-5" dirty="0">
                <a:latin typeface="Comic Sans MS"/>
                <a:cs typeface="Comic Sans MS"/>
              </a:rPr>
              <a:t>fluctuates because their </a:t>
            </a:r>
            <a:r>
              <a:rPr sz="2600" dirty="0">
                <a:latin typeface="Comic Sans MS"/>
                <a:cs typeface="Comic Sans MS"/>
              </a:rPr>
              <a:t>supply </a:t>
            </a:r>
            <a:r>
              <a:rPr sz="2600" spc="-5" dirty="0">
                <a:latin typeface="Comic Sans MS"/>
                <a:cs typeface="Comic Sans MS"/>
              </a:rPr>
              <a:t>is highly</a:t>
            </a:r>
            <a:r>
              <a:rPr sz="2600" spc="-95" dirty="0">
                <a:latin typeface="Comic Sans MS"/>
                <a:cs typeface="Comic Sans MS"/>
              </a:rPr>
              <a:t> </a:t>
            </a:r>
            <a:r>
              <a:rPr sz="2600" spc="-5" dirty="0">
                <a:latin typeface="Comic Sans MS"/>
                <a:cs typeface="Comic Sans MS"/>
              </a:rPr>
              <a:t>variable.</a:t>
            </a:r>
            <a:endParaRPr sz="2600">
              <a:latin typeface="Comic Sans MS"/>
              <a:cs typeface="Comic Sans MS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27504" y="0"/>
            <a:ext cx="7883652" cy="10911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30017" y="120777"/>
            <a:ext cx="724408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65" dirty="0">
                <a:solidFill>
                  <a:srgbClr val="6F2F9F"/>
                </a:solidFill>
                <a:latin typeface="Verdana"/>
                <a:cs typeface="Verdana"/>
              </a:rPr>
              <a:t>Advantages </a:t>
            </a:r>
            <a:r>
              <a:rPr sz="4000" spc="-145" dirty="0">
                <a:solidFill>
                  <a:srgbClr val="6F2F9F"/>
                </a:solidFill>
                <a:latin typeface="Verdana"/>
                <a:cs typeface="Verdana"/>
              </a:rPr>
              <a:t>of </a:t>
            </a:r>
            <a:r>
              <a:rPr sz="4000" spc="-180" dirty="0">
                <a:solidFill>
                  <a:srgbClr val="6F2F9F"/>
                </a:solidFill>
                <a:latin typeface="Verdana"/>
                <a:cs typeface="Verdana"/>
              </a:rPr>
              <a:t>Feed</a:t>
            </a:r>
            <a:r>
              <a:rPr sz="4000" spc="170" dirty="0">
                <a:solidFill>
                  <a:srgbClr val="6F2F9F"/>
                </a:solidFill>
                <a:latin typeface="Verdana"/>
                <a:cs typeface="Verdana"/>
              </a:rPr>
              <a:t> </a:t>
            </a:r>
            <a:r>
              <a:rPr sz="4000" spc="-185" dirty="0">
                <a:solidFill>
                  <a:srgbClr val="6F2F9F"/>
                </a:solidFill>
                <a:latin typeface="Verdana"/>
                <a:cs typeface="Verdana"/>
              </a:rPr>
              <a:t>Pellets</a:t>
            </a:r>
            <a:endParaRPr sz="4000">
              <a:latin typeface="Verdana"/>
              <a:cs typeface="Verdan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7398" y="729233"/>
            <a:ext cx="11233785" cy="579247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240665" marR="5080" indent="-228600">
              <a:lnSpc>
                <a:spcPts val="3460"/>
              </a:lnSpc>
              <a:spcBef>
                <a:spcPts val="535"/>
              </a:spcBef>
              <a:buFont typeface="Wingdings"/>
              <a:buChar char=""/>
              <a:tabLst>
                <a:tab pos="241300" algn="l"/>
              </a:tabLst>
            </a:pPr>
            <a:r>
              <a:rPr sz="3200" spc="-10" dirty="0">
                <a:latin typeface="Arial"/>
                <a:cs typeface="Arial"/>
              </a:rPr>
              <a:t>Sufficient </a:t>
            </a:r>
            <a:r>
              <a:rPr sz="3200" spc="-5" dirty="0">
                <a:latin typeface="Arial"/>
                <a:cs typeface="Arial"/>
              </a:rPr>
              <a:t>and </a:t>
            </a:r>
            <a:r>
              <a:rPr sz="3200" spc="50" dirty="0">
                <a:latin typeface="Arial"/>
                <a:cs typeface="Arial"/>
              </a:rPr>
              <a:t>well- </a:t>
            </a:r>
            <a:r>
              <a:rPr sz="3200" spc="-30" dirty="0">
                <a:latin typeface="Arial"/>
                <a:cs typeface="Arial"/>
              </a:rPr>
              <a:t>balanced </a:t>
            </a:r>
            <a:r>
              <a:rPr sz="3200" spc="-5" dirty="0">
                <a:latin typeface="Arial"/>
                <a:cs typeface="Arial"/>
              </a:rPr>
              <a:t>additives </a:t>
            </a:r>
            <a:r>
              <a:rPr sz="3200" spc="-25" dirty="0">
                <a:latin typeface="Arial"/>
                <a:cs typeface="Arial"/>
              </a:rPr>
              <a:t>vitamins, </a:t>
            </a:r>
            <a:r>
              <a:rPr sz="3200" spc="25" dirty="0">
                <a:latin typeface="Arial"/>
                <a:cs typeface="Arial"/>
              </a:rPr>
              <a:t>amino </a:t>
            </a:r>
            <a:r>
              <a:rPr sz="3200" spc="-90" dirty="0">
                <a:latin typeface="Arial"/>
                <a:cs typeface="Arial"/>
              </a:rPr>
              <a:t>acids,  </a:t>
            </a:r>
            <a:r>
              <a:rPr sz="3200" spc="-50" dirty="0">
                <a:latin typeface="Arial"/>
                <a:cs typeface="Arial"/>
              </a:rPr>
              <a:t>minerals, </a:t>
            </a:r>
            <a:r>
              <a:rPr sz="3200" spc="-5" dirty="0">
                <a:latin typeface="Arial"/>
                <a:cs typeface="Arial"/>
              </a:rPr>
              <a:t>and </a:t>
            </a:r>
            <a:r>
              <a:rPr sz="3200" spc="-30" dirty="0">
                <a:latin typeface="Arial"/>
                <a:cs typeface="Arial"/>
              </a:rPr>
              <a:t>trace </a:t>
            </a:r>
            <a:r>
              <a:rPr sz="3200" spc="-25" dirty="0">
                <a:latin typeface="Arial"/>
                <a:cs typeface="Arial"/>
              </a:rPr>
              <a:t>elements </a:t>
            </a:r>
            <a:r>
              <a:rPr sz="3200" spc="85" dirty="0">
                <a:latin typeface="Arial"/>
                <a:cs typeface="Arial"/>
              </a:rPr>
              <a:t>for </a:t>
            </a:r>
            <a:r>
              <a:rPr sz="3200" spc="35" dirty="0">
                <a:latin typeface="Arial"/>
                <a:cs typeface="Arial"/>
              </a:rPr>
              <a:t>the </a:t>
            </a:r>
            <a:r>
              <a:rPr sz="3200" spc="60" dirty="0">
                <a:latin typeface="Arial"/>
                <a:cs typeface="Arial"/>
              </a:rPr>
              <a:t>nutritional</a:t>
            </a:r>
            <a:r>
              <a:rPr sz="3200" spc="-9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requirements.</a:t>
            </a:r>
            <a:endParaRPr sz="32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spcBef>
                <a:spcPts val="560"/>
              </a:spcBef>
              <a:buFont typeface="Wingdings"/>
              <a:buChar char=""/>
              <a:tabLst>
                <a:tab pos="241300" algn="l"/>
              </a:tabLst>
            </a:pPr>
            <a:r>
              <a:rPr sz="3200" spc="-15" dirty="0">
                <a:latin typeface="Arial"/>
                <a:cs typeface="Arial"/>
              </a:rPr>
              <a:t>Water </a:t>
            </a:r>
            <a:r>
              <a:rPr sz="3200" spc="35" dirty="0">
                <a:latin typeface="Arial"/>
                <a:cs typeface="Arial"/>
              </a:rPr>
              <a:t>quality </a:t>
            </a:r>
            <a:r>
              <a:rPr sz="3200" spc="-95" dirty="0">
                <a:latin typeface="Arial"/>
                <a:cs typeface="Arial"/>
              </a:rPr>
              <a:t>is </a:t>
            </a:r>
            <a:r>
              <a:rPr sz="3200" spc="-70" dirty="0">
                <a:latin typeface="Arial"/>
                <a:cs typeface="Arial"/>
              </a:rPr>
              <a:t>easily</a:t>
            </a:r>
            <a:r>
              <a:rPr sz="3200" spc="-20" dirty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maintained.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Wingdings"/>
              <a:buChar char=""/>
            </a:pPr>
            <a:endParaRPr sz="4400">
              <a:latin typeface="Arial"/>
              <a:cs typeface="Arial"/>
            </a:endParaRPr>
          </a:p>
          <a:p>
            <a:pPr marL="241300" indent="-228600">
              <a:lnSpc>
                <a:spcPct val="100000"/>
              </a:lnSpc>
              <a:buFont typeface="Wingdings"/>
              <a:buChar char=""/>
              <a:tabLst>
                <a:tab pos="241300" algn="l"/>
              </a:tabLst>
            </a:pPr>
            <a:r>
              <a:rPr sz="3200" spc="50" dirty="0">
                <a:latin typeface="Arial"/>
                <a:cs typeface="Arial"/>
              </a:rPr>
              <a:t>Ability </a:t>
            </a:r>
            <a:r>
              <a:rPr sz="3200" spc="140" dirty="0">
                <a:latin typeface="Arial"/>
                <a:cs typeface="Arial"/>
              </a:rPr>
              <a:t>to </a:t>
            </a:r>
            <a:r>
              <a:rPr sz="3200" spc="70" dirty="0">
                <a:latin typeface="Arial"/>
                <a:cs typeface="Arial"/>
              </a:rPr>
              <a:t>hold </a:t>
            </a:r>
            <a:r>
              <a:rPr sz="3200" spc="5" dirty="0">
                <a:latin typeface="Arial"/>
                <a:cs typeface="Arial"/>
              </a:rPr>
              <a:t>its </a:t>
            </a:r>
            <a:r>
              <a:rPr sz="3200" spc="-80" dirty="0">
                <a:latin typeface="Arial"/>
                <a:cs typeface="Arial"/>
              </a:rPr>
              <a:t>shape </a:t>
            </a:r>
            <a:r>
              <a:rPr sz="3200" spc="45" dirty="0">
                <a:latin typeface="Arial"/>
                <a:cs typeface="Arial"/>
              </a:rPr>
              <a:t>in </a:t>
            </a:r>
            <a:r>
              <a:rPr sz="3200" spc="-5" dirty="0">
                <a:latin typeface="Arial"/>
                <a:cs typeface="Arial"/>
              </a:rPr>
              <a:t>water </a:t>
            </a:r>
            <a:r>
              <a:rPr sz="3200" spc="85" dirty="0">
                <a:latin typeface="Arial"/>
                <a:cs typeface="Arial"/>
              </a:rPr>
              <a:t>for </a:t>
            </a:r>
            <a:r>
              <a:rPr sz="3200" spc="20" dirty="0">
                <a:latin typeface="Arial"/>
                <a:cs typeface="Arial"/>
              </a:rPr>
              <a:t>at </a:t>
            </a:r>
            <a:r>
              <a:rPr sz="3200" spc="-50" dirty="0">
                <a:latin typeface="Arial"/>
                <a:cs typeface="Arial"/>
              </a:rPr>
              <a:t>least </a:t>
            </a:r>
            <a:r>
              <a:rPr sz="3200" spc="-55" dirty="0">
                <a:latin typeface="Arial"/>
                <a:cs typeface="Arial"/>
              </a:rPr>
              <a:t>12</a:t>
            </a:r>
            <a:r>
              <a:rPr sz="3200" spc="-484" dirty="0">
                <a:latin typeface="Arial"/>
                <a:cs typeface="Arial"/>
              </a:rPr>
              <a:t> </a:t>
            </a:r>
            <a:r>
              <a:rPr sz="3200" spc="-40" dirty="0">
                <a:latin typeface="Arial"/>
                <a:cs typeface="Arial"/>
              </a:rPr>
              <a:t>hours.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Wingdings"/>
              <a:buChar char=""/>
            </a:pPr>
            <a:endParaRPr sz="4750">
              <a:latin typeface="Arial"/>
              <a:cs typeface="Arial"/>
            </a:endParaRPr>
          </a:p>
          <a:p>
            <a:pPr marL="240665" marR="291465" indent="-228600">
              <a:lnSpc>
                <a:spcPts val="3460"/>
              </a:lnSpc>
              <a:buFont typeface="Wingdings"/>
              <a:buChar char=""/>
              <a:tabLst>
                <a:tab pos="241300" algn="l"/>
              </a:tabLst>
            </a:pPr>
            <a:r>
              <a:rPr sz="3200" spc="-155" dirty="0">
                <a:latin typeface="Arial"/>
                <a:cs typeface="Arial"/>
              </a:rPr>
              <a:t>Can </a:t>
            </a:r>
            <a:r>
              <a:rPr sz="3200" dirty="0">
                <a:latin typeface="Arial"/>
                <a:cs typeface="Arial"/>
              </a:rPr>
              <a:t>be </a:t>
            </a:r>
            <a:r>
              <a:rPr sz="3200" spc="-20" dirty="0">
                <a:latin typeface="Arial"/>
                <a:cs typeface="Arial"/>
              </a:rPr>
              <a:t>made </a:t>
            </a:r>
            <a:r>
              <a:rPr sz="3200" spc="90" dirty="0">
                <a:latin typeface="Arial"/>
                <a:cs typeface="Arial"/>
              </a:rPr>
              <a:t>into </a:t>
            </a:r>
            <a:r>
              <a:rPr sz="3200" spc="50" dirty="0">
                <a:latin typeface="Arial"/>
                <a:cs typeface="Arial"/>
              </a:rPr>
              <a:t>different </a:t>
            </a:r>
            <a:r>
              <a:rPr sz="3200" spc="-150" dirty="0">
                <a:latin typeface="Arial"/>
                <a:cs typeface="Arial"/>
              </a:rPr>
              <a:t>sizes, </a:t>
            </a:r>
            <a:r>
              <a:rPr sz="3200" spc="-195" dirty="0">
                <a:latin typeface="Arial"/>
                <a:cs typeface="Arial"/>
              </a:rPr>
              <a:t>as </a:t>
            </a:r>
            <a:r>
              <a:rPr sz="3200" spc="-40" dirty="0">
                <a:latin typeface="Arial"/>
                <a:cs typeface="Arial"/>
              </a:rPr>
              <a:t>small </a:t>
            </a:r>
            <a:r>
              <a:rPr sz="3200" spc="-5" dirty="0">
                <a:latin typeface="Arial"/>
                <a:cs typeface="Arial"/>
              </a:rPr>
              <a:t>pellets </a:t>
            </a:r>
            <a:r>
              <a:rPr sz="3200" spc="85" dirty="0">
                <a:latin typeface="Arial"/>
                <a:cs typeface="Arial"/>
              </a:rPr>
              <a:t>for </a:t>
            </a:r>
            <a:r>
              <a:rPr sz="3200" spc="-35" dirty="0">
                <a:latin typeface="Arial"/>
                <a:cs typeface="Arial"/>
              </a:rPr>
              <a:t>smaller  prawns </a:t>
            </a:r>
            <a:r>
              <a:rPr sz="3200" spc="-5" dirty="0">
                <a:latin typeface="Arial"/>
                <a:cs typeface="Arial"/>
              </a:rPr>
              <a:t>and </a:t>
            </a:r>
            <a:r>
              <a:rPr sz="3200" spc="90" dirty="0">
                <a:latin typeface="Arial"/>
                <a:cs typeface="Arial"/>
              </a:rPr>
              <a:t>big </a:t>
            </a:r>
            <a:r>
              <a:rPr sz="3200" spc="-5" dirty="0">
                <a:latin typeface="Arial"/>
                <a:cs typeface="Arial"/>
              </a:rPr>
              <a:t>pellets </a:t>
            </a:r>
            <a:r>
              <a:rPr sz="3200" spc="85" dirty="0">
                <a:latin typeface="Arial"/>
                <a:cs typeface="Arial"/>
              </a:rPr>
              <a:t>for </a:t>
            </a:r>
            <a:r>
              <a:rPr sz="3200" spc="55" dirty="0">
                <a:latin typeface="Arial"/>
                <a:cs typeface="Arial"/>
              </a:rPr>
              <a:t>bigger</a:t>
            </a:r>
            <a:r>
              <a:rPr sz="3200" spc="-260" dirty="0">
                <a:latin typeface="Arial"/>
                <a:cs typeface="Arial"/>
              </a:rPr>
              <a:t> </a:t>
            </a:r>
            <a:r>
              <a:rPr sz="3200" spc="-60" dirty="0">
                <a:latin typeface="Arial"/>
                <a:cs typeface="Arial"/>
              </a:rPr>
              <a:t>prawns.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Wingdings"/>
              <a:buChar char=""/>
            </a:pPr>
            <a:endParaRPr sz="4700">
              <a:latin typeface="Arial"/>
              <a:cs typeface="Arial"/>
            </a:endParaRPr>
          </a:p>
          <a:p>
            <a:pPr marL="240665" marR="368300" indent="-228600">
              <a:lnSpc>
                <a:spcPts val="3460"/>
              </a:lnSpc>
              <a:buFont typeface="Wingdings"/>
              <a:buChar char=""/>
              <a:tabLst>
                <a:tab pos="241300" algn="l"/>
              </a:tabLst>
            </a:pPr>
            <a:r>
              <a:rPr sz="3200" spc="-35" dirty="0">
                <a:latin typeface="Arial"/>
                <a:cs typeface="Arial"/>
              </a:rPr>
              <a:t>Pelletized </a:t>
            </a:r>
            <a:r>
              <a:rPr sz="3200" dirty="0">
                <a:latin typeface="Arial"/>
                <a:cs typeface="Arial"/>
              </a:rPr>
              <a:t>feed </a:t>
            </a:r>
            <a:r>
              <a:rPr sz="3200" spc="-70" dirty="0">
                <a:latin typeface="Arial"/>
                <a:cs typeface="Arial"/>
              </a:rPr>
              <a:t>are </a:t>
            </a:r>
            <a:r>
              <a:rPr sz="3200" spc="-10" dirty="0">
                <a:latin typeface="Arial"/>
                <a:cs typeface="Arial"/>
              </a:rPr>
              <a:t>extremely </a:t>
            </a:r>
            <a:r>
              <a:rPr sz="3200" spc="-25" dirty="0">
                <a:latin typeface="Arial"/>
                <a:cs typeface="Arial"/>
              </a:rPr>
              <a:t>stable </a:t>
            </a:r>
            <a:r>
              <a:rPr sz="3200" spc="-5" dirty="0">
                <a:latin typeface="Arial"/>
                <a:cs typeface="Arial"/>
              </a:rPr>
              <a:t>and </a:t>
            </a:r>
            <a:r>
              <a:rPr sz="3200" spc="-80" dirty="0">
                <a:latin typeface="Arial"/>
                <a:cs typeface="Arial"/>
              </a:rPr>
              <a:t>can </a:t>
            </a:r>
            <a:r>
              <a:rPr sz="3200" dirty="0">
                <a:latin typeface="Arial"/>
                <a:cs typeface="Arial"/>
              </a:rPr>
              <a:t>be </a:t>
            </a:r>
            <a:r>
              <a:rPr sz="3200" spc="10" dirty="0">
                <a:latin typeface="Arial"/>
                <a:cs typeface="Arial"/>
              </a:rPr>
              <a:t>stored </a:t>
            </a:r>
            <a:r>
              <a:rPr sz="3200" spc="85" dirty="0">
                <a:latin typeface="Arial"/>
                <a:cs typeface="Arial"/>
              </a:rPr>
              <a:t>for </a:t>
            </a:r>
            <a:r>
              <a:rPr sz="3200" spc="-150" dirty="0">
                <a:latin typeface="Arial"/>
                <a:cs typeface="Arial"/>
              </a:rPr>
              <a:t>a  </a:t>
            </a:r>
            <a:r>
              <a:rPr sz="3200" spc="70" dirty="0">
                <a:latin typeface="Arial"/>
                <a:cs typeface="Arial"/>
              </a:rPr>
              <a:t>long </a:t>
            </a:r>
            <a:r>
              <a:rPr sz="3200" spc="50" dirty="0">
                <a:latin typeface="Arial"/>
                <a:cs typeface="Arial"/>
              </a:rPr>
              <a:t>period </a:t>
            </a:r>
            <a:r>
              <a:rPr sz="3200" spc="105" dirty="0">
                <a:latin typeface="Arial"/>
                <a:cs typeface="Arial"/>
              </a:rPr>
              <a:t>of</a:t>
            </a:r>
            <a:r>
              <a:rPr sz="3200" spc="-200" dirty="0">
                <a:latin typeface="Arial"/>
                <a:cs typeface="Arial"/>
              </a:rPr>
              <a:t> </a:t>
            </a:r>
            <a:r>
              <a:rPr sz="3200" spc="10" dirty="0">
                <a:latin typeface="Arial"/>
                <a:cs typeface="Arial"/>
              </a:rPr>
              <a:t>time.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56284" y="4047185"/>
            <a:ext cx="3422015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u="heavy" spc="-1250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Prawn</a:t>
            </a:r>
            <a:r>
              <a:rPr sz="6000" u="heavy" spc="-1215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6000" u="heavy" spc="-1145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Harvest</a:t>
            </a:r>
            <a:endParaRPr sz="6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60114" y="705688"/>
            <a:ext cx="427545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740" dirty="0">
                <a:solidFill>
                  <a:srgbClr val="000000"/>
                </a:solidFill>
                <a:latin typeface="Times New Roman"/>
                <a:cs typeface="Times New Roman"/>
              </a:rPr>
              <a:t>Methods </a:t>
            </a:r>
            <a:r>
              <a:rPr sz="4000" spc="-570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sz="4000" spc="-675" dirty="0">
                <a:solidFill>
                  <a:srgbClr val="000000"/>
                </a:solidFill>
                <a:latin typeface="Times New Roman"/>
                <a:cs typeface="Times New Roman"/>
              </a:rPr>
              <a:t>Harvesting</a:t>
            </a:r>
            <a:r>
              <a:rPr sz="4000" spc="-484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4000" spc="-844" dirty="0">
                <a:solidFill>
                  <a:srgbClr val="000000"/>
                </a:solidFill>
                <a:latin typeface="Times New Roman"/>
                <a:cs typeface="Times New Roman"/>
              </a:rPr>
              <a:t>Prawn</a:t>
            </a:r>
            <a:endParaRPr sz="4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6939" y="1779777"/>
            <a:ext cx="9679305" cy="359664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 marR="206375">
              <a:lnSpc>
                <a:spcPct val="90000"/>
              </a:lnSpc>
              <a:spcBef>
                <a:spcPts val="500"/>
              </a:spcBef>
            </a:pPr>
            <a:r>
              <a:rPr sz="3400" b="1" i="1" spc="-20" dirty="0">
                <a:solidFill>
                  <a:srgbClr val="FF0066"/>
                </a:solidFill>
                <a:latin typeface="Carlito"/>
                <a:cs typeface="Carlito"/>
              </a:rPr>
              <a:t>Traditional </a:t>
            </a:r>
            <a:r>
              <a:rPr sz="3400" b="1" i="1" spc="-10" dirty="0">
                <a:solidFill>
                  <a:srgbClr val="FF0066"/>
                </a:solidFill>
                <a:latin typeface="Carlito"/>
                <a:cs typeface="Carlito"/>
              </a:rPr>
              <a:t>method</a:t>
            </a:r>
            <a:r>
              <a:rPr sz="3400" b="1" spc="-10" dirty="0">
                <a:solidFill>
                  <a:srgbClr val="FF0066"/>
                </a:solidFill>
                <a:latin typeface="Carlito"/>
                <a:cs typeface="Carlito"/>
              </a:rPr>
              <a:t>- </a:t>
            </a:r>
            <a:r>
              <a:rPr sz="3400" spc="-10" dirty="0">
                <a:latin typeface="Carlito"/>
                <a:cs typeface="Carlito"/>
              </a:rPr>
              <a:t>commonly </a:t>
            </a:r>
            <a:r>
              <a:rPr sz="3400" spc="-5" dirty="0">
                <a:latin typeface="Carlito"/>
                <a:cs typeface="Carlito"/>
              </a:rPr>
              <a:t>applied by </a:t>
            </a:r>
            <a:r>
              <a:rPr sz="3400" spc="-15" dirty="0">
                <a:latin typeface="Carlito"/>
                <a:cs typeface="Carlito"/>
              </a:rPr>
              <a:t>extensive,  </a:t>
            </a:r>
            <a:r>
              <a:rPr sz="3400" spc="-5" dirty="0">
                <a:latin typeface="Carlito"/>
                <a:cs typeface="Carlito"/>
              </a:rPr>
              <a:t>semi- </a:t>
            </a:r>
            <a:r>
              <a:rPr sz="3400" spc="-15" dirty="0">
                <a:latin typeface="Carlito"/>
                <a:cs typeface="Carlito"/>
              </a:rPr>
              <a:t>extensive, </a:t>
            </a:r>
            <a:r>
              <a:rPr sz="3400" spc="-5" dirty="0">
                <a:latin typeface="Carlito"/>
                <a:cs typeface="Carlito"/>
              </a:rPr>
              <a:t>and </a:t>
            </a:r>
            <a:r>
              <a:rPr sz="3400" spc="-15" dirty="0">
                <a:latin typeface="Carlito"/>
                <a:cs typeface="Carlito"/>
              </a:rPr>
              <a:t>intensive </a:t>
            </a:r>
            <a:r>
              <a:rPr sz="3400" spc="-30" dirty="0">
                <a:latin typeface="Carlito"/>
                <a:cs typeface="Carlito"/>
              </a:rPr>
              <a:t>system </a:t>
            </a:r>
            <a:r>
              <a:rPr sz="3400" spc="-5" dirty="0">
                <a:latin typeface="Carlito"/>
                <a:cs typeface="Carlito"/>
              </a:rPr>
              <a:t>of </a:t>
            </a:r>
            <a:r>
              <a:rPr sz="3400" spc="-10" dirty="0">
                <a:latin typeface="Carlito"/>
                <a:cs typeface="Carlito"/>
              </a:rPr>
              <a:t>culture </a:t>
            </a:r>
            <a:r>
              <a:rPr sz="3400" spc="-5" dirty="0">
                <a:latin typeface="Carlito"/>
                <a:cs typeface="Carlito"/>
              </a:rPr>
              <a:t>in the  Philippines</a:t>
            </a:r>
            <a:endParaRPr sz="34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4650">
              <a:latin typeface="Carlito"/>
              <a:cs typeface="Carlito"/>
            </a:endParaRPr>
          </a:p>
          <a:p>
            <a:pPr marL="241300" marR="5080" indent="-229235">
              <a:lnSpc>
                <a:spcPts val="3670"/>
              </a:lnSpc>
              <a:spcBef>
                <a:spcPts val="5"/>
              </a:spcBef>
              <a:buFont typeface="Arial"/>
              <a:buChar char="•"/>
              <a:tabLst>
                <a:tab pos="241935" algn="l"/>
              </a:tabLst>
            </a:pPr>
            <a:r>
              <a:rPr sz="3400" b="1" spc="-5" dirty="0">
                <a:latin typeface="Carlito"/>
                <a:cs typeface="Carlito"/>
              </a:rPr>
              <a:t>partial </a:t>
            </a:r>
            <a:r>
              <a:rPr sz="3400" b="1" spc="-10" dirty="0">
                <a:latin typeface="Carlito"/>
                <a:cs typeface="Carlito"/>
              </a:rPr>
              <a:t>harvest</a:t>
            </a:r>
            <a:r>
              <a:rPr sz="3400" spc="-10" dirty="0">
                <a:latin typeface="Carlito"/>
                <a:cs typeface="Carlito"/>
              </a:rPr>
              <a:t>- </a:t>
            </a:r>
            <a:r>
              <a:rPr sz="3400" spc="-5" dirty="0">
                <a:latin typeface="Carlito"/>
                <a:cs typeface="Carlito"/>
              </a:rPr>
              <a:t>it is not necessary </a:t>
            </a:r>
            <a:r>
              <a:rPr sz="3400" spc="-20" dirty="0">
                <a:latin typeface="Carlito"/>
                <a:cs typeface="Carlito"/>
              </a:rPr>
              <a:t>to drain </a:t>
            </a:r>
            <a:r>
              <a:rPr sz="3400" spc="-5" dirty="0">
                <a:latin typeface="Carlito"/>
                <a:cs typeface="Carlito"/>
              </a:rPr>
              <a:t>the </a:t>
            </a:r>
            <a:r>
              <a:rPr sz="3400" spc="-10" dirty="0">
                <a:latin typeface="Carlito"/>
                <a:cs typeface="Carlito"/>
              </a:rPr>
              <a:t>pond  </a:t>
            </a:r>
            <a:r>
              <a:rPr sz="3400" spc="-25" dirty="0">
                <a:latin typeface="Carlito"/>
                <a:cs typeface="Carlito"/>
              </a:rPr>
              <a:t>water </a:t>
            </a:r>
            <a:r>
              <a:rPr sz="3400" spc="-5" dirty="0">
                <a:latin typeface="Carlito"/>
                <a:cs typeface="Carlito"/>
              </a:rPr>
              <a:t>if the </a:t>
            </a:r>
            <a:r>
              <a:rPr sz="3400" spc="-10" dirty="0">
                <a:latin typeface="Carlito"/>
                <a:cs typeface="Carlito"/>
              </a:rPr>
              <a:t>quantity </a:t>
            </a:r>
            <a:r>
              <a:rPr sz="3400" spc="-5" dirty="0">
                <a:latin typeface="Carlito"/>
                <a:cs typeface="Carlito"/>
              </a:rPr>
              <a:t>is </a:t>
            </a:r>
            <a:r>
              <a:rPr sz="3400" spc="-10" dirty="0">
                <a:latin typeface="Carlito"/>
                <a:cs typeface="Carlito"/>
              </a:rPr>
              <a:t>small; </a:t>
            </a:r>
            <a:r>
              <a:rPr sz="3400" spc="-5" dirty="0">
                <a:latin typeface="Carlito"/>
                <a:cs typeface="Carlito"/>
              </a:rPr>
              <a:t>the </a:t>
            </a:r>
            <a:r>
              <a:rPr sz="3400" spc="-10" dirty="0">
                <a:latin typeface="Carlito"/>
                <a:cs typeface="Carlito"/>
              </a:rPr>
              <a:t>harvest </a:t>
            </a:r>
            <a:r>
              <a:rPr sz="3400" spc="-20" dirty="0">
                <a:latin typeface="Carlito"/>
                <a:cs typeface="Carlito"/>
              </a:rPr>
              <a:t>procedure </a:t>
            </a:r>
            <a:r>
              <a:rPr sz="3400" spc="-5" dirty="0">
                <a:latin typeface="Carlito"/>
                <a:cs typeface="Carlito"/>
              </a:rPr>
              <a:t>is  </a:t>
            </a:r>
            <a:r>
              <a:rPr sz="3400" spc="-10" dirty="0">
                <a:latin typeface="Carlito"/>
                <a:cs typeface="Carlito"/>
              </a:rPr>
              <a:t>simply </a:t>
            </a:r>
            <a:r>
              <a:rPr sz="3400" spc="-20" dirty="0">
                <a:latin typeface="Carlito"/>
                <a:cs typeface="Carlito"/>
              </a:rPr>
              <a:t>throw over </a:t>
            </a:r>
            <a:r>
              <a:rPr sz="3400" spc="-5" dirty="0">
                <a:latin typeface="Carlito"/>
                <a:cs typeface="Carlito"/>
              </a:rPr>
              <a:t>the </a:t>
            </a:r>
            <a:r>
              <a:rPr sz="3400" spc="-15" dirty="0">
                <a:latin typeface="Carlito"/>
                <a:cs typeface="Carlito"/>
              </a:rPr>
              <a:t>cast net </a:t>
            </a:r>
            <a:r>
              <a:rPr sz="3400" spc="-5" dirty="0">
                <a:latin typeface="Carlito"/>
                <a:cs typeface="Carlito"/>
              </a:rPr>
              <a:t>on the </a:t>
            </a:r>
            <a:r>
              <a:rPr sz="3400" spc="-10" dirty="0">
                <a:latin typeface="Carlito"/>
                <a:cs typeface="Carlito"/>
              </a:rPr>
              <a:t>pond</a:t>
            </a:r>
            <a:r>
              <a:rPr sz="3400" spc="15" dirty="0">
                <a:latin typeface="Carlito"/>
                <a:cs typeface="Carlito"/>
              </a:rPr>
              <a:t> </a:t>
            </a:r>
            <a:r>
              <a:rPr sz="3400" spc="-15" dirty="0">
                <a:latin typeface="Carlito"/>
                <a:cs typeface="Carlito"/>
              </a:rPr>
              <a:t>surface</a:t>
            </a:r>
            <a:endParaRPr sz="34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16939" y="437769"/>
            <a:ext cx="9862820" cy="495681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584200" marR="5080" indent="-572135">
              <a:lnSpc>
                <a:spcPts val="3890"/>
              </a:lnSpc>
              <a:spcBef>
                <a:spcPts val="585"/>
              </a:spcBef>
              <a:buFont typeface="Arial"/>
              <a:buChar char="•"/>
              <a:tabLst>
                <a:tab pos="584200" algn="l"/>
                <a:tab pos="584835" algn="l"/>
              </a:tabLst>
            </a:pPr>
            <a:r>
              <a:rPr sz="3600" spc="-240" dirty="0">
                <a:latin typeface="Trebuchet MS"/>
                <a:cs typeface="Trebuchet MS"/>
              </a:rPr>
              <a:t>total </a:t>
            </a:r>
            <a:r>
              <a:rPr sz="3600" spc="-200" dirty="0">
                <a:latin typeface="Trebuchet MS"/>
                <a:cs typeface="Trebuchet MS"/>
              </a:rPr>
              <a:t>harvest- </a:t>
            </a:r>
            <a:r>
              <a:rPr sz="3600" spc="-185" dirty="0">
                <a:latin typeface="Trebuchet MS"/>
                <a:cs typeface="Trebuchet MS"/>
              </a:rPr>
              <a:t>following </a:t>
            </a:r>
            <a:r>
              <a:rPr sz="3600" spc="-160" dirty="0">
                <a:latin typeface="Trebuchet MS"/>
                <a:cs typeface="Trebuchet MS"/>
              </a:rPr>
              <a:t>steps </a:t>
            </a:r>
            <a:r>
              <a:rPr sz="3600" spc="-200" dirty="0">
                <a:latin typeface="Trebuchet MS"/>
                <a:cs typeface="Trebuchet MS"/>
              </a:rPr>
              <a:t>are </a:t>
            </a:r>
            <a:r>
              <a:rPr sz="3600" spc="-195" dirty="0">
                <a:latin typeface="Trebuchet MS"/>
                <a:cs typeface="Trebuchet MS"/>
              </a:rPr>
              <a:t>followed </a:t>
            </a:r>
            <a:r>
              <a:rPr sz="3600" spc="-170" dirty="0">
                <a:latin typeface="Trebuchet MS"/>
                <a:cs typeface="Trebuchet MS"/>
              </a:rPr>
              <a:t>by</a:t>
            </a:r>
            <a:r>
              <a:rPr sz="3600" spc="-844" dirty="0">
                <a:latin typeface="Trebuchet MS"/>
                <a:cs typeface="Trebuchet MS"/>
              </a:rPr>
              <a:t> </a:t>
            </a:r>
            <a:r>
              <a:rPr sz="3600" spc="-170" dirty="0">
                <a:latin typeface="Trebuchet MS"/>
                <a:cs typeface="Trebuchet MS"/>
              </a:rPr>
              <a:t>semi-  </a:t>
            </a:r>
            <a:r>
              <a:rPr sz="3600" spc="-185" dirty="0">
                <a:latin typeface="Trebuchet MS"/>
                <a:cs typeface="Trebuchet MS"/>
              </a:rPr>
              <a:t>intensive </a:t>
            </a:r>
            <a:r>
              <a:rPr sz="3600" spc="-145" dirty="0">
                <a:latin typeface="Trebuchet MS"/>
                <a:cs typeface="Trebuchet MS"/>
              </a:rPr>
              <a:t>and </a:t>
            </a:r>
            <a:r>
              <a:rPr sz="3600" spc="-185" dirty="0">
                <a:latin typeface="Trebuchet MS"/>
                <a:cs typeface="Trebuchet MS"/>
              </a:rPr>
              <a:t>intensive</a:t>
            </a:r>
            <a:r>
              <a:rPr sz="3600" spc="-455" dirty="0">
                <a:latin typeface="Trebuchet MS"/>
                <a:cs typeface="Trebuchet MS"/>
              </a:rPr>
              <a:t> </a:t>
            </a:r>
            <a:r>
              <a:rPr sz="3600" spc="-220" dirty="0">
                <a:latin typeface="Trebuchet MS"/>
                <a:cs typeface="Trebuchet MS"/>
              </a:rPr>
              <a:t>culture:</a:t>
            </a:r>
            <a:endParaRPr sz="3600">
              <a:latin typeface="Trebuchet MS"/>
              <a:cs typeface="Trebuchet MS"/>
            </a:endParaRPr>
          </a:p>
          <a:p>
            <a:pPr marL="527685" marR="601345" indent="-515620">
              <a:lnSpc>
                <a:spcPts val="3070"/>
              </a:lnSpc>
              <a:spcBef>
                <a:spcPts val="295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10" dirty="0">
                <a:latin typeface="Carlito"/>
                <a:cs typeface="Carlito"/>
              </a:rPr>
              <a:t>Reduce </a:t>
            </a:r>
            <a:r>
              <a:rPr sz="3200" dirty="0">
                <a:latin typeface="Carlito"/>
                <a:cs typeface="Carlito"/>
              </a:rPr>
              <a:t>the </a:t>
            </a:r>
            <a:r>
              <a:rPr sz="3200" spc="-20" dirty="0">
                <a:latin typeface="Carlito"/>
                <a:cs typeface="Carlito"/>
              </a:rPr>
              <a:t>water </a:t>
            </a:r>
            <a:r>
              <a:rPr sz="3200" spc="-5" dirty="0">
                <a:latin typeface="Carlito"/>
                <a:cs typeface="Carlito"/>
              </a:rPr>
              <a:t>depth </a:t>
            </a:r>
            <a:r>
              <a:rPr sz="3200" spc="-25" dirty="0">
                <a:latin typeface="Carlito"/>
                <a:cs typeface="Carlito"/>
              </a:rPr>
              <a:t>to </a:t>
            </a:r>
            <a:r>
              <a:rPr sz="3200" dirty="0">
                <a:latin typeface="Carlito"/>
                <a:cs typeface="Carlito"/>
              </a:rPr>
              <a:t>80 cm </a:t>
            </a:r>
            <a:r>
              <a:rPr sz="3200" spc="-5" dirty="0">
                <a:latin typeface="Carlito"/>
                <a:cs typeface="Carlito"/>
              </a:rPr>
              <a:t>one </a:t>
            </a:r>
            <a:r>
              <a:rPr sz="3200" spc="-25" dirty="0">
                <a:latin typeface="Carlito"/>
                <a:cs typeface="Carlito"/>
              </a:rPr>
              <a:t>day before </a:t>
            </a:r>
            <a:r>
              <a:rPr sz="3200" dirty="0">
                <a:latin typeface="Carlito"/>
                <a:cs typeface="Carlito"/>
              </a:rPr>
              <a:t>the  </a:t>
            </a:r>
            <a:r>
              <a:rPr sz="3200" spc="-10" dirty="0">
                <a:latin typeface="Carlito"/>
                <a:cs typeface="Carlito"/>
              </a:rPr>
              <a:t>harvest</a:t>
            </a:r>
            <a:r>
              <a:rPr sz="3200" spc="15" dirty="0">
                <a:latin typeface="Carlito"/>
                <a:cs typeface="Carlito"/>
              </a:rPr>
              <a:t> </a:t>
            </a:r>
            <a:r>
              <a:rPr sz="3200" spc="-15" dirty="0">
                <a:latin typeface="Carlito"/>
                <a:cs typeface="Carlito"/>
              </a:rPr>
              <a:t>date.</a:t>
            </a:r>
            <a:endParaRPr sz="3200">
              <a:latin typeface="Carlito"/>
              <a:cs typeface="Carlito"/>
            </a:endParaRPr>
          </a:p>
          <a:p>
            <a:pPr marL="527685" marR="454025" indent="-515620">
              <a:lnSpc>
                <a:spcPts val="3070"/>
              </a:lnSpc>
              <a:spcBef>
                <a:spcPts val="100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10" dirty="0">
                <a:latin typeface="Carlito"/>
                <a:cs typeface="Carlito"/>
              </a:rPr>
              <a:t>Harvest </a:t>
            </a:r>
            <a:r>
              <a:rPr sz="3200" spc="-5" dirty="0">
                <a:latin typeface="Carlito"/>
                <a:cs typeface="Carlito"/>
              </a:rPr>
              <a:t>net </a:t>
            </a:r>
            <a:r>
              <a:rPr sz="3200" spc="-10" dirty="0">
                <a:latin typeface="Carlito"/>
                <a:cs typeface="Carlito"/>
              </a:rPr>
              <a:t>is properly </a:t>
            </a:r>
            <a:r>
              <a:rPr sz="3200" spc="-20" dirty="0">
                <a:latin typeface="Carlito"/>
                <a:cs typeface="Carlito"/>
              </a:rPr>
              <a:t>attached </a:t>
            </a:r>
            <a:r>
              <a:rPr sz="3200" dirty="0">
                <a:latin typeface="Carlito"/>
                <a:cs typeface="Carlito"/>
              </a:rPr>
              <a:t>and </a:t>
            </a:r>
            <a:r>
              <a:rPr sz="3200" spc="-10" dirty="0">
                <a:latin typeface="Carlito"/>
                <a:cs typeface="Carlito"/>
              </a:rPr>
              <a:t>installed </a:t>
            </a:r>
            <a:r>
              <a:rPr sz="3200" spc="-20" dirty="0">
                <a:latin typeface="Carlito"/>
                <a:cs typeface="Carlito"/>
              </a:rPr>
              <a:t>into </a:t>
            </a:r>
            <a:r>
              <a:rPr sz="3200" dirty="0">
                <a:latin typeface="Carlito"/>
                <a:cs typeface="Carlito"/>
              </a:rPr>
              <a:t>the  </a:t>
            </a:r>
            <a:r>
              <a:rPr sz="3200" spc="-20" dirty="0">
                <a:latin typeface="Carlito"/>
                <a:cs typeface="Carlito"/>
              </a:rPr>
              <a:t>water </a:t>
            </a:r>
            <a:r>
              <a:rPr sz="3200" spc="-30" dirty="0">
                <a:latin typeface="Carlito"/>
                <a:cs typeface="Carlito"/>
              </a:rPr>
              <a:t>gate </a:t>
            </a:r>
            <a:r>
              <a:rPr sz="3200" dirty="0">
                <a:latin typeface="Carlito"/>
                <a:cs typeface="Carlito"/>
              </a:rPr>
              <a:t>of </a:t>
            </a:r>
            <a:r>
              <a:rPr sz="3200" spc="-5" dirty="0">
                <a:latin typeface="Carlito"/>
                <a:cs typeface="Carlito"/>
              </a:rPr>
              <a:t>the </a:t>
            </a:r>
            <a:r>
              <a:rPr sz="3200" spc="-15" dirty="0">
                <a:latin typeface="Carlito"/>
                <a:cs typeface="Carlito"/>
              </a:rPr>
              <a:t>drain</a:t>
            </a:r>
            <a:r>
              <a:rPr sz="3200" spc="20" dirty="0">
                <a:latin typeface="Carlito"/>
                <a:cs typeface="Carlito"/>
              </a:rPr>
              <a:t> </a:t>
            </a:r>
            <a:r>
              <a:rPr sz="3200" spc="-5" dirty="0">
                <a:latin typeface="Carlito"/>
                <a:cs typeface="Carlito"/>
              </a:rPr>
              <a:t>canal.</a:t>
            </a:r>
            <a:endParaRPr sz="3200">
              <a:latin typeface="Carlito"/>
              <a:cs typeface="Carlito"/>
            </a:endParaRPr>
          </a:p>
          <a:p>
            <a:pPr marL="527685" marR="1129665" indent="-515620">
              <a:lnSpc>
                <a:spcPts val="3070"/>
              </a:lnSpc>
              <a:spcBef>
                <a:spcPts val="1015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10" dirty="0">
                <a:latin typeface="Carlito"/>
                <a:cs typeface="Carlito"/>
              </a:rPr>
              <a:t>Remaining </a:t>
            </a:r>
            <a:r>
              <a:rPr sz="3200" spc="-15" dirty="0">
                <a:latin typeface="Carlito"/>
                <a:cs typeface="Carlito"/>
              </a:rPr>
              <a:t>prawns </a:t>
            </a:r>
            <a:r>
              <a:rPr sz="3200" spc="-10" dirty="0">
                <a:latin typeface="Carlito"/>
                <a:cs typeface="Carlito"/>
              </a:rPr>
              <a:t>left </a:t>
            </a:r>
            <a:r>
              <a:rPr sz="3200" spc="-15" dirty="0">
                <a:latin typeface="Carlito"/>
                <a:cs typeface="Carlito"/>
              </a:rPr>
              <a:t>at </a:t>
            </a:r>
            <a:r>
              <a:rPr sz="3200" dirty="0">
                <a:latin typeface="Carlito"/>
                <a:cs typeface="Carlito"/>
              </a:rPr>
              <a:t>the </a:t>
            </a:r>
            <a:r>
              <a:rPr sz="3200" spc="-5" dirty="0">
                <a:latin typeface="Carlito"/>
                <a:cs typeface="Carlito"/>
              </a:rPr>
              <a:t>pond </a:t>
            </a:r>
            <a:r>
              <a:rPr sz="3200" spc="-20" dirty="0">
                <a:latin typeface="Carlito"/>
                <a:cs typeface="Carlito"/>
              </a:rPr>
              <a:t>bottom </a:t>
            </a:r>
            <a:r>
              <a:rPr sz="3200" spc="-10" dirty="0">
                <a:latin typeface="Carlito"/>
                <a:cs typeface="Carlito"/>
              </a:rPr>
              <a:t>can </a:t>
            </a:r>
            <a:r>
              <a:rPr sz="3200" spc="-5" dirty="0">
                <a:latin typeface="Carlito"/>
                <a:cs typeface="Carlito"/>
              </a:rPr>
              <a:t>be  </a:t>
            </a:r>
            <a:r>
              <a:rPr sz="3200" spc="-15" dirty="0">
                <a:latin typeface="Carlito"/>
                <a:cs typeface="Carlito"/>
              </a:rPr>
              <a:t>harvested </a:t>
            </a:r>
            <a:r>
              <a:rPr sz="3200" dirty="0">
                <a:latin typeface="Carlito"/>
                <a:cs typeface="Carlito"/>
              </a:rPr>
              <a:t>manually </a:t>
            </a:r>
            <a:r>
              <a:rPr sz="3200" spc="-10" dirty="0">
                <a:latin typeface="Carlito"/>
                <a:cs typeface="Carlito"/>
              </a:rPr>
              <a:t>by </a:t>
            </a:r>
            <a:r>
              <a:rPr sz="3200" spc="-5" dirty="0">
                <a:latin typeface="Carlito"/>
                <a:cs typeface="Carlito"/>
              </a:rPr>
              <a:t>hand picking </a:t>
            </a:r>
            <a:r>
              <a:rPr sz="3200" dirty="0">
                <a:latin typeface="Carlito"/>
                <a:cs typeface="Carlito"/>
              </a:rPr>
              <a:t>them</a:t>
            </a:r>
            <a:r>
              <a:rPr sz="3200" spc="105" dirty="0">
                <a:latin typeface="Carlito"/>
                <a:cs typeface="Carlito"/>
              </a:rPr>
              <a:t> </a:t>
            </a:r>
            <a:r>
              <a:rPr sz="3200" spc="-5" dirty="0">
                <a:latin typeface="Carlito"/>
                <a:cs typeface="Carlito"/>
              </a:rPr>
              <a:t>up.</a:t>
            </a:r>
            <a:endParaRPr sz="3200">
              <a:latin typeface="Carlito"/>
              <a:cs typeface="Carlito"/>
            </a:endParaRPr>
          </a:p>
          <a:p>
            <a:pPr marL="527685" marR="188595" indent="-515620">
              <a:lnSpc>
                <a:spcPts val="3080"/>
              </a:lnSpc>
              <a:spcBef>
                <a:spcPts val="990"/>
              </a:spcBef>
              <a:buAutoNum type="arabicPeriod"/>
              <a:tabLst>
                <a:tab pos="527685" algn="l"/>
                <a:tab pos="528320" algn="l"/>
              </a:tabLst>
            </a:pPr>
            <a:r>
              <a:rPr sz="3200" spc="-10" dirty="0">
                <a:latin typeface="Carlito"/>
                <a:cs typeface="Carlito"/>
              </a:rPr>
              <a:t>Prepare two </a:t>
            </a:r>
            <a:r>
              <a:rPr sz="3200" spc="-15" dirty="0">
                <a:latin typeface="Carlito"/>
                <a:cs typeface="Carlito"/>
              </a:rPr>
              <a:t>tanks </a:t>
            </a:r>
            <a:r>
              <a:rPr sz="3200" spc="-5" dirty="0">
                <a:latin typeface="Carlito"/>
                <a:cs typeface="Carlito"/>
              </a:rPr>
              <a:t>half- filled with </a:t>
            </a:r>
            <a:r>
              <a:rPr sz="3200" spc="-65" dirty="0">
                <a:latin typeface="Carlito"/>
                <a:cs typeface="Carlito"/>
              </a:rPr>
              <a:t>water, </a:t>
            </a:r>
            <a:r>
              <a:rPr sz="3200" dirty="0">
                <a:latin typeface="Carlito"/>
                <a:cs typeface="Carlito"/>
              </a:rPr>
              <a:t>one </a:t>
            </a:r>
            <a:r>
              <a:rPr sz="3200" spc="-10" dirty="0">
                <a:latin typeface="Carlito"/>
                <a:cs typeface="Carlito"/>
              </a:rPr>
              <a:t>tank </a:t>
            </a:r>
            <a:r>
              <a:rPr sz="3200" dirty="0">
                <a:latin typeface="Carlito"/>
                <a:cs typeface="Carlito"/>
              </a:rPr>
              <a:t>is </a:t>
            </a:r>
            <a:r>
              <a:rPr sz="3200" spc="-30" dirty="0">
                <a:latin typeface="Carlito"/>
                <a:cs typeface="Carlito"/>
              </a:rPr>
              <a:t>for  </a:t>
            </a:r>
            <a:r>
              <a:rPr sz="3200" spc="-10" dirty="0">
                <a:latin typeface="Carlito"/>
                <a:cs typeface="Carlito"/>
              </a:rPr>
              <a:t>washing </a:t>
            </a:r>
            <a:r>
              <a:rPr sz="3200" dirty="0">
                <a:latin typeface="Carlito"/>
                <a:cs typeface="Carlito"/>
              </a:rPr>
              <a:t>and the </a:t>
            </a:r>
            <a:r>
              <a:rPr sz="3200" spc="-5" dirty="0">
                <a:latin typeface="Carlito"/>
                <a:cs typeface="Carlito"/>
              </a:rPr>
              <a:t>other </a:t>
            </a:r>
            <a:r>
              <a:rPr sz="3200" spc="-10" dirty="0">
                <a:latin typeface="Carlito"/>
                <a:cs typeface="Carlito"/>
              </a:rPr>
              <a:t>is </a:t>
            </a:r>
            <a:r>
              <a:rPr sz="3200" spc="-30" dirty="0">
                <a:latin typeface="Carlito"/>
                <a:cs typeface="Carlito"/>
              </a:rPr>
              <a:t>for </a:t>
            </a:r>
            <a:r>
              <a:rPr sz="3200" spc="-5" dirty="0">
                <a:latin typeface="Carlito"/>
                <a:cs typeface="Carlito"/>
              </a:rPr>
              <a:t>chilling </a:t>
            </a:r>
            <a:r>
              <a:rPr sz="3200" dirty="0">
                <a:latin typeface="Carlito"/>
                <a:cs typeface="Carlito"/>
              </a:rPr>
              <a:t>the</a:t>
            </a:r>
            <a:r>
              <a:rPr sz="3200" spc="90" dirty="0">
                <a:latin typeface="Carlito"/>
                <a:cs typeface="Carlito"/>
              </a:rPr>
              <a:t> </a:t>
            </a:r>
            <a:r>
              <a:rPr sz="3200" spc="-15" dirty="0">
                <a:latin typeface="Carlito"/>
                <a:cs typeface="Carlito"/>
              </a:rPr>
              <a:t>prawns.</a:t>
            </a:r>
            <a:endParaRPr sz="32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16939" y="373761"/>
            <a:ext cx="10198100" cy="489712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756285" marR="518159" indent="-744220">
              <a:lnSpc>
                <a:spcPts val="4320"/>
              </a:lnSpc>
              <a:spcBef>
                <a:spcPts val="640"/>
              </a:spcBef>
              <a:buAutoNum type="arabicPeriod" startAt="5"/>
              <a:tabLst>
                <a:tab pos="756285" algn="l"/>
                <a:tab pos="756920" algn="l"/>
              </a:tabLst>
            </a:pPr>
            <a:r>
              <a:rPr sz="4000" spc="-220" dirty="0">
                <a:latin typeface="Trebuchet MS"/>
                <a:cs typeface="Trebuchet MS"/>
              </a:rPr>
              <a:t>After </a:t>
            </a:r>
            <a:r>
              <a:rPr sz="4000" spc="-165" dirty="0">
                <a:latin typeface="Trebuchet MS"/>
                <a:cs typeface="Trebuchet MS"/>
              </a:rPr>
              <a:t>washing </a:t>
            </a:r>
            <a:r>
              <a:rPr sz="4000" spc="-200" dirty="0">
                <a:latin typeface="Trebuchet MS"/>
                <a:cs typeface="Trebuchet MS"/>
              </a:rPr>
              <a:t>the </a:t>
            </a:r>
            <a:r>
              <a:rPr sz="4000" spc="-175" dirty="0">
                <a:latin typeface="Trebuchet MS"/>
                <a:cs typeface="Trebuchet MS"/>
              </a:rPr>
              <a:t>prawns </a:t>
            </a:r>
            <a:r>
              <a:rPr sz="4000" spc="-265" dirty="0">
                <a:latin typeface="Trebuchet MS"/>
                <a:cs typeface="Trebuchet MS"/>
              </a:rPr>
              <a:t>it </a:t>
            </a:r>
            <a:r>
              <a:rPr sz="4000" spc="-175" dirty="0">
                <a:latin typeface="Trebuchet MS"/>
                <a:cs typeface="Trebuchet MS"/>
              </a:rPr>
              <a:t>must </a:t>
            </a:r>
            <a:r>
              <a:rPr sz="4000" spc="-180" dirty="0">
                <a:latin typeface="Trebuchet MS"/>
                <a:cs typeface="Trebuchet MS"/>
              </a:rPr>
              <a:t>be  </a:t>
            </a:r>
            <a:r>
              <a:rPr sz="4000" spc="-215" dirty="0">
                <a:latin typeface="Trebuchet MS"/>
                <a:cs typeface="Trebuchet MS"/>
              </a:rPr>
              <a:t>transferred </a:t>
            </a:r>
            <a:r>
              <a:rPr sz="4000" spc="-229" dirty="0">
                <a:latin typeface="Trebuchet MS"/>
                <a:cs typeface="Trebuchet MS"/>
              </a:rPr>
              <a:t>immediately </a:t>
            </a:r>
            <a:r>
              <a:rPr sz="4000" spc="-185" dirty="0">
                <a:latin typeface="Trebuchet MS"/>
                <a:cs typeface="Trebuchet MS"/>
              </a:rPr>
              <a:t>to </a:t>
            </a:r>
            <a:r>
              <a:rPr sz="4000" spc="-200" dirty="0">
                <a:latin typeface="Trebuchet MS"/>
                <a:cs typeface="Trebuchet MS"/>
              </a:rPr>
              <a:t>the </a:t>
            </a:r>
            <a:r>
              <a:rPr sz="4000" spc="-225" dirty="0">
                <a:latin typeface="Trebuchet MS"/>
                <a:cs typeface="Trebuchet MS"/>
              </a:rPr>
              <a:t>chilling</a:t>
            </a:r>
            <a:r>
              <a:rPr sz="4000" spc="-730" dirty="0">
                <a:latin typeface="Trebuchet MS"/>
                <a:cs typeface="Trebuchet MS"/>
              </a:rPr>
              <a:t> </a:t>
            </a:r>
            <a:r>
              <a:rPr sz="4000" spc="-285" dirty="0">
                <a:latin typeface="Trebuchet MS"/>
                <a:cs typeface="Trebuchet MS"/>
              </a:rPr>
              <a:t>tank.</a:t>
            </a:r>
            <a:endParaRPr sz="4000">
              <a:latin typeface="Trebuchet MS"/>
              <a:cs typeface="Trebuchet MS"/>
            </a:endParaRPr>
          </a:p>
          <a:p>
            <a:pPr marL="756285" marR="139700" indent="-744220" algn="just">
              <a:lnSpc>
                <a:spcPct val="90000"/>
              </a:lnSpc>
              <a:spcBef>
                <a:spcPts val="2255"/>
              </a:spcBef>
              <a:buAutoNum type="arabicPeriod" startAt="5"/>
              <a:tabLst>
                <a:tab pos="756920" algn="l"/>
              </a:tabLst>
            </a:pPr>
            <a:r>
              <a:rPr sz="4000" spc="-190" dirty="0">
                <a:latin typeface="Trebuchet MS"/>
                <a:cs typeface="Trebuchet MS"/>
              </a:rPr>
              <a:t>From </a:t>
            </a:r>
            <a:r>
              <a:rPr sz="4000" spc="-200" dirty="0">
                <a:latin typeface="Trebuchet MS"/>
                <a:cs typeface="Trebuchet MS"/>
              </a:rPr>
              <a:t>the </a:t>
            </a:r>
            <a:r>
              <a:rPr sz="4000" spc="-225" dirty="0">
                <a:latin typeface="Trebuchet MS"/>
                <a:cs typeface="Trebuchet MS"/>
              </a:rPr>
              <a:t>chilling </a:t>
            </a:r>
            <a:r>
              <a:rPr sz="4000" spc="-285" dirty="0">
                <a:latin typeface="Trebuchet MS"/>
                <a:cs typeface="Trebuchet MS"/>
              </a:rPr>
              <a:t>tank, </a:t>
            </a:r>
            <a:r>
              <a:rPr sz="4000" spc="-170" dirty="0">
                <a:latin typeface="Trebuchet MS"/>
                <a:cs typeface="Trebuchet MS"/>
              </a:rPr>
              <a:t>prawns </a:t>
            </a:r>
            <a:r>
              <a:rPr sz="4000" spc="-220" dirty="0">
                <a:latin typeface="Trebuchet MS"/>
                <a:cs typeface="Trebuchet MS"/>
              </a:rPr>
              <a:t>are</a:t>
            </a:r>
            <a:r>
              <a:rPr sz="4000" spc="-785" dirty="0">
                <a:latin typeface="Trebuchet MS"/>
                <a:cs typeface="Trebuchet MS"/>
              </a:rPr>
              <a:t> </a:t>
            </a:r>
            <a:r>
              <a:rPr sz="4000" spc="-215" dirty="0">
                <a:latin typeface="Trebuchet MS"/>
                <a:cs typeface="Trebuchet MS"/>
              </a:rPr>
              <a:t>transferred  </a:t>
            </a:r>
            <a:r>
              <a:rPr sz="4000" spc="-190" dirty="0">
                <a:latin typeface="Trebuchet MS"/>
                <a:cs typeface="Trebuchet MS"/>
              </a:rPr>
              <a:t>to </a:t>
            </a:r>
            <a:r>
              <a:rPr sz="4000" spc="-200" dirty="0">
                <a:latin typeface="Trebuchet MS"/>
                <a:cs typeface="Trebuchet MS"/>
              </a:rPr>
              <a:t>the </a:t>
            </a:r>
            <a:r>
              <a:rPr sz="4000" spc="-155" dirty="0">
                <a:latin typeface="Trebuchet MS"/>
                <a:cs typeface="Trebuchet MS"/>
              </a:rPr>
              <a:t>sorting</a:t>
            </a:r>
            <a:r>
              <a:rPr sz="4000" spc="-919" dirty="0">
                <a:latin typeface="Trebuchet MS"/>
                <a:cs typeface="Trebuchet MS"/>
              </a:rPr>
              <a:t> </a:t>
            </a:r>
            <a:r>
              <a:rPr sz="4000" spc="-245" dirty="0">
                <a:latin typeface="Trebuchet MS"/>
                <a:cs typeface="Trebuchet MS"/>
              </a:rPr>
              <a:t>table </a:t>
            </a:r>
            <a:r>
              <a:rPr sz="4000" spc="-190" dirty="0">
                <a:latin typeface="Trebuchet MS"/>
                <a:cs typeface="Trebuchet MS"/>
              </a:rPr>
              <a:t>to </a:t>
            </a:r>
            <a:r>
              <a:rPr sz="4000" spc="-215" dirty="0">
                <a:latin typeface="Trebuchet MS"/>
                <a:cs typeface="Trebuchet MS"/>
              </a:rPr>
              <a:t>classify </a:t>
            </a:r>
            <a:r>
              <a:rPr sz="4000" spc="-190" dirty="0">
                <a:latin typeface="Trebuchet MS"/>
                <a:cs typeface="Trebuchet MS"/>
              </a:rPr>
              <a:t>them </a:t>
            </a:r>
            <a:r>
              <a:rPr sz="4000" spc="-200" dirty="0">
                <a:latin typeface="Trebuchet MS"/>
                <a:cs typeface="Trebuchet MS"/>
              </a:rPr>
              <a:t>according  </a:t>
            </a:r>
            <a:r>
              <a:rPr sz="4000" spc="-195" dirty="0">
                <a:latin typeface="Trebuchet MS"/>
                <a:cs typeface="Trebuchet MS"/>
              </a:rPr>
              <a:t>to</a:t>
            </a:r>
            <a:r>
              <a:rPr sz="4000" spc="-305" dirty="0">
                <a:latin typeface="Trebuchet MS"/>
                <a:cs typeface="Trebuchet MS"/>
              </a:rPr>
              <a:t> </a:t>
            </a:r>
            <a:r>
              <a:rPr sz="4000" spc="-295" dirty="0">
                <a:latin typeface="Trebuchet MS"/>
                <a:cs typeface="Trebuchet MS"/>
              </a:rPr>
              <a:t>size.</a:t>
            </a:r>
            <a:endParaRPr sz="4000">
              <a:latin typeface="Trebuchet MS"/>
              <a:cs typeface="Trebuchet MS"/>
            </a:endParaRPr>
          </a:p>
          <a:p>
            <a:pPr marL="756285" marR="5080" indent="-744220">
              <a:lnSpc>
                <a:spcPct val="90000"/>
              </a:lnSpc>
              <a:spcBef>
                <a:spcPts val="1000"/>
              </a:spcBef>
              <a:buAutoNum type="arabicPeriod" startAt="5"/>
              <a:tabLst>
                <a:tab pos="756285" algn="l"/>
                <a:tab pos="756920" algn="l"/>
              </a:tabLst>
            </a:pPr>
            <a:r>
              <a:rPr sz="4000" spc="-210" dirty="0">
                <a:latin typeface="Trebuchet MS"/>
                <a:cs typeface="Trebuchet MS"/>
              </a:rPr>
              <a:t>Classified </a:t>
            </a:r>
            <a:r>
              <a:rPr sz="4000" spc="-170" dirty="0">
                <a:latin typeface="Trebuchet MS"/>
                <a:cs typeface="Trebuchet MS"/>
              </a:rPr>
              <a:t>prawns </a:t>
            </a:r>
            <a:r>
              <a:rPr sz="4000" spc="-225" dirty="0">
                <a:latin typeface="Trebuchet MS"/>
                <a:cs typeface="Trebuchet MS"/>
              </a:rPr>
              <a:t>are </a:t>
            </a:r>
            <a:r>
              <a:rPr sz="4000" spc="-235" dirty="0">
                <a:latin typeface="Trebuchet MS"/>
                <a:cs typeface="Trebuchet MS"/>
              </a:rPr>
              <a:t>packed </a:t>
            </a:r>
            <a:r>
              <a:rPr sz="4000" spc="-185" dirty="0">
                <a:latin typeface="Trebuchet MS"/>
                <a:cs typeface="Trebuchet MS"/>
              </a:rPr>
              <a:t>in </a:t>
            </a:r>
            <a:r>
              <a:rPr sz="4000" spc="-170" dirty="0">
                <a:latin typeface="Trebuchet MS"/>
                <a:cs typeface="Trebuchet MS"/>
              </a:rPr>
              <a:t>styropor</a:t>
            </a:r>
            <a:r>
              <a:rPr sz="4000" spc="-844" dirty="0">
                <a:latin typeface="Trebuchet MS"/>
                <a:cs typeface="Trebuchet MS"/>
              </a:rPr>
              <a:t> </a:t>
            </a:r>
            <a:r>
              <a:rPr sz="4000" spc="-204" dirty="0">
                <a:latin typeface="Trebuchet MS"/>
                <a:cs typeface="Trebuchet MS"/>
              </a:rPr>
              <a:t>boxes  </a:t>
            </a:r>
            <a:r>
              <a:rPr sz="4000" spc="-210" dirty="0">
                <a:latin typeface="Trebuchet MS"/>
                <a:cs typeface="Trebuchet MS"/>
              </a:rPr>
              <a:t>with </a:t>
            </a:r>
            <a:r>
              <a:rPr sz="4000" spc="-235" dirty="0">
                <a:latin typeface="Trebuchet MS"/>
                <a:cs typeface="Trebuchet MS"/>
              </a:rPr>
              <a:t>alternate layers </a:t>
            </a:r>
            <a:r>
              <a:rPr sz="4000" spc="-180" dirty="0">
                <a:latin typeface="Trebuchet MS"/>
                <a:cs typeface="Trebuchet MS"/>
              </a:rPr>
              <a:t>of </a:t>
            </a:r>
            <a:r>
              <a:rPr sz="4000" spc="-250" dirty="0">
                <a:latin typeface="Trebuchet MS"/>
                <a:cs typeface="Trebuchet MS"/>
              </a:rPr>
              <a:t>ice </a:t>
            </a:r>
            <a:r>
              <a:rPr sz="4000" spc="-165" dirty="0">
                <a:latin typeface="Trebuchet MS"/>
                <a:cs typeface="Trebuchet MS"/>
              </a:rPr>
              <a:t>and </a:t>
            </a:r>
            <a:r>
              <a:rPr sz="4000" spc="-175" dirty="0">
                <a:latin typeface="Trebuchet MS"/>
                <a:cs typeface="Trebuchet MS"/>
              </a:rPr>
              <a:t>prawns </a:t>
            </a:r>
            <a:r>
              <a:rPr sz="4000" spc="-190" dirty="0">
                <a:latin typeface="Trebuchet MS"/>
                <a:cs typeface="Trebuchet MS"/>
              </a:rPr>
              <a:t>to  </a:t>
            </a:r>
            <a:r>
              <a:rPr sz="4000" spc="-185" dirty="0">
                <a:latin typeface="Trebuchet MS"/>
                <a:cs typeface="Trebuchet MS"/>
              </a:rPr>
              <a:t>preserve </a:t>
            </a:r>
            <a:r>
              <a:rPr sz="4000" spc="-215" dirty="0">
                <a:latin typeface="Trebuchet MS"/>
                <a:cs typeface="Trebuchet MS"/>
              </a:rPr>
              <a:t>temporarily </a:t>
            </a:r>
            <a:r>
              <a:rPr sz="4000" spc="-210" dirty="0">
                <a:latin typeface="Trebuchet MS"/>
                <a:cs typeface="Trebuchet MS"/>
              </a:rPr>
              <a:t>for</a:t>
            </a:r>
            <a:r>
              <a:rPr sz="4000" spc="-555" dirty="0">
                <a:latin typeface="Trebuchet MS"/>
                <a:cs typeface="Trebuchet MS"/>
              </a:rPr>
              <a:t> </a:t>
            </a:r>
            <a:r>
              <a:rPr sz="4000" spc="-210" dirty="0">
                <a:latin typeface="Trebuchet MS"/>
                <a:cs typeface="Trebuchet MS"/>
              </a:rPr>
              <a:t>transportation.</a:t>
            </a:r>
            <a:endParaRPr sz="4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903173"/>
            <a:ext cx="10197465" cy="1831339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490"/>
              </a:spcBef>
            </a:pPr>
            <a:r>
              <a:rPr sz="3200" spc="-5" dirty="0">
                <a:solidFill>
                  <a:srgbClr val="000000"/>
                </a:solidFill>
                <a:latin typeface="Carlito"/>
                <a:cs typeface="Carlito"/>
              </a:rPr>
              <a:t>Note: </a:t>
            </a:r>
            <a:r>
              <a:rPr sz="3200" spc="-145" dirty="0">
                <a:solidFill>
                  <a:srgbClr val="000000"/>
                </a:solidFill>
                <a:latin typeface="Carlito"/>
                <a:cs typeface="Carlito"/>
              </a:rPr>
              <a:t>To </a:t>
            </a:r>
            <a:r>
              <a:rPr sz="3200" spc="-15" dirty="0">
                <a:solidFill>
                  <a:srgbClr val="000000"/>
                </a:solidFill>
                <a:latin typeface="Carlito"/>
                <a:cs typeface="Carlito"/>
              </a:rPr>
              <a:t>avoid </a:t>
            </a:r>
            <a:r>
              <a:rPr sz="3200" dirty="0">
                <a:solidFill>
                  <a:srgbClr val="000000"/>
                </a:solidFill>
                <a:latin typeface="Carlito"/>
                <a:cs typeface="Carlito"/>
              </a:rPr>
              <a:t>soft shell, the </a:t>
            </a:r>
            <a:r>
              <a:rPr sz="3200" spc="-10" dirty="0">
                <a:solidFill>
                  <a:srgbClr val="000000"/>
                </a:solidFill>
                <a:latin typeface="Carlito"/>
                <a:cs typeface="Carlito"/>
              </a:rPr>
              <a:t>harvest </a:t>
            </a:r>
            <a:r>
              <a:rPr sz="3200" dirty="0">
                <a:solidFill>
                  <a:srgbClr val="000000"/>
                </a:solidFill>
                <a:latin typeface="Carlito"/>
                <a:cs typeface="Carlito"/>
              </a:rPr>
              <a:t>time </a:t>
            </a:r>
            <a:r>
              <a:rPr sz="3200" spc="-15" dirty="0">
                <a:solidFill>
                  <a:srgbClr val="000000"/>
                </a:solidFill>
                <a:latin typeface="Carlito"/>
                <a:cs typeface="Carlito"/>
              </a:rPr>
              <a:t>must </a:t>
            </a:r>
            <a:r>
              <a:rPr sz="3200" dirty="0">
                <a:solidFill>
                  <a:srgbClr val="000000"/>
                </a:solidFill>
                <a:latin typeface="Carlito"/>
                <a:cs typeface="Carlito"/>
              </a:rPr>
              <a:t>be within 4  </a:t>
            </a:r>
            <a:r>
              <a:rPr sz="3200" spc="-10" dirty="0">
                <a:solidFill>
                  <a:srgbClr val="000000"/>
                </a:solidFill>
                <a:latin typeface="Carlito"/>
                <a:cs typeface="Carlito"/>
              </a:rPr>
              <a:t>hours </a:t>
            </a:r>
            <a:r>
              <a:rPr sz="3200" spc="-40" dirty="0">
                <a:solidFill>
                  <a:srgbClr val="000000"/>
                </a:solidFill>
                <a:latin typeface="Carlito"/>
                <a:cs typeface="Carlito"/>
              </a:rPr>
              <a:t>only. </a:t>
            </a:r>
            <a:r>
              <a:rPr sz="3200" b="0" spc="-5" dirty="0">
                <a:solidFill>
                  <a:srgbClr val="000000"/>
                </a:solidFill>
                <a:latin typeface="Carlito"/>
                <a:cs typeface="Carlito"/>
              </a:rPr>
              <a:t>One </a:t>
            </a:r>
            <a:r>
              <a:rPr sz="3200" b="0" spc="-20" dirty="0">
                <a:solidFill>
                  <a:srgbClr val="000000"/>
                </a:solidFill>
                <a:latin typeface="Carlito"/>
                <a:cs typeface="Carlito"/>
              </a:rPr>
              <a:t>day </a:t>
            </a:r>
            <a:r>
              <a:rPr sz="3200" b="0" spc="-25" dirty="0">
                <a:solidFill>
                  <a:srgbClr val="000000"/>
                </a:solidFill>
                <a:latin typeface="Carlito"/>
                <a:cs typeface="Carlito"/>
              </a:rPr>
              <a:t>before </a:t>
            </a:r>
            <a:r>
              <a:rPr sz="3200" b="0" spc="-10" dirty="0">
                <a:solidFill>
                  <a:srgbClr val="000000"/>
                </a:solidFill>
                <a:latin typeface="Carlito"/>
                <a:cs typeface="Carlito"/>
              </a:rPr>
              <a:t>harvest, </a:t>
            </a:r>
            <a:r>
              <a:rPr sz="3200" b="0" dirty="0">
                <a:solidFill>
                  <a:srgbClr val="000000"/>
                </a:solidFill>
                <a:latin typeface="Carlito"/>
                <a:cs typeface="Carlito"/>
              </a:rPr>
              <a:t>check the </a:t>
            </a:r>
            <a:r>
              <a:rPr sz="3200" b="0" spc="-20" dirty="0">
                <a:solidFill>
                  <a:srgbClr val="000000"/>
                </a:solidFill>
                <a:latin typeface="Carlito"/>
                <a:cs typeface="Carlito"/>
              </a:rPr>
              <a:t>prawn </a:t>
            </a:r>
            <a:r>
              <a:rPr sz="3200" b="0" spc="-5" dirty="0">
                <a:solidFill>
                  <a:srgbClr val="000000"/>
                </a:solidFill>
                <a:latin typeface="Carlito"/>
                <a:cs typeface="Carlito"/>
              </a:rPr>
              <a:t>by </a:t>
            </a:r>
            <a:r>
              <a:rPr sz="3200" b="0" spc="-10" dirty="0">
                <a:solidFill>
                  <a:srgbClr val="000000"/>
                </a:solidFill>
                <a:latin typeface="Carlito"/>
                <a:cs typeface="Carlito"/>
              </a:rPr>
              <a:t>using  </a:t>
            </a:r>
            <a:r>
              <a:rPr sz="3200" b="0" spc="-15" dirty="0">
                <a:solidFill>
                  <a:srgbClr val="000000"/>
                </a:solidFill>
                <a:latin typeface="Carlito"/>
                <a:cs typeface="Carlito"/>
              </a:rPr>
              <a:t>cast </a:t>
            </a:r>
            <a:r>
              <a:rPr sz="3200" b="0" spc="-5" dirty="0">
                <a:solidFill>
                  <a:srgbClr val="000000"/>
                </a:solidFill>
                <a:latin typeface="Carlito"/>
                <a:cs typeface="Carlito"/>
              </a:rPr>
              <a:t>net </a:t>
            </a:r>
            <a:r>
              <a:rPr sz="3200" b="0" spc="-10" dirty="0">
                <a:solidFill>
                  <a:srgbClr val="000000"/>
                </a:solidFill>
                <a:latin typeface="Carlito"/>
                <a:cs typeface="Carlito"/>
              </a:rPr>
              <a:t>if </a:t>
            </a:r>
            <a:r>
              <a:rPr sz="3200" b="0" spc="-5" dirty="0">
                <a:solidFill>
                  <a:srgbClr val="000000"/>
                </a:solidFill>
                <a:latin typeface="Carlito"/>
                <a:cs typeface="Carlito"/>
              </a:rPr>
              <a:t>soft- shell </a:t>
            </a:r>
            <a:r>
              <a:rPr sz="3200" b="0" dirty="0">
                <a:solidFill>
                  <a:srgbClr val="000000"/>
                </a:solidFill>
                <a:latin typeface="Carlito"/>
                <a:cs typeface="Carlito"/>
              </a:rPr>
              <a:t>is </a:t>
            </a:r>
            <a:r>
              <a:rPr sz="3200" b="0" spc="-40" dirty="0">
                <a:solidFill>
                  <a:srgbClr val="000000"/>
                </a:solidFill>
                <a:latin typeface="Carlito"/>
                <a:cs typeface="Carlito"/>
              </a:rPr>
              <a:t>plenty, </a:t>
            </a:r>
            <a:r>
              <a:rPr sz="3200" b="0" spc="-15" dirty="0">
                <a:solidFill>
                  <a:srgbClr val="000000"/>
                </a:solidFill>
                <a:latin typeface="Carlito"/>
                <a:cs typeface="Carlito"/>
              </a:rPr>
              <a:t>delay </a:t>
            </a:r>
            <a:r>
              <a:rPr sz="3200" b="0" dirty="0">
                <a:solidFill>
                  <a:srgbClr val="000000"/>
                </a:solidFill>
                <a:latin typeface="Carlito"/>
                <a:cs typeface="Carlito"/>
              </a:rPr>
              <a:t>the </a:t>
            </a:r>
            <a:r>
              <a:rPr sz="3200" b="0" spc="-10" dirty="0">
                <a:solidFill>
                  <a:srgbClr val="000000"/>
                </a:solidFill>
                <a:latin typeface="Carlito"/>
                <a:cs typeface="Carlito"/>
              </a:rPr>
              <a:t>harvest </a:t>
            </a:r>
            <a:r>
              <a:rPr sz="3200" b="0" spc="-15" dirty="0">
                <a:solidFill>
                  <a:srgbClr val="000000"/>
                </a:solidFill>
                <a:latin typeface="Carlito"/>
                <a:cs typeface="Carlito"/>
              </a:rPr>
              <a:t>date </a:t>
            </a:r>
            <a:r>
              <a:rPr sz="3200" b="0" spc="-20" dirty="0">
                <a:solidFill>
                  <a:srgbClr val="000000"/>
                </a:solidFill>
                <a:latin typeface="Carlito"/>
                <a:cs typeface="Carlito"/>
              </a:rPr>
              <a:t>3-5 </a:t>
            </a:r>
            <a:r>
              <a:rPr sz="3200" b="0" spc="-25" dirty="0">
                <a:solidFill>
                  <a:srgbClr val="000000"/>
                </a:solidFill>
                <a:latin typeface="Carlito"/>
                <a:cs typeface="Carlito"/>
              </a:rPr>
              <a:t>days  to </a:t>
            </a:r>
            <a:r>
              <a:rPr sz="3200" b="0" spc="-10" dirty="0">
                <a:solidFill>
                  <a:srgbClr val="000000"/>
                </a:solidFill>
                <a:latin typeface="Carlito"/>
                <a:cs typeface="Carlito"/>
              </a:rPr>
              <a:t>assure </a:t>
            </a:r>
            <a:r>
              <a:rPr sz="3200" b="0" spc="-20" dirty="0">
                <a:solidFill>
                  <a:srgbClr val="000000"/>
                </a:solidFill>
                <a:latin typeface="Carlito"/>
                <a:cs typeface="Carlito"/>
              </a:rPr>
              <a:t>better</a:t>
            </a:r>
            <a:r>
              <a:rPr sz="3200" b="0" spc="35" dirty="0">
                <a:solidFill>
                  <a:srgbClr val="000000"/>
                </a:solidFill>
                <a:latin typeface="Carlito"/>
                <a:cs typeface="Carlito"/>
              </a:rPr>
              <a:t> </a:t>
            </a:r>
            <a:r>
              <a:rPr sz="3200" b="0" spc="-30" dirty="0">
                <a:solidFill>
                  <a:srgbClr val="000000"/>
                </a:solidFill>
                <a:latin typeface="Carlito"/>
                <a:cs typeface="Carlito"/>
              </a:rPr>
              <a:t>quality.</a:t>
            </a:r>
            <a:endParaRPr sz="3200">
              <a:latin typeface="Carlito"/>
              <a:cs typeface="Carlit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6939" y="3170301"/>
            <a:ext cx="10330815" cy="2116455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12700" marR="5080">
              <a:lnSpc>
                <a:spcPct val="90500"/>
              </a:lnSpc>
              <a:spcBef>
                <a:spcPts val="509"/>
              </a:spcBef>
            </a:pPr>
            <a:r>
              <a:rPr sz="3600" b="1" i="1" dirty="0">
                <a:solidFill>
                  <a:srgbClr val="FF0066"/>
                </a:solidFill>
                <a:latin typeface="Carlito"/>
                <a:cs typeface="Carlito"/>
              </a:rPr>
              <a:t>Electric </a:t>
            </a:r>
            <a:r>
              <a:rPr sz="3600" b="1" i="1" spc="-20" dirty="0">
                <a:solidFill>
                  <a:srgbClr val="FF0066"/>
                </a:solidFill>
                <a:latin typeface="Carlito"/>
                <a:cs typeface="Carlito"/>
              </a:rPr>
              <a:t>shocker </a:t>
            </a:r>
            <a:r>
              <a:rPr sz="3600" b="1" i="1" spc="-10" dirty="0">
                <a:solidFill>
                  <a:srgbClr val="FF0066"/>
                </a:solidFill>
                <a:latin typeface="Carlito"/>
                <a:cs typeface="Carlito"/>
              </a:rPr>
              <a:t>method</a:t>
            </a:r>
            <a:r>
              <a:rPr sz="2800" spc="-10" dirty="0">
                <a:latin typeface="Carlito"/>
                <a:cs typeface="Carlito"/>
              </a:rPr>
              <a:t>- </a:t>
            </a:r>
            <a:r>
              <a:rPr sz="2800" spc="-5" dirty="0">
                <a:latin typeface="Carlito"/>
                <a:cs typeface="Carlito"/>
              </a:rPr>
              <a:t>is </a:t>
            </a:r>
            <a:r>
              <a:rPr sz="2800" spc="-10" dirty="0">
                <a:latin typeface="Carlito"/>
                <a:cs typeface="Carlito"/>
              </a:rPr>
              <a:t>commonly used </a:t>
            </a:r>
            <a:r>
              <a:rPr sz="2800" spc="-5" dirty="0">
                <a:latin typeface="Carlito"/>
                <a:cs typeface="Carlito"/>
              </a:rPr>
              <a:t>in </a:t>
            </a:r>
            <a:r>
              <a:rPr sz="2800" spc="-45" dirty="0">
                <a:latin typeface="Carlito"/>
                <a:cs typeface="Carlito"/>
              </a:rPr>
              <a:t>Taiwan </a:t>
            </a:r>
            <a:r>
              <a:rPr sz="2800" spc="-5" dirty="0">
                <a:latin typeface="Carlito"/>
                <a:cs typeface="Carlito"/>
              </a:rPr>
              <a:t>and Japan  especially </a:t>
            </a:r>
            <a:r>
              <a:rPr sz="2800" spc="-25" dirty="0">
                <a:latin typeface="Carlito"/>
                <a:cs typeface="Carlito"/>
              </a:rPr>
              <a:t>for prawn </a:t>
            </a:r>
            <a:r>
              <a:rPr sz="2800" spc="-10" dirty="0">
                <a:latin typeface="Carlito"/>
                <a:cs typeface="Carlito"/>
              </a:rPr>
              <a:t>harvest. </a:t>
            </a:r>
            <a:r>
              <a:rPr sz="2800" spc="-5" dirty="0">
                <a:latin typeface="Carlito"/>
                <a:cs typeface="Carlito"/>
              </a:rPr>
              <a:t>It is </a:t>
            </a:r>
            <a:r>
              <a:rPr sz="2800" spc="-10" dirty="0">
                <a:latin typeface="Carlito"/>
                <a:cs typeface="Carlito"/>
              </a:rPr>
              <a:t>composed </a:t>
            </a:r>
            <a:r>
              <a:rPr sz="2800" spc="-5" dirty="0">
                <a:latin typeface="Carlito"/>
                <a:cs typeface="Carlito"/>
              </a:rPr>
              <a:t>of </a:t>
            </a:r>
            <a:r>
              <a:rPr sz="2800" spc="-15" dirty="0">
                <a:latin typeface="Carlito"/>
                <a:cs typeface="Carlito"/>
              </a:rPr>
              <a:t>metal wire </a:t>
            </a:r>
            <a:r>
              <a:rPr sz="2800" spc="-20" dirty="0">
                <a:latin typeface="Carlito"/>
                <a:cs typeface="Carlito"/>
              </a:rPr>
              <a:t>frame </a:t>
            </a:r>
            <a:r>
              <a:rPr sz="2800" spc="-5" dirty="0">
                <a:latin typeface="Carlito"/>
                <a:cs typeface="Carlito"/>
              </a:rPr>
              <a:t>and  </a:t>
            </a:r>
            <a:r>
              <a:rPr sz="2800" spc="-15" dirty="0">
                <a:latin typeface="Carlito"/>
                <a:cs typeface="Carlito"/>
              </a:rPr>
              <a:t>drag- net </a:t>
            </a:r>
            <a:r>
              <a:rPr sz="2800" spc="-20" dirty="0">
                <a:latin typeface="Carlito"/>
                <a:cs typeface="Carlito"/>
              </a:rPr>
              <a:t>battery </a:t>
            </a:r>
            <a:r>
              <a:rPr sz="2800" spc="-5" dirty="0">
                <a:latin typeface="Carlito"/>
                <a:cs typeface="Carlito"/>
              </a:rPr>
              <a:t>and </a:t>
            </a:r>
            <a:r>
              <a:rPr sz="2800" spc="-45" dirty="0">
                <a:latin typeface="Carlito"/>
                <a:cs typeface="Carlito"/>
              </a:rPr>
              <a:t>transformer. </a:t>
            </a:r>
            <a:r>
              <a:rPr sz="2800" spc="-15" dirty="0">
                <a:latin typeface="Carlito"/>
                <a:cs typeface="Carlito"/>
              </a:rPr>
              <a:t>Installed </a:t>
            </a:r>
            <a:r>
              <a:rPr sz="2800" spc="-5" dirty="0">
                <a:latin typeface="Carlito"/>
                <a:cs typeface="Carlito"/>
              </a:rPr>
              <a:t>in the </a:t>
            </a:r>
            <a:r>
              <a:rPr sz="2800" spc="-20" dirty="0">
                <a:latin typeface="Carlito"/>
                <a:cs typeface="Carlito"/>
              </a:rPr>
              <a:t>frame </a:t>
            </a:r>
            <a:r>
              <a:rPr sz="2800" spc="-15" dirty="0">
                <a:latin typeface="Carlito"/>
                <a:cs typeface="Carlito"/>
              </a:rPr>
              <a:t>are </a:t>
            </a:r>
            <a:r>
              <a:rPr sz="2800" spc="-20" dirty="0">
                <a:latin typeface="Carlito"/>
                <a:cs typeface="Carlito"/>
              </a:rPr>
              <a:t>brass </a:t>
            </a:r>
            <a:r>
              <a:rPr sz="2800" spc="-15" dirty="0">
                <a:latin typeface="Carlito"/>
                <a:cs typeface="Carlito"/>
              </a:rPr>
              <a:t>wires  </a:t>
            </a:r>
            <a:r>
              <a:rPr sz="2800" spc="-5" dirty="0">
                <a:latin typeface="Carlito"/>
                <a:cs typeface="Carlito"/>
              </a:rPr>
              <a:t>or </a:t>
            </a:r>
            <a:r>
              <a:rPr sz="2800" spc="-20" dirty="0">
                <a:latin typeface="Carlito"/>
                <a:cs typeface="Carlito"/>
              </a:rPr>
              <a:t>rods </a:t>
            </a:r>
            <a:r>
              <a:rPr sz="2800" spc="-10" dirty="0">
                <a:latin typeface="Carlito"/>
                <a:cs typeface="Carlito"/>
              </a:rPr>
              <a:t>composed </a:t>
            </a:r>
            <a:r>
              <a:rPr sz="2800" spc="-5" dirty="0">
                <a:latin typeface="Carlito"/>
                <a:cs typeface="Carlito"/>
              </a:rPr>
              <a:t>of </a:t>
            </a:r>
            <a:r>
              <a:rPr sz="2800" spc="-10" dirty="0">
                <a:latin typeface="Carlito"/>
                <a:cs typeface="Carlito"/>
              </a:rPr>
              <a:t>positive </a:t>
            </a:r>
            <a:r>
              <a:rPr sz="2800" spc="-5" dirty="0">
                <a:latin typeface="Carlito"/>
                <a:cs typeface="Carlito"/>
              </a:rPr>
              <a:t>and </a:t>
            </a:r>
            <a:r>
              <a:rPr sz="2800" spc="-20" dirty="0">
                <a:latin typeface="Carlito"/>
                <a:cs typeface="Carlito"/>
              </a:rPr>
              <a:t>negative </a:t>
            </a:r>
            <a:r>
              <a:rPr sz="2800" spc="-10" dirty="0">
                <a:latin typeface="Carlito"/>
                <a:cs typeface="Carlito"/>
              </a:rPr>
              <a:t>electrodes </a:t>
            </a:r>
            <a:r>
              <a:rPr sz="2800" spc="-15" dirty="0">
                <a:latin typeface="Carlito"/>
                <a:cs typeface="Carlito"/>
              </a:rPr>
              <a:t>installed  </a:t>
            </a:r>
            <a:r>
              <a:rPr sz="2800" spc="-30" dirty="0">
                <a:latin typeface="Carlito"/>
                <a:cs typeface="Carlito"/>
              </a:rPr>
              <a:t>alternately, </a:t>
            </a:r>
            <a:r>
              <a:rPr sz="2800" spc="-5" dirty="0">
                <a:latin typeface="Carlito"/>
                <a:cs typeface="Carlito"/>
              </a:rPr>
              <a:t>the wiring is </a:t>
            </a:r>
            <a:r>
              <a:rPr sz="2800" spc="-15" dirty="0">
                <a:latin typeface="Carlito"/>
                <a:cs typeface="Carlito"/>
              </a:rPr>
              <a:t>insulated against</a:t>
            </a:r>
            <a:r>
              <a:rPr sz="2800" spc="100" dirty="0">
                <a:latin typeface="Carlito"/>
                <a:cs typeface="Carlito"/>
              </a:rPr>
              <a:t> </a:t>
            </a:r>
            <a:r>
              <a:rPr sz="2800" spc="-65" dirty="0">
                <a:latin typeface="Carlito"/>
                <a:cs typeface="Carlito"/>
              </a:rPr>
              <a:t>water.</a:t>
            </a:r>
            <a:endParaRPr sz="28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83866" y="0"/>
            <a:ext cx="690435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85" dirty="0">
                <a:solidFill>
                  <a:srgbClr val="000000"/>
                </a:solidFill>
                <a:latin typeface="Trebuchet MS"/>
                <a:cs typeface="Trebuchet MS"/>
              </a:rPr>
              <a:t>Diseases </a:t>
            </a:r>
            <a:r>
              <a:rPr b="0" spc="-200" dirty="0">
                <a:solidFill>
                  <a:srgbClr val="000000"/>
                </a:solidFill>
                <a:latin typeface="Trebuchet MS"/>
                <a:cs typeface="Trebuchet MS"/>
              </a:rPr>
              <a:t>and </a:t>
            </a:r>
            <a:r>
              <a:rPr b="0" spc="-245" dirty="0">
                <a:solidFill>
                  <a:srgbClr val="000000"/>
                </a:solidFill>
                <a:latin typeface="Trebuchet MS"/>
                <a:cs typeface="Trebuchet MS"/>
              </a:rPr>
              <a:t>Control</a:t>
            </a:r>
            <a:r>
              <a:rPr b="0" spc="-890" dirty="0">
                <a:solidFill>
                  <a:srgbClr val="000000"/>
                </a:solidFill>
                <a:latin typeface="Trebuchet MS"/>
                <a:cs typeface="Trebuchet MS"/>
              </a:rPr>
              <a:t> </a:t>
            </a:r>
            <a:r>
              <a:rPr b="0" spc="-114" dirty="0">
                <a:solidFill>
                  <a:srgbClr val="000000"/>
                </a:solidFill>
                <a:latin typeface="Trebuchet MS"/>
                <a:cs typeface="Trebuchet MS"/>
              </a:rPr>
              <a:t>Measures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42938" y="702818"/>
          <a:ext cx="11868150" cy="595443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340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340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8160"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800" b="1" spc="-1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Disease</a:t>
                      </a:r>
                      <a:endParaRPr sz="2800">
                        <a:latin typeface="Georgia"/>
                        <a:cs typeface="Georgia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800" b="1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Preventive</a:t>
                      </a:r>
                      <a:r>
                        <a:rPr sz="2800" b="1" spc="10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 </a:t>
                      </a:r>
                      <a:r>
                        <a:rPr sz="2800" b="1" spc="-5" dirty="0">
                          <a:solidFill>
                            <a:srgbClr val="FFFFFF"/>
                          </a:solidFill>
                          <a:latin typeface="Georgia"/>
                          <a:cs typeface="Georgia"/>
                        </a:rPr>
                        <a:t>Measures</a:t>
                      </a:r>
                      <a:endParaRPr sz="2800">
                        <a:latin typeface="Georgia"/>
                        <a:cs typeface="Georgia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FF00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173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rlito"/>
                          <a:cs typeface="Carlito"/>
                        </a:rPr>
                        <a:t>White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Spot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(WSD), </a:t>
                      </a:r>
                      <a:r>
                        <a:rPr sz="1800" spc="-40" dirty="0">
                          <a:latin typeface="Carlito"/>
                          <a:cs typeface="Carlito"/>
                        </a:rPr>
                        <a:t>WSSV,</a:t>
                      </a:r>
                      <a:r>
                        <a:rPr sz="1800" spc="8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spc="-15" dirty="0">
                          <a:latin typeface="Carlito"/>
                          <a:cs typeface="Carlito"/>
                        </a:rPr>
                        <a:t>WSBV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tc>
                  <a:txBody>
                    <a:bodyPr/>
                    <a:lstStyle/>
                    <a:p>
                      <a:pPr marL="170180" marR="161290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-10" dirty="0">
                          <a:latin typeface="Carlito"/>
                          <a:cs typeface="Carlito"/>
                        </a:rPr>
                        <a:t>Screening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of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broodstock,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nauplii, </a:t>
                      </a:r>
                      <a:r>
                        <a:rPr sz="1800" dirty="0">
                          <a:latin typeface="Carlito"/>
                          <a:cs typeface="Carlito"/>
                        </a:rPr>
                        <a:t>and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grow-out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stages; avoid  rapid </a:t>
                      </a:r>
                      <a:r>
                        <a:rPr sz="1800" spc="-15" dirty="0">
                          <a:latin typeface="Carlito"/>
                          <a:cs typeface="Carlito"/>
                        </a:rPr>
                        <a:t>water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exchange,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shrimp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stress,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use of fresh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feeds;  treating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with </a:t>
                      </a:r>
                      <a:r>
                        <a:rPr sz="1800" dirty="0">
                          <a:latin typeface="Carlito"/>
                          <a:cs typeface="Carlito"/>
                        </a:rPr>
                        <a:t>30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ppm chlorine;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disinfect</a:t>
                      </a:r>
                      <a:r>
                        <a:rPr sz="1800" spc="7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equipment.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048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3631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20" dirty="0">
                          <a:latin typeface="Carlito"/>
                          <a:cs typeface="Carlito"/>
                        </a:rPr>
                        <a:t>Yellowhead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(YHD), </a:t>
                      </a:r>
                      <a:r>
                        <a:rPr sz="1800" spc="-40" dirty="0">
                          <a:latin typeface="Carlito"/>
                          <a:cs typeface="Carlito"/>
                        </a:rPr>
                        <a:t>YHV, </a:t>
                      </a:r>
                      <a:r>
                        <a:rPr sz="1800" spc="-45" dirty="0">
                          <a:latin typeface="Carlito"/>
                          <a:cs typeface="Carlito"/>
                        </a:rPr>
                        <a:t>YBV,</a:t>
                      </a:r>
                      <a:r>
                        <a:rPr sz="1800" spc="15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YHDBV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tc>
                  <a:txBody>
                    <a:bodyPr/>
                    <a:lstStyle/>
                    <a:p>
                      <a:pPr marL="109220" marR="104139" indent="5080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10" dirty="0">
                          <a:latin typeface="Carlito"/>
                          <a:cs typeface="Carlito"/>
                        </a:rPr>
                        <a:t>Broodstock, postlarvae screening; avoid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changes </a:t>
                      </a:r>
                      <a:r>
                        <a:rPr sz="1800" dirty="0">
                          <a:latin typeface="Carlito"/>
                          <a:cs typeface="Carlito"/>
                        </a:rPr>
                        <a:t>in </a:t>
                      </a:r>
                      <a:r>
                        <a:rPr sz="1800" spc="-15" dirty="0">
                          <a:latin typeface="Carlito"/>
                          <a:cs typeface="Carlito"/>
                        </a:rPr>
                        <a:t>water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pH,  </a:t>
                      </a:r>
                      <a:r>
                        <a:rPr sz="1800" spc="-20" dirty="0">
                          <a:latin typeface="Carlito"/>
                          <a:cs typeface="Carlito"/>
                        </a:rPr>
                        <a:t>alkalinity,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dissolved </a:t>
                      </a:r>
                      <a:r>
                        <a:rPr sz="1800" spc="5" dirty="0">
                          <a:latin typeface="Carlito"/>
                          <a:cs typeface="Carlito"/>
                        </a:rPr>
                        <a:t>O</a:t>
                      </a:r>
                      <a:r>
                        <a:rPr sz="1800" spc="7" baseline="25462" dirty="0">
                          <a:latin typeface="Carlito"/>
                          <a:cs typeface="Carlito"/>
                        </a:rPr>
                        <a:t>2 </a:t>
                      </a:r>
                      <a:r>
                        <a:rPr sz="1800" dirty="0">
                          <a:latin typeface="Carlito"/>
                          <a:cs typeface="Carlito"/>
                        </a:rPr>
                        <a:t>,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fresh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aquatic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feeds, proper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cleaning  </a:t>
                      </a:r>
                      <a:r>
                        <a:rPr sz="1800" spc="-15" dirty="0">
                          <a:latin typeface="Carlito"/>
                          <a:cs typeface="Carlito"/>
                        </a:rPr>
                        <a:t>before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stocking; hatcheries would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be </a:t>
                      </a:r>
                      <a:r>
                        <a:rPr sz="1800" spc="-15" dirty="0">
                          <a:latin typeface="Carlito"/>
                          <a:cs typeface="Carlito"/>
                        </a:rPr>
                        <a:t>disinfected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with </a:t>
                      </a:r>
                      <a:r>
                        <a:rPr sz="1800" dirty="0">
                          <a:latin typeface="Carlito"/>
                          <a:cs typeface="Carlito"/>
                        </a:rPr>
                        <a:t>30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ppm  chlorine.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7278">
                <a:tc>
                  <a:txBody>
                    <a:bodyPr/>
                    <a:lstStyle/>
                    <a:p>
                      <a:pPr marR="1041400" algn="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10" dirty="0">
                          <a:latin typeface="Carlito"/>
                          <a:cs typeface="Carlito"/>
                        </a:rPr>
                        <a:t>Baculoviral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Midgut </a:t>
                      </a:r>
                      <a:r>
                        <a:rPr sz="1800" dirty="0">
                          <a:latin typeface="Carlito"/>
                          <a:cs typeface="Carlito"/>
                        </a:rPr>
                        <a:t>Gland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Necrosis</a:t>
                      </a:r>
                      <a:r>
                        <a:rPr sz="1800" spc="20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(BMN)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tc>
                  <a:txBody>
                    <a:bodyPr/>
                    <a:lstStyle/>
                    <a:p>
                      <a:pPr marL="2700020" marR="313690" indent="-2379345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20" dirty="0">
                          <a:latin typeface="Carlito"/>
                          <a:cs typeface="Carlito"/>
                        </a:rPr>
                        <a:t>Wash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fertile </a:t>
                      </a:r>
                      <a:r>
                        <a:rPr sz="1800" dirty="0">
                          <a:latin typeface="Carlito"/>
                          <a:cs typeface="Carlito"/>
                        </a:rPr>
                        <a:t>eggs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by running clean </a:t>
                      </a:r>
                      <a:r>
                        <a:rPr sz="1800" spc="-15" dirty="0">
                          <a:latin typeface="Carlito"/>
                          <a:cs typeface="Carlito"/>
                        </a:rPr>
                        <a:t>seawater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through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soft  </a:t>
                      </a:r>
                      <a:r>
                        <a:rPr sz="1800" spc="-15" dirty="0">
                          <a:latin typeface="Carlito"/>
                          <a:cs typeface="Carlito"/>
                        </a:rPr>
                        <a:t>gauze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2D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90941">
                <a:tc>
                  <a:txBody>
                    <a:bodyPr/>
                    <a:lstStyle/>
                    <a:p>
                      <a:pPr marR="1010919" algn="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5" dirty="0">
                          <a:latin typeface="Carlito"/>
                          <a:cs typeface="Carlito"/>
                        </a:rPr>
                        <a:t>Nuclear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Polyhedrosis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Baculoviroses</a:t>
                      </a:r>
                      <a:r>
                        <a:rPr sz="1800" spc="-35" dirty="0">
                          <a:latin typeface="Carlito"/>
                          <a:cs typeface="Carlito"/>
                        </a:rPr>
                        <a:t>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(MBV)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tc>
                  <a:txBody>
                    <a:bodyPr/>
                    <a:lstStyle/>
                    <a:p>
                      <a:pPr marL="127635" marR="124460" indent="5080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1800" spc="-10" dirty="0">
                          <a:latin typeface="Carlito"/>
                          <a:cs typeface="Carlito"/>
                        </a:rPr>
                        <a:t>Reduce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density </a:t>
                      </a:r>
                      <a:r>
                        <a:rPr sz="1800" dirty="0">
                          <a:latin typeface="Carlito"/>
                          <a:cs typeface="Carlito"/>
                        </a:rPr>
                        <a:t>and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use of chemical </a:t>
                      </a:r>
                      <a:r>
                        <a:rPr sz="1800" dirty="0">
                          <a:latin typeface="Carlito"/>
                          <a:cs typeface="Carlito"/>
                        </a:rPr>
                        <a:t>and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environmentally- 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induced stress;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prevent </a:t>
                      </a:r>
                      <a:r>
                        <a:rPr sz="1800" spc="-15" dirty="0">
                          <a:latin typeface="Carlito"/>
                          <a:cs typeface="Carlito"/>
                        </a:rPr>
                        <a:t>fertilized </a:t>
                      </a:r>
                      <a:r>
                        <a:rPr sz="1800" spc="5" dirty="0">
                          <a:latin typeface="Carlito"/>
                          <a:cs typeface="Carlito"/>
                        </a:rPr>
                        <a:t>egg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contamination </a:t>
                      </a:r>
                      <a:r>
                        <a:rPr sz="1800" spc="-15" dirty="0">
                          <a:latin typeface="Carlito"/>
                          <a:cs typeface="Carlito"/>
                        </a:rPr>
                        <a:t>from 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spawners faeces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by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washing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in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formalin </a:t>
                      </a:r>
                      <a:r>
                        <a:rPr sz="1800" spc="-5" dirty="0">
                          <a:latin typeface="Carlito"/>
                          <a:cs typeface="Carlito"/>
                        </a:rPr>
                        <a:t>or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iodophore </a:t>
                      </a:r>
                      <a:r>
                        <a:rPr sz="1800" spc="-15" dirty="0">
                          <a:latin typeface="Carlito"/>
                          <a:cs typeface="Carlito"/>
                        </a:rPr>
                        <a:t>treated  </a:t>
                      </a:r>
                      <a:r>
                        <a:rPr sz="1800" spc="-10" dirty="0">
                          <a:latin typeface="Carlito"/>
                          <a:cs typeface="Carlito"/>
                        </a:rPr>
                        <a:t>seawater; culture facility disinfection; stock removal </a:t>
                      </a:r>
                      <a:r>
                        <a:rPr sz="1800" dirty="0">
                          <a:latin typeface="Carlito"/>
                          <a:cs typeface="Carlito"/>
                        </a:rPr>
                        <a:t>and  </a:t>
                      </a:r>
                      <a:r>
                        <a:rPr sz="1800" spc="-15" dirty="0">
                          <a:latin typeface="Carlito"/>
                          <a:cs typeface="Carlito"/>
                        </a:rPr>
                        <a:t>sterilization.</a:t>
                      </a:r>
                      <a:endParaRPr sz="1800">
                        <a:latin typeface="Carlito"/>
                        <a:cs typeface="Carlito"/>
                      </a:endParaRPr>
                    </a:p>
                  </a:txBody>
                  <a:tcPr marL="0" marR="0" marT="311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AEE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6857996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198620" y="0"/>
              <a:ext cx="3838955" cy="135026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609338" y="32130"/>
            <a:ext cx="298005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370" dirty="0">
                <a:solidFill>
                  <a:srgbClr val="990033"/>
                </a:solidFill>
                <a:latin typeface="Arial"/>
                <a:cs typeface="Arial"/>
              </a:rPr>
              <a:t>REFERENCES</a:t>
            </a:r>
            <a:endParaRPr sz="54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84175" y="810259"/>
            <a:ext cx="11395075" cy="54635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420" dirty="0">
                <a:solidFill>
                  <a:srgbClr val="FF0066"/>
                </a:solidFill>
                <a:latin typeface="Arimo"/>
                <a:cs typeface="Arimo"/>
              </a:rPr>
              <a:t>ᴥ </a:t>
            </a:r>
            <a:r>
              <a:rPr sz="3200" b="1" spc="-5" dirty="0">
                <a:latin typeface="Georgia"/>
                <a:cs typeface="Georgia"/>
              </a:rPr>
              <a:t>Prawn Culture Scientific </a:t>
            </a:r>
            <a:r>
              <a:rPr sz="3200" b="1" dirty="0">
                <a:latin typeface="Georgia"/>
                <a:cs typeface="Georgia"/>
              </a:rPr>
              <a:t>and </a:t>
            </a:r>
            <a:r>
              <a:rPr sz="3200" b="1" spc="-5" dirty="0">
                <a:latin typeface="Georgia"/>
                <a:cs typeface="Georgia"/>
              </a:rPr>
              <a:t>Practical </a:t>
            </a:r>
            <a:r>
              <a:rPr sz="3200" b="1" spc="5" dirty="0">
                <a:latin typeface="Georgia"/>
                <a:cs typeface="Georgia"/>
              </a:rPr>
              <a:t>Approach</a:t>
            </a:r>
            <a:r>
              <a:rPr sz="3200" spc="5" dirty="0">
                <a:latin typeface="Georgia"/>
                <a:cs typeface="Georgia"/>
              </a:rPr>
              <a:t>,</a:t>
            </a:r>
            <a:r>
              <a:rPr sz="3200" spc="-30" dirty="0">
                <a:latin typeface="Georgia"/>
                <a:cs typeface="Georgia"/>
              </a:rPr>
              <a:t> </a:t>
            </a:r>
            <a:r>
              <a:rPr sz="3200" spc="-60" dirty="0">
                <a:latin typeface="Arial"/>
                <a:cs typeface="Arial"/>
              </a:rPr>
              <a:t>Dr.</a:t>
            </a:r>
            <a:endParaRPr sz="3200">
              <a:latin typeface="Arial"/>
              <a:cs typeface="Arial"/>
            </a:endParaRPr>
          </a:p>
          <a:p>
            <a:pPr marL="240665" marR="1653539">
              <a:lnSpc>
                <a:spcPts val="3460"/>
              </a:lnSpc>
              <a:spcBef>
                <a:spcPts val="455"/>
              </a:spcBef>
            </a:pPr>
            <a:r>
              <a:rPr sz="3200" spc="-5" dirty="0">
                <a:latin typeface="Arial"/>
                <a:cs typeface="Arial"/>
              </a:rPr>
              <a:t>Chen Kong </a:t>
            </a:r>
            <a:r>
              <a:rPr sz="3200" dirty="0">
                <a:latin typeface="Arial"/>
                <a:cs typeface="Arial"/>
              </a:rPr>
              <a:t>Jung </a:t>
            </a:r>
            <a:r>
              <a:rPr sz="3200" spc="-5" dirty="0">
                <a:latin typeface="Arial"/>
                <a:cs typeface="Arial"/>
              </a:rPr>
              <a:t>and </a:t>
            </a:r>
            <a:r>
              <a:rPr sz="3200" spc="-40" dirty="0">
                <a:latin typeface="Arial"/>
                <a:cs typeface="Arial"/>
              </a:rPr>
              <a:t>Engr. </a:t>
            </a:r>
            <a:r>
              <a:rPr sz="3200" spc="-5" dirty="0">
                <a:latin typeface="Arial"/>
                <a:cs typeface="Arial"/>
              </a:rPr>
              <a:t>William </a:t>
            </a:r>
            <a:r>
              <a:rPr sz="3200" spc="5" dirty="0">
                <a:latin typeface="Arial"/>
                <a:cs typeface="Arial"/>
              </a:rPr>
              <a:t>G. </a:t>
            </a:r>
            <a:r>
              <a:rPr sz="3200" dirty="0">
                <a:latin typeface="Arial"/>
                <a:cs typeface="Arial"/>
              </a:rPr>
              <a:t>Co, </a:t>
            </a:r>
            <a:r>
              <a:rPr sz="3200" spc="-10" dirty="0">
                <a:latin typeface="Arial"/>
                <a:cs typeface="Arial"/>
              </a:rPr>
              <a:t>Westpoint  </a:t>
            </a:r>
            <a:r>
              <a:rPr sz="3200" spc="-5" dirty="0">
                <a:latin typeface="Arial"/>
                <a:cs typeface="Arial"/>
              </a:rPr>
              <a:t>Aquaculture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Corporation,1988.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4200">
              <a:latin typeface="Arial"/>
              <a:cs typeface="Arial"/>
            </a:endParaRPr>
          </a:p>
          <a:p>
            <a:pPr marL="240665" marR="5080" indent="-228600">
              <a:lnSpc>
                <a:spcPct val="92800"/>
              </a:lnSpc>
            </a:pPr>
            <a:r>
              <a:rPr sz="3200" spc="-15" dirty="0">
                <a:solidFill>
                  <a:srgbClr val="FF0066"/>
                </a:solidFill>
                <a:latin typeface="Arimo"/>
                <a:cs typeface="Arimo"/>
              </a:rPr>
              <a:t>ᴥ</a:t>
            </a:r>
            <a:r>
              <a:rPr sz="3200" b="1" spc="-15" dirty="0">
                <a:latin typeface="Georgia"/>
                <a:cs typeface="Georgia"/>
              </a:rPr>
              <a:t>Kentucky </a:t>
            </a:r>
            <a:r>
              <a:rPr sz="3200" b="1" dirty="0">
                <a:latin typeface="Georgia"/>
                <a:cs typeface="Georgia"/>
              </a:rPr>
              <a:t>State </a:t>
            </a:r>
            <a:r>
              <a:rPr sz="3200" b="1" spc="-5" dirty="0">
                <a:latin typeface="Georgia"/>
                <a:cs typeface="Georgia"/>
              </a:rPr>
              <a:t>University Prawn Production </a:t>
            </a:r>
            <a:r>
              <a:rPr sz="3200" b="1" spc="-50" dirty="0">
                <a:latin typeface="Georgia"/>
                <a:cs typeface="Georgia"/>
              </a:rPr>
              <a:t>Manual</a:t>
            </a:r>
            <a:r>
              <a:rPr sz="3200" spc="-50" dirty="0">
                <a:latin typeface="Arial"/>
                <a:cs typeface="Arial"/>
              </a:rPr>
              <a:t>,  </a:t>
            </a:r>
            <a:r>
              <a:rPr sz="3200" spc="-5" dirty="0">
                <a:latin typeface="Arial"/>
                <a:cs typeface="Arial"/>
              </a:rPr>
              <a:t>Robert </a:t>
            </a:r>
            <a:r>
              <a:rPr sz="3200" dirty="0">
                <a:latin typeface="Arial"/>
                <a:cs typeface="Arial"/>
              </a:rPr>
              <a:t>M. </a:t>
            </a:r>
            <a:r>
              <a:rPr sz="3200" spc="-25" dirty="0">
                <a:latin typeface="Arial"/>
                <a:cs typeface="Arial"/>
              </a:rPr>
              <a:t>Durborow, </a:t>
            </a:r>
            <a:r>
              <a:rPr sz="3200" dirty="0">
                <a:latin typeface="Arial"/>
                <a:cs typeface="Arial"/>
              </a:rPr>
              <a:t>Ph.D., Sid </a:t>
            </a:r>
            <a:r>
              <a:rPr sz="3200" spc="-5" dirty="0">
                <a:latin typeface="Arial"/>
                <a:cs typeface="Arial"/>
              </a:rPr>
              <a:t>Dasgupta, </a:t>
            </a:r>
            <a:r>
              <a:rPr sz="3200" dirty="0">
                <a:latin typeface="Arial"/>
                <a:cs typeface="Arial"/>
              </a:rPr>
              <a:t>Ph.D., William A.  </a:t>
            </a:r>
            <a:r>
              <a:rPr sz="3200" spc="-15" dirty="0">
                <a:latin typeface="Arial"/>
                <a:cs typeface="Arial"/>
              </a:rPr>
              <a:t>Wurts </a:t>
            </a:r>
            <a:r>
              <a:rPr sz="3200" dirty="0">
                <a:latin typeface="Arial"/>
                <a:cs typeface="Arial"/>
              </a:rPr>
              <a:t>Ph.D., Forest </a:t>
            </a:r>
            <a:r>
              <a:rPr sz="3200" spc="-5" dirty="0">
                <a:latin typeface="Arial"/>
                <a:cs typeface="Arial"/>
              </a:rPr>
              <a:t>Wynne, Leigh </a:t>
            </a:r>
            <a:r>
              <a:rPr sz="3200" spc="-10" dirty="0">
                <a:latin typeface="Arial"/>
                <a:cs typeface="Arial"/>
              </a:rPr>
              <a:t>anne </a:t>
            </a:r>
            <a:r>
              <a:rPr sz="3200" spc="-5" dirty="0">
                <a:latin typeface="Arial"/>
                <a:cs typeface="Arial"/>
              </a:rPr>
              <a:t>Bright, and Aaron  </a:t>
            </a:r>
            <a:r>
              <a:rPr sz="3200" spc="-30" dirty="0">
                <a:latin typeface="Arial"/>
                <a:cs typeface="Arial"/>
              </a:rPr>
              <a:t>VanArnum., </a:t>
            </a:r>
            <a:r>
              <a:rPr sz="3200" spc="-5" dirty="0">
                <a:latin typeface="Arial"/>
                <a:cs typeface="Arial"/>
              </a:rPr>
              <a:t>Kentucky </a:t>
            </a:r>
            <a:r>
              <a:rPr sz="3200" dirty="0">
                <a:latin typeface="Arial"/>
                <a:cs typeface="Arial"/>
              </a:rPr>
              <a:t>State University </a:t>
            </a:r>
            <a:r>
              <a:rPr sz="3200" spc="-5" dirty="0">
                <a:latin typeface="Arial"/>
                <a:cs typeface="Arial"/>
              </a:rPr>
              <a:t>Aquaculture Program,  </a:t>
            </a:r>
            <a:r>
              <a:rPr sz="3200" spc="-10" dirty="0">
                <a:latin typeface="Arial"/>
                <a:cs typeface="Arial"/>
              </a:rPr>
              <a:t>2002.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4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3200" spc="-15" dirty="0">
                <a:solidFill>
                  <a:srgbClr val="FF0066"/>
                </a:solidFill>
                <a:latin typeface="Arimo"/>
                <a:cs typeface="Arimo"/>
              </a:rPr>
              <a:t>ᴥ</a:t>
            </a:r>
            <a:r>
              <a:rPr sz="3200" b="1" spc="-15" dirty="0">
                <a:latin typeface="Georgia"/>
                <a:cs typeface="Georgia"/>
              </a:rPr>
              <a:t>Fisheries </a:t>
            </a:r>
            <a:r>
              <a:rPr sz="3200" b="1" dirty="0">
                <a:latin typeface="Georgia"/>
                <a:cs typeface="Georgia"/>
              </a:rPr>
              <a:t>and </a:t>
            </a:r>
            <a:r>
              <a:rPr sz="3200" b="1" spc="-5" dirty="0">
                <a:latin typeface="Georgia"/>
                <a:cs typeface="Georgia"/>
              </a:rPr>
              <a:t>Agriculture </a:t>
            </a:r>
            <a:r>
              <a:rPr sz="3200" b="1" dirty="0">
                <a:latin typeface="Georgia"/>
                <a:cs typeface="Georgia"/>
              </a:rPr>
              <a:t>Organization Manual</a:t>
            </a:r>
            <a:r>
              <a:rPr sz="3200" dirty="0">
                <a:latin typeface="Arial"/>
                <a:cs typeface="Arial"/>
              </a:rPr>
              <a:t>,</a:t>
            </a:r>
            <a:r>
              <a:rPr sz="3200" spc="-15" dirty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2006.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</TotalTime>
  <Words>3443</Words>
  <Application>Microsoft Office PowerPoint</Application>
  <PresentationFormat>Widescreen</PresentationFormat>
  <Paragraphs>403</Paragraphs>
  <Slides>64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80" baseType="lpstr">
      <vt:lpstr>Aharoni</vt:lpstr>
      <vt:lpstr>Arial</vt:lpstr>
      <vt:lpstr>Arial Black</vt:lpstr>
      <vt:lpstr>Arimo</vt:lpstr>
      <vt:lpstr>Calibri</vt:lpstr>
      <vt:lpstr>Calibri Light</vt:lpstr>
      <vt:lpstr>Carlito</vt:lpstr>
      <vt:lpstr>Comic Sans MS</vt:lpstr>
      <vt:lpstr>Georgia</vt:lpstr>
      <vt:lpstr>Lato Medium</vt:lpstr>
      <vt:lpstr>Tahoma</vt:lpstr>
      <vt:lpstr>Times New Roman</vt:lpstr>
      <vt:lpstr>Trebuchet MS</vt:lpstr>
      <vt:lpstr>Verdana</vt:lpstr>
      <vt:lpstr>Wingdings</vt:lpstr>
      <vt:lpstr>Office Theme</vt:lpstr>
      <vt:lpstr>PowerPoint Presentation</vt:lpstr>
      <vt:lpstr>Outline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B. Larva - planktonic in behavior occurring offshore. At  this stage the 6th abdominal segment is relatively longer than the carapace length.</vt:lpstr>
      <vt:lpstr>PowerPoint Presentation</vt:lpstr>
      <vt:lpstr>D. Adolescent</vt:lpstr>
      <vt:lpstr>E. Sub- adult</vt:lpstr>
      <vt:lpstr>Life cycle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Pond preparation for soil and water</vt:lpstr>
      <vt:lpstr>PowerPoint Presentation</vt:lpstr>
      <vt:lpstr>PowerPoint Presentation</vt:lpstr>
      <vt:lpstr>Fry acclimation</vt:lpstr>
      <vt:lpstr>PowerPoint Presentation</vt:lpstr>
      <vt:lpstr>PowerPoint Presentation</vt:lpstr>
      <vt:lpstr>Medicines for the Prevention and Control of Prawn Diseases</vt:lpstr>
      <vt:lpstr>PowerPoint Presentation</vt:lpstr>
      <vt:lpstr>Soil and Water Management  (Intensive Method)</vt:lpstr>
      <vt:lpstr>DISSOLVED OXYGEN D.O.</vt:lpstr>
      <vt:lpstr>pH (potential hydrogen)</vt:lpstr>
      <vt:lpstr>pH Cycle (Narrative)</vt:lpstr>
      <vt:lpstr>PowerPoint Presentation</vt:lpstr>
      <vt:lpstr>pH Management continued…</vt:lpstr>
      <vt:lpstr>Practices in Lowering pH</vt:lpstr>
      <vt:lpstr>Ammonia</vt:lpstr>
      <vt:lpstr>Ammonia</vt:lpstr>
      <vt:lpstr>Nitrite</vt:lpstr>
      <vt:lpstr>Alkalinity and Hardness</vt:lpstr>
      <vt:lpstr>PowerPoint Presentation</vt:lpstr>
      <vt:lpstr>Why Calcium?</vt:lpstr>
      <vt:lpstr>Increasing Alkalinity and Hardness in Ponds</vt:lpstr>
      <vt:lpstr>Water Salinity</vt:lpstr>
      <vt:lpstr>Temperature</vt:lpstr>
      <vt:lpstr>Prawn Feed</vt:lpstr>
      <vt:lpstr>Nutrient Requirement</vt:lpstr>
      <vt:lpstr>Characteristics of a Good Prawn Diet</vt:lpstr>
      <vt:lpstr>Feed Quality Control</vt:lpstr>
      <vt:lpstr>Protein and Vitamin Supplements</vt:lpstr>
      <vt:lpstr>PowerPoint Presentation</vt:lpstr>
      <vt:lpstr>PowerPoint Presentation</vt:lpstr>
      <vt:lpstr>PowerPoint Presentation</vt:lpstr>
      <vt:lpstr>Types of Prawn Feed</vt:lpstr>
      <vt:lpstr>Why does Wet Foods are not used as  full diet?</vt:lpstr>
      <vt:lpstr>Advantages of Feed Pellets</vt:lpstr>
      <vt:lpstr>Prawn Harvest</vt:lpstr>
      <vt:lpstr>Methods of Harvesting Prawn</vt:lpstr>
      <vt:lpstr>PowerPoint Presentation</vt:lpstr>
      <vt:lpstr>PowerPoint Presentation</vt:lpstr>
      <vt:lpstr>Note: To avoid soft shell, the harvest time must be within 4  hours only. One day before harvest, check the prawn by using  cast net if soft- shell is plenty, delay the harvest date 3-5 days  to assure better quality.</vt:lpstr>
      <vt:lpstr>Diseases and Control Measures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HP</cp:lastModifiedBy>
  <cp:revision>5</cp:revision>
  <dcterms:created xsi:type="dcterms:W3CDTF">2020-06-07T17:26:01Z</dcterms:created>
  <dcterms:modified xsi:type="dcterms:W3CDTF">2020-06-15T05:40:08Z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2014-08-17T00:00:00Z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2020-06-07T00:00:00Z</vt:filetime>
  </property>
</Properties>
</file>