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59" autoAdjust="0"/>
    <p:restoredTop sz="86441"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46" y="34570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B06681-588E-47C9-A2E6-9389B88BDA3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9DF4CEE-4BE8-48E4-B54F-A00F98DDF631}" type="datetimeFigureOut">
              <a:rPr lang="en-US" smtClean="0"/>
              <a:pPr/>
              <a:t>6/23/2020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A6B06681-588E-47C9-A2E6-9389B88BDA3D}"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9DF4CEE-4BE8-48E4-B54F-A00F98DDF631}" type="datetimeFigureOut">
              <a:rPr lang="en-US" smtClean="0"/>
              <a:pPr/>
              <a:t>6/23/2020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B06681-588E-47C9-A2E6-9389B88BDA3D}"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571480"/>
            <a:ext cx="7851648" cy="3714776"/>
          </a:xfrm>
        </p:spPr>
        <p:txBody>
          <a:bodyPr>
            <a:normAutofit/>
          </a:bodyPr>
          <a:lstStyle/>
          <a:p>
            <a:r>
              <a:rPr lang="en-US" sz="4400" dirty="0" smtClean="0">
                <a:latin typeface="+mn-lt"/>
              </a:rPr>
              <a:t>PHYSICO –CHEMICAL  CHANGES  DURING  PREPARATION AND STORAGE OF CONCENTRATED  MILK  </a:t>
            </a:r>
            <a:endParaRPr lang="en-US" sz="4400" dirty="0">
              <a:latin typeface="+mn-lt"/>
            </a:endParaRPr>
          </a:p>
        </p:txBody>
      </p:sp>
      <p:sp>
        <p:nvSpPr>
          <p:cNvPr id="3" name="Subtitle 2"/>
          <p:cNvSpPr>
            <a:spLocks noGrp="1"/>
          </p:cNvSpPr>
          <p:nvPr>
            <p:ph type="subTitle" idx="1"/>
          </p:nvPr>
        </p:nvSpPr>
        <p:spPr>
          <a:xfrm>
            <a:off x="533400" y="4286256"/>
            <a:ext cx="7854696" cy="2071702"/>
          </a:xfrm>
        </p:spPr>
        <p:txBody>
          <a:bodyPr/>
          <a:lstStyle/>
          <a:p>
            <a:r>
              <a:rPr lang="en-US" dirty="0" smtClean="0"/>
              <a:t>By Manish Kumar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7166"/>
            <a:ext cx="8686800" cy="142876"/>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714356"/>
            <a:ext cx="9144000" cy="6143644"/>
          </a:xfrm>
        </p:spPr>
        <p:txBody>
          <a:bodyPr/>
          <a:lstStyle/>
          <a:p>
            <a:pPr>
              <a:buNone/>
            </a:pPr>
            <a:r>
              <a:rPr lang="en-US" dirty="0" smtClean="0"/>
              <a:t>formation and mineral deposits in evaporated milk.</a:t>
            </a:r>
          </a:p>
          <a:p>
            <a:pPr>
              <a:buNone/>
            </a:pPr>
            <a:r>
              <a:rPr lang="en-US" dirty="0" smtClean="0"/>
              <a:t>iv) Colour and Flavour: Objectionable brown colour is sometimes found in condensed milks. Exposure to high heat during manufacture and storage of condensed milk tends to darken their colour and develope a ‘cooked’ flavour. Various factors contributing to the brown discolouration and cooked flavour production, are heat treatment, total soils concentration, pH condition, addition of compounds like sugar stabilizers, storage temperature and time of storage.</a:t>
            </a:r>
          </a:p>
          <a:p>
            <a:pPr>
              <a:buNone/>
            </a:pPr>
            <a:r>
              <a:rPr lang="en-US" dirty="0" smtClean="0"/>
              <a:t>v) Changes in pH: A decrease in pH as compared to milk can be expected in condensed milks during manufacture because of the processing steps such as preheating, concentration and sterilization. Decrease in pH has definite effect on the stability of concentrated milk towards heat sterilization.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9144000" cy="1071570"/>
          </a:xfrm>
        </p:spPr>
        <p:txBody>
          <a:bodyPr>
            <a:normAutofit/>
          </a:bodyPr>
          <a:lstStyle/>
          <a:p>
            <a:r>
              <a:rPr lang="en-US" dirty="0" smtClean="0"/>
              <a:t>Sweetened Condensed Milk</a:t>
            </a:r>
            <a:endParaRPr lang="en-US" dirty="0"/>
          </a:p>
        </p:txBody>
      </p:sp>
      <p:sp>
        <p:nvSpPr>
          <p:cNvPr id="3" name="Content Placeholder 2"/>
          <p:cNvSpPr>
            <a:spLocks noGrp="1"/>
          </p:cNvSpPr>
          <p:nvPr>
            <p:ph idx="1"/>
          </p:nvPr>
        </p:nvSpPr>
        <p:spPr>
          <a:xfrm>
            <a:off x="0" y="1214422"/>
            <a:ext cx="9144000" cy="5643578"/>
          </a:xfrm>
        </p:spPr>
        <p:txBody>
          <a:bodyPr>
            <a:normAutofit fontScale="85000" lnSpcReduction="10000"/>
          </a:bodyPr>
          <a:lstStyle/>
          <a:p>
            <a:r>
              <a:rPr lang="en-US" dirty="0" smtClean="0"/>
              <a:t>Age Thickening</a:t>
            </a:r>
          </a:p>
          <a:p>
            <a:pPr>
              <a:buNone/>
            </a:pPr>
            <a:r>
              <a:rPr lang="en-US" dirty="0" smtClean="0"/>
              <a:t>   The main change in sweetened condensed milk during storage is presumably age thickening and, finally, gelation. Sweetened condensed milk is far more concentrated than evaporated milk. However, it does not thicken markedly faster with age. It is usually assumed that added sucrose inhibits age thickening. Sucrose increases the Ca²⁺ activity. A difference with evaporated milk is that an initial decrease in viscosity before age thickening is not observed. The viscosity in sweetened condensed milk increases almost linearly with time. The following main factors affect age thickening in sweetened condensed milk:</a:t>
            </a:r>
          </a:p>
          <a:p>
            <a:pPr>
              <a:buNone/>
            </a:pPr>
            <a:r>
              <a:rPr lang="en-US" dirty="0" smtClean="0"/>
              <a:t>1.) The variation in the type of milk and season occurs among batches of milk.</a:t>
            </a:r>
          </a:p>
          <a:p>
            <a:pPr>
              <a:buNone/>
            </a:pPr>
            <a:r>
              <a:rPr lang="en-US" dirty="0" smtClean="0"/>
              <a:t>2.) Higher preheating treatment yields higher initial viscosity, and gel can form earlier. Hence, UHT heating is now generally applied.</a:t>
            </a:r>
          </a:p>
          <a:p>
            <a:pPr>
              <a:buNone/>
            </a:pPr>
            <a:r>
              <a:rPr lang="en-US" dirty="0" smtClean="0"/>
              <a:t>3.) The addition of sugar at later in evaporating process results in lesser age thickening.</a:t>
            </a:r>
          </a:p>
          <a:p>
            <a:pPr>
              <a:buNone/>
            </a:pPr>
            <a:r>
              <a:rPr lang="en-US" dirty="0" smtClean="0"/>
              <a:t> 4.) Higher concentration factor gives more age thickening.</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71438"/>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642918"/>
            <a:ext cx="9144000" cy="6215082"/>
          </a:xfrm>
        </p:spPr>
        <p:txBody>
          <a:bodyPr/>
          <a:lstStyle/>
          <a:p>
            <a:pPr>
              <a:buNone/>
            </a:pPr>
            <a:r>
              <a:rPr lang="en-US" dirty="0" smtClean="0"/>
              <a:t>5. )The influence of added salts varies widely and depends on the stage at which it is added. Salts are added up to 0.2%. Adding a small amount of sodium tetrapolyphosphate (e.g.0.03%)mostly delays age thickening considerably, where as adding more may have the opposite effect.</a:t>
            </a:r>
          </a:p>
          <a:p>
            <a:pPr>
              <a:buNone/>
            </a:pPr>
            <a:r>
              <a:rPr lang="en-US" dirty="0" smtClean="0"/>
              <a:t>6.)Age thickening considerably increases with storage temperature.</a:t>
            </a:r>
          </a:p>
          <a:p>
            <a:r>
              <a:rPr lang="en-US" dirty="0" smtClean="0"/>
              <a:t>Maillard Browning</a:t>
            </a:r>
          </a:p>
          <a:p>
            <a:pPr>
              <a:buNone/>
            </a:pPr>
            <a:r>
              <a:rPr lang="en-US" dirty="0" smtClean="0"/>
              <a:t>    Ongoing Maillard reactions are inevitable. Brown discoloration is stronger as the storage temperature is higher, the milk is evaporated to a higher concentration, and more intense heating is applied. Additional Millard reactions occur if the added sugar contains invert sugar</a:t>
            </a:r>
            <a:r>
              <a:rPr lang="en-US" dirty="0" smtClean="0"/>
              <a:t>.</a:t>
            </a:r>
          </a:p>
          <a:p>
            <a:r>
              <a:rPr lang="en-US" dirty="0" smtClean="0"/>
              <a:t>Oxidative Changes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Clr>
                <a:schemeClr val="accent2"/>
              </a:buClr>
              <a:buSzPct val="10200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9144000" cy="214314"/>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785794"/>
            <a:ext cx="9144000" cy="6072206"/>
          </a:xfrm>
        </p:spPr>
        <p:txBody>
          <a:bodyPr/>
          <a:lstStyle/>
          <a:p>
            <a:pPr>
              <a:buNone/>
            </a:pPr>
            <a:r>
              <a:rPr lang="en-US" dirty="0" smtClean="0"/>
              <a:t>   These changes can be prevented by keeping head space oxygen to a minimum.</a:t>
            </a:r>
          </a:p>
          <a:p>
            <a:r>
              <a:rPr lang="en-US" dirty="0" smtClean="0"/>
              <a:t>Lactose Crystallization</a:t>
            </a:r>
          </a:p>
          <a:p>
            <a:pPr>
              <a:buNone/>
            </a:pPr>
            <a:r>
              <a:rPr lang="en-US" dirty="0" smtClean="0"/>
              <a:t>   Sweetened condensed milk contains around 38 to 45 g lactose per 100 g water. The solubility of lactose at room temperature is about 20 g per 100 g water, but in sweetened condensed milk the solubility is about half as much due to the presence of sucrose. It implies that 75% of the lactose tends to crystallize, meaning about 8 g per 100 g sweetens condensed milk. Due to the high viscosity, nucleation will be slow and only a few nuclei would be formed per unit volume of milk, leading to large crystals.</a:t>
            </a:r>
          </a:p>
          <a:p>
            <a:pPr>
              <a:buNone/>
            </a:pPr>
            <a:r>
              <a:rPr lang="en-US" dirty="0" smtClean="0"/>
              <a:t> </a:t>
            </a:r>
            <a:r>
              <a:rPr lang="en-US" dirty="0" smtClean="0"/>
              <a:t>  Without special measures, the product will obtain a relatively high quantity of large crystals. These crystals settle and are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85728"/>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714356"/>
            <a:ext cx="9144000" cy="6143644"/>
          </a:xfrm>
        </p:spPr>
        <p:txBody>
          <a:bodyPr/>
          <a:lstStyle/>
          <a:p>
            <a:pPr>
              <a:buNone/>
            </a:pPr>
            <a:r>
              <a:rPr lang="en-US" dirty="0" smtClean="0"/>
              <a:t>   responsible for a sandy mouth feel. Although the crystals may not be so large as to be felt singly in mouth, they can be large enough to cause a non-smooth impression. To avoid this, they should be smaller than about 8 </a:t>
            </a:r>
            <a:r>
              <a:rPr lang="el-GR" dirty="0" smtClean="0"/>
              <a:t>μ</a:t>
            </a:r>
            <a:r>
              <a:rPr lang="en-US" dirty="0" smtClean="0"/>
              <a:t> m in length. Preventing crystallization is not possible and, accordingly, a large number of crystals should be obtained. Satisfactory results can be reached by using seed lactose. Adding 0.03% seed lactose represents 0.004 times the amount of lactose to be crystallized. The final size of the crystals in the product should not exceed </a:t>
            </a:r>
            <a:r>
              <a:rPr lang="en-US" dirty="0" smtClean="0"/>
              <a:t>8 </a:t>
            </a:r>
            <a:r>
              <a:rPr lang="el-GR" dirty="0" smtClean="0"/>
              <a:t>μ</a:t>
            </a:r>
            <a:r>
              <a:rPr lang="en-US" dirty="0" smtClean="0"/>
              <a:t> </a:t>
            </a:r>
            <a:r>
              <a:rPr lang="en-US" dirty="0" smtClean="0"/>
              <a:t>m. Consequently, the lactose would contain enough seed crystals (one per crystal to be formed) if its crystal size does not exceed about (0.004 x 8³)</a:t>
            </a:r>
            <a:r>
              <a:rPr lang="en-US" baseline="30000" dirty="0" smtClean="0"/>
              <a:t>1/3 ,</a:t>
            </a:r>
            <a:r>
              <a:rPr lang="en-US" dirty="0" smtClean="0"/>
              <a:t> i.e., 1.25</a:t>
            </a:r>
            <a:r>
              <a:rPr lang="el-GR" dirty="0" smtClean="0"/>
              <a:t> μ</a:t>
            </a:r>
            <a:r>
              <a:rPr lang="en-US" dirty="0" smtClean="0"/>
              <a:t> </a:t>
            </a:r>
            <a:r>
              <a:rPr lang="en-US" dirty="0" smtClean="0"/>
              <a:t>m. Such tiny crystals can be made by intensive grinding of </a:t>
            </a:r>
            <a:r>
              <a:rPr lang="el-GR" dirty="0" smtClean="0"/>
              <a:t>α</a:t>
            </a:r>
            <a:r>
              <a:rPr lang="en-US" dirty="0" smtClean="0"/>
              <a:t>-lactose hydrate.  </a:t>
            </a:r>
            <a:endParaRPr lang="en-US" baseline="30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pPr>
              <a:buNone/>
            </a:pPr>
            <a:r>
              <a:rPr lang="en-US" dirty="0" smtClean="0"/>
              <a:t>.</a:t>
            </a:r>
            <a:endParaRPr lang="en-US" dirty="0"/>
          </a:p>
        </p:txBody>
      </p:sp>
      <p:sp>
        <p:nvSpPr>
          <p:cNvPr id="4" name="Rectangle 3"/>
          <p:cNvSpPr/>
          <p:nvPr/>
        </p:nvSpPr>
        <p:spPr>
          <a:xfrm>
            <a:off x="2091673" y="2967335"/>
            <a:ext cx="3819828" cy="923330"/>
          </a:xfrm>
          <a:prstGeom prst="rect">
            <a:avLst/>
          </a:prstGeom>
          <a:noFill/>
        </p:spPr>
        <p:txBody>
          <a:bodyPr wrap="none" lIns="91440" tIns="45720" rIns="91440" bIns="45720">
            <a:spAutoFit/>
          </a:bodyPr>
          <a:lstStyle/>
          <a:p>
            <a:pPr algn="ctr"/>
            <a:r>
              <a:rPr lang="en-US"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Thank  You</a:t>
            </a:r>
            <a:endParaRPr lang="en-US"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8"/>
          </a:xfrm>
        </p:spPr>
        <p:txBody>
          <a:bodyPr>
            <a:normAutofit/>
          </a:bodyPr>
          <a:lstStyle/>
          <a:p>
            <a:r>
              <a:rPr lang="en-US" dirty="0" smtClean="0"/>
              <a:t>Condensed and Evaporated Milk</a:t>
            </a:r>
            <a:endParaRPr lang="en-US" dirty="0"/>
          </a:p>
        </p:txBody>
      </p:sp>
      <p:sp>
        <p:nvSpPr>
          <p:cNvPr id="3" name="Content Placeholder 2"/>
          <p:cNvSpPr>
            <a:spLocks noGrp="1"/>
          </p:cNvSpPr>
          <p:nvPr>
            <p:ph idx="1"/>
          </p:nvPr>
        </p:nvSpPr>
        <p:spPr>
          <a:xfrm>
            <a:off x="0" y="1142984"/>
            <a:ext cx="9144000" cy="5715016"/>
          </a:xfrm>
        </p:spPr>
        <p:txBody>
          <a:bodyPr/>
          <a:lstStyle/>
          <a:p>
            <a:r>
              <a:rPr lang="en-US" dirty="0" smtClean="0"/>
              <a:t>Condensed Milk</a:t>
            </a:r>
          </a:p>
          <a:p>
            <a:pPr>
              <a:buNone/>
            </a:pPr>
            <a:r>
              <a:rPr lang="en-US" dirty="0" smtClean="0"/>
              <a:t>   Condensed milk is the product obtained by evaporating a part of the water of whole milk, or fully or partly skimmed milk with or without the addition of sugar. Sweetened condensed whole milk  and sweetened condensed skim milk have sugar as added preservative.</a:t>
            </a:r>
          </a:p>
          <a:p>
            <a:r>
              <a:rPr lang="en-US" dirty="0" smtClean="0"/>
              <a:t>Evaporated Milk</a:t>
            </a:r>
          </a:p>
          <a:p>
            <a:pPr>
              <a:buNone/>
            </a:pPr>
            <a:r>
              <a:rPr lang="en-US" dirty="0" smtClean="0"/>
              <a:t>    Evaporated milk is the product obtained by evaporating a part of the water from milk (whole or skimmed) and subsequently sterlizing that concentrated milk.</a:t>
            </a:r>
          </a:p>
          <a:p>
            <a:r>
              <a:rPr lang="en-US" dirty="0" smtClean="0"/>
              <a:t>The ratio of concentration of milk solids is about 1:2.5 for full cream (whole milk) products and 1:3 for sweetened condensed skim milk.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7166"/>
            <a:ext cx="9144000" cy="1500198"/>
          </a:xfrm>
        </p:spPr>
        <p:txBody>
          <a:bodyPr>
            <a:normAutofit fontScale="90000"/>
          </a:bodyPr>
          <a:lstStyle/>
          <a:p>
            <a:r>
              <a:rPr lang="en-US" sz="4000" dirty="0" smtClean="0"/>
              <a:t>FSSR (2011) standards for evaporated and sweetened condensed and evaporated milk products</a:t>
            </a:r>
            <a:endParaRPr lang="en-US" sz="4000" dirty="0"/>
          </a:p>
        </p:txBody>
      </p:sp>
      <p:graphicFrame>
        <p:nvGraphicFramePr>
          <p:cNvPr id="4" name="Content Placeholder 3"/>
          <p:cNvGraphicFramePr>
            <a:graphicFrameLocks noGrp="1"/>
          </p:cNvGraphicFramePr>
          <p:nvPr>
            <p:ph idx="1"/>
          </p:nvPr>
        </p:nvGraphicFramePr>
        <p:xfrm>
          <a:off x="0" y="1928805"/>
          <a:ext cx="9144000" cy="4929194"/>
        </p:xfrm>
        <a:graphic>
          <a:graphicData uri="http://schemas.openxmlformats.org/drawingml/2006/table">
            <a:tbl>
              <a:tblPr firstRow="1" bandRow="1">
                <a:tableStyleId>{69C7853C-536D-4A76-A0AE-DD22124D55A5}</a:tableStyleId>
              </a:tblPr>
              <a:tblGrid>
                <a:gridCol w="3048000"/>
                <a:gridCol w="3048000"/>
                <a:gridCol w="3048000"/>
              </a:tblGrid>
              <a:tr h="453158">
                <a:tc>
                  <a:txBody>
                    <a:bodyPr/>
                    <a:lstStyle/>
                    <a:p>
                      <a:r>
                        <a:rPr lang="en-US" dirty="0" smtClean="0"/>
                        <a:t>Product</a:t>
                      </a:r>
                      <a:endParaRPr lang="en-US" dirty="0"/>
                    </a:p>
                  </a:txBody>
                  <a:tcPr/>
                </a:tc>
                <a:tc>
                  <a:txBody>
                    <a:bodyPr/>
                    <a:lstStyle/>
                    <a:p>
                      <a:r>
                        <a:rPr lang="en-US" dirty="0" smtClean="0"/>
                        <a:t>Milk fat (w/w)</a:t>
                      </a:r>
                      <a:endParaRPr lang="en-US" dirty="0"/>
                    </a:p>
                  </a:txBody>
                  <a:tcPr/>
                </a:tc>
                <a:tc>
                  <a:txBody>
                    <a:bodyPr/>
                    <a:lstStyle/>
                    <a:p>
                      <a:r>
                        <a:rPr lang="en-US" dirty="0" smtClean="0"/>
                        <a:t>Milk solids</a:t>
                      </a:r>
                      <a:r>
                        <a:rPr lang="en-US" baseline="0" dirty="0" smtClean="0"/>
                        <a:t> (w/w)</a:t>
                      </a:r>
                      <a:endParaRPr lang="en-US" dirty="0"/>
                    </a:p>
                  </a:txBody>
                  <a:tcPr/>
                </a:tc>
              </a:tr>
              <a:tr h="453158">
                <a:tc>
                  <a:txBody>
                    <a:bodyPr/>
                    <a:lstStyle/>
                    <a:p>
                      <a:r>
                        <a:rPr lang="en-US" dirty="0" smtClean="0"/>
                        <a:t>Evaporated</a:t>
                      </a:r>
                      <a:r>
                        <a:rPr lang="en-US" baseline="0" dirty="0" smtClean="0"/>
                        <a:t> milk</a:t>
                      </a:r>
                      <a:endParaRPr lang="en-US" dirty="0"/>
                    </a:p>
                  </a:txBody>
                  <a:tcPr/>
                </a:tc>
                <a:tc>
                  <a:txBody>
                    <a:bodyPr/>
                    <a:lstStyle/>
                    <a:p>
                      <a:r>
                        <a:rPr lang="en-US" dirty="0" smtClean="0"/>
                        <a:t>Not less than 8%</a:t>
                      </a:r>
                      <a:endParaRPr lang="en-US" dirty="0"/>
                    </a:p>
                  </a:txBody>
                  <a:tcPr/>
                </a:tc>
                <a:tc>
                  <a:txBody>
                    <a:bodyPr/>
                    <a:lstStyle/>
                    <a:p>
                      <a:r>
                        <a:rPr lang="en-US" dirty="0" smtClean="0"/>
                        <a:t>Not less than 26%</a:t>
                      </a:r>
                      <a:endParaRPr lang="en-US" dirty="0"/>
                    </a:p>
                  </a:txBody>
                  <a:tcPr/>
                </a:tc>
              </a:tr>
              <a:tr h="453158">
                <a:tc>
                  <a:txBody>
                    <a:bodyPr/>
                    <a:lstStyle/>
                    <a:p>
                      <a:r>
                        <a:rPr lang="en-US" dirty="0" smtClean="0"/>
                        <a:t>Evaporated skimmed</a:t>
                      </a:r>
                      <a:r>
                        <a:rPr lang="en-US" baseline="0" dirty="0" smtClean="0"/>
                        <a:t> milk</a:t>
                      </a:r>
                      <a:endParaRPr lang="en-US" dirty="0"/>
                    </a:p>
                  </a:txBody>
                  <a:tcPr/>
                </a:tc>
                <a:tc>
                  <a:txBody>
                    <a:bodyPr/>
                    <a:lstStyle/>
                    <a:p>
                      <a:r>
                        <a:rPr lang="en-US" dirty="0" smtClean="0"/>
                        <a:t>Not more than 1% </a:t>
                      </a:r>
                      <a:endParaRPr lang="en-US" dirty="0"/>
                    </a:p>
                  </a:txBody>
                  <a:tcPr/>
                </a:tc>
                <a:tc>
                  <a:txBody>
                    <a:bodyPr/>
                    <a:lstStyle/>
                    <a:p>
                      <a:r>
                        <a:rPr lang="en-US" dirty="0" smtClean="0"/>
                        <a:t>Not less than</a:t>
                      </a:r>
                      <a:r>
                        <a:rPr lang="en-US" baseline="0" dirty="0" smtClean="0"/>
                        <a:t> </a:t>
                      </a:r>
                      <a:r>
                        <a:rPr lang="en-US" dirty="0" smtClean="0"/>
                        <a:t>20%</a:t>
                      </a:r>
                      <a:endParaRPr lang="en-US" dirty="0"/>
                    </a:p>
                  </a:txBody>
                  <a:tcPr/>
                </a:tc>
              </a:tr>
              <a:tr h="665851">
                <a:tc>
                  <a:txBody>
                    <a:bodyPr/>
                    <a:lstStyle/>
                    <a:p>
                      <a:r>
                        <a:rPr lang="en-US" dirty="0" smtClean="0"/>
                        <a:t>Evaporated</a:t>
                      </a:r>
                      <a:r>
                        <a:rPr lang="en-US" baseline="0" dirty="0" smtClean="0"/>
                        <a:t> partly skimmed milk</a:t>
                      </a:r>
                      <a:endParaRPr lang="en-US" dirty="0"/>
                    </a:p>
                  </a:txBody>
                  <a:tcPr/>
                </a:tc>
                <a:tc>
                  <a:txBody>
                    <a:bodyPr/>
                    <a:lstStyle/>
                    <a:p>
                      <a:r>
                        <a:rPr lang="en-US" dirty="0" smtClean="0"/>
                        <a:t>Not less</a:t>
                      </a:r>
                      <a:r>
                        <a:rPr lang="en-US" baseline="0" dirty="0" smtClean="0"/>
                        <a:t> than 1% and not more than 8%</a:t>
                      </a:r>
                      <a:endParaRPr lang="en-US" dirty="0"/>
                    </a:p>
                  </a:txBody>
                  <a:tcPr/>
                </a:tc>
                <a:tc>
                  <a:txBody>
                    <a:bodyPr/>
                    <a:lstStyle/>
                    <a:p>
                      <a:r>
                        <a:rPr lang="en-US" dirty="0" smtClean="0"/>
                        <a:t>Not less than 20%</a:t>
                      </a:r>
                      <a:endParaRPr lang="en-US" dirty="0"/>
                    </a:p>
                  </a:txBody>
                  <a:tcPr/>
                </a:tc>
              </a:tr>
              <a:tr h="453158">
                <a:tc>
                  <a:txBody>
                    <a:bodyPr/>
                    <a:lstStyle/>
                    <a:p>
                      <a:r>
                        <a:rPr lang="en-US" dirty="0" smtClean="0"/>
                        <a:t>Evaporated high fat milk</a:t>
                      </a:r>
                      <a:endParaRPr lang="en-US" dirty="0"/>
                    </a:p>
                  </a:txBody>
                  <a:tcPr/>
                </a:tc>
                <a:tc>
                  <a:txBody>
                    <a:bodyPr/>
                    <a:lstStyle/>
                    <a:p>
                      <a:r>
                        <a:rPr lang="en-US" dirty="0" smtClean="0"/>
                        <a:t>Not less than 15%</a:t>
                      </a:r>
                      <a:endParaRPr lang="en-US" dirty="0"/>
                    </a:p>
                  </a:txBody>
                  <a:tcPr/>
                </a:tc>
                <a:tc>
                  <a:txBody>
                    <a:bodyPr/>
                    <a:lstStyle/>
                    <a:p>
                      <a:r>
                        <a:rPr lang="en-US" dirty="0" smtClean="0"/>
                        <a:t>Not less than 27%</a:t>
                      </a:r>
                      <a:endParaRPr lang="en-US" dirty="0"/>
                    </a:p>
                  </a:txBody>
                  <a:tcPr/>
                </a:tc>
              </a:tr>
              <a:tr h="453158">
                <a:tc>
                  <a:txBody>
                    <a:bodyPr/>
                    <a:lstStyle/>
                    <a:p>
                      <a:r>
                        <a:rPr lang="en-US" dirty="0" smtClean="0"/>
                        <a:t>Sweetened</a:t>
                      </a:r>
                      <a:r>
                        <a:rPr lang="en-US" baseline="0" dirty="0" smtClean="0"/>
                        <a:t> condensed milk</a:t>
                      </a:r>
                      <a:endParaRPr lang="en-US" dirty="0"/>
                    </a:p>
                  </a:txBody>
                  <a:tcPr/>
                </a:tc>
                <a:tc>
                  <a:txBody>
                    <a:bodyPr/>
                    <a:lstStyle/>
                    <a:p>
                      <a:r>
                        <a:rPr lang="en-US" dirty="0" smtClean="0"/>
                        <a:t>Not less than 9%</a:t>
                      </a:r>
                      <a:endParaRPr lang="en-US" dirty="0"/>
                    </a:p>
                  </a:txBody>
                  <a:tcPr/>
                </a:tc>
                <a:tc>
                  <a:txBody>
                    <a:bodyPr/>
                    <a:lstStyle/>
                    <a:p>
                      <a:r>
                        <a:rPr lang="en-US" dirty="0" smtClean="0"/>
                        <a:t>Not less than 31%</a:t>
                      </a:r>
                      <a:endParaRPr lang="en-US" dirty="0"/>
                    </a:p>
                  </a:txBody>
                  <a:tcPr/>
                </a:tc>
              </a:tr>
              <a:tr h="665851">
                <a:tc>
                  <a:txBody>
                    <a:bodyPr/>
                    <a:lstStyle/>
                    <a:p>
                      <a:r>
                        <a:rPr lang="en-US" dirty="0" smtClean="0"/>
                        <a:t>Sweetened condensed skimmed milk </a:t>
                      </a:r>
                      <a:endParaRPr lang="en-US" dirty="0"/>
                    </a:p>
                  </a:txBody>
                  <a:tcPr/>
                </a:tc>
                <a:tc>
                  <a:txBody>
                    <a:bodyPr/>
                    <a:lstStyle/>
                    <a:p>
                      <a:r>
                        <a:rPr lang="en-US" dirty="0" smtClean="0"/>
                        <a:t>Not more than 1%</a:t>
                      </a:r>
                      <a:endParaRPr lang="en-US" dirty="0"/>
                    </a:p>
                  </a:txBody>
                  <a:tcPr/>
                </a:tc>
                <a:tc>
                  <a:txBody>
                    <a:bodyPr/>
                    <a:lstStyle/>
                    <a:p>
                      <a:r>
                        <a:rPr lang="en-US" dirty="0" smtClean="0"/>
                        <a:t>Not less than 26%</a:t>
                      </a:r>
                      <a:endParaRPr lang="en-US" dirty="0"/>
                    </a:p>
                  </a:txBody>
                  <a:tcPr/>
                </a:tc>
              </a:tr>
              <a:tr h="665851">
                <a:tc>
                  <a:txBody>
                    <a:bodyPr/>
                    <a:lstStyle/>
                    <a:p>
                      <a:r>
                        <a:rPr lang="en-US" dirty="0" smtClean="0"/>
                        <a:t>Sweetened condensed partly</a:t>
                      </a:r>
                      <a:r>
                        <a:rPr lang="en-US" baseline="0" dirty="0" smtClean="0"/>
                        <a:t> skimmed milk</a:t>
                      </a:r>
                      <a:endParaRPr lang="en-US" dirty="0"/>
                    </a:p>
                  </a:txBody>
                  <a:tcPr/>
                </a:tc>
                <a:tc>
                  <a:txBody>
                    <a:bodyPr/>
                    <a:lstStyle/>
                    <a:p>
                      <a:r>
                        <a:rPr lang="en-US" dirty="0" smtClean="0"/>
                        <a:t>Not less than 1% and not</a:t>
                      </a:r>
                      <a:r>
                        <a:rPr lang="en-US" baseline="0" dirty="0" smtClean="0"/>
                        <a:t> more than 9%</a:t>
                      </a:r>
                      <a:endParaRPr lang="en-US" dirty="0"/>
                    </a:p>
                  </a:txBody>
                  <a:tcPr/>
                </a:tc>
                <a:tc>
                  <a:txBody>
                    <a:bodyPr/>
                    <a:lstStyle/>
                    <a:p>
                      <a:r>
                        <a:rPr lang="en-US" dirty="0" smtClean="0"/>
                        <a:t>Not less than 28%</a:t>
                      </a:r>
                      <a:endParaRPr lang="en-US" dirty="0"/>
                    </a:p>
                  </a:txBody>
                  <a:tcPr/>
                </a:tc>
              </a:tr>
              <a:tr h="665851">
                <a:tc>
                  <a:txBody>
                    <a:bodyPr/>
                    <a:lstStyle/>
                    <a:p>
                      <a:r>
                        <a:rPr lang="en-US" dirty="0" smtClean="0"/>
                        <a:t>Sweetened condensed</a:t>
                      </a:r>
                      <a:r>
                        <a:rPr lang="en-US" baseline="0" dirty="0" smtClean="0"/>
                        <a:t> high fat milk</a:t>
                      </a:r>
                      <a:endParaRPr lang="en-US" dirty="0"/>
                    </a:p>
                  </a:txBody>
                  <a:tcPr/>
                </a:tc>
                <a:tc>
                  <a:txBody>
                    <a:bodyPr/>
                    <a:lstStyle/>
                    <a:p>
                      <a:r>
                        <a:rPr lang="en-US" dirty="0" smtClean="0"/>
                        <a:t>Not less than</a:t>
                      </a:r>
                      <a:r>
                        <a:rPr lang="en-US" baseline="0" dirty="0" smtClean="0"/>
                        <a:t> 16%</a:t>
                      </a:r>
                      <a:endParaRPr lang="en-US" dirty="0"/>
                    </a:p>
                  </a:txBody>
                  <a:tcPr/>
                </a:tc>
                <a:tc>
                  <a:txBody>
                    <a:bodyPr/>
                    <a:lstStyle/>
                    <a:p>
                      <a:r>
                        <a:rPr lang="en-US" dirty="0" smtClean="0"/>
                        <a:t>Not</a:t>
                      </a:r>
                      <a:r>
                        <a:rPr lang="en-US" baseline="0" dirty="0" smtClean="0"/>
                        <a:t> less than 30%</a:t>
                      </a:r>
                      <a:endParaRPr lang="en-US"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0042"/>
            <a:ext cx="9144000" cy="1347046"/>
          </a:xfrm>
        </p:spPr>
        <p:txBody>
          <a:bodyPr>
            <a:normAutofit fontScale="90000"/>
          </a:bodyPr>
          <a:lstStyle/>
          <a:p>
            <a:r>
              <a:rPr lang="en-US" dirty="0" smtClean="0"/>
              <a:t>Flow Diagram for the Preparation of Condensed Milk</a:t>
            </a:r>
            <a:endParaRPr lang="en-US" dirty="0"/>
          </a:p>
        </p:txBody>
      </p:sp>
      <p:sp>
        <p:nvSpPr>
          <p:cNvPr id="3" name="Content Placeholder 2"/>
          <p:cNvSpPr>
            <a:spLocks noGrp="1"/>
          </p:cNvSpPr>
          <p:nvPr>
            <p:ph idx="1"/>
          </p:nvPr>
        </p:nvSpPr>
        <p:spPr>
          <a:xfrm>
            <a:off x="0" y="1714488"/>
            <a:ext cx="9144000" cy="5143512"/>
          </a:xfrm>
        </p:spPr>
        <p:txBody>
          <a:bodyPr>
            <a:normAutofit lnSpcReduction="10000"/>
          </a:bodyPr>
          <a:lstStyle/>
          <a:p>
            <a:pPr>
              <a:buNone/>
            </a:pPr>
            <a:r>
              <a:rPr lang="en-US" dirty="0" smtClean="0"/>
              <a:t>                                  Reception of Milk</a:t>
            </a:r>
          </a:p>
          <a:p>
            <a:pPr>
              <a:buNone/>
            </a:pPr>
            <a:endParaRPr lang="en-US" dirty="0" smtClean="0"/>
          </a:p>
          <a:p>
            <a:pPr>
              <a:buNone/>
            </a:pPr>
            <a:r>
              <a:rPr lang="en-US" dirty="0" smtClean="0"/>
              <a:t>                                          Cooling </a:t>
            </a:r>
          </a:p>
          <a:p>
            <a:endParaRPr lang="en-US" dirty="0" smtClean="0"/>
          </a:p>
          <a:p>
            <a:pPr>
              <a:buNone/>
            </a:pPr>
            <a:r>
              <a:rPr lang="en-US" dirty="0" smtClean="0"/>
              <a:t>                              Filtration /Clarification</a:t>
            </a:r>
          </a:p>
          <a:p>
            <a:pPr>
              <a:buNone/>
            </a:pPr>
            <a:endParaRPr lang="en-US" dirty="0" smtClean="0"/>
          </a:p>
          <a:p>
            <a:pPr>
              <a:buNone/>
            </a:pPr>
            <a:r>
              <a:rPr lang="en-US" dirty="0" smtClean="0"/>
              <a:t>                                     Standardization</a:t>
            </a:r>
          </a:p>
          <a:p>
            <a:pPr>
              <a:buNone/>
            </a:pPr>
            <a:endParaRPr lang="en-US" dirty="0" smtClean="0"/>
          </a:p>
          <a:p>
            <a:pPr>
              <a:buNone/>
            </a:pPr>
            <a:r>
              <a:rPr lang="en-US" dirty="0" smtClean="0"/>
              <a:t>                                       Stabilization</a:t>
            </a:r>
          </a:p>
          <a:p>
            <a:pPr>
              <a:buNone/>
            </a:pPr>
            <a:endParaRPr lang="en-US" dirty="0" smtClean="0"/>
          </a:p>
          <a:p>
            <a:pPr>
              <a:buNone/>
            </a:pPr>
            <a:r>
              <a:rPr lang="en-US" dirty="0" smtClean="0"/>
              <a:t>                                       Forewarming</a:t>
            </a:r>
          </a:p>
        </p:txBody>
      </p:sp>
      <p:sp>
        <p:nvSpPr>
          <p:cNvPr id="4" name="Down Arrow 3"/>
          <p:cNvSpPr/>
          <p:nvPr/>
        </p:nvSpPr>
        <p:spPr>
          <a:xfrm flipH="1">
            <a:off x="4143372" y="2143116"/>
            <a:ext cx="45719"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4143372" y="3000372"/>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143372" y="3857628"/>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4143372" y="4714884"/>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a:off x="4143372" y="5572140"/>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14290"/>
            <a:ext cx="9144000" cy="142876"/>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214290"/>
            <a:ext cx="9144000" cy="6643710"/>
          </a:xfrm>
        </p:spPr>
        <p:txBody>
          <a:bodyPr>
            <a:normAutofit lnSpcReduction="10000"/>
          </a:bodyPr>
          <a:lstStyle/>
          <a:p>
            <a:pPr>
              <a:buNone/>
            </a:pPr>
            <a:r>
              <a:rPr lang="en-US" dirty="0" smtClean="0"/>
              <a:t>                                                             </a:t>
            </a:r>
          </a:p>
          <a:p>
            <a:pPr>
              <a:buNone/>
            </a:pPr>
            <a:r>
              <a:rPr lang="en-US" dirty="0" smtClean="0"/>
              <a:t>                                   Addition of sugar</a:t>
            </a:r>
          </a:p>
          <a:p>
            <a:pPr>
              <a:buNone/>
            </a:pPr>
            <a:endParaRPr lang="en-US" dirty="0" smtClean="0"/>
          </a:p>
          <a:p>
            <a:pPr>
              <a:buNone/>
            </a:pPr>
            <a:r>
              <a:rPr lang="en-US" dirty="0" smtClean="0"/>
              <a:t>                                       Concentration </a:t>
            </a:r>
          </a:p>
          <a:p>
            <a:pPr>
              <a:buNone/>
            </a:pPr>
            <a:endParaRPr lang="en-US" dirty="0" smtClean="0"/>
          </a:p>
          <a:p>
            <a:pPr>
              <a:buNone/>
            </a:pPr>
            <a:r>
              <a:rPr lang="en-US" dirty="0" smtClean="0"/>
              <a:t>                            Homogenization (optional)</a:t>
            </a:r>
          </a:p>
          <a:p>
            <a:pPr>
              <a:buNone/>
            </a:pPr>
            <a:endParaRPr lang="en-US" dirty="0" smtClean="0"/>
          </a:p>
          <a:p>
            <a:pPr>
              <a:buNone/>
            </a:pPr>
            <a:r>
              <a:rPr lang="en-US" dirty="0" smtClean="0"/>
              <a:t>                                              Cooling </a:t>
            </a:r>
          </a:p>
          <a:p>
            <a:pPr>
              <a:buNone/>
            </a:pPr>
            <a:endParaRPr lang="en-US" dirty="0" smtClean="0"/>
          </a:p>
          <a:p>
            <a:pPr>
              <a:buNone/>
            </a:pPr>
            <a:r>
              <a:rPr lang="en-US" dirty="0" smtClean="0"/>
              <a:t>                        Seeding and lactose crytilization</a:t>
            </a:r>
          </a:p>
          <a:p>
            <a:pPr>
              <a:buNone/>
            </a:pPr>
            <a:endParaRPr lang="en-US" dirty="0" smtClean="0"/>
          </a:p>
          <a:p>
            <a:pPr>
              <a:buNone/>
            </a:pPr>
            <a:r>
              <a:rPr lang="en-US" dirty="0" smtClean="0"/>
              <a:t>                                            Packaging  </a:t>
            </a:r>
          </a:p>
          <a:p>
            <a:pPr>
              <a:buNone/>
            </a:pPr>
            <a:r>
              <a:rPr lang="en-US" dirty="0" smtClean="0"/>
              <a:t>                          </a:t>
            </a:r>
          </a:p>
          <a:p>
            <a:pPr>
              <a:buNone/>
            </a:pPr>
            <a:r>
              <a:rPr lang="en-US" dirty="0" smtClean="0"/>
              <a:t>                                               Storage</a:t>
            </a:r>
            <a:endParaRPr lang="en-US" dirty="0"/>
          </a:p>
        </p:txBody>
      </p:sp>
      <p:sp>
        <p:nvSpPr>
          <p:cNvPr id="4" name="Down Arrow 3"/>
          <p:cNvSpPr/>
          <p:nvPr/>
        </p:nvSpPr>
        <p:spPr>
          <a:xfrm>
            <a:off x="4357686" y="28572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4357686" y="1142984"/>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357686" y="1928802"/>
            <a:ext cx="45719"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4357686" y="2857496"/>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a:off x="4357686" y="3714752"/>
            <a:ext cx="7143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own Arrow 8"/>
          <p:cNvSpPr/>
          <p:nvPr/>
        </p:nvSpPr>
        <p:spPr>
          <a:xfrm>
            <a:off x="4357686" y="457200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Down Arrow 9"/>
          <p:cNvSpPr/>
          <p:nvPr/>
        </p:nvSpPr>
        <p:spPr>
          <a:xfrm>
            <a:off x="4429124" y="5429264"/>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1347046"/>
          </a:xfrm>
        </p:spPr>
        <p:txBody>
          <a:bodyPr>
            <a:normAutofit fontScale="90000"/>
          </a:bodyPr>
          <a:lstStyle/>
          <a:p>
            <a:r>
              <a:rPr lang="en-US" dirty="0" smtClean="0"/>
              <a:t>Flow Diagram for Preparation of Evaporated Milk	</a:t>
            </a:r>
            <a:endParaRPr lang="en-US" dirty="0"/>
          </a:p>
        </p:txBody>
      </p:sp>
      <p:sp>
        <p:nvSpPr>
          <p:cNvPr id="3" name="Content Placeholder 2"/>
          <p:cNvSpPr>
            <a:spLocks noGrp="1"/>
          </p:cNvSpPr>
          <p:nvPr>
            <p:ph idx="1"/>
          </p:nvPr>
        </p:nvSpPr>
        <p:spPr>
          <a:xfrm>
            <a:off x="0" y="1857364"/>
            <a:ext cx="9144000" cy="5000636"/>
          </a:xfrm>
        </p:spPr>
        <p:txBody>
          <a:bodyPr/>
          <a:lstStyle/>
          <a:p>
            <a:pPr>
              <a:buNone/>
            </a:pPr>
            <a:r>
              <a:rPr lang="en-US" dirty="0" smtClean="0"/>
              <a:t>                                           Reception</a:t>
            </a:r>
          </a:p>
          <a:p>
            <a:pPr>
              <a:buNone/>
            </a:pPr>
            <a:endParaRPr lang="en-US" dirty="0" smtClean="0"/>
          </a:p>
          <a:p>
            <a:pPr>
              <a:buNone/>
            </a:pPr>
            <a:r>
              <a:rPr lang="en-US" dirty="0" smtClean="0"/>
              <a:t>                                            Cooling</a:t>
            </a:r>
          </a:p>
          <a:p>
            <a:pPr>
              <a:buNone/>
            </a:pPr>
            <a:endParaRPr lang="en-US" dirty="0" smtClean="0"/>
          </a:p>
          <a:p>
            <a:pPr>
              <a:buNone/>
            </a:pPr>
            <a:r>
              <a:rPr lang="en-US" dirty="0" smtClean="0"/>
              <a:t>                               Filtration/Clarification</a:t>
            </a:r>
          </a:p>
          <a:p>
            <a:pPr>
              <a:buNone/>
            </a:pPr>
            <a:endParaRPr lang="en-US" dirty="0" smtClean="0"/>
          </a:p>
          <a:p>
            <a:pPr>
              <a:buNone/>
            </a:pPr>
            <a:r>
              <a:rPr lang="en-US" dirty="0" smtClean="0"/>
              <a:t>                                     Standardization</a:t>
            </a:r>
          </a:p>
          <a:p>
            <a:pPr>
              <a:buNone/>
            </a:pPr>
            <a:endParaRPr lang="en-US" dirty="0" smtClean="0"/>
          </a:p>
          <a:p>
            <a:pPr>
              <a:buNone/>
            </a:pPr>
            <a:r>
              <a:rPr lang="en-US" dirty="0" smtClean="0"/>
              <a:t>                                       Forewarming</a:t>
            </a:r>
            <a:endParaRPr lang="en-US" dirty="0"/>
          </a:p>
        </p:txBody>
      </p:sp>
      <p:sp>
        <p:nvSpPr>
          <p:cNvPr id="4" name="Down Arrow 3"/>
          <p:cNvSpPr/>
          <p:nvPr/>
        </p:nvSpPr>
        <p:spPr>
          <a:xfrm>
            <a:off x="4214810" y="2357430"/>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4214810" y="3286124"/>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214810" y="4286256"/>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4214810" y="5214950"/>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a:off x="4214810" y="6215082"/>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42876"/>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357166"/>
            <a:ext cx="9144000" cy="6500834"/>
          </a:xfrm>
        </p:spPr>
        <p:txBody>
          <a:bodyPr>
            <a:normAutofit/>
          </a:bodyPr>
          <a:lstStyle/>
          <a:p>
            <a:pPr>
              <a:buNone/>
            </a:pPr>
            <a:r>
              <a:rPr lang="en-US" sz="2000" dirty="0" smtClean="0"/>
              <a:t>                                                            </a:t>
            </a:r>
            <a:r>
              <a:rPr lang="en-US" sz="1800" dirty="0" smtClean="0"/>
              <a:t>Evaporation</a:t>
            </a:r>
          </a:p>
          <a:p>
            <a:pPr>
              <a:buNone/>
            </a:pPr>
            <a:endParaRPr lang="en-US" sz="1800" dirty="0" smtClean="0"/>
          </a:p>
          <a:p>
            <a:pPr>
              <a:buNone/>
            </a:pPr>
            <a:r>
              <a:rPr lang="en-US" sz="1800" dirty="0" smtClean="0"/>
              <a:t>                                                                  Homogenization</a:t>
            </a:r>
          </a:p>
          <a:p>
            <a:pPr>
              <a:buNone/>
            </a:pPr>
            <a:endParaRPr lang="en-US" sz="1800" dirty="0" smtClean="0"/>
          </a:p>
          <a:p>
            <a:pPr>
              <a:buNone/>
            </a:pPr>
            <a:r>
              <a:rPr lang="en-US" sz="1800" dirty="0" smtClean="0"/>
              <a:t>                                                                         Cooling</a:t>
            </a:r>
          </a:p>
          <a:p>
            <a:pPr>
              <a:buNone/>
            </a:pPr>
            <a:endParaRPr lang="en-US" sz="1800" dirty="0" smtClean="0"/>
          </a:p>
          <a:p>
            <a:pPr>
              <a:buNone/>
            </a:pPr>
            <a:r>
              <a:rPr lang="en-US" sz="1800" dirty="0" smtClean="0"/>
              <a:t>                                                           Pilot Sterilization Test</a:t>
            </a:r>
          </a:p>
          <a:p>
            <a:pPr>
              <a:buNone/>
            </a:pPr>
            <a:endParaRPr lang="en-US" sz="1800" dirty="0" smtClean="0"/>
          </a:p>
          <a:p>
            <a:pPr>
              <a:buNone/>
            </a:pPr>
            <a:r>
              <a:rPr lang="en-US" sz="1800" dirty="0" smtClean="0"/>
              <a:t>                                                                    Canning</a:t>
            </a:r>
          </a:p>
          <a:p>
            <a:pPr>
              <a:buNone/>
            </a:pPr>
            <a:endParaRPr lang="en-US" sz="1800" dirty="0" smtClean="0"/>
          </a:p>
          <a:p>
            <a:pPr>
              <a:buNone/>
            </a:pPr>
            <a:r>
              <a:rPr lang="en-US" sz="1800" dirty="0" smtClean="0"/>
              <a:t>                                                                   Sterilization </a:t>
            </a:r>
          </a:p>
          <a:p>
            <a:pPr>
              <a:buNone/>
            </a:pPr>
            <a:endParaRPr lang="en-US" sz="1800" dirty="0" smtClean="0"/>
          </a:p>
          <a:p>
            <a:pPr>
              <a:buNone/>
            </a:pPr>
            <a:r>
              <a:rPr lang="en-US" sz="1800" dirty="0" smtClean="0"/>
              <a:t>                                                                     Cooling</a:t>
            </a:r>
          </a:p>
          <a:p>
            <a:pPr>
              <a:buNone/>
            </a:pPr>
            <a:endParaRPr lang="en-US" sz="1800" dirty="0" smtClean="0"/>
          </a:p>
          <a:p>
            <a:pPr>
              <a:buNone/>
            </a:pPr>
            <a:r>
              <a:rPr lang="en-US" sz="1800" dirty="0" smtClean="0"/>
              <a:t>                                                                      Shaking</a:t>
            </a:r>
            <a:r>
              <a:rPr lang="en-US" dirty="0" smtClean="0"/>
              <a:t>  </a:t>
            </a:r>
          </a:p>
          <a:p>
            <a:pPr>
              <a:buNone/>
            </a:pPr>
            <a:endParaRPr lang="en-US" dirty="0" smtClean="0"/>
          </a:p>
          <a:p>
            <a:pPr>
              <a:buNone/>
            </a:pPr>
            <a:r>
              <a:rPr lang="en-US" dirty="0" smtClean="0"/>
              <a:t>                                               </a:t>
            </a:r>
            <a:r>
              <a:rPr lang="en-US" sz="1800" dirty="0" smtClean="0"/>
              <a:t>Storage</a:t>
            </a:r>
            <a:r>
              <a:rPr lang="en-US" dirty="0" smtClean="0"/>
              <a:t>          </a:t>
            </a:r>
          </a:p>
        </p:txBody>
      </p:sp>
      <p:sp>
        <p:nvSpPr>
          <p:cNvPr id="4" name="Down Arrow 3"/>
          <p:cNvSpPr/>
          <p:nvPr/>
        </p:nvSpPr>
        <p:spPr>
          <a:xfrm>
            <a:off x="4500562" y="714356"/>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4500562" y="1428736"/>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500562" y="2071678"/>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a:off x="4500562" y="2643182"/>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own Arrow 7"/>
          <p:cNvSpPr/>
          <p:nvPr/>
        </p:nvSpPr>
        <p:spPr>
          <a:xfrm>
            <a:off x="4500562" y="3357562"/>
            <a:ext cx="7143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own Arrow 8"/>
          <p:cNvSpPr/>
          <p:nvPr/>
        </p:nvSpPr>
        <p:spPr>
          <a:xfrm>
            <a:off x="4429124" y="407194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0" name="Down Arrow 9"/>
          <p:cNvSpPr/>
          <p:nvPr/>
        </p:nvSpPr>
        <p:spPr>
          <a:xfrm>
            <a:off x="4429124" y="4714884"/>
            <a:ext cx="71438"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own Arrow 10"/>
          <p:cNvSpPr/>
          <p:nvPr/>
        </p:nvSpPr>
        <p:spPr>
          <a:xfrm>
            <a:off x="4429124" y="5500702"/>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7166"/>
            <a:ext cx="9144000" cy="1428760"/>
          </a:xfrm>
        </p:spPr>
        <p:txBody>
          <a:bodyPr>
            <a:normAutofit fontScale="90000"/>
          </a:bodyPr>
          <a:lstStyle/>
          <a:p>
            <a:r>
              <a:rPr lang="en-US" dirty="0" smtClean="0"/>
              <a:t>Physico-Chemical changes during Preparation</a:t>
            </a:r>
            <a:endParaRPr lang="en-US" dirty="0"/>
          </a:p>
        </p:txBody>
      </p:sp>
      <p:sp>
        <p:nvSpPr>
          <p:cNvPr id="3" name="Content Placeholder 2"/>
          <p:cNvSpPr>
            <a:spLocks noGrp="1"/>
          </p:cNvSpPr>
          <p:nvPr>
            <p:ph idx="1"/>
          </p:nvPr>
        </p:nvSpPr>
        <p:spPr>
          <a:xfrm>
            <a:off x="0" y="1714488"/>
            <a:ext cx="9144000" cy="5143512"/>
          </a:xfrm>
        </p:spPr>
        <p:txBody>
          <a:bodyPr>
            <a:normAutofit/>
          </a:bodyPr>
          <a:lstStyle/>
          <a:p>
            <a:pPr marL="571500" indent="-571500">
              <a:buNone/>
            </a:pPr>
            <a:r>
              <a:rPr lang="en-US" dirty="0" smtClean="0"/>
              <a:t>       During the manufacture of condensed milk certain physical changes such as development of brown colour, changes in viscosity are noticed besides increase in density/specific gravity. One of the important chemical changes noticed is decrease in pH. These changes occurring in the physico-chemical properties in condensed milk due to various processing conditions have profound effect on the final quality and self-life and storage stability of the product. Some of these physico-chemical properties are discussed below:</a:t>
            </a:r>
          </a:p>
          <a:p>
            <a:pPr marL="571500" indent="-571500">
              <a:buNone/>
            </a:pPr>
            <a:r>
              <a:rPr lang="en-US" dirty="0" smtClean="0"/>
              <a:t>       i) Density/Specific Gravity: Removal of water in the manufacture of condensed milk increases the total solids</a:t>
            </a:r>
          </a:p>
          <a:p>
            <a:pPr marL="571500" indent="-571500">
              <a:buFont typeface="+mj-lt"/>
              <a:buAutoNum type="romanLcPeriod"/>
            </a:pPr>
            <a:endParaRPr lang="en-US" dirty="0" smtClean="0"/>
          </a:p>
          <a:p>
            <a:pPr marL="571500" indent="-571500">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71438"/>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0" y="571480"/>
            <a:ext cx="9144000" cy="6286520"/>
          </a:xfrm>
        </p:spPr>
        <p:txBody>
          <a:bodyPr>
            <a:normAutofit fontScale="92500" lnSpcReduction="10000"/>
          </a:bodyPr>
          <a:lstStyle/>
          <a:p>
            <a:pPr>
              <a:buNone/>
            </a:pPr>
            <a:r>
              <a:rPr lang="en-US" dirty="0" smtClean="0"/>
              <a:t>   content. Because of the total solids concentration the density/sp. gr. of condensed milk increases. The sp. gr. of concentrated milk is product. Baume’ hydrometers are widely used for sp. gr. measurements. </a:t>
            </a:r>
          </a:p>
          <a:p>
            <a:pPr>
              <a:buNone/>
            </a:pPr>
            <a:r>
              <a:rPr lang="en-US" dirty="0" smtClean="0"/>
              <a:t>ii) Freezing Point: Freezing point of milk is quite constant, however it is always lower than that of water and varies with composition of milk. Removal of water as well as addition of soluble substances, such as sugar, has direct effect on the freezing point of condensed milk. </a:t>
            </a:r>
          </a:p>
          <a:p>
            <a:pPr>
              <a:buNone/>
            </a:pPr>
            <a:r>
              <a:rPr lang="en-US" dirty="0" smtClean="0"/>
              <a:t>iii) Viscosity: Viscosity of condensed milk varies greatly according to the composition, processing conditions and storage period. Increase in concentration increases the viscosity. Homogenization and low temperature storage of concentrated milk is highly important for successful marketing of the product. Too high or low viscosity is not desirable in the product. Low viscosity tends to leave objectionable sugar sediment in condensed milk and fat separation in evaporated milk. Too high viscosity causes gel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260</TotalTime>
  <Words>1380</Words>
  <Application>Microsoft Office PowerPoint</Application>
  <PresentationFormat>On-screen Show (4:3)</PresentationFormat>
  <Paragraphs>131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PHYSICO –CHEMICAL  CHANGES  DURING  PREPARATION AND STORAGE OF CONCENTRATED  MILK  </vt:lpstr>
      <vt:lpstr>Condensed and Evaporated Milk</vt:lpstr>
      <vt:lpstr>FSSR (2011) standards for evaporated and sweetened condensed and evaporated milk products</vt:lpstr>
      <vt:lpstr>Flow Diagram for the Preparation of Condensed Milk</vt:lpstr>
      <vt:lpstr>.</vt:lpstr>
      <vt:lpstr>Flow Diagram for Preparation of Evaporated Milk </vt:lpstr>
      <vt:lpstr>.</vt:lpstr>
      <vt:lpstr>Physico-Chemical changes during Preparation</vt:lpstr>
      <vt:lpstr>.</vt:lpstr>
      <vt:lpstr>.</vt:lpstr>
      <vt:lpstr>Sweetened Condensed Milk</vt:lpstr>
      <vt:lpstr>.</vt:lpstr>
      <vt:lpstr>.</vt:lpstr>
      <vt:lpstr>.</vt:lpstr>
      <vt:lpstr>.</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PHYSICO –CHEMICAL  CHANGES  DURING  PREPARATION AND STORAGE OF CONCENTRATED  MILK</dc:title>
  <dc:creator>HP</dc:creator>
  <cp:lastModifiedBy>HP</cp:lastModifiedBy>
  <cp:revision>29</cp:revision>
  <dcterms:created xsi:type="dcterms:W3CDTF">2020-06-18T07:56:38Z</dcterms:created>
  <dcterms:modified xsi:type="dcterms:W3CDTF">2020-06-23T08:42:19Z</dcterms:modified>
</cp:coreProperties>
</file>