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9ED58-FA9B-4EDF-9CDB-B5A534D0842B}" type="datetimeFigureOut">
              <a:rPr lang="en-US" smtClean="0"/>
              <a:t>6/30/2020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C385-B469-46BB-94E9-DA3FCC1481A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386662" cy="1000131"/>
          </a:xfrm>
        </p:spPr>
        <p:txBody>
          <a:bodyPr>
            <a:normAutofit/>
          </a:bodyPr>
          <a:lstStyle/>
          <a:p>
            <a:r>
              <a:rPr lang="en-IN" sz="2800" b="1" dirty="0"/>
              <a:t>POST HARVEST MANAGEMENT OF FRUITS AND VEGETABLES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3214710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 smtClean="0"/>
              <a:t>Department : Dairy Technology</a:t>
            </a:r>
            <a:br>
              <a:rPr lang="en-US" b="1" dirty="0" smtClean="0"/>
            </a:br>
            <a:r>
              <a:rPr lang="en-US" b="1" dirty="0" smtClean="0"/>
              <a:t>Course Title : Food Technology I</a:t>
            </a:r>
            <a:br>
              <a:rPr lang="en-US" b="1" dirty="0" smtClean="0"/>
            </a:br>
            <a:r>
              <a:rPr lang="en-US" b="1" dirty="0" smtClean="0"/>
              <a:t>Course No. : DTT -322</a:t>
            </a:r>
            <a:br>
              <a:rPr lang="en-US" b="1" dirty="0" smtClean="0"/>
            </a:br>
            <a:r>
              <a:rPr lang="en-US" b="1" dirty="0" smtClean="0"/>
              <a:t>Course Teacher:  </a:t>
            </a:r>
            <a:r>
              <a:rPr lang="en-US" b="1" dirty="0" err="1" smtClean="0"/>
              <a:t>Bipin</a:t>
            </a:r>
            <a:r>
              <a:rPr lang="en-US" b="1" dirty="0" smtClean="0"/>
              <a:t> Kumar Singh</a:t>
            </a:r>
            <a:endParaRPr lang="en-IN" b="1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818AF23-D53A-4082-BBDD-82D40E03385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000239"/>
            <a:ext cx="5072098" cy="40719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/>
              <a:t>Benefits of CA </a:t>
            </a:r>
            <a:r>
              <a:rPr lang="en-IN" b="1" dirty="0" smtClean="0"/>
              <a:t>storage</a:t>
            </a:r>
          </a:p>
          <a:p>
            <a:pPr algn="just"/>
            <a:r>
              <a:rPr lang="en-IN" dirty="0"/>
              <a:t>Very low levels of O2 (&lt;2%) and high CO2 level (≥60%) can control insects.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A considerable decrease in respiration rate, in climacteric maximum, accompanied by an expansion </a:t>
            </a:r>
            <a:r>
              <a:rPr lang="en-IN" dirty="0" smtClean="0"/>
              <a:t>of both </a:t>
            </a:r>
            <a:r>
              <a:rPr lang="en-IN" dirty="0"/>
              <a:t>pre-climacteric and post-climacteric period.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Reduction in effect of C2H4 due to its interaction with O2 and hence delay in development </a:t>
            </a:r>
            <a:r>
              <a:rPr lang="en-IN" dirty="0" smtClean="0"/>
              <a:t>and appearance </a:t>
            </a:r>
            <a:r>
              <a:rPr lang="en-IN" dirty="0"/>
              <a:t>of the symptoms of senescence.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Increased flesh firmness due to inhibition of enzymes responsible for damage of cellular membrane, </a:t>
            </a:r>
            <a:r>
              <a:rPr lang="en-IN" dirty="0" smtClean="0"/>
              <a:t>at high </a:t>
            </a:r>
            <a:r>
              <a:rPr lang="en-IN" dirty="0"/>
              <a:t>CO2 level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 High turgidity and hence more juicy &amp; crisp fruits.,</a:t>
            </a:r>
          </a:p>
          <a:p>
            <a:pPr algn="just"/>
            <a:r>
              <a:rPr lang="en-IN" dirty="0" smtClean="0"/>
              <a:t> Superior sensory and nutritional quality.</a:t>
            </a:r>
          </a:p>
          <a:p>
            <a:pPr algn="just"/>
            <a:r>
              <a:rPr lang="en-IN" dirty="0" smtClean="0"/>
              <a:t> A limited degradation of chlorophyll resulting in greater colour stability.</a:t>
            </a:r>
          </a:p>
          <a:p>
            <a:pPr algn="just"/>
            <a:r>
              <a:rPr lang="en-IN" dirty="0" smtClean="0"/>
              <a:t> Some physiological disorders, such as chilling injury, spot, decay, browning, water core and scald are</a:t>
            </a:r>
          </a:p>
          <a:p>
            <a:pPr algn="just"/>
            <a:r>
              <a:rPr lang="en-IN" dirty="0" smtClean="0"/>
              <a:t>greatly reduced.</a:t>
            </a:r>
          </a:p>
          <a:p>
            <a:pPr algn="just"/>
            <a:r>
              <a:rPr lang="en-IN" dirty="0" smtClean="0"/>
              <a:t> Mould growth is low due to less O2 and high CO2.</a:t>
            </a:r>
          </a:p>
          <a:p>
            <a:pPr algn="just"/>
            <a:r>
              <a:rPr lang="en-IN" dirty="0" smtClean="0"/>
              <a:t> Longer storage life.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thank you letter to my elder brother - shahzeen hassan - Me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Fruits and vegetables, fresh or processed, form an important component of our diet and there is an </a:t>
            </a:r>
            <a:r>
              <a:rPr lang="en-IN" dirty="0" smtClean="0"/>
              <a:t>ever increasing demand </a:t>
            </a:r>
            <a:r>
              <a:rPr lang="en-IN" dirty="0"/>
              <a:t>for these. India being the top producer of both fruits and vegetables in the world, </a:t>
            </a:r>
            <a:r>
              <a:rPr lang="en-IN" dirty="0" smtClean="0"/>
              <a:t>more emphasis </a:t>
            </a:r>
            <a:r>
              <a:rPr lang="en-IN" dirty="0"/>
              <a:t>is needed to minimize past harvest losses. At present about 70-80% of our production goes </a:t>
            </a:r>
            <a:r>
              <a:rPr lang="en-IN" dirty="0" smtClean="0"/>
              <a:t>waste mainly </a:t>
            </a:r>
            <a:r>
              <a:rPr lang="en-IN" dirty="0"/>
              <a:t>during transportation and storage. A clear understanding of biochemical and physiological changes </a:t>
            </a:r>
            <a:r>
              <a:rPr lang="en-IN" dirty="0" smtClean="0"/>
              <a:t>in fruits </a:t>
            </a:r>
            <a:r>
              <a:rPr lang="en-IN" dirty="0"/>
              <a:t>and vegetables during post harvest operations will enable persons involved in handling, transportation </a:t>
            </a:r>
            <a:r>
              <a:rPr lang="en-IN" dirty="0" smtClean="0"/>
              <a:t>and storage </a:t>
            </a:r>
            <a:r>
              <a:rPr lang="en-IN" dirty="0"/>
              <a:t>operation to regulate certain critical parameters.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Harvesting or Maturity Indices of Fruits and Vegetables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/>
              <a:t>   Harvesting is the process of gathering a ripe crop from the fields. Reaping is the cutting of grain or pulse for harvest, typically using a scythe, sickle, or reaper. On smaller farms with minimal mechanization, harvesting is the most </a:t>
            </a:r>
            <a:r>
              <a:rPr lang="en-IN" dirty="0" err="1" smtClean="0"/>
              <a:t>labor</a:t>
            </a:r>
            <a:r>
              <a:rPr lang="en-IN" dirty="0" smtClean="0"/>
              <a:t>-intensive activity of the growing season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Harvesting indices are defined in terms of either </a:t>
            </a:r>
            <a:r>
              <a:rPr lang="en-IN" dirty="0" smtClean="0"/>
              <a:t>their “physiological </a:t>
            </a:r>
            <a:r>
              <a:rPr lang="en-IN" dirty="0"/>
              <a:t>maturity” or </a:t>
            </a:r>
            <a:r>
              <a:rPr lang="en-IN" dirty="0" smtClean="0"/>
              <a:t>their “commercial </a:t>
            </a:r>
            <a:r>
              <a:rPr lang="en-IN" dirty="0"/>
              <a:t>maturity”. The former refers to a particular stage in the life of </a:t>
            </a:r>
            <a:r>
              <a:rPr lang="en-IN" dirty="0" smtClean="0"/>
              <a:t>a plant </a:t>
            </a:r>
            <a:r>
              <a:rPr lang="en-IN" dirty="0"/>
              <a:t>organ and the latter is concerned with the time of harvest as related to a particular end-use that can </a:t>
            </a:r>
            <a:r>
              <a:rPr lang="en-IN" dirty="0" smtClean="0"/>
              <a:t>be translated </a:t>
            </a:r>
            <a:r>
              <a:rPr lang="en-IN" dirty="0"/>
              <a:t>into market requirements. Physiological maturity refers to a stage in the development of the fruit </a:t>
            </a:r>
            <a:r>
              <a:rPr lang="en-IN" dirty="0" smtClean="0"/>
              <a:t>or vegetable </a:t>
            </a:r>
            <a:r>
              <a:rPr lang="en-IN" dirty="0"/>
              <a:t>when maximum growth and maturation has occurred. It is usually associated with full-ripening in </a:t>
            </a:r>
            <a:r>
              <a:rPr lang="en-IN" dirty="0" smtClean="0"/>
              <a:t>a fruit</a:t>
            </a:r>
            <a:r>
              <a:rPr lang="en-IN" dirty="0"/>
              <a:t>. It is followed by senescence.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Methods </a:t>
            </a:r>
            <a:r>
              <a:rPr lang="en-IN" sz="2800" dirty="0"/>
              <a:t>for D</a:t>
            </a:r>
            <a:r>
              <a:rPr lang="en-IN" sz="2800" dirty="0" smtClean="0"/>
              <a:t>etermining </a:t>
            </a:r>
            <a:r>
              <a:rPr lang="en-IN" sz="2800" dirty="0"/>
              <a:t>the H</a:t>
            </a:r>
            <a:r>
              <a:rPr lang="en-IN" sz="2800" dirty="0" smtClean="0"/>
              <a:t>arvesting Maturity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lphaLcParenBoth"/>
            </a:pPr>
            <a:r>
              <a:rPr lang="en-IN" dirty="0"/>
              <a:t>D</a:t>
            </a:r>
            <a:r>
              <a:rPr lang="en-IN" dirty="0" smtClean="0"/>
              <a:t>estructive </a:t>
            </a:r>
            <a:r>
              <a:rPr lang="en-IN" dirty="0"/>
              <a:t>and non-destructive methods </a:t>
            </a:r>
            <a:endParaRPr lang="en-IN" dirty="0" smtClean="0"/>
          </a:p>
          <a:p>
            <a:pPr marL="514350" indent="-514350" algn="just">
              <a:buAutoNum type="alphaLcParenBoth"/>
            </a:pPr>
            <a:r>
              <a:rPr lang="en-IN" dirty="0" smtClean="0"/>
              <a:t>  Physiological </a:t>
            </a:r>
            <a:r>
              <a:rPr lang="en-IN" dirty="0"/>
              <a:t>methods</a:t>
            </a:r>
            <a:r>
              <a:rPr lang="en-IN" dirty="0" smtClean="0"/>
              <a:t>.</a:t>
            </a:r>
          </a:p>
          <a:p>
            <a:pPr marL="514350" indent="-514350" algn="just">
              <a:buNone/>
            </a:pPr>
            <a:r>
              <a:rPr lang="en-IN" dirty="0"/>
              <a:t>Harvesting maturity should meet the following criteria</a:t>
            </a:r>
            <a:r>
              <a:rPr lang="en-IN" dirty="0" smtClean="0"/>
              <a:t>:</a:t>
            </a:r>
          </a:p>
          <a:p>
            <a:pPr algn="just">
              <a:buNone/>
            </a:pPr>
            <a:r>
              <a:rPr lang="en-IN" dirty="0"/>
              <a:t>a. Should be at a stage which will allow it to be at its peak condition when it reaches the consumer.</a:t>
            </a:r>
          </a:p>
          <a:p>
            <a:pPr algn="just">
              <a:buNone/>
            </a:pPr>
            <a:r>
              <a:rPr lang="en-IN" dirty="0"/>
              <a:t>b. Should be at a maturity that allows it to develop as acceptable flavour or appearance.</a:t>
            </a:r>
          </a:p>
          <a:p>
            <a:pPr algn="just">
              <a:buNone/>
            </a:pPr>
            <a:r>
              <a:rPr lang="en-IN" dirty="0"/>
              <a:t>c. Should be at a size required by the market.</a:t>
            </a:r>
          </a:p>
          <a:p>
            <a:pPr algn="just">
              <a:buNone/>
            </a:pPr>
            <a:r>
              <a:rPr lang="en-IN" dirty="0"/>
              <a:t>d. Should not be toxic.</a:t>
            </a:r>
          </a:p>
          <a:p>
            <a:pPr algn="just">
              <a:buNone/>
            </a:pPr>
            <a:r>
              <a:rPr lang="en-IN" dirty="0"/>
              <a:t>e. Should have an adequate shelf-life.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Commonly following criteria have been</a:t>
            </a:r>
          </a:p>
          <a:p>
            <a:pPr algn="just">
              <a:buNone/>
            </a:pPr>
            <a:r>
              <a:rPr lang="en-IN" dirty="0"/>
              <a:t>utilized for fixing maturity standards</a:t>
            </a:r>
            <a:r>
              <a:rPr lang="en-IN" dirty="0" smtClean="0"/>
              <a:t>:</a:t>
            </a:r>
          </a:p>
          <a:p>
            <a:pPr algn="just"/>
            <a:r>
              <a:rPr lang="en-IN" dirty="0" smtClean="0"/>
              <a:t>Computation </a:t>
            </a:r>
            <a:r>
              <a:rPr lang="en-IN" dirty="0"/>
              <a:t>of days from bloom to harvest</a:t>
            </a:r>
          </a:p>
          <a:p>
            <a:pPr algn="just"/>
            <a:r>
              <a:rPr lang="en-IN" dirty="0" smtClean="0"/>
              <a:t>Measurement </a:t>
            </a:r>
            <a:r>
              <a:rPr lang="en-IN" dirty="0"/>
              <a:t>of heat </a:t>
            </a:r>
            <a:r>
              <a:rPr lang="en-IN" dirty="0" smtClean="0"/>
              <a:t>units</a:t>
            </a:r>
          </a:p>
          <a:p>
            <a:pPr algn="just"/>
            <a:r>
              <a:rPr lang="en-IN" dirty="0" smtClean="0"/>
              <a:t>Visual </a:t>
            </a:r>
            <a:r>
              <a:rPr lang="en-IN" dirty="0"/>
              <a:t>means- skin colour, persistence or drying of parts of plant, fullness of fruit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Physical methods- ease of separation, pressure test, density, grading etc.</a:t>
            </a:r>
          </a:p>
          <a:p>
            <a:pPr algn="just"/>
            <a:r>
              <a:rPr lang="en-IN" dirty="0" smtClean="0"/>
              <a:t>Chemical </a:t>
            </a:r>
            <a:r>
              <a:rPr lang="en-IN" dirty="0"/>
              <a:t>methods- total solids, sugars, acid, sugar-to-acid ratio, starch content etc.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Physiological methods- respiration methods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Factors Affecting the Postharvest Quality of Fruits and Vegetables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/>
              <a:t>Biological </a:t>
            </a:r>
            <a:r>
              <a:rPr lang="en-IN" b="1" dirty="0" smtClean="0"/>
              <a:t>factors</a:t>
            </a:r>
          </a:p>
          <a:p>
            <a:pPr marL="514350" indent="-514350">
              <a:buAutoNum type="alphaLcPeriod"/>
            </a:pPr>
            <a:r>
              <a:rPr lang="en-IN" b="1" i="1" dirty="0" smtClean="0"/>
              <a:t>Respiration rate</a:t>
            </a:r>
          </a:p>
          <a:p>
            <a:pPr marL="571500" indent="-571500">
              <a:buAutoNum type="romanUcPeriod"/>
            </a:pPr>
            <a:r>
              <a:rPr lang="en-IN" b="1" i="1" dirty="0" smtClean="0"/>
              <a:t>Breakdown </a:t>
            </a:r>
            <a:r>
              <a:rPr lang="en-IN" b="1" i="1" dirty="0"/>
              <a:t>of storage macromolecules like polysaccharides, fats or </a:t>
            </a:r>
            <a:r>
              <a:rPr lang="en-IN" b="1" i="1" dirty="0" smtClean="0"/>
              <a:t>proteins</a:t>
            </a:r>
          </a:p>
          <a:p>
            <a:pPr marL="571500" indent="-571500">
              <a:buAutoNum type="romanUcPeriod"/>
            </a:pPr>
            <a:r>
              <a:rPr lang="en-IN" b="1" i="1" dirty="0"/>
              <a:t>Oxidation of sugars to </a:t>
            </a:r>
            <a:r>
              <a:rPr lang="en-IN" b="1" i="1" dirty="0" err="1"/>
              <a:t>pyruvic</a:t>
            </a:r>
            <a:r>
              <a:rPr lang="en-IN" b="1" i="1" dirty="0"/>
              <a:t> </a:t>
            </a:r>
            <a:r>
              <a:rPr lang="en-IN" b="1" i="1" dirty="0" smtClean="0"/>
              <a:t>acid</a:t>
            </a:r>
          </a:p>
          <a:p>
            <a:pPr marL="571500" indent="-571500">
              <a:buAutoNum type="romanUcPeriod"/>
            </a:pPr>
            <a:r>
              <a:rPr lang="en-IN" b="1" i="1" dirty="0"/>
              <a:t>Aerobic </a:t>
            </a:r>
            <a:r>
              <a:rPr lang="en-IN" b="1" i="1" dirty="0" smtClean="0"/>
              <a:t>transformation</a:t>
            </a:r>
          </a:p>
          <a:p>
            <a:pPr marL="571500" indent="-571500">
              <a:buNone/>
            </a:pPr>
            <a:r>
              <a:rPr lang="en-IN" b="1" i="1" dirty="0"/>
              <a:t>b. Ethylene </a:t>
            </a:r>
            <a:r>
              <a:rPr lang="en-IN" b="1" i="1" dirty="0" smtClean="0"/>
              <a:t>production</a:t>
            </a:r>
          </a:p>
          <a:p>
            <a:pPr marL="571500" indent="-571500">
              <a:buNone/>
            </a:pPr>
            <a:r>
              <a:rPr lang="en-IN" b="1" i="1" dirty="0"/>
              <a:t>c. Transpiration or water </a:t>
            </a:r>
            <a:r>
              <a:rPr lang="en-IN" b="1" i="1" dirty="0" smtClean="0"/>
              <a:t>loss</a:t>
            </a:r>
          </a:p>
          <a:p>
            <a:pPr marL="571500" indent="-571500">
              <a:buNone/>
            </a:pPr>
            <a:r>
              <a:rPr lang="en-IN" b="1" i="1" dirty="0"/>
              <a:t>d. Physiological disorders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Contd...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i="1" dirty="0"/>
              <a:t>e. Physical </a:t>
            </a:r>
            <a:r>
              <a:rPr lang="en-IN" b="1" i="1" dirty="0" smtClean="0"/>
              <a:t>damage</a:t>
            </a:r>
          </a:p>
          <a:p>
            <a:pPr>
              <a:buNone/>
            </a:pPr>
            <a:r>
              <a:rPr lang="en-IN" b="1" i="1" dirty="0"/>
              <a:t>f. Pathological </a:t>
            </a:r>
            <a:r>
              <a:rPr lang="en-IN" b="1" i="1" dirty="0" smtClean="0"/>
              <a:t>breakdown</a:t>
            </a:r>
          </a:p>
          <a:p>
            <a:r>
              <a:rPr lang="en-IN" b="1" dirty="0"/>
              <a:t>Environmental </a:t>
            </a:r>
            <a:r>
              <a:rPr lang="en-IN" b="1" dirty="0" smtClean="0"/>
              <a:t>factors</a:t>
            </a:r>
          </a:p>
          <a:p>
            <a:pPr marL="514350" indent="-514350">
              <a:buAutoNum type="alphaLcPeriod"/>
            </a:pPr>
            <a:r>
              <a:rPr lang="en-IN" b="1" i="1" dirty="0" smtClean="0"/>
              <a:t>Temperature</a:t>
            </a:r>
          </a:p>
          <a:p>
            <a:pPr marL="514350" indent="-514350">
              <a:buAutoNum type="alphaLcPeriod"/>
            </a:pPr>
            <a:r>
              <a:rPr lang="en-IN" b="1" i="1" dirty="0"/>
              <a:t>Relative humidity (RH</a:t>
            </a:r>
            <a:r>
              <a:rPr lang="en-IN" b="1" i="1" dirty="0" smtClean="0"/>
              <a:t>)</a:t>
            </a:r>
          </a:p>
          <a:p>
            <a:pPr marL="514350" indent="-514350">
              <a:buAutoNum type="alphaLcPeriod"/>
            </a:pPr>
            <a:r>
              <a:rPr lang="en-IN" b="1" i="1" dirty="0"/>
              <a:t>Air </a:t>
            </a:r>
            <a:r>
              <a:rPr lang="en-IN" b="1" i="1" dirty="0" smtClean="0"/>
              <a:t>movement</a:t>
            </a:r>
          </a:p>
          <a:p>
            <a:pPr marL="514350" indent="-514350">
              <a:buAutoNum type="alphaLcPeriod"/>
            </a:pPr>
            <a:r>
              <a:rPr lang="en-IN" b="1" i="1" dirty="0"/>
              <a:t>Atmospheric </a:t>
            </a:r>
            <a:r>
              <a:rPr lang="en-IN" b="1" i="1" dirty="0" smtClean="0"/>
              <a:t>composition</a:t>
            </a:r>
          </a:p>
          <a:p>
            <a:pPr marL="514350" indent="-514350">
              <a:buAutoNum type="alphaLcPeriod"/>
            </a:pPr>
            <a:r>
              <a:rPr lang="en-IN" b="1" i="1" dirty="0"/>
              <a:t>Ethylene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Storage of Fruits and Vegetables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Evaporative cooling and </a:t>
            </a:r>
            <a:r>
              <a:rPr lang="en-IN" b="1" dirty="0" smtClean="0"/>
              <a:t>storage</a:t>
            </a:r>
          </a:p>
          <a:p>
            <a:r>
              <a:rPr lang="en-IN" b="1" dirty="0"/>
              <a:t>Controlled and modified atmosphere </a:t>
            </a:r>
            <a:r>
              <a:rPr lang="en-IN" b="1" dirty="0" smtClean="0"/>
              <a:t>storage</a:t>
            </a:r>
          </a:p>
          <a:p>
            <a:pPr>
              <a:buNone/>
            </a:pPr>
            <a:r>
              <a:rPr lang="en-IN" dirty="0"/>
              <a:t>The following are some types of atmosphere-modification techniques</a:t>
            </a:r>
            <a:r>
              <a:rPr lang="en-IN" dirty="0" smtClean="0"/>
              <a:t>:</a:t>
            </a:r>
          </a:p>
          <a:p>
            <a:pPr marL="514350" indent="-514350">
              <a:buAutoNum type="alphaLcPeriod"/>
            </a:pPr>
            <a:r>
              <a:rPr lang="en-IN" b="1" i="1" dirty="0" smtClean="0"/>
              <a:t>Atmosphere Generation</a:t>
            </a:r>
          </a:p>
          <a:p>
            <a:pPr marL="514350" indent="-514350">
              <a:buAutoNum type="alphaLcPeriod"/>
            </a:pPr>
            <a:r>
              <a:rPr lang="en-IN" b="1" i="1" dirty="0"/>
              <a:t>Hypobaric (Low-Pressure) </a:t>
            </a:r>
            <a:r>
              <a:rPr lang="en-IN" b="1" i="1" dirty="0" smtClean="0"/>
              <a:t>Systems</a:t>
            </a:r>
          </a:p>
          <a:p>
            <a:pPr marL="514350" indent="-514350">
              <a:buAutoNum type="alphaLcPeriod"/>
            </a:pPr>
            <a:r>
              <a:rPr lang="en-IN" b="1" i="1" dirty="0"/>
              <a:t>Commodity-Modified </a:t>
            </a:r>
            <a:r>
              <a:rPr lang="en-IN" b="1" i="1" dirty="0" smtClean="0"/>
              <a:t>Atmospheres</a:t>
            </a:r>
          </a:p>
          <a:p>
            <a:pPr marL="514350" indent="-514350"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704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POST HARVEST MANAGEMENT OF FRUITS AND VEGETABLES</vt:lpstr>
      <vt:lpstr>Introduction</vt:lpstr>
      <vt:lpstr>Harvesting or Maturity Indices of Fruits and Vegetables</vt:lpstr>
      <vt:lpstr>Contd..</vt:lpstr>
      <vt:lpstr>Methods for Determining the Harvesting Maturity</vt:lpstr>
      <vt:lpstr>Contd..</vt:lpstr>
      <vt:lpstr>Factors Affecting the Postharvest Quality of Fruits and Vegetables</vt:lpstr>
      <vt:lpstr>Contd...</vt:lpstr>
      <vt:lpstr>Storage of Fruits and Vegetables</vt:lpstr>
      <vt:lpstr>Contd.</vt:lpstr>
      <vt:lpstr>Contd.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HARVEST MANAGEMENT OF FRUITS AND VEGETABLES</dc:title>
  <dc:creator>SGAU</dc:creator>
  <cp:lastModifiedBy>SGAU</cp:lastModifiedBy>
  <cp:revision>39</cp:revision>
  <dcterms:created xsi:type="dcterms:W3CDTF">2020-06-30T04:51:06Z</dcterms:created>
  <dcterms:modified xsi:type="dcterms:W3CDTF">2020-06-30T06:55:41Z</dcterms:modified>
</cp:coreProperties>
</file>