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POULTRY MEAT AND ITS PROCESSING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910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R. K. Jaiswal</a:t>
            </a:r>
          </a:p>
          <a:p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Asstt. Prof.-cum-Jr. Scientist</a:t>
            </a:r>
          </a:p>
          <a:p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92117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76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Methods of Cooking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Frying</a:t>
            </a:r>
          </a:p>
          <a:p>
            <a:r>
              <a:rPr lang="en-IN" dirty="0" smtClean="0"/>
              <a:t>Broiling </a:t>
            </a:r>
          </a:p>
          <a:p>
            <a:r>
              <a:rPr lang="en-IN" dirty="0" smtClean="0"/>
              <a:t>Roasting</a:t>
            </a:r>
          </a:p>
          <a:p>
            <a:r>
              <a:rPr lang="en-IN" dirty="0" smtClean="0"/>
              <a:t>Stewing</a:t>
            </a:r>
          </a:p>
          <a:p>
            <a:r>
              <a:rPr lang="en-IN" dirty="0" smtClean="0"/>
              <a:t>Braising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283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Introduction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 </a:t>
            </a:r>
            <a:r>
              <a:rPr lang="en-IN" dirty="0"/>
              <a:t>global meat production poultry meat is taking the second place after pork. </a:t>
            </a:r>
            <a:endParaRPr lang="en-IN" dirty="0" smtClean="0"/>
          </a:p>
          <a:p>
            <a:pPr algn="just"/>
            <a:r>
              <a:rPr lang="en-IN" dirty="0" smtClean="0"/>
              <a:t>Due </a:t>
            </a:r>
            <a:r>
              <a:rPr lang="en-IN" dirty="0"/>
              <a:t>to its </a:t>
            </a:r>
            <a:r>
              <a:rPr lang="en-IN" dirty="0" smtClean="0"/>
              <a:t>widespread availability </a:t>
            </a:r>
            <a:r>
              <a:rPr lang="en-IN" dirty="0"/>
              <a:t>and popularity and its mostly very competitive production cost, poultry meat has an </a:t>
            </a:r>
            <a:r>
              <a:rPr lang="en-IN" dirty="0" smtClean="0"/>
              <a:t>increasing share </a:t>
            </a:r>
            <a:r>
              <a:rPr lang="en-IN" dirty="0"/>
              <a:t>as a raw material in processed meat. </a:t>
            </a:r>
            <a:endParaRPr lang="en-IN" dirty="0" smtClean="0"/>
          </a:p>
          <a:p>
            <a:pPr algn="just"/>
            <a:r>
              <a:rPr lang="en-IN" dirty="0" smtClean="0"/>
              <a:t>Turkey </a:t>
            </a:r>
            <a:r>
              <a:rPr lang="en-IN" dirty="0"/>
              <a:t>and chicken meat is very suitable for further </a:t>
            </a:r>
            <a:r>
              <a:rPr lang="en-IN" dirty="0" smtClean="0"/>
              <a:t>processing purposes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Poultry </a:t>
            </a:r>
            <a:r>
              <a:rPr lang="en-IN" dirty="0"/>
              <a:t>meat is of higher nutritive value than that of other red meats, because of its higher </a:t>
            </a:r>
            <a:r>
              <a:rPr lang="en-IN" dirty="0" smtClean="0"/>
              <a:t>protein content </a:t>
            </a:r>
            <a:r>
              <a:rPr lang="en-IN" dirty="0"/>
              <a:t>and better digestibility.</a:t>
            </a:r>
          </a:p>
        </p:txBody>
      </p:sp>
    </p:spTree>
    <p:extLst>
      <p:ext uri="{BB962C8B-B14F-4D97-AF65-F5344CB8AC3E}">
        <p14:creationId xmlns:p14="http://schemas.microsoft.com/office/powerpoint/2010/main" val="22295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Composition of carcass</a:t>
            </a:r>
            <a:endParaRPr lang="en-IN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229600" cy="4495800"/>
          </a:xfrm>
        </p:spPr>
      </p:pic>
    </p:spTree>
    <p:extLst>
      <p:ext uri="{BB962C8B-B14F-4D97-AF65-F5344CB8AC3E}">
        <p14:creationId xmlns:p14="http://schemas.microsoft.com/office/powerpoint/2010/main" val="331129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68751" y="664851"/>
            <a:ext cx="6381690" cy="50519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248401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Flow chart for poultry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slaughter, cutting and packing</a:t>
            </a:r>
          </a:p>
        </p:txBody>
      </p:sp>
    </p:spTree>
    <p:extLst>
      <p:ext uri="{BB962C8B-B14F-4D97-AF65-F5344CB8AC3E}">
        <p14:creationId xmlns:p14="http://schemas.microsoft.com/office/powerpoint/2010/main" val="26746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Poultry meat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/>
              <a:t>Poultry meat processing </a:t>
            </a:r>
            <a:r>
              <a:rPr lang="en-IN" sz="2400" dirty="0" smtClean="0"/>
              <a:t>utilises the principles of refrigeration</a:t>
            </a:r>
            <a:r>
              <a:rPr lang="en-IN" sz="2400" dirty="0"/>
              <a:t>, freezing, smoking, curing, dehydration, freeze drying, canning and </a:t>
            </a:r>
            <a:r>
              <a:rPr lang="en-IN" sz="2400" dirty="0" smtClean="0"/>
              <a:t>ionising radiations</a:t>
            </a:r>
          </a:p>
          <a:p>
            <a:pPr algn="just"/>
            <a:r>
              <a:rPr lang="en-IN" sz="2400" dirty="0"/>
              <a:t>a) Chilling – Chilling storage of poultry is for only less than a month. Birds to be stored longer should </a:t>
            </a:r>
            <a:r>
              <a:rPr lang="en-IN" sz="2400" dirty="0" smtClean="0"/>
              <a:t>be frozen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/>
              <a:t>lower the temperature of storage, the longer the birds stored without undesirable changes.</a:t>
            </a:r>
          </a:p>
          <a:p>
            <a:pPr algn="just"/>
            <a:r>
              <a:rPr lang="en-IN" sz="2400" dirty="0"/>
              <a:t>Compared to room temperature, the storage life was extended 2 days at 10˚C, 6 days at 4.4˚C and 14 </a:t>
            </a:r>
            <a:r>
              <a:rPr lang="en-IN" sz="2400" dirty="0" smtClean="0"/>
              <a:t>days at </a:t>
            </a:r>
            <a:r>
              <a:rPr lang="en-IN" sz="2400" dirty="0"/>
              <a:t>0˚C. However, the rapid chilling is always advisable in the cases of poultry meat as the onset and </a:t>
            </a:r>
            <a:r>
              <a:rPr lang="en-IN" sz="2400" dirty="0" smtClean="0"/>
              <a:t>outset of </a:t>
            </a:r>
            <a:r>
              <a:rPr lang="en-IN" sz="2400" dirty="0"/>
              <a:t>rigor takes at early.</a:t>
            </a:r>
          </a:p>
        </p:txBody>
      </p:sp>
    </p:spTree>
    <p:extLst>
      <p:ext uri="{BB962C8B-B14F-4D97-AF65-F5344CB8AC3E}">
        <p14:creationId xmlns:p14="http://schemas.microsoft.com/office/powerpoint/2010/main" val="28823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b) Freezing - Poultry can be kept in good conditions for months if freezing is prompt and rapid and </a:t>
            </a:r>
            <a:r>
              <a:rPr lang="en-IN" dirty="0" smtClean="0"/>
              <a:t>storage temperature </a:t>
            </a:r>
            <a:r>
              <a:rPr lang="en-IN" dirty="0"/>
              <a:t>is low enough. </a:t>
            </a:r>
            <a:endParaRPr lang="en-IN" dirty="0" smtClean="0"/>
          </a:p>
          <a:p>
            <a:pPr algn="just"/>
            <a:r>
              <a:rPr lang="en-IN" dirty="0" smtClean="0"/>
              <a:t>Fairly </a:t>
            </a:r>
            <a:r>
              <a:rPr lang="en-IN" dirty="0"/>
              <a:t>rapid freezing is desirable since it produces a light golden colour </a:t>
            </a:r>
            <a:r>
              <a:rPr lang="en-IN" dirty="0" smtClean="0"/>
              <a:t>because fine </a:t>
            </a:r>
            <a:r>
              <a:rPr lang="en-IN" dirty="0"/>
              <a:t>ice crystals are formed within the </a:t>
            </a:r>
            <a:r>
              <a:rPr lang="en-IN" dirty="0" err="1"/>
              <a:t>fiber</a:t>
            </a:r>
            <a:r>
              <a:rPr lang="en-IN" dirty="0"/>
              <a:t> while slow freezing causes the flesh to be darker. </a:t>
            </a:r>
            <a:endParaRPr lang="en-IN" dirty="0" smtClean="0"/>
          </a:p>
          <a:p>
            <a:pPr algn="just"/>
            <a:r>
              <a:rPr lang="en-IN" dirty="0" smtClean="0"/>
              <a:t>The storage temperature </a:t>
            </a:r>
            <a:r>
              <a:rPr lang="en-IN" dirty="0"/>
              <a:t>should be below – 17.8 ˚C and RH above 95% to reduce surface drying. </a:t>
            </a:r>
            <a:endParaRPr lang="en-IN" dirty="0" smtClean="0"/>
          </a:p>
          <a:p>
            <a:pPr algn="just"/>
            <a:r>
              <a:rPr lang="en-IN" dirty="0" smtClean="0"/>
              <a:t>Rapid </a:t>
            </a:r>
            <a:r>
              <a:rPr lang="en-IN" dirty="0"/>
              <a:t>freezing </a:t>
            </a:r>
            <a:r>
              <a:rPr lang="en-IN" dirty="0" smtClean="0"/>
              <a:t>of poultry </a:t>
            </a:r>
            <a:r>
              <a:rPr lang="en-IN" dirty="0"/>
              <a:t>is desirable since it causes tissues to become very </a:t>
            </a:r>
            <a:r>
              <a:rPr lang="en-IN" dirty="0" smtClean="0"/>
              <a:t>pale.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However, most poultry is sharp frozen at about – 29 ˚C or less </a:t>
            </a:r>
            <a:r>
              <a:rPr lang="en-IN" dirty="0" smtClean="0"/>
              <a:t>in circulating </a:t>
            </a:r>
            <a:r>
              <a:rPr lang="en-IN" dirty="0"/>
              <a:t>air or on a moving belt in a freezing tunnel.</a:t>
            </a:r>
          </a:p>
        </p:txBody>
      </p:sp>
    </p:spTree>
    <p:extLst>
      <p:ext uri="{BB962C8B-B14F-4D97-AF65-F5344CB8AC3E}">
        <p14:creationId xmlns:p14="http://schemas.microsoft.com/office/powerpoint/2010/main" val="362246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500" dirty="0"/>
              <a:t>c) Modified atmospheric storage – Increasing carbon dioxide concentration to 10 – 20%in the </a:t>
            </a:r>
            <a:r>
              <a:rPr lang="en-IN" sz="2500" dirty="0" smtClean="0"/>
              <a:t>atmosphere of </a:t>
            </a:r>
            <a:r>
              <a:rPr lang="en-IN" sz="2500" dirty="0"/>
              <a:t>store chickens inhibits the growth of </a:t>
            </a:r>
            <a:r>
              <a:rPr lang="en-IN" sz="2500" dirty="0" err="1"/>
              <a:t>psychrotrophs</a:t>
            </a:r>
            <a:r>
              <a:rPr lang="en-IN" sz="2500" dirty="0"/>
              <a:t>. </a:t>
            </a:r>
            <a:endParaRPr lang="en-IN" sz="2500" dirty="0" smtClean="0"/>
          </a:p>
          <a:p>
            <a:pPr algn="just"/>
            <a:r>
              <a:rPr lang="en-IN" sz="2500" dirty="0" smtClean="0"/>
              <a:t>The </a:t>
            </a:r>
            <a:r>
              <a:rPr lang="en-IN" sz="2500" dirty="0"/>
              <a:t>use of store chicken inhibits the growth </a:t>
            </a:r>
            <a:r>
              <a:rPr lang="en-IN" sz="2500" dirty="0" smtClean="0"/>
              <a:t>of </a:t>
            </a:r>
            <a:r>
              <a:rPr lang="en-IN" sz="2500" dirty="0" err="1" smtClean="0"/>
              <a:t>psychrotrophs</a:t>
            </a:r>
            <a:r>
              <a:rPr lang="en-IN" sz="2500" dirty="0" smtClean="0"/>
              <a:t>.</a:t>
            </a:r>
          </a:p>
          <a:p>
            <a:pPr algn="just"/>
            <a:r>
              <a:rPr lang="en-IN" sz="2500" dirty="0" smtClean="0"/>
              <a:t> </a:t>
            </a:r>
            <a:r>
              <a:rPr lang="en-IN" sz="2500" dirty="0"/>
              <a:t>The use of films of both high and low gas permeability in combination with </a:t>
            </a:r>
            <a:r>
              <a:rPr lang="en-IN" sz="2500" dirty="0" smtClean="0"/>
              <a:t>CO₂ </a:t>
            </a:r>
            <a:r>
              <a:rPr lang="en-IN" sz="2500" dirty="0" smtClean="0"/>
              <a:t>atmosphere shows </a:t>
            </a:r>
            <a:r>
              <a:rPr lang="en-IN" sz="2500" dirty="0"/>
              <a:t>that the </a:t>
            </a:r>
            <a:r>
              <a:rPr lang="en-IN" sz="2500" dirty="0" smtClean="0"/>
              <a:t>CO₂ </a:t>
            </a:r>
            <a:r>
              <a:rPr lang="en-IN" sz="2500" dirty="0"/>
              <a:t>atmosphere is the significant factor in reducing microbial counts.</a:t>
            </a:r>
          </a:p>
          <a:p>
            <a:pPr algn="just"/>
            <a:r>
              <a:rPr lang="en-IN" sz="2500" dirty="0"/>
              <a:t>d) Ionising radiation – It is a potentially useful form of </a:t>
            </a:r>
            <a:r>
              <a:rPr lang="en-IN" sz="2500" dirty="0" smtClean="0"/>
              <a:t>preservation.</a:t>
            </a:r>
          </a:p>
          <a:p>
            <a:pPr algn="just"/>
            <a:r>
              <a:rPr lang="en-IN" sz="2500" dirty="0" smtClean="0"/>
              <a:t>Besides </a:t>
            </a:r>
            <a:r>
              <a:rPr lang="en-IN" sz="2500" dirty="0"/>
              <a:t>from its desirable ability </a:t>
            </a:r>
            <a:r>
              <a:rPr lang="en-IN" sz="2500" dirty="0" smtClean="0"/>
              <a:t>to inactivate </a:t>
            </a:r>
            <a:r>
              <a:rPr lang="en-IN" sz="2500" dirty="0"/>
              <a:t>micro – organisms, it also results in the breakdown of various lipids and proteins to </a:t>
            </a:r>
            <a:r>
              <a:rPr lang="en-IN" sz="2500" dirty="0" smtClean="0"/>
              <a:t>often undesirable </a:t>
            </a:r>
            <a:r>
              <a:rPr lang="en-IN" sz="2500" dirty="0"/>
              <a:t>odours.</a:t>
            </a:r>
          </a:p>
        </p:txBody>
      </p:sp>
    </p:spTree>
    <p:extLst>
      <p:ext uri="{BB962C8B-B14F-4D97-AF65-F5344CB8AC3E}">
        <p14:creationId xmlns:p14="http://schemas.microsoft.com/office/powerpoint/2010/main" val="237106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Preparation </a:t>
            </a:r>
            <a:r>
              <a:rPr lang="en-IN" b="1" dirty="0"/>
              <a:t>of Carcasses for Cooking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Chicken </a:t>
            </a:r>
            <a:r>
              <a:rPr lang="en-IN" sz="2400" dirty="0"/>
              <a:t>is available either chilled or frozen state. </a:t>
            </a:r>
            <a:r>
              <a:rPr lang="en-IN" sz="2400" dirty="0" smtClean="0"/>
              <a:t>Chilled Poultry </a:t>
            </a:r>
            <a:r>
              <a:rPr lang="en-IN" sz="2400" dirty="0"/>
              <a:t>should be kept </a:t>
            </a:r>
            <a:r>
              <a:rPr lang="en-IN" sz="2400" dirty="0" smtClean="0"/>
              <a:t>uncooked, loosely </a:t>
            </a:r>
            <a:r>
              <a:rPr lang="en-IN" sz="2400" dirty="0"/>
              <a:t>wrapped and unfrozen in the refrigerator. It is good practice to wash the residues </a:t>
            </a:r>
            <a:r>
              <a:rPr lang="en-IN" sz="2400" dirty="0" smtClean="0"/>
              <a:t>from the </a:t>
            </a:r>
            <a:r>
              <a:rPr lang="en-IN" sz="2400" dirty="0"/>
              <a:t>surface of the carcass before using.</a:t>
            </a:r>
          </a:p>
          <a:p>
            <a:r>
              <a:rPr lang="en-IN" sz="2400" b="1" dirty="0" smtClean="0"/>
              <a:t>Frozen </a:t>
            </a:r>
            <a:r>
              <a:rPr lang="en-IN" sz="2400" b="1" dirty="0"/>
              <a:t>poultry</a:t>
            </a:r>
          </a:p>
          <a:p>
            <a:r>
              <a:rPr lang="en-IN" sz="2400" dirty="0"/>
              <a:t>For freezing poultry should be tightly wrapped in moisture </a:t>
            </a:r>
            <a:r>
              <a:rPr lang="en-IN" sz="2400" dirty="0" err="1"/>
              <a:t>vapor</a:t>
            </a:r>
            <a:r>
              <a:rPr lang="en-IN" sz="2400" dirty="0"/>
              <a:t> proof film and then it should </a:t>
            </a:r>
            <a:r>
              <a:rPr lang="en-IN" sz="2400" dirty="0" smtClean="0"/>
              <a:t>be frozen </a:t>
            </a:r>
            <a:r>
              <a:rPr lang="en-IN" sz="2400" dirty="0"/>
              <a:t>as soon as possible. Its undesirable to unfreeze poultry for a second time because </a:t>
            </a:r>
            <a:r>
              <a:rPr lang="en-IN" sz="2400" dirty="0" smtClean="0"/>
              <a:t>freezing and </a:t>
            </a:r>
            <a:r>
              <a:rPr lang="en-IN" sz="2400" dirty="0"/>
              <a:t>thawing releases fluid which is called drip. And at that stage chances of </a:t>
            </a:r>
            <a:r>
              <a:rPr lang="en-IN" sz="2400" dirty="0" smtClean="0"/>
              <a:t>bacterial contamination increase.</a:t>
            </a:r>
          </a:p>
        </p:txBody>
      </p:sp>
    </p:spTree>
    <p:extLst>
      <p:ext uri="{BB962C8B-B14F-4D97-AF65-F5344CB8AC3E}">
        <p14:creationId xmlns:p14="http://schemas.microsoft.com/office/powerpoint/2010/main" val="228926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 smtClean="0"/>
              <a:t>Thawing </a:t>
            </a:r>
            <a:r>
              <a:rPr lang="en-IN" b="1" dirty="0"/>
              <a:t>of poultry</a:t>
            </a:r>
          </a:p>
          <a:p>
            <a:pPr algn="just"/>
            <a:r>
              <a:rPr lang="en-IN" dirty="0"/>
              <a:t>For the thawing of chicken is </a:t>
            </a:r>
            <a:r>
              <a:rPr lang="en-IN" b="1" dirty="0"/>
              <a:t>p</a:t>
            </a:r>
            <a:r>
              <a:rPr lang="en-IN" dirty="0"/>
              <a:t>laced in refrigerator for 12-24 hours, or place it in a pan </a:t>
            </a:r>
            <a:r>
              <a:rPr lang="en-IN" dirty="0" smtClean="0"/>
              <a:t>under running </a:t>
            </a:r>
            <a:r>
              <a:rPr lang="en-IN" dirty="0"/>
              <a:t>cook water in its original wrapping for about ½- than. </a:t>
            </a:r>
            <a:r>
              <a:rPr lang="en-IN" b="1" dirty="0"/>
              <a:t>A</a:t>
            </a:r>
            <a:r>
              <a:rPr lang="en-IN" dirty="0"/>
              <a:t>ll frozen turkey should </a:t>
            </a:r>
            <a:r>
              <a:rPr lang="en-IN" dirty="0" smtClean="0"/>
              <a:t>be thawed </a:t>
            </a:r>
            <a:r>
              <a:rPr lang="en-IN" dirty="0"/>
              <a:t>slowly and never at room temp or in warm water.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988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POULTRY MEAT AND ITS PROCESSING</vt:lpstr>
      <vt:lpstr> Introduction </vt:lpstr>
      <vt:lpstr>Composition of carcass</vt:lpstr>
      <vt:lpstr>PowerPoint Presentation</vt:lpstr>
      <vt:lpstr>Poultry meat processing</vt:lpstr>
      <vt:lpstr>PowerPoint Presentation</vt:lpstr>
      <vt:lpstr>PowerPoint Presentation</vt:lpstr>
      <vt:lpstr> Preparation of Carcasses for Cooking </vt:lpstr>
      <vt:lpstr>PowerPoint Presentation</vt:lpstr>
      <vt:lpstr>Methods of Cooking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 MEAT AND ITS PROCESSING</dc:title>
  <dc:creator>ROHIT</dc:creator>
  <cp:lastModifiedBy>Rohit Kumar Jaiswal</cp:lastModifiedBy>
  <cp:revision>3</cp:revision>
  <dcterms:created xsi:type="dcterms:W3CDTF">2006-08-16T00:00:00Z</dcterms:created>
  <dcterms:modified xsi:type="dcterms:W3CDTF">2020-05-14T06:51:04Z</dcterms:modified>
</cp:coreProperties>
</file>