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3"/>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98" r:id="rId18"/>
    <p:sldId id="296" r:id="rId19"/>
    <p:sldId id="272" r:id="rId20"/>
    <p:sldId id="273" r:id="rId21"/>
    <p:sldId id="274" r:id="rId22"/>
    <p:sldId id="275" r:id="rId23"/>
    <p:sldId id="276" r:id="rId24"/>
    <p:sldId id="277" r:id="rId25"/>
    <p:sldId id="297" r:id="rId26"/>
    <p:sldId id="299" r:id="rId27"/>
    <p:sldId id="278" r:id="rId28"/>
    <p:sldId id="279" r:id="rId29"/>
    <p:sldId id="280" r:id="rId30"/>
    <p:sldId id="300" r:id="rId31"/>
    <p:sldId id="301" r:id="rId3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6" d="100"/>
          <a:sy n="106" d="100"/>
        </p:scale>
        <p:origin x="672" y="96"/>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633BEC1-3140-4189-A7E2-01ABD95395B3}" type="datetimeFigureOut">
              <a:rPr lang="en-IN" smtClean="0"/>
              <a:t>01-07-2020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FD349FF-9419-45AB-BE0B-55F2FB4F2E49}" type="slidenum">
              <a:rPr lang="en-IN" smtClean="0"/>
              <a:t>‹#›</a:t>
            </a:fld>
            <a:endParaRPr lang="en-IN"/>
          </a:p>
        </p:txBody>
      </p:sp>
    </p:spTree>
    <p:extLst>
      <p:ext uri="{BB962C8B-B14F-4D97-AF65-F5344CB8AC3E}">
        <p14:creationId xmlns:p14="http://schemas.microsoft.com/office/powerpoint/2010/main" val="216388715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CFD349FF-9419-45AB-BE0B-55F2FB4F2E49}" type="slidenum">
              <a:rPr lang="en-IN" smtClean="0"/>
              <a:t>18</a:t>
            </a:fld>
            <a:endParaRPr lang="en-IN"/>
          </a:p>
        </p:txBody>
      </p:sp>
    </p:spTree>
    <p:extLst>
      <p:ext uri="{BB962C8B-B14F-4D97-AF65-F5344CB8AC3E}">
        <p14:creationId xmlns:p14="http://schemas.microsoft.com/office/powerpoint/2010/main" val="306679756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E6F0D158-D071-45DF-89E8-5EF64D44C007}" type="datetimeFigureOut">
              <a:rPr lang="en-IN" smtClean="0"/>
              <a:t>01-07-2020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182382278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E6F0D158-D071-45DF-89E8-5EF64D44C007}" type="datetimeFigureOut">
              <a:rPr lang="en-IN" smtClean="0"/>
              <a:t>01-07-2020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35570366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E6F0D158-D071-45DF-89E8-5EF64D44C007}" type="datetimeFigureOut">
              <a:rPr lang="en-IN" smtClean="0"/>
              <a:t>01-07-2020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7127040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E6F0D158-D071-45DF-89E8-5EF64D44C007}" type="datetimeFigureOut">
              <a:rPr lang="en-IN" smtClean="0"/>
              <a:t>01-07-2020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271742281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E6F0D158-D071-45DF-89E8-5EF64D44C007}" type="datetimeFigureOut">
              <a:rPr lang="en-IN" smtClean="0"/>
              <a:t>01-07-2020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58310373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E6F0D158-D071-45DF-89E8-5EF64D44C007}" type="datetimeFigureOut">
              <a:rPr lang="en-IN" smtClean="0"/>
              <a:t>01-07-2020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29453035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6F0D158-D071-45DF-89E8-5EF64D44C007}" type="datetimeFigureOut">
              <a:rPr lang="en-IN" smtClean="0"/>
              <a:t>01-07-2020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116819907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E6F0D158-D071-45DF-89E8-5EF64D44C007}" type="datetimeFigureOut">
              <a:rPr lang="en-IN" smtClean="0"/>
              <a:t>01-07-2020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175005463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E6F0D158-D071-45DF-89E8-5EF64D44C007}" type="datetimeFigureOut">
              <a:rPr lang="en-IN" smtClean="0"/>
              <a:t>01-07-2020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5599321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E6F0D158-D071-45DF-89E8-5EF64D44C007}" type="datetimeFigureOut">
              <a:rPr lang="en-IN" smtClean="0"/>
              <a:t>01-07-2020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303491084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E6F0D158-D071-45DF-89E8-5EF64D44C007}" type="datetimeFigureOut">
              <a:rPr lang="en-IN" smtClean="0"/>
              <a:t>01-07-2020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C4971630-987B-4944-BFB8-0A740D690106}" type="slidenum">
              <a:rPr lang="en-IN" smtClean="0"/>
              <a:t>‹#›</a:t>
            </a:fld>
            <a:endParaRPr lang="en-IN"/>
          </a:p>
        </p:txBody>
      </p:sp>
    </p:spTree>
    <p:extLst>
      <p:ext uri="{BB962C8B-B14F-4D97-AF65-F5344CB8AC3E}">
        <p14:creationId xmlns:p14="http://schemas.microsoft.com/office/powerpoint/2010/main" val="638207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6F0D158-D071-45DF-89E8-5EF64D44C007}" type="datetimeFigureOut">
              <a:rPr lang="en-IN" smtClean="0"/>
              <a:t>01-07-2020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4971630-987B-4944-BFB8-0A740D690106}" type="slidenum">
              <a:rPr lang="en-IN" smtClean="0"/>
              <a:t>‹#›</a:t>
            </a:fld>
            <a:endParaRPr lang="en-IN"/>
          </a:p>
        </p:txBody>
      </p:sp>
    </p:spTree>
    <p:extLst>
      <p:ext uri="{BB962C8B-B14F-4D97-AF65-F5344CB8AC3E}">
        <p14:creationId xmlns:p14="http://schemas.microsoft.com/office/powerpoint/2010/main" val="64758433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hyperlink" Target="http://ecoursesonline.iasri.res.in/mod/page/view.php?id=44001" TargetMode="External"/><Relationship Id="rId1" Type="http://schemas.openxmlformats.org/officeDocument/2006/relationships/slideLayout" Target="../slideLayouts/slideLayout2.xml"/><Relationship Id="rId4" Type="http://schemas.openxmlformats.org/officeDocument/2006/relationships/image" Target="../media/image2.jpeg"/></Relationships>
</file>

<file path=ppt/slides/_rels/slide5.xml.rels><?xml version="1.0" encoding="UTF-8" standalone="yes"?>
<Relationships xmlns="http://schemas.openxmlformats.org/package/2006/relationships"><Relationship Id="rId2" Type="http://schemas.openxmlformats.org/officeDocument/2006/relationships/hyperlink" Target="http://ecoursesonline.iasri.res.in/mod/page/view.php?id=44001" TargetMode="Externa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hyperlink" Target="http://ecoursesonline.iasri.res.in/mod/page/view.php?id=44001" TargetMode="Externa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hyperlink" Target="http://ecoursesonline.iasri.res.in/mod/page/view.php?id=44004" TargetMode="Externa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hyperlink" Target="http://ecoursesonline.iasri.res.in/mod/page/view.php?id=44006"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3.gif"/><Relationship Id="rId2" Type="http://schemas.openxmlformats.org/officeDocument/2006/relationships/hyperlink" Target="http://ecoursesonline.iasri.res.in/mod/page/view.php?id=44007" TargetMode="External"/><Relationship Id="rId1" Type="http://schemas.openxmlformats.org/officeDocument/2006/relationships/slideLayout" Target="../slideLayouts/slideLayout2.xml"/><Relationship Id="rId4" Type="http://schemas.openxmlformats.org/officeDocument/2006/relationships/image" Target="../media/image4.jpeg"/></Relationships>
</file>

<file path=ppt/slides/_rels/slide13.xml.rels><?xml version="1.0" encoding="UTF-8" standalone="yes"?>
<Relationships xmlns="http://schemas.openxmlformats.org/package/2006/relationships"><Relationship Id="rId2" Type="http://schemas.openxmlformats.org/officeDocument/2006/relationships/hyperlink" Target="http://ecoursesonline.iasri.res.in/mod/page/view.php?id=44007" TargetMode="Externa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8" Type="http://schemas.openxmlformats.org/officeDocument/2006/relationships/image" Target="../media/image11.png"/><Relationship Id="rId3" Type="http://schemas.openxmlformats.org/officeDocument/2006/relationships/image" Target="../media/image6.jpeg"/><Relationship Id="rId7" Type="http://schemas.openxmlformats.org/officeDocument/2006/relationships/image" Target="../media/image10.png"/><Relationship Id="rId2" Type="http://schemas.openxmlformats.org/officeDocument/2006/relationships/image" Target="../media/image5.png"/><Relationship Id="rId1" Type="http://schemas.openxmlformats.org/officeDocument/2006/relationships/slideLayout" Target="../slideLayouts/slideLayout2.xml"/><Relationship Id="rId6" Type="http://schemas.openxmlformats.org/officeDocument/2006/relationships/image" Target="../media/image9.jpeg"/><Relationship Id="rId5" Type="http://schemas.openxmlformats.org/officeDocument/2006/relationships/image" Target="../media/image8.jpeg"/><Relationship Id="rId4" Type="http://schemas.openxmlformats.org/officeDocument/2006/relationships/image" Target="../media/image7.jpeg"/><Relationship Id="rId9" Type="http://schemas.openxmlformats.org/officeDocument/2006/relationships/image" Target="../media/image12.jpe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8" Type="http://schemas.openxmlformats.org/officeDocument/2006/relationships/image" Target="../media/image19.jpeg"/><Relationship Id="rId3" Type="http://schemas.openxmlformats.org/officeDocument/2006/relationships/image" Target="../media/image14.png"/><Relationship Id="rId7" Type="http://schemas.openxmlformats.org/officeDocument/2006/relationships/image" Target="../media/image18.jpeg"/><Relationship Id="rId2" Type="http://schemas.openxmlformats.org/officeDocument/2006/relationships/image" Target="../media/image13.png"/><Relationship Id="rId1" Type="http://schemas.openxmlformats.org/officeDocument/2006/relationships/slideLayout" Target="../slideLayouts/slideLayout2.xm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png"/><Relationship Id="rId9" Type="http://schemas.openxmlformats.org/officeDocument/2006/relationships/image" Target="../media/image20.jpeg"/></Relationships>
</file>

<file path=ppt/slides/_rels/slide18.xml.rels><?xml version="1.0" encoding="UTF-8" standalone="yes"?>
<Relationships xmlns="http://schemas.openxmlformats.org/package/2006/relationships"><Relationship Id="rId8" Type="http://schemas.openxmlformats.org/officeDocument/2006/relationships/image" Target="../media/image26.jpeg"/><Relationship Id="rId13" Type="http://schemas.openxmlformats.org/officeDocument/2006/relationships/image" Target="../media/image31.jpeg"/><Relationship Id="rId3" Type="http://schemas.openxmlformats.org/officeDocument/2006/relationships/image" Target="../media/image21.jpeg"/><Relationship Id="rId7" Type="http://schemas.openxmlformats.org/officeDocument/2006/relationships/image" Target="../media/image25.jpeg"/><Relationship Id="rId12" Type="http://schemas.openxmlformats.org/officeDocument/2006/relationships/image" Target="../media/image30.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24.png"/><Relationship Id="rId11" Type="http://schemas.openxmlformats.org/officeDocument/2006/relationships/image" Target="../media/image29.jpeg"/><Relationship Id="rId5" Type="http://schemas.openxmlformats.org/officeDocument/2006/relationships/image" Target="../media/image23.png"/><Relationship Id="rId10" Type="http://schemas.openxmlformats.org/officeDocument/2006/relationships/image" Target="../media/image28.jpeg"/><Relationship Id="rId4" Type="http://schemas.openxmlformats.org/officeDocument/2006/relationships/image" Target="../media/image22.jpeg"/><Relationship Id="rId9" Type="http://schemas.openxmlformats.org/officeDocument/2006/relationships/image" Target="../media/image27.png"/><Relationship Id="rId14" Type="http://schemas.openxmlformats.org/officeDocument/2006/relationships/image" Target="../media/image32.jpe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image" Target="../media/image33.jpeg"/><Relationship Id="rId1" Type="http://schemas.openxmlformats.org/officeDocument/2006/relationships/slideLayout" Target="../slideLayouts/slideLayout2.xml"/><Relationship Id="rId5" Type="http://schemas.openxmlformats.org/officeDocument/2006/relationships/image" Target="../media/image36.png"/><Relationship Id="rId4" Type="http://schemas.openxmlformats.org/officeDocument/2006/relationships/image" Target="../media/image35.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jpeg"/><Relationship Id="rId1" Type="http://schemas.openxmlformats.org/officeDocument/2006/relationships/slideLayout" Target="../slideLayouts/slideLayout2.xml"/><Relationship Id="rId4" Type="http://schemas.openxmlformats.org/officeDocument/2006/relationships/image" Target="../media/image39.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41.jpeg"/><Relationship Id="rId7" Type="http://schemas.openxmlformats.org/officeDocument/2006/relationships/image" Target="../media/image45.jpeg"/><Relationship Id="rId2" Type="http://schemas.openxmlformats.org/officeDocument/2006/relationships/image" Target="../media/image40.jpeg"/><Relationship Id="rId1" Type="http://schemas.openxmlformats.org/officeDocument/2006/relationships/slideLayout" Target="../slideLayouts/slideLayout2.xml"/><Relationship Id="rId6" Type="http://schemas.openxmlformats.org/officeDocument/2006/relationships/image" Target="../media/image44.jpeg"/><Relationship Id="rId5" Type="http://schemas.openxmlformats.org/officeDocument/2006/relationships/image" Target="../media/image43.jpeg"/><Relationship Id="rId4" Type="http://schemas.openxmlformats.org/officeDocument/2006/relationships/image" Target="../media/image42.jpe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47.jpeg"/><Relationship Id="rId7" Type="http://schemas.openxmlformats.org/officeDocument/2006/relationships/image" Target="../media/image51.jpeg"/><Relationship Id="rId2" Type="http://schemas.openxmlformats.org/officeDocument/2006/relationships/image" Target="../media/image46.jpeg"/><Relationship Id="rId1" Type="http://schemas.openxmlformats.org/officeDocument/2006/relationships/slideLayout" Target="../slideLayouts/slideLayout2.xml"/><Relationship Id="rId6" Type="http://schemas.openxmlformats.org/officeDocument/2006/relationships/image" Target="../media/image50.jpeg"/><Relationship Id="rId5" Type="http://schemas.openxmlformats.org/officeDocument/2006/relationships/image" Target="../media/image49.jpeg"/><Relationship Id="rId4" Type="http://schemas.openxmlformats.org/officeDocument/2006/relationships/image" Target="../media/image48.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IN" dirty="0" smtClean="0"/>
              <a:t>Packaging</a:t>
            </a:r>
            <a:endParaRPr lang="en-IN" dirty="0"/>
          </a:p>
        </p:txBody>
      </p:sp>
      <p:sp>
        <p:nvSpPr>
          <p:cNvPr id="3" name="Subtitle 2"/>
          <p:cNvSpPr>
            <a:spLocks noGrp="1"/>
          </p:cNvSpPr>
          <p:nvPr>
            <p:ph type="subTitle" idx="1"/>
          </p:nvPr>
        </p:nvSpPr>
        <p:spPr/>
        <p:txBody>
          <a:bodyPr/>
          <a:lstStyle/>
          <a:p>
            <a:endParaRPr lang="en-IN" dirty="0"/>
          </a:p>
        </p:txBody>
      </p:sp>
    </p:spTree>
    <p:extLst>
      <p:ext uri="{BB962C8B-B14F-4D97-AF65-F5344CB8AC3E}">
        <p14:creationId xmlns:p14="http://schemas.microsoft.com/office/powerpoint/2010/main" val="398294926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t>Packaging</a:t>
            </a:r>
            <a:endParaRPr lang="en-IN" dirty="0"/>
          </a:p>
        </p:txBody>
      </p:sp>
      <p:sp>
        <p:nvSpPr>
          <p:cNvPr id="3" name="Content Placeholder 2"/>
          <p:cNvSpPr>
            <a:spLocks noGrp="1"/>
          </p:cNvSpPr>
          <p:nvPr>
            <p:ph idx="1"/>
          </p:nvPr>
        </p:nvSpPr>
        <p:spPr/>
        <p:txBody>
          <a:bodyPr/>
          <a:lstStyle/>
          <a:p>
            <a:pPr algn="just"/>
            <a:r>
              <a:rPr lang="en-IN" dirty="0" smtClean="0"/>
              <a:t>It refers </a:t>
            </a:r>
            <a:r>
              <a:rPr lang="en-IN" dirty="0"/>
              <a:t>to wrapping or covering any items including food to protect from damage / spoilage and present aesthetic look. </a:t>
            </a:r>
            <a:endParaRPr lang="en-IN" dirty="0" smtClean="0"/>
          </a:p>
          <a:p>
            <a:pPr algn="just"/>
            <a:r>
              <a:rPr lang="en-IN" dirty="0" smtClean="0"/>
              <a:t>Packaging </a:t>
            </a:r>
            <a:r>
              <a:rPr lang="en-IN" dirty="0"/>
              <a:t>of food items are used to extend the keeping quality and minimize contamination. </a:t>
            </a:r>
          </a:p>
        </p:txBody>
      </p:sp>
    </p:spTree>
    <p:extLst>
      <p:ext uri="{BB962C8B-B14F-4D97-AF65-F5344CB8AC3E}">
        <p14:creationId xmlns:p14="http://schemas.microsoft.com/office/powerpoint/2010/main" val="306575127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t>Function of Packaging</a:t>
            </a:r>
            <a:endParaRPr lang="en-IN" dirty="0"/>
          </a:p>
        </p:txBody>
      </p:sp>
      <p:sp>
        <p:nvSpPr>
          <p:cNvPr id="3" name="Content Placeholder 2"/>
          <p:cNvSpPr>
            <a:spLocks noGrp="1"/>
          </p:cNvSpPr>
          <p:nvPr>
            <p:ph idx="1"/>
          </p:nvPr>
        </p:nvSpPr>
        <p:spPr/>
        <p:txBody>
          <a:bodyPr>
            <a:normAutofit fontScale="85000" lnSpcReduction="20000"/>
          </a:bodyPr>
          <a:lstStyle/>
          <a:p>
            <a:r>
              <a:rPr lang="en-IN" dirty="0" smtClean="0"/>
              <a:t>Primarily functions </a:t>
            </a:r>
            <a:r>
              <a:rPr lang="en-IN" dirty="0"/>
              <a:t>for packaging as follows.</a:t>
            </a:r>
            <a:br>
              <a:rPr lang="en-IN" dirty="0"/>
            </a:br>
            <a:endParaRPr lang="en-IN" sz="2400" dirty="0"/>
          </a:p>
          <a:p>
            <a:pPr lvl="1"/>
            <a:r>
              <a:rPr lang="en-IN" dirty="0"/>
              <a:t>To contain the product</a:t>
            </a:r>
            <a:endParaRPr lang="en-IN" sz="2000" dirty="0"/>
          </a:p>
          <a:p>
            <a:pPr lvl="1"/>
            <a:r>
              <a:rPr lang="en-IN" dirty="0"/>
              <a:t>To protect (and preserve) the product</a:t>
            </a:r>
            <a:endParaRPr lang="en-IN" sz="2000" dirty="0"/>
          </a:p>
          <a:p>
            <a:pPr lvl="1"/>
            <a:r>
              <a:rPr lang="en-IN" dirty="0"/>
              <a:t>To present the product to the consumer in attractive way</a:t>
            </a:r>
            <a:endParaRPr lang="en-IN" sz="2000" dirty="0"/>
          </a:p>
          <a:p>
            <a:pPr lvl="0"/>
            <a:r>
              <a:rPr lang="en-IN" dirty="0" smtClean="0"/>
              <a:t>As </a:t>
            </a:r>
            <a:r>
              <a:rPr lang="en-IN" dirty="0"/>
              <a:t>a container in which fast foods may be heated or in which hot foods may be deposited (as in the case of a plate)Some important factors to be considered for the type of packaging material to be used in the food are,</a:t>
            </a:r>
            <a:endParaRPr lang="en-IN" sz="2400" dirty="0"/>
          </a:p>
          <a:p>
            <a:pPr lvl="1"/>
            <a:r>
              <a:rPr lang="en-IN" dirty="0"/>
              <a:t>the raw material used for packaging is easily available and economically viable</a:t>
            </a:r>
            <a:endParaRPr lang="en-IN" sz="2000" dirty="0"/>
          </a:p>
          <a:p>
            <a:pPr lvl="1"/>
            <a:r>
              <a:rPr lang="en-IN" dirty="0"/>
              <a:t>the material should withstand the stress and strain of machineries which often operate at high speeds.</a:t>
            </a:r>
            <a:endParaRPr lang="en-IN" sz="2000" dirty="0"/>
          </a:p>
          <a:p>
            <a:pPr lvl="0"/>
            <a:r>
              <a:rPr lang="en-IN" dirty="0"/>
              <a:t>The package must not have any adverse effects on the contents and must comply with all legal requirements. Also, due consideration should be given to the ultimate disposal of packaging materials and their effect on environment.</a:t>
            </a:r>
            <a:endParaRPr lang="en-IN" sz="2400" dirty="0"/>
          </a:p>
          <a:p>
            <a:endParaRPr lang="en-IN" dirty="0"/>
          </a:p>
        </p:txBody>
      </p:sp>
    </p:spTree>
    <p:extLst>
      <p:ext uri="{BB962C8B-B14F-4D97-AF65-F5344CB8AC3E}">
        <p14:creationId xmlns:p14="http://schemas.microsoft.com/office/powerpoint/2010/main" val="352759219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smtClean="0">
                <a:hlinkClick r:id="rId2" tooltip="9.1.Plastics for packaging"/>
              </a:rPr>
              <a:t>Plastics </a:t>
            </a:r>
            <a:r>
              <a:rPr lang="en-IN" b="1" dirty="0">
                <a:hlinkClick r:id="rId2" tooltip="9.1.Plastics for packaging"/>
              </a:rPr>
              <a:t>for </a:t>
            </a:r>
            <a:r>
              <a:rPr lang="en-IN" b="1" dirty="0" smtClean="0">
                <a:hlinkClick r:id="rId2" tooltip="9.1.Plastics for packaging"/>
              </a:rPr>
              <a:t>packaging</a:t>
            </a:r>
            <a:endParaRPr lang="en-IN" dirty="0"/>
          </a:p>
        </p:txBody>
      </p:sp>
      <p:sp>
        <p:nvSpPr>
          <p:cNvPr id="3" name="Content Placeholder 2"/>
          <p:cNvSpPr>
            <a:spLocks noGrp="1"/>
          </p:cNvSpPr>
          <p:nvPr>
            <p:ph idx="1"/>
          </p:nvPr>
        </p:nvSpPr>
        <p:spPr/>
        <p:txBody>
          <a:bodyPr/>
          <a:lstStyle/>
          <a:p>
            <a:pPr algn="just"/>
            <a:r>
              <a:rPr lang="en-IN" dirty="0" smtClean="0"/>
              <a:t>Plastics </a:t>
            </a:r>
            <a:r>
              <a:rPr lang="en-IN" dirty="0"/>
              <a:t>are widely used for the manufacture of flexible packaging materials like films, semi rigid and rigid containers such as jars and bottles. The important plastic materials used in packaging </a:t>
            </a:r>
            <a:r>
              <a:rPr lang="en-IN" dirty="0" smtClean="0"/>
              <a:t>are.</a:t>
            </a:r>
            <a:endParaRPr lang="en-IN" dirty="0"/>
          </a:p>
          <a:p>
            <a:endParaRPr lang="en-IN" dirty="0"/>
          </a:p>
        </p:txBody>
      </p:sp>
      <p:pic>
        <p:nvPicPr>
          <p:cNvPr id="1026" name="Picture 2" descr="Image result for flexible packag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90141" y="3669349"/>
            <a:ext cx="4662488" cy="3108325"/>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Image result for semi rigid and rigid containers such as jars and bottle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96000" y="3669349"/>
            <a:ext cx="4972050" cy="26574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7446402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hlinkClick r:id="rId2" tooltip="9.1.Plastics for packaging"/>
              </a:rPr>
              <a:t>Plastics for packaging</a:t>
            </a:r>
            <a:endParaRPr lang="en-IN" dirty="0"/>
          </a:p>
        </p:txBody>
      </p:sp>
      <p:sp>
        <p:nvSpPr>
          <p:cNvPr id="3" name="Content Placeholder 2"/>
          <p:cNvSpPr>
            <a:spLocks noGrp="1"/>
          </p:cNvSpPr>
          <p:nvPr>
            <p:ph idx="1"/>
          </p:nvPr>
        </p:nvSpPr>
        <p:spPr/>
        <p:txBody>
          <a:bodyPr>
            <a:normAutofit fontScale="85000" lnSpcReduction="20000"/>
          </a:bodyPr>
          <a:lstStyle/>
          <a:p>
            <a:r>
              <a:rPr lang="en-IN" dirty="0"/>
              <a:t>The important plastic materials used in packaging are.</a:t>
            </a:r>
          </a:p>
          <a:p>
            <a:r>
              <a:rPr lang="en-IN" dirty="0" err="1" smtClean="0"/>
              <a:t>Ethylenic</a:t>
            </a:r>
            <a:r>
              <a:rPr lang="en-IN" dirty="0" smtClean="0"/>
              <a:t> Thermoplastics or Vinyl Plastic or </a:t>
            </a:r>
            <a:r>
              <a:rPr lang="en-IN" dirty="0" err="1" smtClean="0"/>
              <a:t>Polyolefins</a:t>
            </a:r>
            <a:r>
              <a:rPr lang="en-IN" dirty="0" smtClean="0"/>
              <a:t>:</a:t>
            </a:r>
          </a:p>
          <a:p>
            <a:pPr lvl="1"/>
            <a:r>
              <a:rPr lang="en-IN" dirty="0" smtClean="0"/>
              <a:t>PE (LDPE, LLDPE &amp; HDPE)</a:t>
            </a:r>
          </a:p>
          <a:p>
            <a:pPr lvl="1"/>
            <a:r>
              <a:rPr lang="en-IN" dirty="0" smtClean="0"/>
              <a:t>EVA</a:t>
            </a:r>
          </a:p>
          <a:p>
            <a:pPr lvl="1"/>
            <a:r>
              <a:rPr lang="en-IN" dirty="0"/>
              <a:t>Ethylene propylene </a:t>
            </a:r>
            <a:r>
              <a:rPr lang="en-IN" dirty="0" smtClean="0"/>
              <a:t>copolymers</a:t>
            </a:r>
          </a:p>
          <a:p>
            <a:pPr lvl="1"/>
            <a:r>
              <a:rPr lang="en-IN" dirty="0" smtClean="0"/>
              <a:t>PP</a:t>
            </a:r>
          </a:p>
          <a:p>
            <a:pPr lvl="1"/>
            <a:r>
              <a:rPr lang="en-IN" dirty="0"/>
              <a:t>Vinyl </a:t>
            </a:r>
            <a:r>
              <a:rPr lang="en-IN" dirty="0" smtClean="0"/>
              <a:t>Plastics</a:t>
            </a:r>
          </a:p>
          <a:p>
            <a:pPr lvl="1"/>
            <a:r>
              <a:rPr lang="en-IN" dirty="0" smtClean="0"/>
              <a:t>PVC</a:t>
            </a:r>
          </a:p>
          <a:p>
            <a:pPr lvl="1"/>
            <a:r>
              <a:rPr lang="en-IN" dirty="0" smtClean="0"/>
              <a:t>VDC</a:t>
            </a:r>
          </a:p>
          <a:p>
            <a:pPr lvl="1"/>
            <a:r>
              <a:rPr lang="en-IN" dirty="0" smtClean="0"/>
              <a:t>PVDC</a:t>
            </a:r>
          </a:p>
          <a:p>
            <a:pPr lvl="1"/>
            <a:r>
              <a:rPr lang="en-IN" dirty="0"/>
              <a:t>Ethylene Vinyl alcohol Copolymer (</a:t>
            </a:r>
            <a:r>
              <a:rPr lang="en-IN" dirty="0" smtClean="0"/>
              <a:t>EVOH)</a:t>
            </a:r>
          </a:p>
          <a:p>
            <a:pPr lvl="1"/>
            <a:r>
              <a:rPr lang="en-IN" dirty="0" smtClean="0"/>
              <a:t>PTFE</a:t>
            </a:r>
          </a:p>
          <a:p>
            <a:pPr lvl="1"/>
            <a:r>
              <a:rPr lang="en-IN" dirty="0" smtClean="0"/>
              <a:t>Polystyrene</a:t>
            </a:r>
          </a:p>
          <a:p>
            <a:pPr lvl="1"/>
            <a:r>
              <a:rPr lang="en-IN" dirty="0" smtClean="0"/>
              <a:t>EPS</a:t>
            </a:r>
            <a:endParaRPr lang="en-IN" dirty="0"/>
          </a:p>
          <a:p>
            <a:pPr lvl="1"/>
            <a:endParaRPr lang="en-IN" dirty="0" smtClean="0"/>
          </a:p>
          <a:p>
            <a:pPr lvl="1"/>
            <a:endParaRPr lang="en-IN" dirty="0"/>
          </a:p>
        </p:txBody>
      </p:sp>
    </p:spTree>
    <p:extLst>
      <p:ext uri="{BB962C8B-B14F-4D97-AF65-F5344CB8AC3E}">
        <p14:creationId xmlns:p14="http://schemas.microsoft.com/office/powerpoint/2010/main" val="368907547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hlinkClick r:id="rId2" tooltip="9.1.Plastics for packaging"/>
              </a:rPr>
              <a:t>Plastics for packaging</a:t>
            </a:r>
            <a:endParaRPr lang="en-IN" dirty="0"/>
          </a:p>
        </p:txBody>
      </p:sp>
      <p:sp>
        <p:nvSpPr>
          <p:cNvPr id="3" name="Content Placeholder 2"/>
          <p:cNvSpPr>
            <a:spLocks noGrp="1"/>
          </p:cNvSpPr>
          <p:nvPr>
            <p:ph idx="1"/>
          </p:nvPr>
        </p:nvSpPr>
        <p:spPr/>
        <p:txBody>
          <a:bodyPr/>
          <a:lstStyle/>
          <a:p>
            <a:r>
              <a:rPr lang="en-IN" dirty="0" err="1" smtClean="0"/>
              <a:t>Nonethylenic</a:t>
            </a:r>
            <a:r>
              <a:rPr lang="en-IN" dirty="0" smtClean="0"/>
              <a:t> Thermoplastics (</a:t>
            </a:r>
            <a:r>
              <a:rPr lang="en-IN" dirty="0"/>
              <a:t>Condensation </a:t>
            </a:r>
            <a:r>
              <a:rPr lang="en-IN" dirty="0" smtClean="0"/>
              <a:t>polymers)</a:t>
            </a:r>
          </a:p>
          <a:p>
            <a:pPr lvl="1"/>
            <a:r>
              <a:rPr lang="en-IN" dirty="0"/>
              <a:t>Polyester or Polyethylene </a:t>
            </a:r>
            <a:r>
              <a:rPr lang="en-IN" dirty="0" err="1"/>
              <a:t>terephthatate</a:t>
            </a:r>
            <a:r>
              <a:rPr lang="en-IN" dirty="0"/>
              <a:t> (PET</a:t>
            </a:r>
            <a:r>
              <a:rPr lang="en-IN" dirty="0" smtClean="0"/>
              <a:t>)</a:t>
            </a:r>
          </a:p>
          <a:p>
            <a:pPr lvl="1"/>
            <a:r>
              <a:rPr lang="en-IN" dirty="0" smtClean="0"/>
              <a:t>PA</a:t>
            </a:r>
          </a:p>
          <a:p>
            <a:r>
              <a:rPr lang="en-IN" dirty="0" smtClean="0"/>
              <a:t>Regenerated </a:t>
            </a:r>
            <a:r>
              <a:rPr lang="en-IN" dirty="0"/>
              <a:t>cellulose film</a:t>
            </a:r>
          </a:p>
          <a:p>
            <a:endParaRPr lang="en-IN" dirty="0" smtClean="0"/>
          </a:p>
        </p:txBody>
      </p:sp>
    </p:spTree>
    <p:extLst>
      <p:ext uri="{BB962C8B-B14F-4D97-AF65-F5344CB8AC3E}">
        <p14:creationId xmlns:p14="http://schemas.microsoft.com/office/powerpoint/2010/main" val="244849824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dirty="0" err="1">
                <a:solidFill>
                  <a:srgbClr val="0070C0"/>
                </a:solidFill>
              </a:rPr>
              <a:t>Ethylenic</a:t>
            </a:r>
            <a:r>
              <a:rPr lang="en-IN" sz="3200" b="1" dirty="0">
                <a:solidFill>
                  <a:srgbClr val="0070C0"/>
                </a:solidFill>
              </a:rPr>
              <a:t> Thermoplastics</a:t>
            </a:r>
          </a:p>
        </p:txBody>
      </p:sp>
      <p:sp>
        <p:nvSpPr>
          <p:cNvPr id="3" name="Content Placeholder 2"/>
          <p:cNvSpPr>
            <a:spLocks noGrp="1"/>
          </p:cNvSpPr>
          <p:nvPr>
            <p:ph idx="1"/>
          </p:nvPr>
        </p:nvSpPr>
        <p:spPr/>
        <p:txBody>
          <a:bodyPr/>
          <a:lstStyle/>
          <a:p>
            <a:r>
              <a:rPr lang="en-IN" dirty="0" smtClean="0"/>
              <a:t>Most of the thermoplastics are </a:t>
            </a:r>
            <a:r>
              <a:rPr lang="en-IN" dirty="0" err="1" smtClean="0"/>
              <a:t>derevatives</a:t>
            </a:r>
            <a:r>
              <a:rPr lang="en-IN" dirty="0" smtClean="0"/>
              <a:t> of ethylene.</a:t>
            </a:r>
          </a:p>
          <a:p>
            <a:r>
              <a:rPr lang="en-IN" dirty="0" smtClean="0"/>
              <a:t>They are also known as Vinyl Plastic or </a:t>
            </a:r>
            <a:r>
              <a:rPr lang="en-IN" dirty="0" err="1" smtClean="0"/>
              <a:t>polyolefins</a:t>
            </a:r>
            <a:r>
              <a:rPr lang="en-IN" dirty="0" smtClean="0"/>
              <a:t>.</a:t>
            </a:r>
          </a:p>
          <a:p>
            <a:r>
              <a:rPr lang="en-IN" dirty="0" err="1" smtClean="0"/>
              <a:t>Ethylenic</a:t>
            </a:r>
            <a:r>
              <a:rPr lang="en-IN" dirty="0" smtClean="0"/>
              <a:t> polymers used in plastic.</a:t>
            </a:r>
          </a:p>
          <a:p>
            <a:endParaRPr lang="en-IN" dirty="0"/>
          </a:p>
        </p:txBody>
      </p:sp>
    </p:spTree>
    <p:extLst>
      <p:ext uri="{BB962C8B-B14F-4D97-AF65-F5344CB8AC3E}">
        <p14:creationId xmlns:p14="http://schemas.microsoft.com/office/powerpoint/2010/main" val="190812491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200" b="1" dirty="0" smtClean="0">
                <a:solidFill>
                  <a:srgbClr val="0070C0"/>
                </a:solidFill>
              </a:rPr>
              <a:t>Polyethylene (CH</a:t>
            </a:r>
            <a:r>
              <a:rPr lang="en-IN" sz="2000" b="1" dirty="0" smtClean="0">
                <a:solidFill>
                  <a:srgbClr val="0070C0"/>
                </a:solidFill>
              </a:rPr>
              <a:t>2</a:t>
            </a:r>
            <a:r>
              <a:rPr lang="en-IN" sz="3200" b="1" dirty="0" smtClean="0">
                <a:solidFill>
                  <a:srgbClr val="0070C0"/>
                </a:solidFill>
              </a:rPr>
              <a:t>CH</a:t>
            </a:r>
            <a:r>
              <a:rPr lang="en-IN" sz="2400" b="1" dirty="0" smtClean="0">
                <a:solidFill>
                  <a:srgbClr val="0070C0"/>
                </a:solidFill>
              </a:rPr>
              <a:t>2</a:t>
            </a:r>
            <a:r>
              <a:rPr lang="en-IN" sz="3200" b="1" dirty="0" smtClean="0">
                <a:solidFill>
                  <a:srgbClr val="0070C0"/>
                </a:solidFill>
              </a:rPr>
              <a:t>)</a:t>
            </a:r>
            <a:endParaRPr lang="en-IN" sz="3200" b="1" dirty="0">
              <a:solidFill>
                <a:srgbClr val="0070C0"/>
              </a:solidFill>
            </a:endParaRPr>
          </a:p>
        </p:txBody>
      </p:sp>
      <p:sp>
        <p:nvSpPr>
          <p:cNvPr id="3" name="Content Placeholder 2"/>
          <p:cNvSpPr>
            <a:spLocks noGrp="1"/>
          </p:cNvSpPr>
          <p:nvPr>
            <p:ph idx="1"/>
          </p:nvPr>
        </p:nvSpPr>
        <p:spPr/>
        <p:txBody>
          <a:bodyPr>
            <a:normAutofit/>
          </a:bodyPr>
          <a:lstStyle/>
          <a:p>
            <a:pPr algn="just"/>
            <a:r>
              <a:rPr lang="en-IN" sz="2400" dirty="0" smtClean="0"/>
              <a:t>PE is consumed in the largest quantity by the packaging industry.</a:t>
            </a:r>
          </a:p>
          <a:p>
            <a:pPr algn="just"/>
            <a:r>
              <a:rPr lang="en-IN" sz="2400" dirty="0" smtClean="0"/>
              <a:t>Made by polymerisation of ethylene (natural state gas).</a:t>
            </a:r>
          </a:p>
          <a:p>
            <a:pPr algn="just"/>
            <a:r>
              <a:rPr lang="en-IN" sz="2400" dirty="0" smtClean="0"/>
              <a:t>Polymerisation under very high pressure (1200 </a:t>
            </a:r>
            <a:r>
              <a:rPr lang="en-IN" sz="2400" dirty="0" err="1" smtClean="0"/>
              <a:t>atm</a:t>
            </a:r>
            <a:r>
              <a:rPr lang="en-IN" sz="2400" dirty="0" smtClean="0"/>
              <a:t>) and high temperature (150 - 200˚C) in presence of traces of oxygen yields a macromolecules with very high degree of branching _ LDPE.</a:t>
            </a:r>
          </a:p>
        </p:txBody>
      </p:sp>
    </p:spTree>
    <p:extLst>
      <p:ext uri="{BB962C8B-B14F-4D97-AF65-F5344CB8AC3E}">
        <p14:creationId xmlns:p14="http://schemas.microsoft.com/office/powerpoint/2010/main" val="315998206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t>LDPE</a:t>
            </a:r>
            <a:endParaRPr lang="en-IN" dirty="0"/>
          </a:p>
        </p:txBody>
      </p:sp>
      <p:sp>
        <p:nvSpPr>
          <p:cNvPr id="3" name="Content Placeholder 2"/>
          <p:cNvSpPr>
            <a:spLocks noGrp="1"/>
          </p:cNvSpPr>
          <p:nvPr>
            <p:ph idx="1"/>
          </p:nvPr>
        </p:nvSpPr>
        <p:spPr/>
        <p:txBody>
          <a:bodyPr>
            <a:normAutofit fontScale="92500"/>
          </a:bodyPr>
          <a:lstStyle/>
          <a:p>
            <a:r>
              <a:rPr lang="en-IN" dirty="0"/>
              <a:t>The most widely used plastic for food packaging films.</a:t>
            </a:r>
            <a:br>
              <a:rPr lang="en-IN" dirty="0"/>
            </a:br>
            <a:endParaRPr lang="en-IN" dirty="0"/>
          </a:p>
          <a:p>
            <a:pPr lvl="1" algn="just"/>
            <a:r>
              <a:rPr lang="en-IN" dirty="0" smtClean="0"/>
              <a:t>LDPE is strong, slightly translucent flexible material possessing excellent resistance to most chemical below 60˚C.</a:t>
            </a:r>
          </a:p>
          <a:p>
            <a:pPr lvl="1" algn="just"/>
            <a:r>
              <a:rPr lang="en-IN" dirty="0" smtClean="0"/>
              <a:t>Relatively </a:t>
            </a:r>
            <a:r>
              <a:rPr lang="en-IN" dirty="0"/>
              <a:t>low cost</a:t>
            </a:r>
          </a:p>
          <a:p>
            <a:pPr lvl="1" algn="just"/>
            <a:r>
              <a:rPr lang="en-IN" dirty="0"/>
              <a:t>Fairly tough (good mechanical strength properties such as tensile, burst, impact and tear strength)</a:t>
            </a:r>
          </a:p>
          <a:p>
            <a:pPr lvl="1" algn="just"/>
            <a:r>
              <a:rPr lang="en-IN" dirty="0"/>
              <a:t>Ease of heat sealing and good seal </a:t>
            </a:r>
            <a:r>
              <a:rPr lang="en-IN" dirty="0" smtClean="0"/>
              <a:t>strength.</a:t>
            </a:r>
            <a:endParaRPr lang="en-IN" dirty="0"/>
          </a:p>
          <a:p>
            <a:pPr lvl="1" algn="just"/>
            <a:r>
              <a:rPr lang="en-IN" dirty="0"/>
              <a:t>Good </a:t>
            </a:r>
            <a:r>
              <a:rPr lang="en-IN" dirty="0" smtClean="0"/>
              <a:t>barrier against water vapour but not so good against oxygen and other gases.</a:t>
            </a:r>
            <a:endParaRPr lang="en-IN" dirty="0"/>
          </a:p>
          <a:p>
            <a:pPr lvl="1" algn="just"/>
            <a:r>
              <a:rPr lang="en-IN" dirty="0"/>
              <a:t>Good low temperature resistance</a:t>
            </a:r>
            <a:r>
              <a:rPr lang="en-IN" dirty="0" smtClean="0"/>
              <a:t>.</a:t>
            </a:r>
          </a:p>
          <a:p>
            <a:pPr lvl="1" algn="just"/>
            <a:r>
              <a:rPr lang="en-IN" dirty="0" smtClean="0"/>
              <a:t>Subjected to stress cracking in presence polar chemicals.</a:t>
            </a:r>
          </a:p>
          <a:p>
            <a:pPr lvl="1" algn="just"/>
            <a:r>
              <a:rPr lang="en-IN" dirty="0" smtClean="0"/>
              <a:t>LDPE is soluble in hydrocarbon and chlorinated hydrocarbon solvent.</a:t>
            </a:r>
            <a:endParaRPr lang="en-IN" dirty="0"/>
          </a:p>
          <a:p>
            <a:endParaRPr lang="en-IN" dirty="0"/>
          </a:p>
        </p:txBody>
      </p:sp>
    </p:spTree>
    <p:extLst>
      <p:ext uri="{BB962C8B-B14F-4D97-AF65-F5344CB8AC3E}">
        <p14:creationId xmlns:p14="http://schemas.microsoft.com/office/powerpoint/2010/main" val="271866960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600" b="1" dirty="0">
                <a:hlinkClick r:id="rId2" tooltip="9.2.1.1.Limitations of LDPE"/>
              </a:rPr>
              <a:t>Limitations of </a:t>
            </a:r>
            <a:r>
              <a:rPr lang="en-IN" sz="3600" b="1" dirty="0" smtClean="0">
                <a:hlinkClick r:id="rId2" tooltip="9.2.1.1.Limitations of LDPE"/>
              </a:rPr>
              <a:t>LDPE</a:t>
            </a:r>
            <a:endParaRPr lang="en-IN" sz="3600" dirty="0"/>
          </a:p>
        </p:txBody>
      </p:sp>
      <p:sp>
        <p:nvSpPr>
          <p:cNvPr id="3" name="Content Placeholder 2"/>
          <p:cNvSpPr>
            <a:spLocks noGrp="1"/>
          </p:cNvSpPr>
          <p:nvPr>
            <p:ph idx="1"/>
          </p:nvPr>
        </p:nvSpPr>
        <p:spPr/>
        <p:txBody>
          <a:bodyPr/>
          <a:lstStyle/>
          <a:p>
            <a:pPr lvl="0"/>
            <a:r>
              <a:rPr lang="en-IN" dirty="0" smtClean="0"/>
              <a:t>Not </a:t>
            </a:r>
            <a:r>
              <a:rPr lang="en-IN" dirty="0"/>
              <a:t>completely clear (Slight haze) can sometimes be a slight disadvantage for display type packages.</a:t>
            </a:r>
          </a:p>
          <a:p>
            <a:pPr lvl="0"/>
            <a:r>
              <a:rPr lang="en-IN" dirty="0"/>
              <a:t>Softens at </a:t>
            </a:r>
            <a:r>
              <a:rPr lang="en-IN" dirty="0" smtClean="0"/>
              <a:t>90˚C</a:t>
            </a:r>
            <a:r>
              <a:rPr lang="en-IN" dirty="0"/>
              <a:t>, thus it is not suitable for steam sterilization, boil-in bag or </a:t>
            </a:r>
            <a:r>
              <a:rPr lang="en-IN" dirty="0" err="1"/>
              <a:t>ovenable</a:t>
            </a:r>
            <a:r>
              <a:rPr lang="en-IN" dirty="0"/>
              <a:t> pack applications.</a:t>
            </a:r>
          </a:p>
          <a:p>
            <a:pPr lvl="0"/>
            <a:r>
              <a:rPr lang="en-IN" dirty="0"/>
              <a:t>It is not a good oxygen barrier compared to other plastics.</a:t>
            </a:r>
          </a:p>
          <a:p>
            <a:pPr lvl="0"/>
            <a:r>
              <a:rPr lang="en-IN" dirty="0"/>
              <a:t>Does not have good resistance to grease or oil.</a:t>
            </a:r>
          </a:p>
          <a:p>
            <a:endParaRPr lang="en-IN" dirty="0"/>
          </a:p>
        </p:txBody>
      </p:sp>
    </p:spTree>
    <p:extLst>
      <p:ext uri="{BB962C8B-B14F-4D97-AF65-F5344CB8AC3E}">
        <p14:creationId xmlns:p14="http://schemas.microsoft.com/office/powerpoint/2010/main" val="57999164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600" b="1" dirty="0">
                <a:hlinkClick r:id="rId2" tooltip="9.2.3.Linear Low density polyethylene (LLDPE)"/>
              </a:rPr>
              <a:t>Linear Low density polyethylene (LLDPE</a:t>
            </a:r>
            <a:r>
              <a:rPr lang="en-IN" sz="3600" b="1" dirty="0" smtClean="0">
                <a:hlinkClick r:id="rId2" tooltip="9.2.3.Linear Low density polyethylene (LLDPE)"/>
              </a:rPr>
              <a:t>)</a:t>
            </a:r>
            <a:endParaRPr lang="en-IN" sz="3600" dirty="0"/>
          </a:p>
        </p:txBody>
      </p:sp>
      <p:sp>
        <p:nvSpPr>
          <p:cNvPr id="3" name="Content Placeholder 2"/>
          <p:cNvSpPr>
            <a:spLocks noGrp="1"/>
          </p:cNvSpPr>
          <p:nvPr>
            <p:ph idx="1"/>
          </p:nvPr>
        </p:nvSpPr>
        <p:spPr/>
        <p:txBody>
          <a:bodyPr>
            <a:normAutofit/>
          </a:bodyPr>
          <a:lstStyle/>
          <a:p>
            <a:pPr algn="just"/>
            <a:r>
              <a:rPr lang="en-IN" sz="2400" dirty="0"/>
              <a:t>At low pressure forms polymers with long parallel linear chains _ LLDPE</a:t>
            </a:r>
            <a:r>
              <a:rPr lang="en-IN" sz="2400" dirty="0" smtClean="0"/>
              <a:t>.</a:t>
            </a:r>
            <a:r>
              <a:rPr lang="en-IN" sz="2400" dirty="0"/>
              <a:t>	</a:t>
            </a:r>
            <a:endParaRPr lang="en-IN" sz="2400" dirty="0" smtClean="0"/>
          </a:p>
          <a:p>
            <a:r>
              <a:rPr lang="en-IN" sz="2400" dirty="0" smtClean="0"/>
              <a:t>This </a:t>
            </a:r>
            <a:r>
              <a:rPr lang="en-IN" sz="2400" dirty="0"/>
              <a:t>has an extremely high tensile strength and very high stretch with very good heat sealing characteristics. </a:t>
            </a:r>
            <a:endParaRPr lang="en-IN" sz="2400" dirty="0" smtClean="0"/>
          </a:p>
          <a:p>
            <a:r>
              <a:rPr lang="en-IN" sz="2400" dirty="0" smtClean="0"/>
              <a:t>Used </a:t>
            </a:r>
            <a:r>
              <a:rPr lang="en-IN" sz="2400" dirty="0"/>
              <a:t>for heavy duty sacks and stretch wrap applications. </a:t>
            </a:r>
            <a:endParaRPr lang="en-IN" sz="2400" dirty="0" smtClean="0"/>
          </a:p>
          <a:p>
            <a:r>
              <a:rPr lang="en-IN" sz="2400" dirty="0" smtClean="0"/>
              <a:t>It </a:t>
            </a:r>
            <a:r>
              <a:rPr lang="en-IN" sz="2400" dirty="0"/>
              <a:t>is used for incorporating into HDPE to reduce brittleness and increase tensile strength of carry bags.</a:t>
            </a:r>
          </a:p>
          <a:p>
            <a:endParaRPr lang="en-IN" sz="2400" dirty="0"/>
          </a:p>
        </p:txBody>
      </p:sp>
    </p:spTree>
    <p:extLst>
      <p:ext uri="{BB962C8B-B14F-4D97-AF65-F5344CB8AC3E}">
        <p14:creationId xmlns:p14="http://schemas.microsoft.com/office/powerpoint/2010/main" val="40038222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600" b="1" dirty="0" smtClean="0">
                <a:hlinkClick r:id="rId2" tooltip="9.2.4. High density Polyethylene (HDPE)"/>
              </a:rPr>
              <a:t>High </a:t>
            </a:r>
            <a:r>
              <a:rPr lang="en-IN" sz="3600" b="1" dirty="0">
                <a:hlinkClick r:id="rId2" tooltip="9.2.4. High density Polyethylene (HDPE)"/>
              </a:rPr>
              <a:t>density Polyethylene (HDPE</a:t>
            </a:r>
            <a:r>
              <a:rPr lang="en-IN" sz="3600" b="1" dirty="0" smtClean="0">
                <a:hlinkClick r:id="rId2" tooltip="9.2.4. High density Polyethylene (HDPE)"/>
              </a:rPr>
              <a:t>)</a:t>
            </a:r>
            <a:endParaRPr lang="en-IN" sz="3600" dirty="0"/>
          </a:p>
        </p:txBody>
      </p:sp>
      <p:sp>
        <p:nvSpPr>
          <p:cNvPr id="3" name="Content Placeholder 2"/>
          <p:cNvSpPr>
            <a:spLocks noGrp="1"/>
          </p:cNvSpPr>
          <p:nvPr>
            <p:ph idx="1"/>
          </p:nvPr>
        </p:nvSpPr>
        <p:spPr/>
        <p:txBody>
          <a:bodyPr>
            <a:normAutofit/>
          </a:bodyPr>
          <a:lstStyle/>
          <a:p>
            <a:pPr algn="just"/>
            <a:r>
              <a:rPr lang="en-IN" sz="2400" dirty="0" smtClean="0"/>
              <a:t>HDPE is produced using a low temperature (60-160˚C)</a:t>
            </a:r>
            <a:r>
              <a:rPr lang="en-IN" sz="2400" dirty="0"/>
              <a:t> </a:t>
            </a:r>
            <a:r>
              <a:rPr lang="en-IN" sz="2400" dirty="0" smtClean="0"/>
              <a:t>and low pressure process employing alkyl metal catalyst in the process.</a:t>
            </a:r>
          </a:p>
          <a:p>
            <a:pPr algn="just"/>
            <a:r>
              <a:rPr lang="en-IN" sz="2400" dirty="0" smtClean="0"/>
              <a:t>It is stiffer, harder and less transparent but possesses greater resistance to oils and grease. </a:t>
            </a:r>
          </a:p>
          <a:p>
            <a:pPr algn="just"/>
            <a:r>
              <a:rPr lang="en-IN" sz="2400" dirty="0" smtClean="0"/>
              <a:t>It offers excellent moister protection and has higher softening point but the impact resistance is low.</a:t>
            </a:r>
          </a:p>
          <a:p>
            <a:pPr algn="just"/>
            <a:endParaRPr lang="en-IN" sz="2400" dirty="0"/>
          </a:p>
        </p:txBody>
      </p:sp>
      <p:pic>
        <p:nvPicPr>
          <p:cNvPr id="4" name="Picture 2" descr="Image result for ldpe lldpe hdp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4339" y="4255898"/>
            <a:ext cx="4930296" cy="2602102"/>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Image result for ldpe lldpe hdp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369521" y="4264471"/>
            <a:ext cx="3697020" cy="266924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1072688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IN" sz="3600" b="1" dirty="0">
                <a:hlinkClick r:id="rId2" tooltip="9.2.4. High density Polyethylene (HDPE)"/>
              </a:rPr>
              <a:t>High density Polyethylene (HDPE)</a:t>
            </a:r>
            <a:endParaRPr lang="en-IN" sz="3600" dirty="0"/>
          </a:p>
        </p:txBody>
      </p:sp>
      <p:sp>
        <p:nvSpPr>
          <p:cNvPr id="3" name="Content Placeholder 2"/>
          <p:cNvSpPr>
            <a:spLocks noGrp="1"/>
          </p:cNvSpPr>
          <p:nvPr>
            <p:ph idx="1"/>
          </p:nvPr>
        </p:nvSpPr>
        <p:spPr/>
        <p:txBody>
          <a:bodyPr>
            <a:normAutofit/>
          </a:bodyPr>
          <a:lstStyle/>
          <a:p>
            <a:pPr algn="just"/>
            <a:r>
              <a:rPr lang="en-IN" sz="2400" dirty="0"/>
              <a:t>HDPE gives a stiffer film than LDPE and has higher barrier properties to water vapour and gases by a factor of around 5. </a:t>
            </a:r>
            <a:endParaRPr lang="en-IN" sz="2400" dirty="0" smtClean="0"/>
          </a:p>
          <a:p>
            <a:pPr algn="just"/>
            <a:r>
              <a:rPr lang="en-IN" sz="2400" dirty="0" smtClean="0"/>
              <a:t>Because </a:t>
            </a:r>
            <a:r>
              <a:rPr lang="en-IN" sz="2400" dirty="0"/>
              <a:t>of extra stiffness and strength, HDPE can be used as a very thin film, </a:t>
            </a:r>
            <a:r>
              <a:rPr lang="en-IN" sz="2400" dirty="0" err="1"/>
              <a:t>eg</a:t>
            </a:r>
            <a:r>
              <a:rPr lang="en-IN" sz="2400" dirty="0"/>
              <a:t> : 10 µm, when it is similar to grease proof tissue paper, it is water proof and hence used for butcher wrappings. </a:t>
            </a:r>
            <a:endParaRPr lang="en-IN" sz="2400" dirty="0" smtClean="0"/>
          </a:p>
          <a:p>
            <a:pPr algn="just"/>
            <a:r>
              <a:rPr lang="en-IN" sz="2400" dirty="0" smtClean="0"/>
              <a:t>As </a:t>
            </a:r>
            <a:r>
              <a:rPr lang="en-IN" sz="2400" dirty="0"/>
              <a:t>it is tough, it is used for making super market carry bags. As HDPE does not soften at 100</a:t>
            </a:r>
            <a:r>
              <a:rPr lang="en-IN" sz="2400" baseline="30000" dirty="0"/>
              <a:t>o</a:t>
            </a:r>
            <a:r>
              <a:rPr lang="en-IN" sz="2400" dirty="0"/>
              <a:t>C, it may be used in the manufacture of boil-in-bag type packages.</a:t>
            </a:r>
          </a:p>
          <a:p>
            <a:pPr algn="just"/>
            <a:endParaRPr lang="en-IN" sz="2400" dirty="0"/>
          </a:p>
        </p:txBody>
      </p:sp>
    </p:spTree>
    <p:extLst>
      <p:ext uri="{BB962C8B-B14F-4D97-AF65-F5344CB8AC3E}">
        <p14:creationId xmlns:p14="http://schemas.microsoft.com/office/powerpoint/2010/main" val="360739425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rgbClr val="FF0000"/>
                </a:solidFill>
              </a:rPr>
              <a:t>Polypropylene (PP)</a:t>
            </a:r>
            <a:endParaRPr lang="en-IN" dirty="0">
              <a:solidFill>
                <a:srgbClr val="FF0000"/>
              </a:solidFill>
            </a:endParaRPr>
          </a:p>
        </p:txBody>
      </p:sp>
      <p:sp>
        <p:nvSpPr>
          <p:cNvPr id="3" name="Content Placeholder 2"/>
          <p:cNvSpPr>
            <a:spLocks noGrp="1"/>
          </p:cNvSpPr>
          <p:nvPr>
            <p:ph idx="1"/>
          </p:nvPr>
        </p:nvSpPr>
        <p:spPr/>
        <p:txBody>
          <a:bodyPr>
            <a:normAutofit fontScale="92500" lnSpcReduction="20000"/>
          </a:bodyPr>
          <a:lstStyle/>
          <a:p>
            <a:r>
              <a:rPr lang="en-IN" dirty="0" smtClean="0"/>
              <a:t>Polymerization of propylene, employing stereospecific catalyst &amp; low pressure.</a:t>
            </a:r>
          </a:p>
          <a:p>
            <a:r>
              <a:rPr lang="en-IN" dirty="0" smtClean="0"/>
              <a:t>Properties of PP:</a:t>
            </a:r>
          </a:p>
          <a:p>
            <a:pPr lvl="1"/>
            <a:r>
              <a:rPr lang="en-IN" dirty="0" smtClean="0"/>
              <a:t>More rigid, stronger and lighter than PE.</a:t>
            </a:r>
          </a:p>
          <a:p>
            <a:pPr lvl="1"/>
            <a:r>
              <a:rPr lang="en-IN" dirty="0" smtClean="0"/>
              <a:t>Harder and higher softening point than HDPE.</a:t>
            </a:r>
          </a:p>
          <a:p>
            <a:pPr lvl="1"/>
            <a:r>
              <a:rPr lang="en-IN" dirty="0" smtClean="0"/>
              <a:t>Greater resilience, good gloss.</a:t>
            </a:r>
          </a:p>
          <a:p>
            <a:pPr lvl="1"/>
            <a:r>
              <a:rPr lang="en-IN" dirty="0" smtClean="0"/>
              <a:t>Greater resistance to chemical except hot aromatic and chlorinated hydrocarbon solvents.</a:t>
            </a:r>
          </a:p>
          <a:p>
            <a:pPr lvl="1"/>
            <a:r>
              <a:rPr lang="en-IN" dirty="0" smtClean="0"/>
              <a:t>Low water vapour permeability.</a:t>
            </a:r>
          </a:p>
          <a:p>
            <a:pPr lvl="1"/>
            <a:r>
              <a:rPr lang="en-IN" dirty="0" smtClean="0"/>
              <a:t>Good grease resistance.</a:t>
            </a:r>
          </a:p>
          <a:p>
            <a:pPr lvl="1"/>
            <a:r>
              <a:rPr lang="en-IN" dirty="0" smtClean="0"/>
              <a:t>Lower shock resistance at lower temperatures.</a:t>
            </a:r>
          </a:p>
          <a:p>
            <a:pPr lvl="1"/>
            <a:r>
              <a:rPr lang="en-IN" dirty="0" smtClean="0"/>
              <a:t>Stable at high temperatures.</a:t>
            </a:r>
          </a:p>
          <a:p>
            <a:pPr lvl="1"/>
            <a:r>
              <a:rPr lang="en-IN" dirty="0" smtClean="0"/>
              <a:t>Can take on print without difficulty.</a:t>
            </a:r>
            <a:endParaRPr lang="en-IN" dirty="0"/>
          </a:p>
        </p:txBody>
      </p:sp>
    </p:spTree>
    <p:extLst>
      <p:ext uri="{BB962C8B-B14F-4D97-AF65-F5344CB8AC3E}">
        <p14:creationId xmlns:p14="http://schemas.microsoft.com/office/powerpoint/2010/main" val="1360973923"/>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Polypropylene (PP)</a:t>
            </a:r>
            <a:endParaRPr lang="en-IN" dirty="0"/>
          </a:p>
        </p:txBody>
      </p:sp>
      <p:sp>
        <p:nvSpPr>
          <p:cNvPr id="3" name="Content Placeholder 2"/>
          <p:cNvSpPr>
            <a:spLocks noGrp="1"/>
          </p:cNvSpPr>
          <p:nvPr>
            <p:ph idx="1"/>
          </p:nvPr>
        </p:nvSpPr>
        <p:spPr>
          <a:xfrm>
            <a:off x="838200" y="1435099"/>
            <a:ext cx="10515600" cy="4351338"/>
          </a:xfrm>
        </p:spPr>
        <p:txBody>
          <a:bodyPr/>
          <a:lstStyle/>
          <a:p>
            <a:r>
              <a:rPr lang="en-IN" dirty="0" smtClean="0"/>
              <a:t>PP is generally used in the oriented forms.</a:t>
            </a:r>
          </a:p>
          <a:p>
            <a:r>
              <a:rPr lang="en-IN" dirty="0" err="1" smtClean="0"/>
              <a:t>Biaxially</a:t>
            </a:r>
            <a:r>
              <a:rPr lang="en-IN" dirty="0" smtClean="0"/>
              <a:t>-oriented PP (BOPP) films i.e. the film stretched in two direction at right angle under suitable temp.</a:t>
            </a:r>
          </a:p>
          <a:p>
            <a:r>
              <a:rPr lang="en-IN" dirty="0" smtClean="0"/>
              <a:t>Have improved gloss &amp; clarity, tensile strength, abrasion and barrier properties against WV &amp; Oxygen.</a:t>
            </a:r>
          </a:p>
          <a:p>
            <a:pPr marL="0" indent="0">
              <a:buNone/>
            </a:pPr>
            <a:r>
              <a:rPr lang="en-IN" dirty="0" err="1" smtClean="0"/>
              <a:t>uits</a:t>
            </a:r>
            <a:r>
              <a:rPr lang="en-IN" dirty="0" smtClean="0"/>
              <a:t>.</a:t>
            </a:r>
            <a:endParaRPr lang="en-IN" dirty="0"/>
          </a:p>
        </p:txBody>
      </p:sp>
      <p:pic>
        <p:nvPicPr>
          <p:cNvPr id="7" name="Picture 6"/>
          <p:cNvPicPr>
            <a:picLocks noChangeAspect="1"/>
          </p:cNvPicPr>
          <p:nvPr/>
        </p:nvPicPr>
        <p:blipFill>
          <a:blip r:embed="rId2"/>
          <a:stretch>
            <a:fillRect/>
          </a:stretch>
        </p:blipFill>
        <p:spPr>
          <a:xfrm>
            <a:off x="10048875" y="4714875"/>
            <a:ext cx="2143125" cy="2143125"/>
          </a:xfrm>
          <a:prstGeom prst="rect">
            <a:avLst/>
          </a:prstGeom>
        </p:spPr>
      </p:pic>
      <p:pic>
        <p:nvPicPr>
          <p:cNvPr id="1026" name="Picture 2" descr="Tomato Punch Potato Chips at Rs 5 /packet | Nathpur | Sonipat | ID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 y="1480744"/>
            <a:ext cx="3675707" cy="3675707"/>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Lay's - Lays, HD Png Download - 1138x477(#5718165) - PngFind"/>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246670" y="1480744"/>
            <a:ext cx="4945330" cy="5377256"/>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Marie Gold Biscuit Packet – SuperMarke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367911" y="4487466"/>
            <a:ext cx="3800077" cy="2221244"/>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BRITANNIA 50-50 SWEET &amp; SALTY BISCUITS 200.00 GM PACKET"/>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343900" y="1669060"/>
            <a:ext cx="3848100" cy="285750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7"/>
          <a:stretch>
            <a:fillRect/>
          </a:stretch>
        </p:blipFill>
        <p:spPr>
          <a:xfrm>
            <a:off x="432861" y="1736333"/>
            <a:ext cx="3264269" cy="5120078"/>
          </a:xfrm>
          <a:prstGeom prst="rect">
            <a:avLst/>
          </a:prstGeom>
        </p:spPr>
      </p:pic>
      <p:pic>
        <p:nvPicPr>
          <p:cNvPr id="1038" name="Picture 14" descr="Bingo Yumitos Tomato Chips (Pack Of 3) Price : Buy Bingo Yumitos ..."/>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596221" y="1435099"/>
            <a:ext cx="3629025" cy="5422901"/>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Learning UX from the design of a biscuit - UX Collective"/>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571927" y="1734743"/>
            <a:ext cx="4819996" cy="461940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766133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 calcmode="lin" valueType="num">
                                      <p:cBhvr additive="base">
                                        <p:cTn id="7" dur="500" fill="hold"/>
                                        <p:tgtEl>
                                          <p:spTgt spid="1026"/>
                                        </p:tgtEl>
                                        <p:attrNameLst>
                                          <p:attrName>ppt_x</p:attrName>
                                        </p:attrNameLst>
                                      </p:cBhvr>
                                      <p:tavLst>
                                        <p:tav tm="0">
                                          <p:val>
                                            <p:strVal val="#ppt_x"/>
                                          </p:val>
                                        </p:tav>
                                        <p:tav tm="100000">
                                          <p:val>
                                            <p:strVal val="#ppt_x"/>
                                          </p:val>
                                        </p:tav>
                                      </p:tavLst>
                                    </p:anim>
                                    <p:anim calcmode="lin" valueType="num">
                                      <p:cBhvr additive="base">
                                        <p:cTn id="8" dur="500" fill="hold"/>
                                        <p:tgtEl>
                                          <p:spTgt spid="1026"/>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1038"/>
                                        </p:tgtEl>
                                        <p:attrNameLst>
                                          <p:attrName>style.visibility</p:attrName>
                                        </p:attrNameLst>
                                      </p:cBhvr>
                                      <p:to>
                                        <p:strVal val="visible"/>
                                      </p:to>
                                    </p:set>
                                    <p:anim calcmode="lin" valueType="num">
                                      <p:cBhvr additive="base">
                                        <p:cTn id="11" dur="500" fill="hold"/>
                                        <p:tgtEl>
                                          <p:spTgt spid="1038"/>
                                        </p:tgtEl>
                                        <p:attrNameLst>
                                          <p:attrName>ppt_x</p:attrName>
                                        </p:attrNameLst>
                                      </p:cBhvr>
                                      <p:tavLst>
                                        <p:tav tm="0">
                                          <p:val>
                                            <p:strVal val="#ppt_x"/>
                                          </p:val>
                                        </p:tav>
                                        <p:tav tm="100000">
                                          <p:val>
                                            <p:strVal val="#ppt_x"/>
                                          </p:val>
                                        </p:tav>
                                      </p:tavLst>
                                    </p:anim>
                                    <p:anim calcmode="lin" valueType="num">
                                      <p:cBhvr additive="base">
                                        <p:cTn id="12" dur="500" fill="hold"/>
                                        <p:tgtEl>
                                          <p:spTgt spid="1038"/>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1028"/>
                                        </p:tgtEl>
                                        <p:attrNameLst>
                                          <p:attrName>style.visibility</p:attrName>
                                        </p:attrNameLst>
                                      </p:cBhvr>
                                      <p:to>
                                        <p:strVal val="visible"/>
                                      </p:to>
                                    </p:set>
                                    <p:anim calcmode="lin" valueType="num">
                                      <p:cBhvr additive="base">
                                        <p:cTn id="15" dur="500" fill="hold"/>
                                        <p:tgtEl>
                                          <p:spTgt spid="1028"/>
                                        </p:tgtEl>
                                        <p:attrNameLst>
                                          <p:attrName>ppt_x</p:attrName>
                                        </p:attrNameLst>
                                      </p:cBhvr>
                                      <p:tavLst>
                                        <p:tav tm="0">
                                          <p:val>
                                            <p:strVal val="#ppt_x"/>
                                          </p:val>
                                        </p:tav>
                                        <p:tav tm="100000">
                                          <p:val>
                                            <p:strVal val="#ppt_x"/>
                                          </p:val>
                                        </p:tav>
                                      </p:tavLst>
                                    </p:anim>
                                    <p:anim calcmode="lin" valueType="num">
                                      <p:cBhvr additive="base">
                                        <p:cTn id="16" dur="500" fill="hold"/>
                                        <p:tgtEl>
                                          <p:spTgt spid="1028"/>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nodeType="clickEffect">
                                  <p:stCondLst>
                                    <p:cond delay="0"/>
                                  </p:stCondLst>
                                  <p:childTnLst>
                                    <p:set>
                                      <p:cBhvr>
                                        <p:cTn id="20" dur="1" fill="hold">
                                          <p:stCondLst>
                                            <p:cond delay="0"/>
                                          </p:stCondLst>
                                        </p:cTn>
                                        <p:tgtEl>
                                          <p:spTgt spid="5"/>
                                        </p:tgtEl>
                                        <p:attrNameLst>
                                          <p:attrName>style.visibility</p:attrName>
                                        </p:attrNameLst>
                                      </p:cBhvr>
                                      <p:to>
                                        <p:strVal val="visible"/>
                                      </p:to>
                                    </p:set>
                                    <p:anim calcmode="lin" valueType="num">
                                      <p:cBhvr additive="base">
                                        <p:cTn id="21" dur="500" fill="hold"/>
                                        <p:tgtEl>
                                          <p:spTgt spid="5"/>
                                        </p:tgtEl>
                                        <p:attrNameLst>
                                          <p:attrName>ppt_x</p:attrName>
                                        </p:attrNameLst>
                                      </p:cBhvr>
                                      <p:tavLst>
                                        <p:tav tm="0">
                                          <p:val>
                                            <p:strVal val="#ppt_x"/>
                                          </p:val>
                                        </p:tav>
                                        <p:tav tm="100000">
                                          <p:val>
                                            <p:strVal val="#ppt_x"/>
                                          </p:val>
                                        </p:tav>
                                      </p:tavLst>
                                    </p:anim>
                                    <p:anim calcmode="lin" valueType="num">
                                      <p:cBhvr additive="base">
                                        <p:cTn id="22" dur="500" fill="hold"/>
                                        <p:tgtEl>
                                          <p:spTgt spid="5"/>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1034"/>
                                        </p:tgtEl>
                                        <p:attrNameLst>
                                          <p:attrName>style.visibility</p:attrName>
                                        </p:attrNameLst>
                                      </p:cBhvr>
                                      <p:to>
                                        <p:strVal val="visible"/>
                                      </p:to>
                                    </p:set>
                                    <p:anim calcmode="lin" valueType="num">
                                      <p:cBhvr additive="base">
                                        <p:cTn id="25" dur="500" fill="hold"/>
                                        <p:tgtEl>
                                          <p:spTgt spid="1034"/>
                                        </p:tgtEl>
                                        <p:attrNameLst>
                                          <p:attrName>ppt_x</p:attrName>
                                        </p:attrNameLst>
                                      </p:cBhvr>
                                      <p:tavLst>
                                        <p:tav tm="0">
                                          <p:val>
                                            <p:strVal val="#ppt_x"/>
                                          </p:val>
                                        </p:tav>
                                        <p:tav tm="100000">
                                          <p:val>
                                            <p:strVal val="#ppt_x"/>
                                          </p:val>
                                        </p:tav>
                                      </p:tavLst>
                                    </p:anim>
                                    <p:anim calcmode="lin" valueType="num">
                                      <p:cBhvr additive="base">
                                        <p:cTn id="26" dur="500" fill="hold"/>
                                        <p:tgtEl>
                                          <p:spTgt spid="1034"/>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1032"/>
                                        </p:tgtEl>
                                        <p:attrNameLst>
                                          <p:attrName>style.visibility</p:attrName>
                                        </p:attrNameLst>
                                      </p:cBhvr>
                                      <p:to>
                                        <p:strVal val="visible"/>
                                      </p:to>
                                    </p:set>
                                    <p:anim calcmode="lin" valueType="num">
                                      <p:cBhvr additive="base">
                                        <p:cTn id="29" dur="500" fill="hold"/>
                                        <p:tgtEl>
                                          <p:spTgt spid="1032"/>
                                        </p:tgtEl>
                                        <p:attrNameLst>
                                          <p:attrName>ppt_x</p:attrName>
                                        </p:attrNameLst>
                                      </p:cBhvr>
                                      <p:tavLst>
                                        <p:tav tm="0">
                                          <p:val>
                                            <p:strVal val="#ppt_x"/>
                                          </p:val>
                                        </p:tav>
                                        <p:tav tm="100000">
                                          <p:val>
                                            <p:strVal val="#ppt_x"/>
                                          </p:val>
                                        </p:tav>
                                      </p:tavLst>
                                    </p:anim>
                                    <p:anim calcmode="lin" valueType="num">
                                      <p:cBhvr additive="base">
                                        <p:cTn id="30" dur="500" fill="hold"/>
                                        <p:tgtEl>
                                          <p:spTgt spid="1032"/>
                                        </p:tgtEl>
                                        <p:attrNameLst>
                                          <p:attrName>ppt_y</p:attrName>
                                        </p:attrNameLst>
                                      </p:cBhvr>
                                      <p:tavLst>
                                        <p:tav tm="0">
                                          <p:val>
                                            <p:strVal val="1+#ppt_h/2"/>
                                          </p:val>
                                        </p:tav>
                                        <p:tav tm="100000">
                                          <p:val>
                                            <p:strVal val="#ppt_y"/>
                                          </p:val>
                                        </p:tav>
                                      </p:tavLst>
                                    </p:anim>
                                  </p:childTnLst>
                                </p:cTn>
                              </p:par>
                              <p:par>
                                <p:cTn id="31" presetID="2" presetClass="entr" presetSubtype="4" fill="hold" nodeType="withEffect">
                                  <p:stCondLst>
                                    <p:cond delay="0"/>
                                  </p:stCondLst>
                                  <p:childTnLst>
                                    <p:set>
                                      <p:cBhvr>
                                        <p:cTn id="32" dur="1" fill="hold">
                                          <p:stCondLst>
                                            <p:cond delay="0"/>
                                          </p:stCondLst>
                                        </p:cTn>
                                        <p:tgtEl>
                                          <p:spTgt spid="1030"/>
                                        </p:tgtEl>
                                        <p:attrNameLst>
                                          <p:attrName>style.visibility</p:attrName>
                                        </p:attrNameLst>
                                      </p:cBhvr>
                                      <p:to>
                                        <p:strVal val="visible"/>
                                      </p:to>
                                    </p:set>
                                    <p:anim calcmode="lin" valueType="num">
                                      <p:cBhvr additive="base">
                                        <p:cTn id="33" dur="500" fill="hold"/>
                                        <p:tgtEl>
                                          <p:spTgt spid="1030"/>
                                        </p:tgtEl>
                                        <p:attrNameLst>
                                          <p:attrName>ppt_x</p:attrName>
                                        </p:attrNameLst>
                                      </p:cBhvr>
                                      <p:tavLst>
                                        <p:tav tm="0">
                                          <p:val>
                                            <p:strVal val="#ppt_x"/>
                                          </p:val>
                                        </p:tav>
                                        <p:tav tm="100000">
                                          <p:val>
                                            <p:strVal val="#ppt_x"/>
                                          </p:val>
                                        </p:tav>
                                      </p:tavLst>
                                    </p:anim>
                                    <p:anim calcmode="lin" valueType="num">
                                      <p:cBhvr additive="base">
                                        <p:cTn id="34" dur="500" fill="hold"/>
                                        <p:tgtEl>
                                          <p:spTgt spid="103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Vinyl Plastics</a:t>
            </a:r>
          </a:p>
        </p:txBody>
      </p:sp>
      <p:sp>
        <p:nvSpPr>
          <p:cNvPr id="3" name="Content Placeholder 2"/>
          <p:cNvSpPr>
            <a:spLocks noGrp="1"/>
          </p:cNvSpPr>
          <p:nvPr>
            <p:ph idx="1"/>
          </p:nvPr>
        </p:nvSpPr>
        <p:spPr/>
        <p:txBody>
          <a:bodyPr/>
          <a:lstStyle/>
          <a:p>
            <a:pPr>
              <a:spcBef>
                <a:spcPts val="600"/>
              </a:spcBef>
              <a:spcAft>
                <a:spcPts val="600"/>
              </a:spcAft>
            </a:pPr>
            <a:r>
              <a:rPr lang="en-IN" dirty="0" smtClean="0"/>
              <a:t>Polyvinyl Chloride (PVC)</a:t>
            </a:r>
          </a:p>
          <a:p>
            <a:pPr lvl="1">
              <a:spcBef>
                <a:spcPts val="600"/>
              </a:spcBef>
              <a:spcAft>
                <a:spcPts val="600"/>
              </a:spcAft>
            </a:pPr>
            <a:r>
              <a:rPr lang="en-IN" dirty="0" smtClean="0"/>
              <a:t>Polymer of vinyl chloride </a:t>
            </a:r>
            <a:r>
              <a:rPr lang="en-IN" dirty="0" smtClean="0">
                <a:solidFill>
                  <a:srgbClr val="FF0000"/>
                </a:solidFill>
              </a:rPr>
              <a:t>(CH2CHCl) </a:t>
            </a:r>
            <a:r>
              <a:rPr lang="en-IN" dirty="0" smtClean="0"/>
              <a:t>i.e. ethylene in which one H-atom is substituted by a chlorine.</a:t>
            </a:r>
          </a:p>
          <a:p>
            <a:pPr lvl="1">
              <a:spcBef>
                <a:spcPts val="600"/>
              </a:spcBef>
              <a:spcAft>
                <a:spcPts val="600"/>
              </a:spcAft>
            </a:pPr>
            <a:r>
              <a:rPr lang="en-IN" dirty="0" smtClean="0"/>
              <a:t>It is hard, stiff, clear glossy material with excellent moisture resistance and low gas permeability. </a:t>
            </a:r>
          </a:p>
          <a:p>
            <a:pPr lvl="1">
              <a:spcBef>
                <a:spcPts val="600"/>
              </a:spcBef>
              <a:spcAft>
                <a:spcPts val="600"/>
              </a:spcAft>
            </a:pPr>
            <a:r>
              <a:rPr lang="en-IN" dirty="0" smtClean="0"/>
              <a:t>By addition of </a:t>
            </a:r>
            <a:r>
              <a:rPr lang="en-IN" dirty="0" smtClean="0">
                <a:solidFill>
                  <a:srgbClr val="FF0000"/>
                </a:solidFill>
              </a:rPr>
              <a:t>plasticiser flexible films </a:t>
            </a:r>
            <a:r>
              <a:rPr lang="en-IN" dirty="0" smtClean="0"/>
              <a:t>can be obtained. </a:t>
            </a:r>
          </a:p>
          <a:p>
            <a:pPr lvl="1">
              <a:spcBef>
                <a:spcPts val="600"/>
              </a:spcBef>
              <a:spcAft>
                <a:spcPts val="600"/>
              </a:spcAft>
            </a:pPr>
            <a:r>
              <a:rPr lang="en-IN" dirty="0" smtClean="0"/>
              <a:t>Maximum </a:t>
            </a:r>
            <a:r>
              <a:rPr lang="en-IN" dirty="0"/>
              <a:t>residual monomer limit is </a:t>
            </a:r>
            <a:r>
              <a:rPr lang="en-IN" dirty="0">
                <a:solidFill>
                  <a:srgbClr val="FF0000"/>
                </a:solidFill>
              </a:rPr>
              <a:t>1 mg/kg </a:t>
            </a:r>
            <a:r>
              <a:rPr lang="en-IN" dirty="0"/>
              <a:t>due to its carcinogenic nature</a:t>
            </a:r>
            <a:r>
              <a:rPr lang="en-IN" dirty="0" smtClean="0"/>
              <a:t>.</a:t>
            </a:r>
          </a:p>
          <a:p>
            <a:pPr lvl="1">
              <a:spcBef>
                <a:spcPts val="600"/>
              </a:spcBef>
              <a:spcAft>
                <a:spcPts val="600"/>
              </a:spcAft>
            </a:pPr>
            <a:r>
              <a:rPr lang="en-IN" dirty="0"/>
              <a:t>Highly plasticized PVC is used as a cling film for over wrapping super market trays of fresh produce such as red meat, poultry fresh fruits and vegetable and cheese.</a:t>
            </a:r>
            <a:endParaRPr lang="en-IN" dirty="0" smtClean="0"/>
          </a:p>
          <a:p>
            <a:pPr>
              <a:spcBef>
                <a:spcPts val="600"/>
              </a:spcBef>
              <a:spcAft>
                <a:spcPts val="600"/>
              </a:spcAft>
            </a:pPr>
            <a:endParaRPr lang="en-IN" dirty="0"/>
          </a:p>
        </p:txBody>
      </p:sp>
    </p:spTree>
    <p:extLst>
      <p:ext uri="{BB962C8B-B14F-4D97-AF65-F5344CB8AC3E}">
        <p14:creationId xmlns:p14="http://schemas.microsoft.com/office/powerpoint/2010/main" val="3535843694"/>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dirty="0"/>
          </a:p>
        </p:txBody>
      </p:sp>
      <p:pic>
        <p:nvPicPr>
          <p:cNvPr id="4" name="Content Placeholder 3"/>
          <p:cNvPicPr>
            <a:picLocks noGrp="1" noChangeAspect="1"/>
          </p:cNvPicPr>
          <p:nvPr>
            <p:ph idx="1"/>
          </p:nvPr>
        </p:nvPicPr>
        <p:blipFill rotWithShape="1">
          <a:blip r:embed="rId2"/>
          <a:srcRect b="10492"/>
          <a:stretch/>
        </p:blipFill>
        <p:spPr>
          <a:xfrm>
            <a:off x="838199" y="1929599"/>
            <a:ext cx="3176575" cy="3411946"/>
          </a:xfrm>
          <a:prstGeom prst="rect">
            <a:avLst/>
          </a:prstGeom>
        </p:spPr>
      </p:pic>
      <p:pic>
        <p:nvPicPr>
          <p:cNvPr id="5" name="Picture 4"/>
          <p:cNvPicPr>
            <a:picLocks noChangeAspect="1"/>
          </p:cNvPicPr>
          <p:nvPr/>
        </p:nvPicPr>
        <p:blipFill>
          <a:blip r:embed="rId3"/>
          <a:stretch>
            <a:fillRect/>
          </a:stretch>
        </p:blipFill>
        <p:spPr>
          <a:xfrm>
            <a:off x="4087591" y="2286134"/>
            <a:ext cx="3428470" cy="2937716"/>
          </a:xfrm>
          <a:prstGeom prst="rect">
            <a:avLst/>
          </a:prstGeom>
        </p:spPr>
      </p:pic>
      <p:pic>
        <p:nvPicPr>
          <p:cNvPr id="6" name="Picture 5"/>
          <p:cNvPicPr>
            <a:picLocks noChangeAspect="1"/>
          </p:cNvPicPr>
          <p:nvPr/>
        </p:nvPicPr>
        <p:blipFill rotWithShape="1">
          <a:blip r:embed="rId4"/>
          <a:srcRect b="11166"/>
          <a:stretch/>
        </p:blipFill>
        <p:spPr>
          <a:xfrm>
            <a:off x="7842469" y="2286133"/>
            <a:ext cx="3726089" cy="3055411"/>
          </a:xfrm>
          <a:prstGeom prst="rect">
            <a:avLst/>
          </a:prstGeom>
        </p:spPr>
      </p:pic>
      <p:pic>
        <p:nvPicPr>
          <p:cNvPr id="8" name="Picture 10" descr="Buy Radwa Fresh Chicken Drumsticks 900g Online - Lulu Hypermarket KSA"/>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38198" y="1733542"/>
            <a:ext cx="4611987" cy="4611987"/>
          </a:xfrm>
          <a:prstGeom prst="rect">
            <a:avLst/>
          </a:prstGeom>
          <a:noFill/>
          <a:extLst>
            <a:ext uri="{909E8E84-426E-40DD-AFC4-6F175D3DCCD1}">
              <a14:hiddenFill xmlns:a14="http://schemas.microsoft.com/office/drawing/2010/main">
                <a:solidFill>
                  <a:srgbClr val="FFFFFF"/>
                </a:solidFill>
              </a14:hiddenFill>
            </a:ext>
          </a:extLst>
        </p:spPr>
      </p:pic>
      <p:pic>
        <p:nvPicPr>
          <p:cNvPr id="3074" name="Picture 2" descr="Cut-ups in trays — ULMA Packagi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393264" y="2099337"/>
            <a:ext cx="6175293" cy="4631471"/>
          </a:xfrm>
          <a:prstGeom prst="rect">
            <a:avLst/>
          </a:prstGeom>
          <a:noFill/>
          <a:extLst>
            <a:ext uri="{909E8E84-426E-40DD-AFC4-6F175D3DCCD1}">
              <a14:hiddenFill xmlns:a14="http://schemas.microsoft.com/office/drawing/2010/main">
                <a:solidFill>
                  <a:srgbClr val="FFFFFF"/>
                </a:solidFill>
              </a14:hiddenFill>
            </a:ext>
          </a:extLst>
        </p:spPr>
      </p:pic>
      <p:pic>
        <p:nvPicPr>
          <p:cNvPr id="3084" name="Picture 12" descr="sustainable-living-zero-waste-changes"/>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00523" y="1639049"/>
            <a:ext cx="5695477" cy="4800971"/>
          </a:xfrm>
          <a:prstGeom prst="rect">
            <a:avLst/>
          </a:prstGeom>
          <a:noFill/>
          <a:extLst>
            <a:ext uri="{909E8E84-426E-40DD-AFC4-6F175D3DCCD1}">
              <a14:hiddenFill xmlns:a14="http://schemas.microsoft.com/office/drawing/2010/main">
                <a:solidFill>
                  <a:srgbClr val="FFFFFF"/>
                </a:solidFill>
              </a14:hiddenFill>
            </a:ext>
          </a:extLst>
        </p:spPr>
      </p:pic>
      <p:pic>
        <p:nvPicPr>
          <p:cNvPr id="3086" name="Picture 14" descr="Ask the experts: Plastic wrap and food safety - Healthy Food Guid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022983" y="1896409"/>
            <a:ext cx="4065758" cy="2143125"/>
          </a:xfrm>
          <a:prstGeom prst="rect">
            <a:avLst/>
          </a:prstGeom>
          <a:noFill/>
          <a:extLst>
            <a:ext uri="{909E8E84-426E-40DD-AFC4-6F175D3DCCD1}">
              <a14:hiddenFill xmlns:a14="http://schemas.microsoft.com/office/drawing/2010/main">
                <a:solidFill>
                  <a:srgbClr val="FFFFFF"/>
                </a:solidFill>
              </a14:hiddenFill>
            </a:ext>
          </a:extLst>
        </p:spPr>
      </p:pic>
      <p:pic>
        <p:nvPicPr>
          <p:cNvPr id="3088" name="Picture 16" descr="a close up of shrinkwrapped fruits and vegetables Stock Photo ..."/>
          <p:cNvPicPr>
            <a:picLocks noChangeAspect="1" noChangeArrowheads="1"/>
          </p:cNvPicPr>
          <p:nvPr/>
        </p:nvPicPr>
        <p:blipFill rotWithShape="1">
          <a:blip r:embed="rId9">
            <a:extLst>
              <a:ext uri="{28A0092B-C50C-407E-A947-70E740481C1C}">
                <a14:useLocalDpi xmlns:a14="http://schemas.microsoft.com/office/drawing/2010/main" val="0"/>
              </a:ext>
            </a:extLst>
          </a:blip>
          <a:srcRect b="12687"/>
          <a:stretch/>
        </p:blipFill>
        <p:spPr bwMode="auto">
          <a:xfrm>
            <a:off x="6168817" y="4047421"/>
            <a:ext cx="5399740" cy="238054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500348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5"/>
                                        </p:tgtEl>
                                        <p:attrNameLst>
                                          <p:attrName>style.visibility</p:attrName>
                                        </p:attrNameLst>
                                      </p:cBhvr>
                                      <p:to>
                                        <p:strVal val="visible"/>
                                      </p:to>
                                    </p:set>
                                    <p:anim calcmode="lin" valueType="num">
                                      <p:cBhvr additive="base">
                                        <p:cTn id="11" dur="500" fill="hold"/>
                                        <p:tgtEl>
                                          <p:spTgt spid="5"/>
                                        </p:tgtEl>
                                        <p:attrNameLst>
                                          <p:attrName>ppt_x</p:attrName>
                                        </p:attrNameLst>
                                      </p:cBhvr>
                                      <p:tavLst>
                                        <p:tav tm="0">
                                          <p:val>
                                            <p:strVal val="#ppt_x"/>
                                          </p:val>
                                        </p:tav>
                                        <p:tav tm="100000">
                                          <p:val>
                                            <p:strVal val="#ppt_x"/>
                                          </p:val>
                                        </p:tav>
                                      </p:tavLst>
                                    </p:anim>
                                    <p:anim calcmode="lin" valueType="num">
                                      <p:cBhvr additive="base">
                                        <p:cTn id="12"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nodeType="clickEffect">
                                  <p:stCondLst>
                                    <p:cond delay="0"/>
                                  </p:stCondLst>
                                  <p:childTnLst>
                                    <p:set>
                                      <p:cBhvr>
                                        <p:cTn id="16" dur="1" fill="hold">
                                          <p:stCondLst>
                                            <p:cond delay="0"/>
                                          </p:stCondLst>
                                        </p:cTn>
                                        <p:tgtEl>
                                          <p:spTgt spid="6"/>
                                        </p:tgtEl>
                                        <p:attrNameLst>
                                          <p:attrName>style.visibility</p:attrName>
                                        </p:attrNameLst>
                                      </p:cBhvr>
                                      <p:to>
                                        <p:strVal val="visible"/>
                                      </p:to>
                                    </p:set>
                                    <p:anim calcmode="lin" valueType="num">
                                      <p:cBhvr additive="base">
                                        <p:cTn id="17" dur="500" fill="hold"/>
                                        <p:tgtEl>
                                          <p:spTgt spid="6"/>
                                        </p:tgtEl>
                                        <p:attrNameLst>
                                          <p:attrName>ppt_x</p:attrName>
                                        </p:attrNameLst>
                                      </p:cBhvr>
                                      <p:tavLst>
                                        <p:tav tm="0">
                                          <p:val>
                                            <p:strVal val="#ppt_x"/>
                                          </p:val>
                                        </p:tav>
                                        <p:tav tm="100000">
                                          <p:val>
                                            <p:strVal val="#ppt_x"/>
                                          </p:val>
                                        </p:tav>
                                      </p:tavLst>
                                    </p:anim>
                                    <p:anim calcmode="lin" valueType="num">
                                      <p:cBhvr additive="base">
                                        <p:cTn id="1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nodeType="clickEffect">
                                  <p:stCondLst>
                                    <p:cond delay="0"/>
                                  </p:stCondLst>
                                  <p:childTnLst>
                                    <p:set>
                                      <p:cBhvr>
                                        <p:cTn id="22" dur="1" fill="hold">
                                          <p:stCondLst>
                                            <p:cond delay="0"/>
                                          </p:stCondLst>
                                        </p:cTn>
                                        <p:tgtEl>
                                          <p:spTgt spid="3084"/>
                                        </p:tgtEl>
                                        <p:attrNameLst>
                                          <p:attrName>style.visibility</p:attrName>
                                        </p:attrNameLst>
                                      </p:cBhvr>
                                      <p:to>
                                        <p:strVal val="visible"/>
                                      </p:to>
                                    </p:set>
                                    <p:anim calcmode="lin" valueType="num">
                                      <p:cBhvr additive="base">
                                        <p:cTn id="23" dur="500" fill="hold"/>
                                        <p:tgtEl>
                                          <p:spTgt spid="3084"/>
                                        </p:tgtEl>
                                        <p:attrNameLst>
                                          <p:attrName>ppt_x</p:attrName>
                                        </p:attrNameLst>
                                      </p:cBhvr>
                                      <p:tavLst>
                                        <p:tav tm="0">
                                          <p:val>
                                            <p:strVal val="#ppt_x"/>
                                          </p:val>
                                        </p:tav>
                                        <p:tav tm="100000">
                                          <p:val>
                                            <p:strVal val="#ppt_x"/>
                                          </p:val>
                                        </p:tav>
                                      </p:tavLst>
                                    </p:anim>
                                    <p:anim calcmode="lin" valueType="num">
                                      <p:cBhvr additive="base">
                                        <p:cTn id="24" dur="500" fill="hold"/>
                                        <p:tgtEl>
                                          <p:spTgt spid="3084"/>
                                        </p:tgtEl>
                                        <p:attrNameLst>
                                          <p:attrName>ppt_y</p:attrName>
                                        </p:attrNameLst>
                                      </p:cBhvr>
                                      <p:tavLst>
                                        <p:tav tm="0">
                                          <p:val>
                                            <p:strVal val="1+#ppt_h/2"/>
                                          </p:val>
                                        </p:tav>
                                        <p:tav tm="100000">
                                          <p:val>
                                            <p:strVal val="#ppt_y"/>
                                          </p:val>
                                        </p:tav>
                                      </p:tavLst>
                                    </p:anim>
                                  </p:childTnLst>
                                </p:cTn>
                              </p:par>
                              <p:par>
                                <p:cTn id="25" presetID="2" presetClass="entr" presetSubtype="4" fill="hold" nodeType="withEffect">
                                  <p:stCondLst>
                                    <p:cond delay="0"/>
                                  </p:stCondLst>
                                  <p:childTnLst>
                                    <p:set>
                                      <p:cBhvr>
                                        <p:cTn id="26" dur="1" fill="hold">
                                          <p:stCondLst>
                                            <p:cond delay="0"/>
                                          </p:stCondLst>
                                        </p:cTn>
                                        <p:tgtEl>
                                          <p:spTgt spid="3086"/>
                                        </p:tgtEl>
                                        <p:attrNameLst>
                                          <p:attrName>style.visibility</p:attrName>
                                        </p:attrNameLst>
                                      </p:cBhvr>
                                      <p:to>
                                        <p:strVal val="visible"/>
                                      </p:to>
                                    </p:set>
                                    <p:anim calcmode="lin" valueType="num">
                                      <p:cBhvr additive="base">
                                        <p:cTn id="27" dur="500" fill="hold"/>
                                        <p:tgtEl>
                                          <p:spTgt spid="3086"/>
                                        </p:tgtEl>
                                        <p:attrNameLst>
                                          <p:attrName>ppt_x</p:attrName>
                                        </p:attrNameLst>
                                      </p:cBhvr>
                                      <p:tavLst>
                                        <p:tav tm="0">
                                          <p:val>
                                            <p:strVal val="#ppt_x"/>
                                          </p:val>
                                        </p:tav>
                                        <p:tav tm="100000">
                                          <p:val>
                                            <p:strVal val="#ppt_x"/>
                                          </p:val>
                                        </p:tav>
                                      </p:tavLst>
                                    </p:anim>
                                    <p:anim calcmode="lin" valueType="num">
                                      <p:cBhvr additive="base">
                                        <p:cTn id="28" dur="500" fill="hold"/>
                                        <p:tgtEl>
                                          <p:spTgt spid="3086"/>
                                        </p:tgtEl>
                                        <p:attrNameLst>
                                          <p:attrName>ppt_y</p:attrName>
                                        </p:attrNameLst>
                                      </p:cBhvr>
                                      <p:tavLst>
                                        <p:tav tm="0">
                                          <p:val>
                                            <p:strVal val="1+#ppt_h/2"/>
                                          </p:val>
                                        </p:tav>
                                        <p:tav tm="100000">
                                          <p:val>
                                            <p:strVal val="#ppt_y"/>
                                          </p:val>
                                        </p:tav>
                                      </p:tavLst>
                                    </p:anim>
                                  </p:childTnLst>
                                </p:cTn>
                              </p:par>
                              <p:par>
                                <p:cTn id="29" presetID="2" presetClass="entr" presetSubtype="4" fill="hold" nodeType="withEffect">
                                  <p:stCondLst>
                                    <p:cond delay="0"/>
                                  </p:stCondLst>
                                  <p:childTnLst>
                                    <p:set>
                                      <p:cBhvr>
                                        <p:cTn id="30" dur="1" fill="hold">
                                          <p:stCondLst>
                                            <p:cond delay="0"/>
                                          </p:stCondLst>
                                        </p:cTn>
                                        <p:tgtEl>
                                          <p:spTgt spid="3088"/>
                                        </p:tgtEl>
                                        <p:attrNameLst>
                                          <p:attrName>style.visibility</p:attrName>
                                        </p:attrNameLst>
                                      </p:cBhvr>
                                      <p:to>
                                        <p:strVal val="visible"/>
                                      </p:to>
                                    </p:set>
                                    <p:anim calcmode="lin" valueType="num">
                                      <p:cBhvr additive="base">
                                        <p:cTn id="31" dur="500" fill="hold"/>
                                        <p:tgtEl>
                                          <p:spTgt spid="3088"/>
                                        </p:tgtEl>
                                        <p:attrNameLst>
                                          <p:attrName>ppt_x</p:attrName>
                                        </p:attrNameLst>
                                      </p:cBhvr>
                                      <p:tavLst>
                                        <p:tav tm="0">
                                          <p:val>
                                            <p:strVal val="#ppt_x"/>
                                          </p:val>
                                        </p:tav>
                                        <p:tav tm="100000">
                                          <p:val>
                                            <p:strVal val="#ppt_x"/>
                                          </p:val>
                                        </p:tav>
                                      </p:tavLst>
                                    </p:anim>
                                    <p:anim calcmode="lin" valueType="num">
                                      <p:cBhvr additive="base">
                                        <p:cTn id="32" dur="500" fill="hold"/>
                                        <p:tgtEl>
                                          <p:spTgt spid="308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Polyvinyl Chloride (PVC</a:t>
            </a:r>
            <a:r>
              <a:rPr lang="en-IN" dirty="0" smtClean="0">
                <a:solidFill>
                  <a:srgbClr val="FF0000"/>
                </a:solidFill>
              </a:rPr>
              <a:t>)</a:t>
            </a:r>
            <a:endParaRPr lang="en-IN" dirty="0">
              <a:solidFill>
                <a:srgbClr val="FF0000"/>
              </a:solidFill>
            </a:endParaRPr>
          </a:p>
        </p:txBody>
      </p:sp>
      <p:pic>
        <p:nvPicPr>
          <p:cNvPr id="4098" name="Picture 2" descr="RIGID PVC FILM Thermoformed Packaging for Biscuit/chocolates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811" y="2055813"/>
            <a:ext cx="3602454" cy="3602456"/>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Biscuit Packaging Tray at Rs 150 /kilogram | Govindpuram | Delhi ..."/>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52602" y="2296557"/>
            <a:ext cx="3458879" cy="3426128"/>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5"/>
          <a:stretch>
            <a:fillRect/>
          </a:stretch>
        </p:blipFill>
        <p:spPr>
          <a:xfrm>
            <a:off x="7394038" y="2411201"/>
            <a:ext cx="4726898" cy="3075199"/>
          </a:xfrm>
          <a:prstGeom prst="rect">
            <a:avLst/>
          </a:prstGeom>
        </p:spPr>
      </p:pic>
      <p:pic>
        <p:nvPicPr>
          <p:cNvPr id="7" name="Picture 6"/>
          <p:cNvPicPr>
            <a:picLocks noChangeAspect="1"/>
          </p:cNvPicPr>
          <p:nvPr/>
        </p:nvPicPr>
        <p:blipFill>
          <a:blip r:embed="rId6"/>
          <a:stretch>
            <a:fillRect/>
          </a:stretch>
        </p:blipFill>
        <p:spPr>
          <a:xfrm>
            <a:off x="501191" y="2606909"/>
            <a:ext cx="3401752" cy="1752767"/>
          </a:xfrm>
          <a:prstGeom prst="rect">
            <a:avLst/>
          </a:prstGeom>
        </p:spPr>
      </p:pic>
      <p:pic>
        <p:nvPicPr>
          <p:cNvPr id="4106" name="Picture 10" descr="PVC Shrink Film, PVC Heat Shrink Sleeves, Heat Shrink Film ..."/>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35811" y="4327556"/>
            <a:ext cx="3581400" cy="1330712"/>
          </a:xfrm>
          <a:prstGeom prst="rect">
            <a:avLst/>
          </a:prstGeom>
          <a:noFill/>
          <a:extLst>
            <a:ext uri="{909E8E84-426E-40DD-AFC4-6F175D3DCCD1}">
              <a14:hiddenFill xmlns:a14="http://schemas.microsoft.com/office/drawing/2010/main">
                <a:solidFill>
                  <a:srgbClr val="FFFFFF"/>
                </a:solidFill>
              </a14:hiddenFill>
            </a:ext>
          </a:extLst>
        </p:spPr>
      </p:pic>
      <p:pic>
        <p:nvPicPr>
          <p:cNvPr id="4108" name="Picture 12" descr="Recent Packaging Trends and Market Developments in Edible Oil"/>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938264" y="2305235"/>
            <a:ext cx="2628443" cy="3287129"/>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p:cNvPicPr>
            <a:picLocks noChangeAspect="1"/>
          </p:cNvPicPr>
          <p:nvPr/>
        </p:nvPicPr>
        <p:blipFill>
          <a:blip r:embed="rId9"/>
          <a:stretch>
            <a:fillRect/>
          </a:stretch>
        </p:blipFill>
        <p:spPr>
          <a:xfrm>
            <a:off x="6545654" y="2345296"/>
            <a:ext cx="5404919" cy="1743075"/>
          </a:xfrm>
          <a:prstGeom prst="rect">
            <a:avLst/>
          </a:prstGeom>
        </p:spPr>
      </p:pic>
      <p:pic>
        <p:nvPicPr>
          <p:cNvPr id="4112" name="Picture 16" descr="GUHD 20pcs/lot PVC Heat Shrink Sealing Cap Cover Wine Thickened ..."/>
          <p:cNvPicPr>
            <a:picLocks noChangeAspect="1" noChangeArrowheads="1"/>
          </p:cNvPicPr>
          <p:nvPr/>
        </p:nvPicPr>
        <p:blipFill rotWithShape="1">
          <a:blip r:embed="rId10">
            <a:extLst>
              <a:ext uri="{28A0092B-C50C-407E-A947-70E740481C1C}">
                <a14:useLocalDpi xmlns:a14="http://schemas.microsoft.com/office/drawing/2010/main" val="0"/>
              </a:ext>
            </a:extLst>
          </a:blip>
          <a:srcRect t="11015"/>
          <a:stretch/>
        </p:blipFill>
        <p:spPr bwMode="auto">
          <a:xfrm>
            <a:off x="330828" y="2055812"/>
            <a:ext cx="4567097" cy="4064050"/>
          </a:xfrm>
          <a:prstGeom prst="rect">
            <a:avLst/>
          </a:prstGeom>
          <a:noFill/>
          <a:extLst>
            <a:ext uri="{909E8E84-426E-40DD-AFC4-6F175D3DCCD1}">
              <a14:hiddenFill xmlns:a14="http://schemas.microsoft.com/office/drawing/2010/main">
                <a:solidFill>
                  <a:srgbClr val="FFFFFF"/>
                </a:solidFill>
              </a14:hiddenFill>
            </a:ext>
          </a:extLst>
        </p:spPr>
      </p:pic>
      <p:pic>
        <p:nvPicPr>
          <p:cNvPr id="4116" name="Picture 20" descr="Packaged Drinking Water Bottle PVC Shrink Label, Polyvinyl ..."/>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6545654" y="4084796"/>
            <a:ext cx="5575282" cy="2162176"/>
          </a:xfrm>
          <a:prstGeom prst="rect">
            <a:avLst/>
          </a:prstGeom>
          <a:noFill/>
          <a:extLst>
            <a:ext uri="{909E8E84-426E-40DD-AFC4-6F175D3DCCD1}">
              <a14:hiddenFill xmlns:a14="http://schemas.microsoft.com/office/drawing/2010/main">
                <a:solidFill>
                  <a:srgbClr val="FFFFFF"/>
                </a:solidFill>
              </a14:hiddenFill>
            </a:ext>
          </a:extLst>
        </p:spPr>
      </p:pic>
      <p:pic>
        <p:nvPicPr>
          <p:cNvPr id="12" name="Picture 11"/>
          <p:cNvPicPr>
            <a:picLocks noChangeAspect="1"/>
          </p:cNvPicPr>
          <p:nvPr/>
        </p:nvPicPr>
        <p:blipFill>
          <a:blip r:embed="rId12"/>
          <a:stretch>
            <a:fillRect/>
          </a:stretch>
        </p:blipFill>
        <p:spPr>
          <a:xfrm>
            <a:off x="4780890" y="2280879"/>
            <a:ext cx="2954679" cy="2121477"/>
          </a:xfrm>
          <a:prstGeom prst="rect">
            <a:avLst/>
          </a:prstGeom>
        </p:spPr>
      </p:pic>
      <p:pic>
        <p:nvPicPr>
          <p:cNvPr id="4114" name="Picture 18" descr="PASSAGE OVERSEAS|Manufacturer Exporter| Cap &amp; Seal | ROPP"/>
          <p:cNvPicPr>
            <a:picLocks noChangeAspect="1" noChangeArrowheads="1"/>
          </p:cNvPicPr>
          <p:nvPr/>
        </p:nvPicPr>
        <p:blipFill rotWithShape="1">
          <a:blip r:embed="rId13">
            <a:extLst>
              <a:ext uri="{28A0092B-C50C-407E-A947-70E740481C1C}">
                <a14:useLocalDpi xmlns:a14="http://schemas.microsoft.com/office/drawing/2010/main" val="0"/>
              </a:ext>
            </a:extLst>
          </a:blip>
          <a:srcRect t="10088"/>
          <a:stretch/>
        </p:blipFill>
        <p:spPr bwMode="auto">
          <a:xfrm>
            <a:off x="4702175" y="4359676"/>
            <a:ext cx="2724383" cy="2072768"/>
          </a:xfrm>
          <a:prstGeom prst="rect">
            <a:avLst/>
          </a:prstGeom>
          <a:noFill/>
          <a:extLst>
            <a:ext uri="{909E8E84-426E-40DD-AFC4-6F175D3DCCD1}">
              <a14:hiddenFill xmlns:a14="http://schemas.microsoft.com/office/drawing/2010/main">
                <a:solidFill>
                  <a:srgbClr val="FFFFFF"/>
                </a:solidFill>
              </a14:hiddenFill>
            </a:ext>
          </a:extLst>
        </p:spPr>
      </p:pic>
      <p:pic>
        <p:nvPicPr>
          <p:cNvPr id="4120" name="Picture 24" descr="100x PVC Wine bottle shrink film high end bottle sealing heat Cap ..."/>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7455056" y="2296557"/>
            <a:ext cx="4761723" cy="457712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015981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098"/>
                                        </p:tgtEl>
                                        <p:attrNameLst>
                                          <p:attrName>style.visibility</p:attrName>
                                        </p:attrNameLst>
                                      </p:cBhvr>
                                      <p:to>
                                        <p:strVal val="visible"/>
                                      </p:to>
                                    </p:set>
                                    <p:anim calcmode="lin" valueType="num">
                                      <p:cBhvr additive="base">
                                        <p:cTn id="7" dur="500" fill="hold"/>
                                        <p:tgtEl>
                                          <p:spTgt spid="4098"/>
                                        </p:tgtEl>
                                        <p:attrNameLst>
                                          <p:attrName>ppt_x</p:attrName>
                                        </p:attrNameLst>
                                      </p:cBhvr>
                                      <p:tavLst>
                                        <p:tav tm="0">
                                          <p:val>
                                            <p:strVal val="#ppt_x"/>
                                          </p:val>
                                        </p:tav>
                                        <p:tav tm="100000">
                                          <p:val>
                                            <p:strVal val="#ppt_x"/>
                                          </p:val>
                                        </p:tav>
                                      </p:tavLst>
                                    </p:anim>
                                    <p:anim calcmode="lin" valueType="num">
                                      <p:cBhvr additive="base">
                                        <p:cTn id="8" dur="500" fill="hold"/>
                                        <p:tgtEl>
                                          <p:spTgt spid="4098"/>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4100"/>
                                        </p:tgtEl>
                                        <p:attrNameLst>
                                          <p:attrName>style.visibility</p:attrName>
                                        </p:attrNameLst>
                                      </p:cBhvr>
                                      <p:to>
                                        <p:strVal val="visible"/>
                                      </p:to>
                                    </p:set>
                                    <p:anim calcmode="lin" valueType="num">
                                      <p:cBhvr additive="base">
                                        <p:cTn id="11" dur="500" fill="hold"/>
                                        <p:tgtEl>
                                          <p:spTgt spid="4100"/>
                                        </p:tgtEl>
                                        <p:attrNameLst>
                                          <p:attrName>ppt_x</p:attrName>
                                        </p:attrNameLst>
                                      </p:cBhvr>
                                      <p:tavLst>
                                        <p:tav tm="0">
                                          <p:val>
                                            <p:strVal val="#ppt_x"/>
                                          </p:val>
                                        </p:tav>
                                        <p:tav tm="100000">
                                          <p:val>
                                            <p:strVal val="#ppt_x"/>
                                          </p:val>
                                        </p:tav>
                                      </p:tavLst>
                                    </p:anim>
                                    <p:anim calcmode="lin" valueType="num">
                                      <p:cBhvr additive="base">
                                        <p:cTn id="12" dur="500" fill="hold"/>
                                        <p:tgtEl>
                                          <p:spTgt spid="4100"/>
                                        </p:tgtEl>
                                        <p:attrNameLst>
                                          <p:attrName>ppt_y</p:attrName>
                                        </p:attrNameLst>
                                      </p:cBhvr>
                                      <p:tavLst>
                                        <p:tav tm="0">
                                          <p:val>
                                            <p:strVal val="1+#ppt_h/2"/>
                                          </p:val>
                                        </p:tav>
                                        <p:tav tm="100000">
                                          <p:val>
                                            <p:strVal val="#ppt_y"/>
                                          </p:val>
                                        </p:tav>
                                      </p:tavLst>
                                    </p:anim>
                                  </p:childTnLst>
                                </p:cTn>
                              </p:par>
                              <p:par>
                                <p:cTn id="13" presetID="2" presetClass="entr" presetSubtype="4" fill="hold" nodeType="with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additive="base">
                                        <p:cTn id="15" dur="500" fill="hold"/>
                                        <p:tgtEl>
                                          <p:spTgt spid="5"/>
                                        </p:tgtEl>
                                        <p:attrNameLst>
                                          <p:attrName>ppt_x</p:attrName>
                                        </p:attrNameLst>
                                      </p:cBhvr>
                                      <p:tavLst>
                                        <p:tav tm="0">
                                          <p:val>
                                            <p:strVal val="#ppt_x"/>
                                          </p:val>
                                        </p:tav>
                                        <p:tav tm="100000">
                                          <p:val>
                                            <p:strVal val="#ppt_x"/>
                                          </p:val>
                                        </p:tav>
                                      </p:tavLst>
                                    </p:anim>
                                    <p:anim calcmode="lin" valueType="num">
                                      <p:cBhvr additive="base">
                                        <p:cTn id="16" dur="500" fill="hold"/>
                                        <p:tgtEl>
                                          <p:spTgt spid="5"/>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nodeType="clickEffect">
                                  <p:stCondLst>
                                    <p:cond delay="0"/>
                                  </p:stCondLst>
                                  <p:childTnLst>
                                    <p:set>
                                      <p:cBhvr>
                                        <p:cTn id="20" dur="1" fill="hold">
                                          <p:stCondLst>
                                            <p:cond delay="0"/>
                                          </p:stCondLst>
                                        </p:cTn>
                                        <p:tgtEl>
                                          <p:spTgt spid="7"/>
                                        </p:tgtEl>
                                        <p:attrNameLst>
                                          <p:attrName>style.visibility</p:attrName>
                                        </p:attrNameLst>
                                      </p:cBhvr>
                                      <p:to>
                                        <p:strVal val="visible"/>
                                      </p:to>
                                    </p:set>
                                    <p:anim calcmode="lin" valueType="num">
                                      <p:cBhvr additive="base">
                                        <p:cTn id="21" dur="500" fill="hold"/>
                                        <p:tgtEl>
                                          <p:spTgt spid="7"/>
                                        </p:tgtEl>
                                        <p:attrNameLst>
                                          <p:attrName>ppt_x</p:attrName>
                                        </p:attrNameLst>
                                      </p:cBhvr>
                                      <p:tavLst>
                                        <p:tav tm="0">
                                          <p:val>
                                            <p:strVal val="#ppt_x"/>
                                          </p:val>
                                        </p:tav>
                                        <p:tav tm="100000">
                                          <p:val>
                                            <p:strVal val="#ppt_x"/>
                                          </p:val>
                                        </p:tav>
                                      </p:tavLst>
                                    </p:anim>
                                    <p:anim calcmode="lin" valueType="num">
                                      <p:cBhvr additive="base">
                                        <p:cTn id="22" dur="500" fill="hold"/>
                                        <p:tgtEl>
                                          <p:spTgt spid="7"/>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4106"/>
                                        </p:tgtEl>
                                        <p:attrNameLst>
                                          <p:attrName>style.visibility</p:attrName>
                                        </p:attrNameLst>
                                      </p:cBhvr>
                                      <p:to>
                                        <p:strVal val="visible"/>
                                      </p:to>
                                    </p:set>
                                    <p:anim calcmode="lin" valueType="num">
                                      <p:cBhvr additive="base">
                                        <p:cTn id="25" dur="500" fill="hold"/>
                                        <p:tgtEl>
                                          <p:spTgt spid="4106"/>
                                        </p:tgtEl>
                                        <p:attrNameLst>
                                          <p:attrName>ppt_x</p:attrName>
                                        </p:attrNameLst>
                                      </p:cBhvr>
                                      <p:tavLst>
                                        <p:tav tm="0">
                                          <p:val>
                                            <p:strVal val="#ppt_x"/>
                                          </p:val>
                                        </p:tav>
                                        <p:tav tm="100000">
                                          <p:val>
                                            <p:strVal val="#ppt_x"/>
                                          </p:val>
                                        </p:tav>
                                      </p:tavLst>
                                    </p:anim>
                                    <p:anim calcmode="lin" valueType="num">
                                      <p:cBhvr additive="base">
                                        <p:cTn id="26" dur="500" fill="hold"/>
                                        <p:tgtEl>
                                          <p:spTgt spid="4106"/>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4108"/>
                                        </p:tgtEl>
                                        <p:attrNameLst>
                                          <p:attrName>style.visibility</p:attrName>
                                        </p:attrNameLst>
                                      </p:cBhvr>
                                      <p:to>
                                        <p:strVal val="visible"/>
                                      </p:to>
                                    </p:set>
                                    <p:anim calcmode="lin" valueType="num">
                                      <p:cBhvr additive="base">
                                        <p:cTn id="29" dur="500" fill="hold"/>
                                        <p:tgtEl>
                                          <p:spTgt spid="4108"/>
                                        </p:tgtEl>
                                        <p:attrNameLst>
                                          <p:attrName>ppt_x</p:attrName>
                                        </p:attrNameLst>
                                      </p:cBhvr>
                                      <p:tavLst>
                                        <p:tav tm="0">
                                          <p:val>
                                            <p:strVal val="#ppt_x"/>
                                          </p:val>
                                        </p:tav>
                                        <p:tav tm="100000">
                                          <p:val>
                                            <p:strVal val="#ppt_x"/>
                                          </p:val>
                                        </p:tav>
                                      </p:tavLst>
                                    </p:anim>
                                    <p:anim calcmode="lin" valueType="num">
                                      <p:cBhvr additive="base">
                                        <p:cTn id="30" dur="500" fill="hold"/>
                                        <p:tgtEl>
                                          <p:spTgt spid="4108"/>
                                        </p:tgtEl>
                                        <p:attrNameLst>
                                          <p:attrName>ppt_y</p:attrName>
                                        </p:attrNameLst>
                                      </p:cBhvr>
                                      <p:tavLst>
                                        <p:tav tm="0">
                                          <p:val>
                                            <p:strVal val="1+#ppt_h/2"/>
                                          </p:val>
                                        </p:tav>
                                        <p:tav tm="100000">
                                          <p:val>
                                            <p:strVal val="#ppt_y"/>
                                          </p:val>
                                        </p:tav>
                                      </p:tavLst>
                                    </p:anim>
                                  </p:childTnLst>
                                </p:cTn>
                              </p:par>
                              <p:par>
                                <p:cTn id="31" presetID="2" presetClass="entr" presetSubtype="4" fill="hold" nodeType="withEffect">
                                  <p:stCondLst>
                                    <p:cond delay="0"/>
                                  </p:stCondLst>
                                  <p:childTnLst>
                                    <p:set>
                                      <p:cBhvr>
                                        <p:cTn id="32" dur="1" fill="hold">
                                          <p:stCondLst>
                                            <p:cond delay="0"/>
                                          </p:stCondLst>
                                        </p:cTn>
                                        <p:tgtEl>
                                          <p:spTgt spid="9"/>
                                        </p:tgtEl>
                                        <p:attrNameLst>
                                          <p:attrName>style.visibility</p:attrName>
                                        </p:attrNameLst>
                                      </p:cBhvr>
                                      <p:to>
                                        <p:strVal val="visible"/>
                                      </p:to>
                                    </p:set>
                                    <p:anim calcmode="lin" valueType="num">
                                      <p:cBhvr additive="base">
                                        <p:cTn id="33" dur="500" fill="hold"/>
                                        <p:tgtEl>
                                          <p:spTgt spid="9"/>
                                        </p:tgtEl>
                                        <p:attrNameLst>
                                          <p:attrName>ppt_x</p:attrName>
                                        </p:attrNameLst>
                                      </p:cBhvr>
                                      <p:tavLst>
                                        <p:tav tm="0">
                                          <p:val>
                                            <p:strVal val="#ppt_x"/>
                                          </p:val>
                                        </p:tav>
                                        <p:tav tm="100000">
                                          <p:val>
                                            <p:strVal val="#ppt_x"/>
                                          </p:val>
                                        </p:tav>
                                      </p:tavLst>
                                    </p:anim>
                                    <p:anim calcmode="lin" valueType="num">
                                      <p:cBhvr additive="base">
                                        <p:cTn id="34" dur="500" fill="hold"/>
                                        <p:tgtEl>
                                          <p:spTgt spid="9"/>
                                        </p:tgtEl>
                                        <p:attrNameLst>
                                          <p:attrName>ppt_y</p:attrName>
                                        </p:attrNameLst>
                                      </p:cBhvr>
                                      <p:tavLst>
                                        <p:tav tm="0">
                                          <p:val>
                                            <p:strVal val="1+#ppt_h/2"/>
                                          </p:val>
                                        </p:tav>
                                        <p:tav tm="100000">
                                          <p:val>
                                            <p:strVal val="#ppt_y"/>
                                          </p:val>
                                        </p:tav>
                                      </p:tavLst>
                                    </p:anim>
                                  </p:childTnLst>
                                </p:cTn>
                              </p:par>
                              <p:par>
                                <p:cTn id="35" presetID="2" presetClass="entr" presetSubtype="4" fill="hold" nodeType="withEffect">
                                  <p:stCondLst>
                                    <p:cond delay="0"/>
                                  </p:stCondLst>
                                  <p:childTnLst>
                                    <p:set>
                                      <p:cBhvr>
                                        <p:cTn id="36" dur="1" fill="hold">
                                          <p:stCondLst>
                                            <p:cond delay="0"/>
                                          </p:stCondLst>
                                        </p:cTn>
                                        <p:tgtEl>
                                          <p:spTgt spid="4116"/>
                                        </p:tgtEl>
                                        <p:attrNameLst>
                                          <p:attrName>style.visibility</p:attrName>
                                        </p:attrNameLst>
                                      </p:cBhvr>
                                      <p:to>
                                        <p:strVal val="visible"/>
                                      </p:to>
                                    </p:set>
                                    <p:anim calcmode="lin" valueType="num">
                                      <p:cBhvr additive="base">
                                        <p:cTn id="37" dur="500" fill="hold"/>
                                        <p:tgtEl>
                                          <p:spTgt spid="4116"/>
                                        </p:tgtEl>
                                        <p:attrNameLst>
                                          <p:attrName>ppt_x</p:attrName>
                                        </p:attrNameLst>
                                      </p:cBhvr>
                                      <p:tavLst>
                                        <p:tav tm="0">
                                          <p:val>
                                            <p:strVal val="#ppt_x"/>
                                          </p:val>
                                        </p:tav>
                                        <p:tav tm="100000">
                                          <p:val>
                                            <p:strVal val="#ppt_x"/>
                                          </p:val>
                                        </p:tav>
                                      </p:tavLst>
                                    </p:anim>
                                    <p:anim calcmode="lin" valueType="num">
                                      <p:cBhvr additive="base">
                                        <p:cTn id="38" dur="500" fill="hold"/>
                                        <p:tgtEl>
                                          <p:spTgt spid="4116"/>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nodeType="clickEffect">
                                  <p:stCondLst>
                                    <p:cond delay="0"/>
                                  </p:stCondLst>
                                  <p:childTnLst>
                                    <p:set>
                                      <p:cBhvr>
                                        <p:cTn id="42" dur="1" fill="hold">
                                          <p:stCondLst>
                                            <p:cond delay="0"/>
                                          </p:stCondLst>
                                        </p:cTn>
                                        <p:tgtEl>
                                          <p:spTgt spid="4112"/>
                                        </p:tgtEl>
                                        <p:attrNameLst>
                                          <p:attrName>style.visibility</p:attrName>
                                        </p:attrNameLst>
                                      </p:cBhvr>
                                      <p:to>
                                        <p:strVal val="visible"/>
                                      </p:to>
                                    </p:set>
                                    <p:anim calcmode="lin" valueType="num">
                                      <p:cBhvr additive="base">
                                        <p:cTn id="43" dur="500" fill="hold"/>
                                        <p:tgtEl>
                                          <p:spTgt spid="4112"/>
                                        </p:tgtEl>
                                        <p:attrNameLst>
                                          <p:attrName>ppt_x</p:attrName>
                                        </p:attrNameLst>
                                      </p:cBhvr>
                                      <p:tavLst>
                                        <p:tav tm="0">
                                          <p:val>
                                            <p:strVal val="#ppt_x"/>
                                          </p:val>
                                        </p:tav>
                                        <p:tav tm="100000">
                                          <p:val>
                                            <p:strVal val="#ppt_x"/>
                                          </p:val>
                                        </p:tav>
                                      </p:tavLst>
                                    </p:anim>
                                    <p:anim calcmode="lin" valueType="num">
                                      <p:cBhvr additive="base">
                                        <p:cTn id="44" dur="500" fill="hold"/>
                                        <p:tgtEl>
                                          <p:spTgt spid="4112"/>
                                        </p:tgtEl>
                                        <p:attrNameLst>
                                          <p:attrName>ppt_y</p:attrName>
                                        </p:attrNameLst>
                                      </p:cBhvr>
                                      <p:tavLst>
                                        <p:tav tm="0">
                                          <p:val>
                                            <p:strVal val="1+#ppt_h/2"/>
                                          </p:val>
                                        </p:tav>
                                        <p:tav tm="100000">
                                          <p:val>
                                            <p:strVal val="#ppt_y"/>
                                          </p:val>
                                        </p:tav>
                                      </p:tavLst>
                                    </p:anim>
                                  </p:childTnLst>
                                </p:cTn>
                              </p:par>
                              <p:par>
                                <p:cTn id="45" presetID="2" presetClass="entr" presetSubtype="4" fill="hold" nodeType="withEffect">
                                  <p:stCondLst>
                                    <p:cond delay="0"/>
                                  </p:stCondLst>
                                  <p:childTnLst>
                                    <p:set>
                                      <p:cBhvr>
                                        <p:cTn id="46" dur="1" fill="hold">
                                          <p:stCondLst>
                                            <p:cond delay="0"/>
                                          </p:stCondLst>
                                        </p:cTn>
                                        <p:tgtEl>
                                          <p:spTgt spid="12"/>
                                        </p:tgtEl>
                                        <p:attrNameLst>
                                          <p:attrName>style.visibility</p:attrName>
                                        </p:attrNameLst>
                                      </p:cBhvr>
                                      <p:to>
                                        <p:strVal val="visible"/>
                                      </p:to>
                                    </p:set>
                                    <p:anim calcmode="lin" valueType="num">
                                      <p:cBhvr additive="base">
                                        <p:cTn id="47" dur="500" fill="hold"/>
                                        <p:tgtEl>
                                          <p:spTgt spid="12"/>
                                        </p:tgtEl>
                                        <p:attrNameLst>
                                          <p:attrName>ppt_x</p:attrName>
                                        </p:attrNameLst>
                                      </p:cBhvr>
                                      <p:tavLst>
                                        <p:tav tm="0">
                                          <p:val>
                                            <p:strVal val="#ppt_x"/>
                                          </p:val>
                                        </p:tav>
                                        <p:tav tm="100000">
                                          <p:val>
                                            <p:strVal val="#ppt_x"/>
                                          </p:val>
                                        </p:tav>
                                      </p:tavLst>
                                    </p:anim>
                                    <p:anim calcmode="lin" valueType="num">
                                      <p:cBhvr additive="base">
                                        <p:cTn id="48" dur="500" fill="hold"/>
                                        <p:tgtEl>
                                          <p:spTgt spid="12"/>
                                        </p:tgtEl>
                                        <p:attrNameLst>
                                          <p:attrName>ppt_y</p:attrName>
                                        </p:attrNameLst>
                                      </p:cBhvr>
                                      <p:tavLst>
                                        <p:tav tm="0">
                                          <p:val>
                                            <p:strVal val="1+#ppt_h/2"/>
                                          </p:val>
                                        </p:tav>
                                        <p:tav tm="100000">
                                          <p:val>
                                            <p:strVal val="#ppt_y"/>
                                          </p:val>
                                        </p:tav>
                                      </p:tavLst>
                                    </p:anim>
                                  </p:childTnLst>
                                </p:cTn>
                              </p:par>
                              <p:par>
                                <p:cTn id="49" presetID="2" presetClass="entr" presetSubtype="4" fill="hold" nodeType="withEffect">
                                  <p:stCondLst>
                                    <p:cond delay="0"/>
                                  </p:stCondLst>
                                  <p:childTnLst>
                                    <p:set>
                                      <p:cBhvr>
                                        <p:cTn id="50" dur="1" fill="hold">
                                          <p:stCondLst>
                                            <p:cond delay="0"/>
                                          </p:stCondLst>
                                        </p:cTn>
                                        <p:tgtEl>
                                          <p:spTgt spid="4114"/>
                                        </p:tgtEl>
                                        <p:attrNameLst>
                                          <p:attrName>style.visibility</p:attrName>
                                        </p:attrNameLst>
                                      </p:cBhvr>
                                      <p:to>
                                        <p:strVal val="visible"/>
                                      </p:to>
                                    </p:set>
                                    <p:anim calcmode="lin" valueType="num">
                                      <p:cBhvr additive="base">
                                        <p:cTn id="51" dur="500" fill="hold"/>
                                        <p:tgtEl>
                                          <p:spTgt spid="4114"/>
                                        </p:tgtEl>
                                        <p:attrNameLst>
                                          <p:attrName>ppt_x</p:attrName>
                                        </p:attrNameLst>
                                      </p:cBhvr>
                                      <p:tavLst>
                                        <p:tav tm="0">
                                          <p:val>
                                            <p:strVal val="#ppt_x"/>
                                          </p:val>
                                        </p:tav>
                                        <p:tav tm="100000">
                                          <p:val>
                                            <p:strVal val="#ppt_x"/>
                                          </p:val>
                                        </p:tav>
                                      </p:tavLst>
                                    </p:anim>
                                    <p:anim calcmode="lin" valueType="num">
                                      <p:cBhvr additive="base">
                                        <p:cTn id="52" dur="500" fill="hold"/>
                                        <p:tgtEl>
                                          <p:spTgt spid="4114"/>
                                        </p:tgtEl>
                                        <p:attrNameLst>
                                          <p:attrName>ppt_y</p:attrName>
                                        </p:attrNameLst>
                                      </p:cBhvr>
                                      <p:tavLst>
                                        <p:tav tm="0">
                                          <p:val>
                                            <p:strVal val="1+#ppt_h/2"/>
                                          </p:val>
                                        </p:tav>
                                        <p:tav tm="100000">
                                          <p:val>
                                            <p:strVal val="#ppt_y"/>
                                          </p:val>
                                        </p:tav>
                                      </p:tavLst>
                                    </p:anim>
                                  </p:childTnLst>
                                </p:cTn>
                              </p:par>
                              <p:par>
                                <p:cTn id="53" presetID="2" presetClass="entr" presetSubtype="4" fill="hold" nodeType="withEffect">
                                  <p:stCondLst>
                                    <p:cond delay="0"/>
                                  </p:stCondLst>
                                  <p:childTnLst>
                                    <p:set>
                                      <p:cBhvr>
                                        <p:cTn id="54" dur="1" fill="hold">
                                          <p:stCondLst>
                                            <p:cond delay="0"/>
                                          </p:stCondLst>
                                        </p:cTn>
                                        <p:tgtEl>
                                          <p:spTgt spid="4120"/>
                                        </p:tgtEl>
                                        <p:attrNameLst>
                                          <p:attrName>style.visibility</p:attrName>
                                        </p:attrNameLst>
                                      </p:cBhvr>
                                      <p:to>
                                        <p:strVal val="visible"/>
                                      </p:to>
                                    </p:set>
                                    <p:anim calcmode="lin" valueType="num">
                                      <p:cBhvr additive="base">
                                        <p:cTn id="55" dur="500" fill="hold"/>
                                        <p:tgtEl>
                                          <p:spTgt spid="4120"/>
                                        </p:tgtEl>
                                        <p:attrNameLst>
                                          <p:attrName>ppt_x</p:attrName>
                                        </p:attrNameLst>
                                      </p:cBhvr>
                                      <p:tavLst>
                                        <p:tav tm="0">
                                          <p:val>
                                            <p:strVal val="#ppt_x"/>
                                          </p:val>
                                        </p:tav>
                                        <p:tav tm="100000">
                                          <p:val>
                                            <p:strVal val="#ppt_x"/>
                                          </p:val>
                                        </p:tav>
                                      </p:tavLst>
                                    </p:anim>
                                    <p:anim calcmode="lin" valueType="num">
                                      <p:cBhvr additive="base">
                                        <p:cTn id="56" dur="500" fill="hold"/>
                                        <p:tgtEl>
                                          <p:spTgt spid="412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err="1" smtClean="0">
                <a:solidFill>
                  <a:srgbClr val="FF0000"/>
                </a:solidFill>
              </a:rPr>
              <a:t>Vinylidene</a:t>
            </a:r>
            <a:r>
              <a:rPr lang="en-IN" dirty="0" smtClean="0">
                <a:solidFill>
                  <a:srgbClr val="FF0000"/>
                </a:solidFill>
              </a:rPr>
              <a:t> Chloride</a:t>
            </a:r>
            <a:endParaRPr lang="en-IN" dirty="0">
              <a:solidFill>
                <a:srgbClr val="FF0000"/>
              </a:solidFill>
            </a:endParaRPr>
          </a:p>
        </p:txBody>
      </p:sp>
      <p:sp>
        <p:nvSpPr>
          <p:cNvPr id="3" name="Content Placeholder 2"/>
          <p:cNvSpPr>
            <a:spLocks noGrp="1"/>
          </p:cNvSpPr>
          <p:nvPr>
            <p:ph idx="1"/>
          </p:nvPr>
        </p:nvSpPr>
        <p:spPr/>
        <p:txBody>
          <a:bodyPr/>
          <a:lstStyle/>
          <a:p>
            <a:pPr algn="just"/>
            <a:r>
              <a:rPr lang="en-IN" dirty="0" smtClean="0"/>
              <a:t>CH2CCl2.</a:t>
            </a:r>
          </a:p>
          <a:p>
            <a:pPr algn="just"/>
            <a:r>
              <a:rPr lang="en-IN" dirty="0" smtClean="0"/>
              <a:t>It is hard solid with high degree of crystallinity.</a:t>
            </a:r>
          </a:p>
          <a:p>
            <a:pPr algn="just"/>
            <a:r>
              <a:rPr lang="en-IN" dirty="0" smtClean="0"/>
              <a:t>Insoluble in most solvents</a:t>
            </a:r>
          </a:p>
          <a:p>
            <a:pPr algn="just"/>
            <a:r>
              <a:rPr lang="en-IN" dirty="0" smtClean="0"/>
              <a:t>Have very low water absorption.</a:t>
            </a:r>
          </a:p>
          <a:p>
            <a:pPr algn="just"/>
            <a:r>
              <a:rPr lang="en-IN" dirty="0" smtClean="0"/>
              <a:t>The film produce is clear with very low permeability to vapours.</a:t>
            </a:r>
            <a:endParaRPr lang="en-IN" dirty="0"/>
          </a:p>
        </p:txBody>
      </p:sp>
    </p:spTree>
    <p:extLst>
      <p:ext uri="{BB962C8B-B14F-4D97-AF65-F5344CB8AC3E}">
        <p14:creationId xmlns:p14="http://schemas.microsoft.com/office/powerpoint/2010/main" val="371192598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err="1" smtClean="0">
                <a:solidFill>
                  <a:srgbClr val="FF0000"/>
                </a:solidFill>
              </a:rPr>
              <a:t>Polyvinylidine</a:t>
            </a:r>
            <a:r>
              <a:rPr lang="en-IN" dirty="0" smtClean="0">
                <a:solidFill>
                  <a:srgbClr val="FF0000"/>
                </a:solidFill>
              </a:rPr>
              <a:t> (PVDC)</a:t>
            </a:r>
            <a:endParaRPr lang="en-IN" dirty="0">
              <a:solidFill>
                <a:srgbClr val="FF0000"/>
              </a:solidFill>
            </a:endParaRPr>
          </a:p>
        </p:txBody>
      </p:sp>
      <p:sp>
        <p:nvSpPr>
          <p:cNvPr id="3" name="Content Placeholder 2"/>
          <p:cNvSpPr>
            <a:spLocks noGrp="1"/>
          </p:cNvSpPr>
          <p:nvPr>
            <p:ph idx="1"/>
          </p:nvPr>
        </p:nvSpPr>
        <p:spPr/>
        <p:txBody>
          <a:bodyPr>
            <a:normAutofit/>
          </a:bodyPr>
          <a:lstStyle/>
          <a:p>
            <a:r>
              <a:rPr lang="en-IN" dirty="0" smtClean="0"/>
              <a:t>Produced as a copolymer with 13-20% vinyl chloride and </a:t>
            </a:r>
            <a:r>
              <a:rPr lang="en-IN" dirty="0" err="1"/>
              <a:t>vinylidine</a:t>
            </a:r>
            <a:r>
              <a:rPr lang="en-IN" dirty="0"/>
              <a:t> chloride </a:t>
            </a:r>
            <a:r>
              <a:rPr lang="en-IN" dirty="0" smtClean="0"/>
              <a:t>. </a:t>
            </a:r>
          </a:p>
          <a:p>
            <a:pPr algn="just"/>
            <a:r>
              <a:rPr lang="en-IN" dirty="0" smtClean="0"/>
              <a:t>It contains a low percentage of plasticisers, slip agents and stabilisers.</a:t>
            </a:r>
            <a:r>
              <a:rPr lang="en-IN" dirty="0"/>
              <a:t> These films are </a:t>
            </a:r>
            <a:r>
              <a:rPr lang="en-IN" dirty="0" smtClean="0"/>
              <a:t>clear. </a:t>
            </a:r>
          </a:p>
          <a:p>
            <a:pPr lvl="0"/>
            <a:r>
              <a:rPr lang="en-IN" dirty="0" smtClean="0"/>
              <a:t>Have </a:t>
            </a:r>
            <a:r>
              <a:rPr lang="en-IN" dirty="0"/>
              <a:t>excellent mechanical resistance</a:t>
            </a:r>
            <a:endParaRPr lang="en-IN" dirty="0" smtClean="0"/>
          </a:p>
          <a:p>
            <a:pPr lvl="0"/>
            <a:r>
              <a:rPr lang="en-IN" dirty="0" smtClean="0"/>
              <a:t>Extremely </a:t>
            </a:r>
            <a:r>
              <a:rPr lang="en-IN" dirty="0"/>
              <a:t>low water </a:t>
            </a:r>
            <a:r>
              <a:rPr lang="en-IN" dirty="0" err="1"/>
              <a:t>vapor</a:t>
            </a:r>
            <a:r>
              <a:rPr lang="en-IN" dirty="0"/>
              <a:t> permeability</a:t>
            </a:r>
          </a:p>
          <a:p>
            <a:pPr lvl="0"/>
            <a:r>
              <a:rPr lang="en-IN" dirty="0"/>
              <a:t>Extremely low oxygen permeability</a:t>
            </a:r>
          </a:p>
          <a:p>
            <a:pPr lvl="0"/>
            <a:r>
              <a:rPr lang="en-IN" dirty="0"/>
              <a:t>Suitable for heat sealing</a:t>
            </a:r>
          </a:p>
          <a:p>
            <a:pPr lvl="0"/>
            <a:r>
              <a:rPr lang="en-IN" dirty="0"/>
              <a:t>Very expensive</a:t>
            </a:r>
            <a:r>
              <a:rPr lang="en-IN" dirty="0" smtClean="0"/>
              <a:t>.</a:t>
            </a:r>
            <a:endParaRPr lang="en-IN" dirty="0"/>
          </a:p>
        </p:txBody>
      </p:sp>
    </p:spTree>
    <p:extLst>
      <p:ext uri="{BB962C8B-B14F-4D97-AF65-F5344CB8AC3E}">
        <p14:creationId xmlns:p14="http://schemas.microsoft.com/office/powerpoint/2010/main" val="3848317491"/>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err="1">
                <a:solidFill>
                  <a:srgbClr val="FF0000"/>
                </a:solidFill>
              </a:rPr>
              <a:t>Polyvinylidine</a:t>
            </a:r>
            <a:r>
              <a:rPr lang="en-IN" dirty="0">
                <a:solidFill>
                  <a:srgbClr val="FF0000"/>
                </a:solidFill>
              </a:rPr>
              <a:t> (PVDC)</a:t>
            </a:r>
            <a:endParaRPr lang="en-IN" dirty="0"/>
          </a:p>
        </p:txBody>
      </p:sp>
      <p:sp>
        <p:nvSpPr>
          <p:cNvPr id="3" name="Content Placeholder 2"/>
          <p:cNvSpPr>
            <a:spLocks noGrp="1"/>
          </p:cNvSpPr>
          <p:nvPr>
            <p:ph idx="1"/>
          </p:nvPr>
        </p:nvSpPr>
        <p:spPr/>
        <p:txBody>
          <a:bodyPr/>
          <a:lstStyle/>
          <a:p>
            <a:pPr algn="just"/>
            <a:r>
              <a:rPr lang="en-IN" dirty="0"/>
              <a:t>Widely used as a </a:t>
            </a:r>
            <a:r>
              <a:rPr lang="en-IN" dirty="0">
                <a:solidFill>
                  <a:srgbClr val="FF0000"/>
                </a:solidFill>
              </a:rPr>
              <a:t>very thin barriers coating </a:t>
            </a:r>
            <a:r>
              <a:rPr lang="en-IN" dirty="0"/>
              <a:t>on other material, </a:t>
            </a:r>
            <a:r>
              <a:rPr lang="en-IN" dirty="0" err="1"/>
              <a:t>eg</a:t>
            </a:r>
            <a:r>
              <a:rPr lang="en-IN" dirty="0"/>
              <a:t>. Cellulose </a:t>
            </a:r>
            <a:r>
              <a:rPr lang="en-IN" dirty="0" smtClean="0"/>
              <a:t>film, </a:t>
            </a:r>
            <a:r>
              <a:rPr lang="en-IN" dirty="0"/>
              <a:t>poly propylene and paper for the packaging of moisture sensitive foods. </a:t>
            </a:r>
            <a:endParaRPr lang="en-IN" dirty="0" smtClean="0"/>
          </a:p>
          <a:p>
            <a:endParaRPr lang="en-IN" dirty="0"/>
          </a:p>
        </p:txBody>
      </p:sp>
      <p:pic>
        <p:nvPicPr>
          <p:cNvPr id="5122" name="Picture 2" descr="Global PVDC Coated Films Market Size, Share | Industry Report 202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1254" y="3440317"/>
            <a:ext cx="4820468" cy="3417683"/>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2018 Finalists in the 'Bio-Based' Category - Packaging Europ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21722" y="3594227"/>
            <a:ext cx="3541224" cy="3224778"/>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4"/>
          <a:stretch>
            <a:fillRect/>
          </a:stretch>
        </p:blipFill>
        <p:spPr>
          <a:xfrm>
            <a:off x="7975946" y="3596073"/>
            <a:ext cx="4114800" cy="1114425"/>
          </a:xfrm>
          <a:prstGeom prst="rect">
            <a:avLst/>
          </a:prstGeom>
        </p:spPr>
      </p:pic>
      <p:pic>
        <p:nvPicPr>
          <p:cNvPr id="5128" name="Picture 8" descr="Amul Cheese Slices - 5 Pc, Packaging Type: Packet, Rs 53 /packet ..."/>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272793" y="4710499"/>
            <a:ext cx="3895725" cy="214750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71521889"/>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err="1" smtClean="0">
                <a:solidFill>
                  <a:srgbClr val="FF0000"/>
                </a:solidFill>
              </a:rPr>
              <a:t>Polytetrafluroethylene</a:t>
            </a:r>
            <a:r>
              <a:rPr lang="en-IN" dirty="0" smtClean="0">
                <a:solidFill>
                  <a:srgbClr val="FF0000"/>
                </a:solidFill>
              </a:rPr>
              <a:t> (PTFE)</a:t>
            </a:r>
            <a:endParaRPr lang="en-IN" dirty="0">
              <a:solidFill>
                <a:srgbClr val="FF0000"/>
              </a:solidFill>
            </a:endParaRPr>
          </a:p>
        </p:txBody>
      </p:sp>
      <p:sp>
        <p:nvSpPr>
          <p:cNvPr id="3" name="Content Placeholder 2"/>
          <p:cNvSpPr>
            <a:spLocks noGrp="1"/>
          </p:cNvSpPr>
          <p:nvPr>
            <p:ph idx="1"/>
          </p:nvPr>
        </p:nvSpPr>
        <p:spPr/>
        <p:txBody>
          <a:bodyPr/>
          <a:lstStyle/>
          <a:p>
            <a:r>
              <a:rPr lang="en-IN" dirty="0" smtClean="0"/>
              <a:t>Polymer of ethylene C2F4.</a:t>
            </a:r>
          </a:p>
          <a:p>
            <a:r>
              <a:rPr lang="en-IN" dirty="0" smtClean="0"/>
              <a:t>It is highly crystalline.</a:t>
            </a:r>
          </a:p>
          <a:p>
            <a:r>
              <a:rPr lang="en-IN" dirty="0" smtClean="0"/>
              <a:t>Has High Mol. Weight and is smooth and waxy.</a:t>
            </a:r>
          </a:p>
          <a:p>
            <a:r>
              <a:rPr lang="en-IN" dirty="0" smtClean="0"/>
              <a:t>It can produce non-stick surface and withstand high temperatures.</a:t>
            </a:r>
          </a:p>
          <a:p>
            <a:endParaRPr lang="en-IN" dirty="0"/>
          </a:p>
        </p:txBody>
      </p:sp>
    </p:spTree>
    <p:extLst>
      <p:ext uri="{BB962C8B-B14F-4D97-AF65-F5344CB8AC3E}">
        <p14:creationId xmlns:p14="http://schemas.microsoft.com/office/powerpoint/2010/main" val="4169772571"/>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smtClean="0">
                <a:solidFill>
                  <a:srgbClr val="FF0000"/>
                </a:solidFill>
              </a:rPr>
              <a:t>Polystyrene (PS)</a:t>
            </a:r>
            <a:endParaRPr lang="en-IN" dirty="0">
              <a:solidFill>
                <a:srgbClr val="FF0000"/>
              </a:solidFill>
            </a:endParaRPr>
          </a:p>
        </p:txBody>
      </p:sp>
      <p:sp>
        <p:nvSpPr>
          <p:cNvPr id="3" name="Content Placeholder 2"/>
          <p:cNvSpPr>
            <a:spLocks noGrp="1"/>
          </p:cNvSpPr>
          <p:nvPr>
            <p:ph idx="1"/>
          </p:nvPr>
        </p:nvSpPr>
        <p:spPr/>
        <p:txBody>
          <a:bodyPr>
            <a:normAutofit lnSpcReduction="10000"/>
          </a:bodyPr>
          <a:lstStyle/>
          <a:p>
            <a:r>
              <a:rPr lang="en-IN" dirty="0" smtClean="0"/>
              <a:t>Styrene is ethylene where one H-atoms is substituted by a phenyl </a:t>
            </a:r>
            <a:r>
              <a:rPr lang="en-IN" dirty="0" err="1" smtClean="0"/>
              <a:t>redical</a:t>
            </a:r>
            <a:r>
              <a:rPr lang="en-IN" dirty="0" smtClean="0"/>
              <a:t>, CH2-CH-C6H5.</a:t>
            </a:r>
          </a:p>
          <a:p>
            <a:r>
              <a:rPr lang="en-IN" dirty="0" smtClean="0"/>
              <a:t>It is amorphous and brittle in nature, </a:t>
            </a:r>
            <a:r>
              <a:rPr lang="en-IN" dirty="0"/>
              <a:t>colourless and transparent unless pigmented</a:t>
            </a:r>
            <a:r>
              <a:rPr lang="en-IN" dirty="0" smtClean="0"/>
              <a:t>.</a:t>
            </a:r>
          </a:p>
          <a:p>
            <a:r>
              <a:rPr lang="en-IN" dirty="0"/>
              <a:t> </a:t>
            </a:r>
            <a:r>
              <a:rPr lang="en-IN" dirty="0" smtClean="0"/>
              <a:t>Good barrier against gases but not against water vapour.</a:t>
            </a:r>
          </a:p>
          <a:p>
            <a:r>
              <a:rPr lang="en-IN" dirty="0" smtClean="0"/>
              <a:t>Soluble in number of solvents.</a:t>
            </a:r>
          </a:p>
          <a:p>
            <a:pPr lvl="0"/>
            <a:r>
              <a:rPr lang="en-IN" dirty="0"/>
              <a:t>Softens at 85 to 95</a:t>
            </a:r>
            <a:r>
              <a:rPr lang="en-IN" baseline="30000" dirty="0"/>
              <a:t>o</a:t>
            </a:r>
            <a:r>
              <a:rPr lang="en-IN" dirty="0"/>
              <a:t>C.</a:t>
            </a:r>
          </a:p>
          <a:p>
            <a:r>
              <a:rPr lang="en-IN" dirty="0" smtClean="0"/>
              <a:t>The </a:t>
            </a:r>
            <a:r>
              <a:rPr lang="en-IN" dirty="0"/>
              <a:t>addition synthetic butadiene or polybutadiene to polystyrene improve the impact strength and such material is referred as High Impact </a:t>
            </a:r>
            <a:r>
              <a:rPr lang="en-IN" dirty="0" err="1"/>
              <a:t>PolyStyrene</a:t>
            </a:r>
            <a:r>
              <a:rPr lang="en-IN" dirty="0"/>
              <a:t> (HIPS). </a:t>
            </a:r>
          </a:p>
        </p:txBody>
      </p:sp>
    </p:spTree>
    <p:extLst>
      <p:ext uri="{BB962C8B-B14F-4D97-AF65-F5344CB8AC3E}">
        <p14:creationId xmlns:p14="http://schemas.microsoft.com/office/powerpoint/2010/main" val="151021679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Polystyrene (PS)</a:t>
            </a:r>
            <a:endParaRPr lang="en-IN" dirty="0"/>
          </a:p>
        </p:txBody>
      </p:sp>
      <p:sp>
        <p:nvSpPr>
          <p:cNvPr id="3" name="Content Placeholder 2"/>
          <p:cNvSpPr>
            <a:spLocks noGrp="1"/>
          </p:cNvSpPr>
          <p:nvPr>
            <p:ph idx="1"/>
          </p:nvPr>
        </p:nvSpPr>
        <p:spPr/>
        <p:txBody>
          <a:bodyPr/>
          <a:lstStyle/>
          <a:p>
            <a:pPr algn="just"/>
            <a:r>
              <a:rPr lang="en-IN" dirty="0"/>
              <a:t>Used for screw caps especially polyethylene bottles. </a:t>
            </a:r>
            <a:endParaRPr lang="en-IN" dirty="0" smtClean="0"/>
          </a:p>
          <a:p>
            <a:pPr algn="just"/>
            <a:r>
              <a:rPr lang="en-IN" dirty="0" smtClean="0"/>
              <a:t>Toughened </a:t>
            </a:r>
            <a:r>
              <a:rPr lang="en-IN" dirty="0"/>
              <a:t>grades (HIPS) high impact polystyrene are used in making tubs or pots for products such as yoghurt, dairy cream, glazed cherries etc.,</a:t>
            </a:r>
          </a:p>
          <a:p>
            <a:pPr algn="just"/>
            <a:endParaRPr lang="en-IN" dirty="0"/>
          </a:p>
        </p:txBody>
      </p:sp>
      <p:pic>
        <p:nvPicPr>
          <p:cNvPr id="6146" name="Picture 2" descr="Plastic Bottle Caps On White Background Stock Photo, Picture And ..."/>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81481" y="3728970"/>
            <a:ext cx="4396445" cy="2925327"/>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Danone Yoghurt Tubs 3D Pack Shots | Fuze Packaging Design &amp; 3D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64810" y="3838669"/>
            <a:ext cx="4329126" cy="2556124"/>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4"/>
          <a:stretch>
            <a:fillRect/>
          </a:stretch>
        </p:blipFill>
        <p:spPr>
          <a:xfrm>
            <a:off x="8761255" y="4001294"/>
            <a:ext cx="2133600" cy="2133600"/>
          </a:xfrm>
          <a:prstGeom prst="rect">
            <a:avLst/>
          </a:prstGeom>
        </p:spPr>
      </p:pic>
    </p:spTree>
    <p:extLst>
      <p:ext uri="{BB962C8B-B14F-4D97-AF65-F5344CB8AC3E}">
        <p14:creationId xmlns:p14="http://schemas.microsoft.com/office/powerpoint/2010/main" val="3313803453"/>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Expanded polystyrene (EPS)</a:t>
            </a:r>
          </a:p>
        </p:txBody>
      </p:sp>
      <p:sp>
        <p:nvSpPr>
          <p:cNvPr id="3" name="Content Placeholder 2"/>
          <p:cNvSpPr>
            <a:spLocks noGrp="1"/>
          </p:cNvSpPr>
          <p:nvPr>
            <p:ph idx="1"/>
          </p:nvPr>
        </p:nvSpPr>
        <p:spPr/>
        <p:txBody>
          <a:bodyPr/>
          <a:lstStyle/>
          <a:p>
            <a:pPr algn="just"/>
            <a:r>
              <a:rPr lang="en-IN" dirty="0"/>
              <a:t>Produced by mixing PS heads with 5 to 7% blowing agent such as pentene or chlorofluorocarbon and steam heating at 95oC. </a:t>
            </a:r>
            <a:endParaRPr lang="en-IN" dirty="0" smtClean="0"/>
          </a:p>
          <a:p>
            <a:pPr algn="just"/>
            <a:r>
              <a:rPr lang="en-IN" dirty="0" smtClean="0"/>
              <a:t>PS </a:t>
            </a:r>
            <a:r>
              <a:rPr lang="en-IN" dirty="0"/>
              <a:t>begins to soften and blowing agent is released from the solid solution causing rapid expansion of the beads giving a cellular </a:t>
            </a:r>
            <a:r>
              <a:rPr lang="en-IN" dirty="0" smtClean="0"/>
              <a:t>structure.</a:t>
            </a:r>
            <a:endParaRPr lang="en-IN" dirty="0"/>
          </a:p>
          <a:p>
            <a:pPr algn="just"/>
            <a:r>
              <a:rPr lang="en-IN" dirty="0" smtClean="0"/>
              <a:t>EPS </a:t>
            </a:r>
            <a:r>
              <a:rPr lang="en-IN" dirty="0"/>
              <a:t>is an excellent heat insulator </a:t>
            </a:r>
            <a:r>
              <a:rPr lang="en-IN" dirty="0">
                <a:solidFill>
                  <a:srgbClr val="FF0000"/>
                </a:solidFill>
              </a:rPr>
              <a:t>used for containers for hot take away foods or for boxes for transporting fresh (iced) fish</a:t>
            </a:r>
            <a:r>
              <a:rPr lang="en-IN" dirty="0"/>
              <a:t>. </a:t>
            </a:r>
            <a:endParaRPr lang="en-IN" dirty="0" smtClean="0"/>
          </a:p>
          <a:p>
            <a:pPr algn="just"/>
            <a:r>
              <a:rPr lang="en-IN" dirty="0" smtClean="0"/>
              <a:t>They </a:t>
            </a:r>
            <a:r>
              <a:rPr lang="en-IN" dirty="0"/>
              <a:t>are also used for packing where cushioning is required (</a:t>
            </a:r>
            <a:r>
              <a:rPr lang="en-IN" dirty="0" err="1"/>
              <a:t>Eg</a:t>
            </a:r>
            <a:r>
              <a:rPr lang="en-IN" dirty="0"/>
              <a:t>. egg trays or fruit or tomato) or as cushioning materials.</a:t>
            </a:r>
          </a:p>
          <a:p>
            <a:pPr algn="just"/>
            <a:endParaRPr lang="en-IN" dirty="0"/>
          </a:p>
        </p:txBody>
      </p:sp>
    </p:spTree>
    <p:extLst>
      <p:ext uri="{BB962C8B-B14F-4D97-AF65-F5344CB8AC3E}">
        <p14:creationId xmlns:p14="http://schemas.microsoft.com/office/powerpoint/2010/main" val="2894829288"/>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7170" name="Picture 2" descr="Sabert Asia"/>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675096" y="1926117"/>
            <a:ext cx="2657475" cy="1724025"/>
          </a:xfrm>
          <a:prstGeom prst="rect">
            <a:avLst/>
          </a:prstGeom>
          <a:noFill/>
          <a:extLst>
            <a:ext uri="{909E8E84-426E-40DD-AFC4-6F175D3DCCD1}">
              <a14:hiddenFill xmlns:a14="http://schemas.microsoft.com/office/drawing/2010/main">
                <a:solidFill>
                  <a:srgbClr val="FFFFFF"/>
                </a:solidFill>
              </a14:hiddenFill>
            </a:ext>
          </a:extLst>
        </p:spPr>
      </p:pic>
      <p:pic>
        <p:nvPicPr>
          <p:cNvPr id="7172" name="Picture 4" descr="Sabert® Green Collection Pulp Container-20 oz. Rectangular ..."/>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4874" y="3885571"/>
            <a:ext cx="2143125" cy="2143125"/>
          </a:xfrm>
          <a:prstGeom prst="rect">
            <a:avLst/>
          </a:prstGeom>
          <a:noFill/>
          <a:extLst>
            <a:ext uri="{909E8E84-426E-40DD-AFC4-6F175D3DCCD1}">
              <a14:hiddenFill xmlns:a14="http://schemas.microsoft.com/office/drawing/2010/main">
                <a:solidFill>
                  <a:srgbClr val="FFFFFF"/>
                </a:solidFill>
              </a14:hiddenFill>
            </a:ext>
          </a:extLst>
        </p:spPr>
      </p:pic>
      <p:pic>
        <p:nvPicPr>
          <p:cNvPr id="7176" name="Picture 8" descr="Thermocol Ice Box - White Thermocol Ice Box Manufacturer from ..."/>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32571" y="1926117"/>
            <a:ext cx="3333750" cy="4295775"/>
          </a:xfrm>
          <a:prstGeom prst="rect">
            <a:avLst/>
          </a:prstGeom>
          <a:noFill/>
          <a:extLst>
            <a:ext uri="{909E8E84-426E-40DD-AFC4-6F175D3DCCD1}">
              <a14:hiddenFill xmlns:a14="http://schemas.microsoft.com/office/drawing/2010/main">
                <a:solidFill>
                  <a:srgbClr val="FFFFFF"/>
                </a:solidFill>
              </a14:hiddenFill>
            </a:ext>
          </a:extLst>
        </p:spPr>
      </p:pic>
      <p:pic>
        <p:nvPicPr>
          <p:cNvPr id="7178" name="Picture 10" descr="EPS Egg Tray Manufacturer &amp; Exporters from Rajkot, India | ID - 177558"/>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666321" y="1926117"/>
            <a:ext cx="3705225" cy="3705225"/>
          </a:xfrm>
          <a:prstGeom prst="rect">
            <a:avLst/>
          </a:prstGeom>
          <a:noFill/>
          <a:extLst>
            <a:ext uri="{909E8E84-426E-40DD-AFC4-6F175D3DCCD1}">
              <a14:hiddenFill xmlns:a14="http://schemas.microsoft.com/office/drawing/2010/main">
                <a:solidFill>
                  <a:srgbClr val="FFFFFF"/>
                </a:solidFill>
              </a14:hiddenFill>
            </a:ext>
          </a:extLst>
        </p:spPr>
      </p:pic>
      <p:pic>
        <p:nvPicPr>
          <p:cNvPr id="7180" name="Picture 12" descr="EPS Foam Disposable Tray, Shalimar Thermoforming Industries | ID ..."/>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72859" y="1864377"/>
            <a:ext cx="4762500" cy="4762500"/>
          </a:xfrm>
          <a:prstGeom prst="rect">
            <a:avLst/>
          </a:prstGeom>
          <a:noFill/>
          <a:extLst>
            <a:ext uri="{909E8E84-426E-40DD-AFC4-6F175D3DCCD1}">
              <a14:hiddenFill xmlns:a14="http://schemas.microsoft.com/office/drawing/2010/main">
                <a:solidFill>
                  <a:srgbClr val="FFFFFF"/>
                </a:solidFill>
              </a14:hiddenFill>
            </a:ext>
          </a:extLst>
        </p:spPr>
      </p:pic>
      <p:pic>
        <p:nvPicPr>
          <p:cNvPr id="7182" name="Picture 14" descr="China Gold Suplier/eps Foam/pp/plastic Fruit Tray - Buy Fruit Tray ..."/>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135359" y="1913217"/>
            <a:ext cx="6667500" cy="50006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199795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7170"/>
                                        </p:tgtEl>
                                        <p:attrNameLst>
                                          <p:attrName>style.visibility</p:attrName>
                                        </p:attrNameLst>
                                      </p:cBhvr>
                                      <p:to>
                                        <p:strVal val="visible"/>
                                      </p:to>
                                    </p:set>
                                    <p:anim calcmode="lin" valueType="num">
                                      <p:cBhvr additive="base">
                                        <p:cTn id="7" dur="500" fill="hold"/>
                                        <p:tgtEl>
                                          <p:spTgt spid="7170"/>
                                        </p:tgtEl>
                                        <p:attrNameLst>
                                          <p:attrName>ppt_x</p:attrName>
                                        </p:attrNameLst>
                                      </p:cBhvr>
                                      <p:tavLst>
                                        <p:tav tm="0">
                                          <p:val>
                                            <p:strVal val="#ppt_x"/>
                                          </p:val>
                                        </p:tav>
                                        <p:tav tm="100000">
                                          <p:val>
                                            <p:strVal val="#ppt_x"/>
                                          </p:val>
                                        </p:tav>
                                      </p:tavLst>
                                    </p:anim>
                                    <p:anim calcmode="lin" valueType="num">
                                      <p:cBhvr additive="base">
                                        <p:cTn id="8" dur="500" fill="hold"/>
                                        <p:tgtEl>
                                          <p:spTgt spid="7170"/>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7172"/>
                                        </p:tgtEl>
                                        <p:attrNameLst>
                                          <p:attrName>style.visibility</p:attrName>
                                        </p:attrNameLst>
                                      </p:cBhvr>
                                      <p:to>
                                        <p:strVal val="visible"/>
                                      </p:to>
                                    </p:set>
                                    <p:anim calcmode="lin" valueType="num">
                                      <p:cBhvr additive="base">
                                        <p:cTn id="11" dur="500" fill="hold"/>
                                        <p:tgtEl>
                                          <p:spTgt spid="7172"/>
                                        </p:tgtEl>
                                        <p:attrNameLst>
                                          <p:attrName>ppt_x</p:attrName>
                                        </p:attrNameLst>
                                      </p:cBhvr>
                                      <p:tavLst>
                                        <p:tav tm="0">
                                          <p:val>
                                            <p:strVal val="#ppt_x"/>
                                          </p:val>
                                        </p:tav>
                                        <p:tav tm="100000">
                                          <p:val>
                                            <p:strVal val="#ppt_x"/>
                                          </p:val>
                                        </p:tav>
                                      </p:tavLst>
                                    </p:anim>
                                    <p:anim calcmode="lin" valueType="num">
                                      <p:cBhvr additive="base">
                                        <p:cTn id="12" dur="500" fill="hold"/>
                                        <p:tgtEl>
                                          <p:spTgt spid="7172"/>
                                        </p:tgtEl>
                                        <p:attrNameLst>
                                          <p:attrName>ppt_y</p:attrName>
                                        </p:attrNameLst>
                                      </p:cBhvr>
                                      <p:tavLst>
                                        <p:tav tm="0">
                                          <p:val>
                                            <p:strVal val="1+#ppt_h/2"/>
                                          </p:val>
                                        </p:tav>
                                        <p:tav tm="100000">
                                          <p:val>
                                            <p:strVal val="#ppt_y"/>
                                          </p:val>
                                        </p:tav>
                                      </p:tavLst>
                                    </p:anim>
                                  </p:childTnLst>
                                </p:cTn>
                              </p:par>
                            </p:childTnLst>
                          </p:cTn>
                        </p:par>
                      </p:childTnLst>
                    </p:cTn>
                  </p:par>
                  <p:par>
                    <p:cTn id="13" fill="hold">
                      <p:stCondLst>
                        <p:cond delay="indefinite"/>
                      </p:stCondLst>
                      <p:childTnLst>
                        <p:par>
                          <p:cTn id="14" fill="hold">
                            <p:stCondLst>
                              <p:cond delay="0"/>
                            </p:stCondLst>
                            <p:childTnLst>
                              <p:par>
                                <p:cTn id="15" presetID="2" presetClass="entr" presetSubtype="4" fill="hold" nodeType="clickEffect">
                                  <p:stCondLst>
                                    <p:cond delay="0"/>
                                  </p:stCondLst>
                                  <p:childTnLst>
                                    <p:set>
                                      <p:cBhvr>
                                        <p:cTn id="16" dur="1" fill="hold">
                                          <p:stCondLst>
                                            <p:cond delay="0"/>
                                          </p:stCondLst>
                                        </p:cTn>
                                        <p:tgtEl>
                                          <p:spTgt spid="7176"/>
                                        </p:tgtEl>
                                        <p:attrNameLst>
                                          <p:attrName>style.visibility</p:attrName>
                                        </p:attrNameLst>
                                      </p:cBhvr>
                                      <p:to>
                                        <p:strVal val="visible"/>
                                      </p:to>
                                    </p:set>
                                    <p:anim calcmode="lin" valueType="num">
                                      <p:cBhvr additive="base">
                                        <p:cTn id="17" dur="500" fill="hold"/>
                                        <p:tgtEl>
                                          <p:spTgt spid="7176"/>
                                        </p:tgtEl>
                                        <p:attrNameLst>
                                          <p:attrName>ppt_x</p:attrName>
                                        </p:attrNameLst>
                                      </p:cBhvr>
                                      <p:tavLst>
                                        <p:tav tm="0">
                                          <p:val>
                                            <p:strVal val="#ppt_x"/>
                                          </p:val>
                                        </p:tav>
                                        <p:tav tm="100000">
                                          <p:val>
                                            <p:strVal val="#ppt_x"/>
                                          </p:val>
                                        </p:tav>
                                      </p:tavLst>
                                    </p:anim>
                                    <p:anim calcmode="lin" valueType="num">
                                      <p:cBhvr additive="base">
                                        <p:cTn id="18" dur="500" fill="hold"/>
                                        <p:tgtEl>
                                          <p:spTgt spid="7176"/>
                                        </p:tgtEl>
                                        <p:attrNameLst>
                                          <p:attrName>ppt_y</p:attrName>
                                        </p:attrNameLst>
                                      </p:cBhvr>
                                      <p:tavLst>
                                        <p:tav tm="0">
                                          <p:val>
                                            <p:strVal val="1+#ppt_h/2"/>
                                          </p:val>
                                        </p:tav>
                                        <p:tav tm="100000">
                                          <p:val>
                                            <p:strVal val="#ppt_y"/>
                                          </p:val>
                                        </p:tav>
                                      </p:tavLst>
                                    </p:anim>
                                  </p:childTnLst>
                                </p:cTn>
                              </p:par>
                              <p:par>
                                <p:cTn id="19" presetID="2" presetClass="entr" presetSubtype="4" fill="hold" nodeType="withEffect">
                                  <p:stCondLst>
                                    <p:cond delay="0"/>
                                  </p:stCondLst>
                                  <p:childTnLst>
                                    <p:set>
                                      <p:cBhvr>
                                        <p:cTn id="20" dur="1" fill="hold">
                                          <p:stCondLst>
                                            <p:cond delay="0"/>
                                          </p:stCondLst>
                                        </p:cTn>
                                        <p:tgtEl>
                                          <p:spTgt spid="7178"/>
                                        </p:tgtEl>
                                        <p:attrNameLst>
                                          <p:attrName>style.visibility</p:attrName>
                                        </p:attrNameLst>
                                      </p:cBhvr>
                                      <p:to>
                                        <p:strVal val="visible"/>
                                      </p:to>
                                    </p:set>
                                    <p:anim calcmode="lin" valueType="num">
                                      <p:cBhvr additive="base">
                                        <p:cTn id="21" dur="500" fill="hold"/>
                                        <p:tgtEl>
                                          <p:spTgt spid="7178"/>
                                        </p:tgtEl>
                                        <p:attrNameLst>
                                          <p:attrName>ppt_x</p:attrName>
                                        </p:attrNameLst>
                                      </p:cBhvr>
                                      <p:tavLst>
                                        <p:tav tm="0">
                                          <p:val>
                                            <p:strVal val="#ppt_x"/>
                                          </p:val>
                                        </p:tav>
                                        <p:tav tm="100000">
                                          <p:val>
                                            <p:strVal val="#ppt_x"/>
                                          </p:val>
                                        </p:tav>
                                      </p:tavLst>
                                    </p:anim>
                                    <p:anim calcmode="lin" valueType="num">
                                      <p:cBhvr additive="base">
                                        <p:cTn id="22" dur="500" fill="hold"/>
                                        <p:tgtEl>
                                          <p:spTgt spid="7178"/>
                                        </p:tgtEl>
                                        <p:attrNameLst>
                                          <p:attrName>ppt_y</p:attrName>
                                        </p:attrNameLst>
                                      </p:cBhvr>
                                      <p:tavLst>
                                        <p:tav tm="0">
                                          <p:val>
                                            <p:strVal val="1+#ppt_h/2"/>
                                          </p:val>
                                        </p:tav>
                                        <p:tav tm="100000">
                                          <p:val>
                                            <p:strVal val="#ppt_y"/>
                                          </p:val>
                                        </p:tav>
                                      </p:tavLst>
                                    </p:anim>
                                  </p:childTnLst>
                                </p:cTn>
                              </p:par>
                            </p:childTnLst>
                          </p:cTn>
                        </p:par>
                      </p:childTnLst>
                    </p:cTn>
                  </p:par>
                  <p:par>
                    <p:cTn id="23" fill="hold">
                      <p:stCondLst>
                        <p:cond delay="indefinite"/>
                      </p:stCondLst>
                      <p:childTnLst>
                        <p:par>
                          <p:cTn id="24" fill="hold">
                            <p:stCondLst>
                              <p:cond delay="0"/>
                            </p:stCondLst>
                            <p:childTnLst>
                              <p:par>
                                <p:cTn id="25" presetID="2" presetClass="entr" presetSubtype="4" fill="hold" nodeType="clickEffect">
                                  <p:stCondLst>
                                    <p:cond delay="0"/>
                                  </p:stCondLst>
                                  <p:childTnLst>
                                    <p:set>
                                      <p:cBhvr>
                                        <p:cTn id="26" dur="1" fill="hold">
                                          <p:stCondLst>
                                            <p:cond delay="0"/>
                                          </p:stCondLst>
                                        </p:cTn>
                                        <p:tgtEl>
                                          <p:spTgt spid="7180"/>
                                        </p:tgtEl>
                                        <p:attrNameLst>
                                          <p:attrName>style.visibility</p:attrName>
                                        </p:attrNameLst>
                                      </p:cBhvr>
                                      <p:to>
                                        <p:strVal val="visible"/>
                                      </p:to>
                                    </p:set>
                                    <p:anim calcmode="lin" valueType="num">
                                      <p:cBhvr additive="base">
                                        <p:cTn id="27" dur="500" fill="hold"/>
                                        <p:tgtEl>
                                          <p:spTgt spid="7180"/>
                                        </p:tgtEl>
                                        <p:attrNameLst>
                                          <p:attrName>ppt_x</p:attrName>
                                        </p:attrNameLst>
                                      </p:cBhvr>
                                      <p:tavLst>
                                        <p:tav tm="0">
                                          <p:val>
                                            <p:strVal val="#ppt_x"/>
                                          </p:val>
                                        </p:tav>
                                        <p:tav tm="100000">
                                          <p:val>
                                            <p:strVal val="#ppt_x"/>
                                          </p:val>
                                        </p:tav>
                                      </p:tavLst>
                                    </p:anim>
                                    <p:anim calcmode="lin" valueType="num">
                                      <p:cBhvr additive="base">
                                        <p:cTn id="28" dur="500" fill="hold"/>
                                        <p:tgtEl>
                                          <p:spTgt spid="7180"/>
                                        </p:tgtEl>
                                        <p:attrNameLst>
                                          <p:attrName>ppt_y</p:attrName>
                                        </p:attrNameLst>
                                      </p:cBhvr>
                                      <p:tavLst>
                                        <p:tav tm="0">
                                          <p:val>
                                            <p:strVal val="1+#ppt_h/2"/>
                                          </p:val>
                                        </p:tav>
                                        <p:tav tm="100000">
                                          <p:val>
                                            <p:strVal val="#ppt_y"/>
                                          </p:val>
                                        </p:tav>
                                      </p:tavLst>
                                    </p:anim>
                                  </p:childTnLst>
                                </p:cTn>
                              </p:par>
                              <p:par>
                                <p:cTn id="29" presetID="2" presetClass="entr" presetSubtype="4" fill="hold" nodeType="withEffect">
                                  <p:stCondLst>
                                    <p:cond delay="0"/>
                                  </p:stCondLst>
                                  <p:childTnLst>
                                    <p:set>
                                      <p:cBhvr>
                                        <p:cTn id="30" dur="1" fill="hold">
                                          <p:stCondLst>
                                            <p:cond delay="0"/>
                                          </p:stCondLst>
                                        </p:cTn>
                                        <p:tgtEl>
                                          <p:spTgt spid="7182"/>
                                        </p:tgtEl>
                                        <p:attrNameLst>
                                          <p:attrName>style.visibility</p:attrName>
                                        </p:attrNameLst>
                                      </p:cBhvr>
                                      <p:to>
                                        <p:strVal val="visible"/>
                                      </p:to>
                                    </p:set>
                                    <p:anim calcmode="lin" valueType="num">
                                      <p:cBhvr additive="base">
                                        <p:cTn id="31" dur="500" fill="hold"/>
                                        <p:tgtEl>
                                          <p:spTgt spid="7182"/>
                                        </p:tgtEl>
                                        <p:attrNameLst>
                                          <p:attrName>ppt_x</p:attrName>
                                        </p:attrNameLst>
                                      </p:cBhvr>
                                      <p:tavLst>
                                        <p:tav tm="0">
                                          <p:val>
                                            <p:strVal val="#ppt_x"/>
                                          </p:val>
                                        </p:tav>
                                        <p:tav tm="100000">
                                          <p:val>
                                            <p:strVal val="#ppt_x"/>
                                          </p:val>
                                        </p:tav>
                                      </p:tavLst>
                                    </p:anim>
                                    <p:anim calcmode="lin" valueType="num">
                                      <p:cBhvr additive="base">
                                        <p:cTn id="32" dur="500" fill="hold"/>
                                        <p:tgtEl>
                                          <p:spTgt spid="718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dirty="0">
                <a:solidFill>
                  <a:srgbClr val="FF0000"/>
                </a:solidFill>
              </a:rPr>
              <a:t>Ethylene Vinyl alcohol Copolymer (</a:t>
            </a:r>
            <a:r>
              <a:rPr lang="en-IN" dirty="0" smtClean="0">
                <a:solidFill>
                  <a:srgbClr val="FF0000"/>
                </a:solidFill>
              </a:rPr>
              <a:t>EVOH)</a:t>
            </a:r>
            <a:endParaRPr lang="en-IN" dirty="0">
              <a:solidFill>
                <a:srgbClr val="FF0000"/>
              </a:solidFill>
            </a:endParaRPr>
          </a:p>
        </p:txBody>
      </p:sp>
      <p:sp>
        <p:nvSpPr>
          <p:cNvPr id="3" name="Content Placeholder 2"/>
          <p:cNvSpPr>
            <a:spLocks noGrp="1"/>
          </p:cNvSpPr>
          <p:nvPr>
            <p:ph idx="1"/>
          </p:nvPr>
        </p:nvSpPr>
        <p:spPr/>
        <p:txBody>
          <a:bodyPr>
            <a:normAutofit lnSpcReduction="10000"/>
          </a:bodyPr>
          <a:lstStyle/>
          <a:p>
            <a:r>
              <a:rPr lang="en-IN" dirty="0"/>
              <a:t>Higher water vapour barrier than </a:t>
            </a:r>
            <a:r>
              <a:rPr lang="en-IN" dirty="0" err="1"/>
              <a:t>polyolefins</a:t>
            </a:r>
            <a:r>
              <a:rPr lang="en-IN" dirty="0"/>
              <a:t/>
            </a:r>
            <a:br>
              <a:rPr lang="en-IN" dirty="0"/>
            </a:br>
            <a:endParaRPr lang="en-IN" dirty="0"/>
          </a:p>
          <a:p>
            <a:pPr lvl="0"/>
            <a:r>
              <a:rPr lang="en-IN" dirty="0"/>
              <a:t>Extremely low oxygen permeability, in the absence of moisture</a:t>
            </a:r>
          </a:p>
          <a:p>
            <a:pPr lvl="0"/>
            <a:r>
              <a:rPr lang="en-IN" dirty="0"/>
              <a:t>High oil resistance</a:t>
            </a:r>
          </a:p>
          <a:p>
            <a:pPr lvl="0"/>
            <a:r>
              <a:rPr lang="en-IN" dirty="0"/>
              <a:t>Very expensive</a:t>
            </a:r>
          </a:p>
          <a:p>
            <a:pPr algn="just"/>
            <a:r>
              <a:rPr lang="en-IN" dirty="0"/>
              <a:t>Its outstanding gas barrier properties enable it to be used for packaging foods sensitive to oxygen but it must be protected from ingress of moisture by laminating </a:t>
            </a:r>
            <a:r>
              <a:rPr lang="en-IN" dirty="0" smtClean="0"/>
              <a:t>with</a:t>
            </a:r>
            <a:r>
              <a:rPr lang="en-IN" dirty="0"/>
              <a:t/>
            </a:r>
            <a:br>
              <a:rPr lang="en-IN" dirty="0"/>
            </a:br>
            <a:r>
              <a:rPr lang="en-IN" b="1" dirty="0"/>
              <a:t>LLDPE</a:t>
            </a:r>
            <a:r>
              <a:rPr lang="en-IN" dirty="0"/>
              <a:t>-Water barrier / </a:t>
            </a:r>
            <a:r>
              <a:rPr lang="en-IN" b="1" dirty="0"/>
              <a:t>EVOH</a:t>
            </a:r>
            <a:r>
              <a:rPr lang="en-IN" dirty="0"/>
              <a:t>-Gas barrier / </a:t>
            </a:r>
            <a:r>
              <a:rPr lang="en-IN" b="1" dirty="0"/>
              <a:t>LLDPE</a:t>
            </a:r>
            <a:r>
              <a:rPr lang="en-IN" dirty="0"/>
              <a:t>-Heat sealing medium.</a:t>
            </a:r>
          </a:p>
          <a:p>
            <a:endParaRPr lang="en-IN" dirty="0"/>
          </a:p>
        </p:txBody>
      </p:sp>
    </p:spTree>
    <p:extLst>
      <p:ext uri="{BB962C8B-B14F-4D97-AF65-F5344CB8AC3E}">
        <p14:creationId xmlns:p14="http://schemas.microsoft.com/office/powerpoint/2010/main" val="2626980302"/>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IN" b="1" dirty="0">
                <a:solidFill>
                  <a:srgbClr val="FF0000"/>
                </a:solidFill>
              </a:rPr>
              <a:t>Condensation polymers</a:t>
            </a:r>
            <a:endParaRPr lang="en-IN" dirty="0">
              <a:solidFill>
                <a:srgbClr val="FF0000"/>
              </a:solidFill>
            </a:endParaRPr>
          </a:p>
        </p:txBody>
      </p:sp>
      <p:sp>
        <p:nvSpPr>
          <p:cNvPr id="3" name="Content Placeholder 2"/>
          <p:cNvSpPr>
            <a:spLocks noGrp="1"/>
          </p:cNvSpPr>
          <p:nvPr>
            <p:ph idx="1"/>
          </p:nvPr>
        </p:nvSpPr>
        <p:spPr/>
        <p:txBody>
          <a:bodyPr>
            <a:normAutofit fontScale="92500" lnSpcReduction="10000"/>
          </a:bodyPr>
          <a:lstStyle/>
          <a:p>
            <a:r>
              <a:rPr lang="en-IN" dirty="0"/>
              <a:t>Polyester or Polyethylene </a:t>
            </a:r>
            <a:r>
              <a:rPr lang="en-IN" dirty="0" err="1"/>
              <a:t>terephthatate</a:t>
            </a:r>
            <a:r>
              <a:rPr lang="en-IN" dirty="0"/>
              <a:t> (PET</a:t>
            </a:r>
            <a:r>
              <a:rPr lang="en-IN" dirty="0" smtClean="0"/>
              <a:t>)</a:t>
            </a:r>
          </a:p>
          <a:p>
            <a:pPr lvl="1"/>
            <a:r>
              <a:rPr lang="en-IN" dirty="0"/>
              <a:t>This was first developed as a textile fibre by I.C.I Ltd., Later it was developed to form film and for bottle by stretch below moulding</a:t>
            </a:r>
            <a:r>
              <a:rPr lang="en-IN" dirty="0" smtClean="0"/>
              <a:t>.</a:t>
            </a:r>
          </a:p>
          <a:p>
            <a:pPr lvl="0"/>
            <a:r>
              <a:rPr lang="en-IN" dirty="0"/>
              <a:t>I</a:t>
            </a:r>
            <a:r>
              <a:rPr lang="en-IN" dirty="0" smtClean="0"/>
              <a:t>mportant </a:t>
            </a:r>
            <a:r>
              <a:rPr lang="en-IN" dirty="0"/>
              <a:t>properties of PET </a:t>
            </a:r>
            <a:r>
              <a:rPr lang="en-IN" dirty="0" smtClean="0"/>
              <a:t>are:</a:t>
            </a:r>
          </a:p>
          <a:p>
            <a:pPr lvl="1"/>
            <a:r>
              <a:rPr lang="en-IN" dirty="0" smtClean="0"/>
              <a:t>High </a:t>
            </a:r>
            <a:r>
              <a:rPr lang="en-IN" dirty="0"/>
              <a:t>tensile strength and therefore withstands carbon dioxide pressure in bottles.</a:t>
            </a:r>
          </a:p>
          <a:p>
            <a:pPr lvl="1"/>
            <a:r>
              <a:rPr lang="en-IN" dirty="0"/>
              <a:t>High softening point i.e. 245-270</a:t>
            </a:r>
            <a:r>
              <a:rPr lang="en-IN" baseline="30000" dirty="0"/>
              <a:t>o</a:t>
            </a:r>
            <a:r>
              <a:rPr lang="en-IN" dirty="0"/>
              <a:t>C, but the jars/bottles suffer from distortion on hot filling.</a:t>
            </a:r>
          </a:p>
          <a:p>
            <a:pPr lvl="1"/>
            <a:r>
              <a:rPr lang="en-IN" dirty="0"/>
              <a:t>It has good sparkle and optical clarity.</a:t>
            </a:r>
          </a:p>
          <a:p>
            <a:pPr lvl="1"/>
            <a:r>
              <a:rPr lang="en-IN" dirty="0"/>
              <a:t>Good gas barrier, better than PVC and </a:t>
            </a:r>
            <a:r>
              <a:rPr lang="en-IN" dirty="0" err="1"/>
              <a:t>polyolefins</a:t>
            </a:r>
            <a:r>
              <a:rPr lang="en-IN" dirty="0"/>
              <a:t> (PE&amp;PP). Hence used in Modified Atmosphere Packaging (MAP), Gas Packaging and Vacuum packaging.</a:t>
            </a:r>
          </a:p>
          <a:p>
            <a:pPr lvl="1"/>
            <a:r>
              <a:rPr lang="en-IN" dirty="0"/>
              <a:t>Fairly low water </a:t>
            </a:r>
            <a:r>
              <a:rPr lang="en-IN" dirty="0" err="1"/>
              <a:t>vapor</a:t>
            </a:r>
            <a:r>
              <a:rPr lang="en-IN" dirty="0"/>
              <a:t> permeability.</a:t>
            </a:r>
          </a:p>
          <a:p>
            <a:pPr lvl="1"/>
            <a:r>
              <a:rPr lang="en-IN" dirty="0"/>
              <a:t>Excellent oil and grease resistance.</a:t>
            </a:r>
          </a:p>
          <a:p>
            <a:pPr lvl="1"/>
            <a:r>
              <a:rPr lang="en-IN" dirty="0"/>
              <a:t>Chemical resistance to dilute acids and </a:t>
            </a:r>
            <a:r>
              <a:rPr lang="en-IN" dirty="0" err="1"/>
              <a:t>alkalies</a:t>
            </a:r>
            <a:r>
              <a:rPr lang="en-IN" dirty="0"/>
              <a:t> but attacked by concentrated areas.</a:t>
            </a:r>
          </a:p>
          <a:p>
            <a:pPr lvl="1"/>
            <a:endParaRPr lang="en-IN" dirty="0"/>
          </a:p>
        </p:txBody>
      </p:sp>
    </p:spTree>
    <p:extLst>
      <p:ext uri="{BB962C8B-B14F-4D97-AF65-F5344CB8AC3E}">
        <p14:creationId xmlns:p14="http://schemas.microsoft.com/office/powerpoint/2010/main" val="3800232410"/>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normAutofit fontScale="92500" lnSpcReduction="10000"/>
          </a:bodyPr>
          <a:lstStyle/>
          <a:p>
            <a:pPr lvl="0"/>
            <a:r>
              <a:rPr lang="en-IN" b="1" dirty="0"/>
              <a:t>Excellent Printing Surface</a:t>
            </a:r>
            <a:r>
              <a:rPr lang="en-IN" dirty="0"/>
              <a:t>: PET bottles </a:t>
            </a:r>
            <a:r>
              <a:rPr lang="en-IN" dirty="0" smtClean="0"/>
              <a:t>up to </a:t>
            </a:r>
            <a:r>
              <a:rPr lang="en-IN" dirty="0"/>
              <a:t>3L capacity are widely used for carbonated drinks where its gas barrier properties and strengths are valuable. </a:t>
            </a:r>
            <a:endParaRPr lang="en-IN" dirty="0" smtClean="0"/>
          </a:p>
          <a:p>
            <a:pPr lvl="0"/>
            <a:r>
              <a:rPr lang="en-IN" dirty="0" smtClean="0"/>
              <a:t>As </a:t>
            </a:r>
            <a:r>
              <a:rPr lang="en-IN" dirty="0"/>
              <a:t>a film difficult to heat seal (high M.P) and thus coated with PVDC or laminated to polyethylene. </a:t>
            </a:r>
            <a:endParaRPr lang="en-IN" dirty="0" smtClean="0"/>
          </a:p>
          <a:p>
            <a:pPr lvl="0" algn="just"/>
            <a:r>
              <a:rPr lang="en-IN" dirty="0" smtClean="0"/>
              <a:t>Such </a:t>
            </a:r>
            <a:r>
              <a:rPr lang="en-IN" dirty="0"/>
              <a:t>laminates are used in vacuum packaging of cooked meat products, and for boil in bag packs. </a:t>
            </a:r>
            <a:endParaRPr lang="en-IN" dirty="0" smtClean="0"/>
          </a:p>
          <a:p>
            <a:pPr lvl="0" algn="just"/>
            <a:r>
              <a:rPr lang="en-IN" dirty="0" smtClean="0"/>
              <a:t>More </a:t>
            </a:r>
            <a:r>
              <a:rPr lang="en-IN" dirty="0"/>
              <a:t>recent use for PET is in the manufacture of </a:t>
            </a:r>
            <a:r>
              <a:rPr lang="en-IN" dirty="0" err="1"/>
              <a:t>ovenable</a:t>
            </a:r>
            <a:r>
              <a:rPr lang="en-IN" dirty="0"/>
              <a:t> boards for heating in microwave or conventional hot air ovens. </a:t>
            </a:r>
            <a:endParaRPr lang="en-IN" dirty="0" smtClean="0"/>
          </a:p>
          <a:p>
            <a:pPr lvl="0" algn="just"/>
            <a:r>
              <a:rPr lang="en-IN" dirty="0" smtClean="0"/>
              <a:t>By </a:t>
            </a:r>
            <a:r>
              <a:rPr lang="en-IN" dirty="0"/>
              <a:t>laminating with other plastics it is also used in the manufacture of </a:t>
            </a:r>
            <a:r>
              <a:rPr lang="en-IN" dirty="0" err="1"/>
              <a:t>retortable</a:t>
            </a:r>
            <a:r>
              <a:rPr lang="en-IN" dirty="0"/>
              <a:t> pouches and pouches for MAP products.</a:t>
            </a:r>
          </a:p>
          <a:p>
            <a:endParaRPr lang="en-IN" dirty="0"/>
          </a:p>
        </p:txBody>
      </p:sp>
    </p:spTree>
    <p:extLst>
      <p:ext uri="{BB962C8B-B14F-4D97-AF65-F5344CB8AC3E}">
        <p14:creationId xmlns:p14="http://schemas.microsoft.com/office/powerpoint/2010/main" val="2356205165"/>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pic>
        <p:nvPicPr>
          <p:cNvPr id="8194" name="Picture 2" descr="Boil-in-the-bag Backpacking Food - Section Hikers Backpacking Blog"/>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207098" y="1981145"/>
            <a:ext cx="3695268" cy="2301144"/>
          </a:xfrm>
          <a:prstGeom prst="rect">
            <a:avLst/>
          </a:prstGeom>
          <a:noFill/>
          <a:extLst>
            <a:ext uri="{909E8E84-426E-40DD-AFC4-6F175D3DCCD1}">
              <a14:hiddenFill xmlns:a14="http://schemas.microsoft.com/office/drawing/2010/main">
                <a:solidFill>
                  <a:srgbClr val="FFFFFF"/>
                </a:solidFill>
              </a14:hiddenFill>
            </a:ext>
          </a:extLst>
        </p:spPr>
      </p:pic>
      <p:pic>
        <p:nvPicPr>
          <p:cNvPr id="8196" name="Picture 4" descr="Boilable Bags"/>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07097" y="4282289"/>
            <a:ext cx="3695269" cy="2568105"/>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4"/>
          <a:stretch>
            <a:fillRect/>
          </a:stretch>
        </p:blipFill>
        <p:spPr>
          <a:xfrm>
            <a:off x="3843781" y="1981145"/>
            <a:ext cx="3585719" cy="2305105"/>
          </a:xfrm>
          <a:prstGeom prst="rect">
            <a:avLst/>
          </a:prstGeom>
        </p:spPr>
      </p:pic>
      <p:pic>
        <p:nvPicPr>
          <p:cNvPr id="8200" name="Picture 8" descr="Retort Pouch Packaging - Packman Industries"/>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843781" y="4282288"/>
            <a:ext cx="3585719" cy="2568105"/>
          </a:xfrm>
          <a:prstGeom prst="rect">
            <a:avLst/>
          </a:prstGeom>
          <a:noFill/>
          <a:extLst>
            <a:ext uri="{909E8E84-426E-40DD-AFC4-6F175D3DCCD1}">
              <a14:hiddenFill xmlns:a14="http://schemas.microsoft.com/office/drawing/2010/main">
                <a:solidFill>
                  <a:srgbClr val="FFFFFF"/>
                </a:solidFill>
              </a14:hiddenFill>
            </a:ext>
          </a:extLst>
        </p:spPr>
      </p:pic>
      <p:pic>
        <p:nvPicPr>
          <p:cNvPr id="8202" name="Picture 10" descr="Modified Atmosphere Packaging - A fresh and wholesome presentation ..."/>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539049" y="1690688"/>
            <a:ext cx="4613467" cy="2691189"/>
          </a:xfrm>
          <a:prstGeom prst="rect">
            <a:avLst/>
          </a:prstGeom>
          <a:noFill/>
          <a:extLst>
            <a:ext uri="{909E8E84-426E-40DD-AFC4-6F175D3DCCD1}">
              <a14:hiddenFill xmlns:a14="http://schemas.microsoft.com/office/drawing/2010/main">
                <a:solidFill>
                  <a:srgbClr val="FFFFFF"/>
                </a:solidFill>
              </a14:hiddenFill>
            </a:ext>
          </a:extLst>
        </p:spPr>
      </p:pic>
      <p:pic>
        <p:nvPicPr>
          <p:cNvPr id="8206" name="Picture 14" descr="Ovenable and Microwaveable food trays suitable for a wide range of ..."/>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593561" y="4844552"/>
            <a:ext cx="4598439" cy="20134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5119069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r>
              <a:rPr lang="en-IN" dirty="0" smtClean="0"/>
              <a:t>Thank You</a:t>
            </a:r>
            <a:endParaRPr lang="en-IN" dirty="0"/>
          </a:p>
        </p:txBody>
      </p:sp>
    </p:spTree>
    <p:extLst>
      <p:ext uri="{BB962C8B-B14F-4D97-AF65-F5344CB8AC3E}">
        <p14:creationId xmlns:p14="http://schemas.microsoft.com/office/powerpoint/2010/main" val="976111077"/>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454</TotalTime>
  <Words>1388</Words>
  <Application>Microsoft Office PowerPoint</Application>
  <PresentationFormat>Widescreen</PresentationFormat>
  <Paragraphs>156</Paragraphs>
  <Slides>31</Slides>
  <Notes>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31</vt:i4>
      </vt:variant>
    </vt:vector>
  </HeadingPairs>
  <TitlesOfParts>
    <vt:vector size="35" baseType="lpstr">
      <vt:lpstr>Arial</vt:lpstr>
      <vt:lpstr>Calibri</vt:lpstr>
      <vt:lpstr>Calibri Light</vt:lpstr>
      <vt:lpstr>Office Theme</vt:lpstr>
      <vt:lpstr>Packaging</vt:lpstr>
      <vt:lpstr>Packaging</vt:lpstr>
      <vt:lpstr>Function of Packaging</vt:lpstr>
      <vt:lpstr>Plastics for packaging</vt:lpstr>
      <vt:lpstr>Plastics for packaging</vt:lpstr>
      <vt:lpstr>Plastics for packaging</vt:lpstr>
      <vt:lpstr>Ethylenic Thermoplastics</vt:lpstr>
      <vt:lpstr>Polyethylene (CH2CH2)</vt:lpstr>
      <vt:lpstr>LDPE</vt:lpstr>
      <vt:lpstr>Limitations of LDPE</vt:lpstr>
      <vt:lpstr>Linear Low density polyethylene (LLDPE)</vt:lpstr>
      <vt:lpstr>High density Polyethylene (HDPE)</vt:lpstr>
      <vt:lpstr>High density Polyethylene (HDPE)</vt:lpstr>
      <vt:lpstr>Polypropylene (PP)</vt:lpstr>
      <vt:lpstr>Polypropylene (PP)</vt:lpstr>
      <vt:lpstr>Vinyl Plastics</vt:lpstr>
      <vt:lpstr>PowerPoint Presentation</vt:lpstr>
      <vt:lpstr>Polyvinyl Chloride (PVC)</vt:lpstr>
      <vt:lpstr>Vinylidene Chloride</vt:lpstr>
      <vt:lpstr>Polyvinylidine (PVDC)</vt:lpstr>
      <vt:lpstr>Polyvinylidine (PVDC)</vt:lpstr>
      <vt:lpstr>Polytetrafluroethylene (PTFE)</vt:lpstr>
      <vt:lpstr>Polystyrene (PS)</vt:lpstr>
      <vt:lpstr>Polystyrene (PS)</vt:lpstr>
      <vt:lpstr>Expanded polystyrene (EPS)</vt:lpstr>
      <vt:lpstr>PowerPoint Presentation</vt:lpstr>
      <vt:lpstr>Ethylene Vinyl alcohol Copolymer (EVOH)</vt:lpstr>
      <vt:lpstr>Condensation polymers</vt:lpstr>
      <vt:lpstr>PowerPoint Presentation</vt:lpstr>
      <vt:lpstr>PowerPoint Presentation</vt:lpstr>
      <vt:lpstr>PowerPoint Presentation</vt:lpstr>
    </vt:vector>
  </TitlesOfParts>
  <Company>HP</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Packaging</dc:title>
  <dc:creator>HP</dc:creator>
  <cp:lastModifiedBy>HP</cp:lastModifiedBy>
  <cp:revision>46</cp:revision>
  <dcterms:created xsi:type="dcterms:W3CDTF">2020-02-24T07:28:17Z</dcterms:created>
  <dcterms:modified xsi:type="dcterms:W3CDTF">2020-07-01T02:32:17Z</dcterms:modified>
</cp:coreProperties>
</file>